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7"/>
  </p:notesMasterIdLst>
  <p:handoutMasterIdLst>
    <p:handoutMasterId r:id="rId58"/>
  </p:handoutMasterIdLst>
  <p:sldIdLst>
    <p:sldId id="256" r:id="rId2"/>
    <p:sldId id="305" r:id="rId3"/>
    <p:sldId id="317" r:id="rId4"/>
    <p:sldId id="349" r:id="rId5"/>
    <p:sldId id="343" r:id="rId6"/>
    <p:sldId id="350" r:id="rId7"/>
    <p:sldId id="257" r:id="rId8"/>
    <p:sldId id="310" r:id="rId9"/>
    <p:sldId id="351" r:id="rId10"/>
    <p:sldId id="309" r:id="rId11"/>
    <p:sldId id="312" r:id="rId12"/>
    <p:sldId id="259" r:id="rId13"/>
    <p:sldId id="260" r:id="rId14"/>
    <p:sldId id="352" r:id="rId15"/>
    <p:sldId id="319" r:id="rId16"/>
    <p:sldId id="353" r:id="rId17"/>
    <p:sldId id="261" r:id="rId18"/>
    <p:sldId id="320" r:id="rId19"/>
    <p:sldId id="262" r:id="rId20"/>
    <p:sldId id="263" r:id="rId21"/>
    <p:sldId id="321" r:id="rId22"/>
    <p:sldId id="264" r:id="rId23"/>
    <p:sldId id="265" r:id="rId24"/>
    <p:sldId id="344" r:id="rId25"/>
    <p:sldId id="323" r:id="rId26"/>
    <p:sldId id="268" r:id="rId27"/>
    <p:sldId id="322" r:id="rId28"/>
    <p:sldId id="269" r:id="rId29"/>
    <p:sldId id="270" r:id="rId30"/>
    <p:sldId id="325" r:id="rId31"/>
    <p:sldId id="274" r:id="rId32"/>
    <p:sldId id="275" r:id="rId33"/>
    <p:sldId id="277" r:id="rId34"/>
    <p:sldId id="278" r:id="rId35"/>
    <p:sldId id="279" r:id="rId36"/>
    <p:sldId id="345" r:id="rId37"/>
    <p:sldId id="281" r:id="rId38"/>
    <p:sldId id="282" r:id="rId39"/>
    <p:sldId id="327" r:id="rId40"/>
    <p:sldId id="284" r:id="rId41"/>
    <p:sldId id="285" r:id="rId42"/>
    <p:sldId id="287" r:id="rId43"/>
    <p:sldId id="303" r:id="rId44"/>
    <p:sldId id="289" r:id="rId45"/>
    <p:sldId id="290" r:id="rId46"/>
    <p:sldId id="291" r:id="rId47"/>
    <p:sldId id="292" r:id="rId48"/>
    <p:sldId id="346" r:id="rId49"/>
    <p:sldId id="293" r:id="rId50"/>
    <p:sldId id="294" r:id="rId51"/>
    <p:sldId id="333" r:id="rId52"/>
    <p:sldId id="299" r:id="rId53"/>
    <p:sldId id="347" r:id="rId54"/>
    <p:sldId id="302" r:id="rId55"/>
    <p:sldId id="348" r:id="rId56"/>
  </p:sldIdLst>
  <p:sldSz cx="9144000" cy="6858000" type="screen4x3"/>
  <p:notesSz cx="6858000" cy="9144000"/>
  <p:embeddedFontLst>
    <p:embeddedFont>
      <p:font typeface="Cambria Math" panose="02040503050406030204" pitchFamily="18" charset="0"/>
      <p:regular r:id="rId5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89A0EA-17C2-1859-4D11-F6635B89012A}" name="Allison Conger" initials="AC" userId="S::aconger@hawkeslearning.com::ade6c5c3-e633-4050-96d1-34f11caf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E7E9EC"/>
    <a:srgbClr val="366092"/>
    <a:srgbClr val="1F497C"/>
    <a:srgbClr val="2D7D9F"/>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p:cViewPr varScale="1">
        <p:scale>
          <a:sx n="111" d="100"/>
          <a:sy n="111" d="100"/>
        </p:scale>
        <p:origin x="95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68"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66" Type="http://schemas.openxmlformats.org/officeDocument/2006/relationships/customXml" Target="../customXml/item1.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1.fntdata"/><Relationship Id="rId67"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commentAuthors" Target="commentAuthors.xml"/><Relationship Id="rId65"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9.png"/><Relationship Id="rId1" Type="http://schemas.openxmlformats.org/officeDocument/2006/relationships/slideLayout" Target="../slideLayouts/slideLayout3.xml"/><Relationship Id="rId5" Type="http://schemas.openxmlformats.org/officeDocument/2006/relationships/image" Target="../media/image17.emf"/><Relationship Id="rId4" Type="http://schemas.openxmlformats.org/officeDocument/2006/relationships/image" Target="../media/image16.emf"/></Relationships>
</file>

<file path=ppt/slides/_rels/slide1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19.emf"/><Relationship Id="rId1" Type="http://schemas.openxmlformats.org/officeDocument/2006/relationships/slideLayout" Target="../slideLayouts/slideLayout3.xml"/><Relationship Id="rId5" Type="http://schemas.openxmlformats.org/officeDocument/2006/relationships/image" Target="../media/image21.emf"/><Relationship Id="rId4" Type="http://schemas.openxmlformats.org/officeDocument/2006/relationships/image" Target="../media/image20.emf"/></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5" Type="http://schemas.openxmlformats.org/officeDocument/2006/relationships/image" Target="../media/image25.emf"/><Relationship Id="rId4" Type="http://schemas.openxmlformats.org/officeDocument/2006/relationships/image" Target="../media/image24.emf"/></Relationships>
</file>

<file path=ppt/slides/_rels/slide21.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emf"/><Relationship Id="rId1" Type="http://schemas.openxmlformats.org/officeDocument/2006/relationships/slideLayout" Target="../slideLayouts/slideLayout3.xml"/><Relationship Id="rId4" Type="http://schemas.openxmlformats.org/officeDocument/2006/relationships/image" Target="../media/image31.sv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emf"/><Relationship Id="rId1" Type="http://schemas.openxmlformats.org/officeDocument/2006/relationships/slideLayout" Target="../slideLayouts/slideLayout3.xml"/><Relationship Id="rId6" Type="http://schemas.openxmlformats.org/officeDocument/2006/relationships/image" Target="../media/image34.emf"/><Relationship Id="rId5" Type="http://schemas.openxmlformats.org/officeDocument/2006/relationships/image" Target="../media/image42.png"/><Relationship Id="rId4" Type="http://schemas.openxmlformats.org/officeDocument/2006/relationships/image" Target="../media/image33.emf"/></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emf"/><Relationship Id="rId1" Type="http://schemas.openxmlformats.org/officeDocument/2006/relationships/slideLayout" Target="../slideLayouts/slideLayout3.xml"/><Relationship Id="rId4" Type="http://schemas.openxmlformats.org/officeDocument/2006/relationships/image" Target="../media/image37.sv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hyperlink" Target="stat.hawkeslearning.com" TargetMode="Externa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image" Target="../media/image41.emf"/><Relationship Id="rId7" Type="http://schemas.openxmlformats.org/officeDocument/2006/relationships/image" Target="../media/image51.png"/><Relationship Id="rId2" Type="http://schemas.openxmlformats.org/officeDocument/2006/relationships/image" Target="../media/image40.emf"/><Relationship Id="rId1" Type="http://schemas.openxmlformats.org/officeDocument/2006/relationships/slideLayout" Target="../slideLayouts/slideLayout3.xml"/><Relationship Id="rId5" Type="http://schemas.openxmlformats.org/officeDocument/2006/relationships/image" Target="../media/image43.emf"/><Relationship Id="rId4" Type="http://schemas.openxmlformats.org/officeDocument/2006/relationships/image" Target="../media/image4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7" Type="http://schemas.openxmlformats.org/officeDocument/2006/relationships/image" Target="../media/image48.svg"/><Relationship Id="rId1" Type="http://schemas.openxmlformats.org/officeDocument/2006/relationships/slideLayout" Target="../slideLayouts/slideLayout3.xml"/><Relationship Id="rId6" Type="http://schemas.openxmlformats.org/officeDocument/2006/relationships/image" Target="../media/image47.png"/><Relationship Id="rId5" Type="http://schemas.openxmlformats.org/officeDocument/2006/relationships/image" Target="../media/image46.emf"/><Relationship Id="rId4" Type="http://schemas.openxmlformats.org/officeDocument/2006/relationships/image" Target="../media/image54.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500.png"/><Relationship Id="rId2" Type="http://schemas.openxmlformats.org/officeDocument/2006/relationships/image" Target="../media/image49.em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image" Target="../media/image50.emf"/><Relationship Id="rId1" Type="http://schemas.openxmlformats.org/officeDocument/2006/relationships/slideLayout" Target="../slideLayouts/slideLayout3.xml"/><Relationship Id="rId4" Type="http://schemas.openxmlformats.org/officeDocument/2006/relationships/image" Target="../media/image51.emf"/></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53.png"/><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image" Target="../media/image54.emf"/><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6.png"/><Relationship Id="rId1" Type="http://schemas.openxmlformats.org/officeDocument/2006/relationships/slideLayout" Target="../slideLayouts/slideLayout3.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4.png"/><Relationship Id="rId4" Type="http://schemas.openxmlformats.org/officeDocument/2006/relationships/image" Target="../media/image11.emf"/></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13.5</a:t>
            </a:r>
          </a:p>
        </p:txBody>
      </p:sp>
      <p:sp>
        <p:nvSpPr>
          <p:cNvPr id="2" name="Text Placeholder 1"/>
          <p:cNvSpPr>
            <a:spLocks noGrp="1"/>
          </p:cNvSpPr>
          <p:nvPr>
            <p:ph type="body" sz="quarter" idx="10"/>
          </p:nvPr>
        </p:nvSpPr>
        <p:spPr/>
        <p:txBody>
          <a:bodyPr/>
          <a:lstStyle/>
          <a:p>
            <a:pPr algn="ctr"/>
            <a:r>
              <a:t>Inference Concerning the Slope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57A06-4FC5-46F3-9B5B-BB9FEB9F4C93}"/>
              </a:ext>
            </a:extLst>
          </p:cNvPr>
          <p:cNvSpPr>
            <a:spLocks noGrp="1"/>
          </p:cNvSpPr>
          <p:nvPr>
            <p:ph type="title"/>
          </p:nvPr>
        </p:nvSpPr>
        <p:spPr/>
        <p:txBody>
          <a:bodyPr/>
          <a:lstStyle/>
          <a:p>
            <a:r>
              <a:rPr lang="en-US" dirty="0"/>
              <a:t>Inference Concerning the Slope—Slide 8</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AC2E940E-A11C-47E7-97D7-AAFCB18DAE74}"/>
                  </a:ext>
                </a:extLst>
              </p:cNvPr>
              <p:cNvSpPr>
                <a:spLocks noGrp="1"/>
              </p:cNvSpPr>
              <p:nvPr>
                <p:ph type="body" sz="quarter" idx="10"/>
              </p:nvPr>
            </p:nvSpPr>
            <p:spPr>
              <a:xfrm>
                <a:off x="457200" y="1029287"/>
                <a:ext cx="8534400" cy="4967067"/>
              </a:xfrm>
            </p:spPr>
            <p:txBody>
              <a:bodyPr/>
              <a:lstStyle/>
              <a:p>
                <a:r>
                  <a:rPr lang="en-US" dirty="0"/>
                  <a:t>If a 95% confidence interval is desired, then 1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dirty="0"/>
                  <a:t> </a:t>
                </a:r>
                <a:r>
                  <a:rPr lang="el-GR" i="1" dirty="0"/>
                  <a:t>α</a:t>
                </a:r>
                <a:r>
                  <a:rPr lang="en-US" i="1" dirty="0"/>
                  <a:t> </a:t>
                </a:r>
                <a:r>
                  <a:rPr lang="en-US" dirty="0"/>
                  <a:t>= 0.95, </a:t>
                </a:r>
              </a:p>
              <a:p>
                <a:r>
                  <a:rPr lang="en-US" dirty="0"/>
                  <a:t>which implies </a:t>
                </a:r>
                <a:r>
                  <a:rPr lang="el-GR" i="1" dirty="0"/>
                  <a:t>α</a:t>
                </a:r>
                <a:r>
                  <a:rPr lang="en-US" dirty="0"/>
                  <a:t> = 0.05 and </a:t>
                </a:r>
              </a:p>
              <a:p>
                <a:endParaRPr lang="en-US" dirty="0"/>
              </a:p>
              <a:p>
                <a:r>
                  <a:rPr lang="en-US" dirty="0"/>
                  <a:t>				             	</a:t>
                </a:r>
              </a:p>
              <a:p>
                <a:pPr algn="ctr"/>
                <a:endParaRPr lang="en-IN" dirty="0">
                  <a:solidFill>
                    <a:srgbClr val="FF0000"/>
                  </a:solidFill>
                </a:endParaRPr>
              </a:p>
            </p:txBody>
          </p:sp>
        </mc:Choice>
        <mc:Fallback xmlns="">
          <p:sp>
            <p:nvSpPr>
              <p:cNvPr id="3" name="Text Placeholder 2">
                <a:extLst>
                  <a:ext uri="{FF2B5EF4-FFF2-40B4-BE49-F238E27FC236}">
                    <a16:creationId xmlns:a16="http://schemas.microsoft.com/office/drawing/2014/main" id="{AC2E940E-A11C-47E7-97D7-AAFCB18DAE74}"/>
                  </a:ext>
                </a:extLst>
              </p:cNvPr>
              <p:cNvSpPr>
                <a:spLocks noGrp="1" noRot="1" noChangeAspect="1" noMove="1" noResize="1" noEditPoints="1" noAdjustHandles="1" noChangeArrowheads="1" noChangeShapeType="1" noTextEdit="1"/>
              </p:cNvSpPr>
              <p:nvPr>
                <p:ph type="body" sz="quarter" idx="10"/>
              </p:nvPr>
            </p:nvSpPr>
            <p:spPr>
              <a:xfrm>
                <a:off x="457200" y="1029287"/>
                <a:ext cx="8534400" cy="4967067"/>
              </a:xfrm>
              <a:blipFill>
                <a:blip r:embed="rId2"/>
                <a:stretch>
                  <a:fillRect l="-1429" t="-1227" r="-857"/>
                </a:stretch>
              </a:blipFill>
            </p:spPr>
            <p:txBody>
              <a:bodyPr/>
              <a:lstStyle/>
              <a:p>
                <a:r>
                  <a:rPr lang="en-IN">
                    <a:noFill/>
                  </a:rPr>
                  <a:t> </a:t>
                </a:r>
              </a:p>
            </p:txBody>
          </p:sp>
        </mc:Fallback>
      </mc:AlternateContent>
      <p:pic>
        <p:nvPicPr>
          <p:cNvPr id="5" name="Picture 4" descr="Alpha divided by 2 equals 0.05 divided by 2 equals 0.025.">
            <a:extLst>
              <a:ext uri="{FF2B5EF4-FFF2-40B4-BE49-F238E27FC236}">
                <a16:creationId xmlns:a16="http://schemas.microsoft.com/office/drawing/2014/main" id="{860CF8AD-0C71-A3ED-FEE3-418E1412C7D7}"/>
              </a:ext>
            </a:extLst>
          </p:cNvPr>
          <p:cNvPicPr>
            <a:picLocks noChangeAspect="1"/>
          </p:cNvPicPr>
          <p:nvPr/>
        </p:nvPicPr>
        <p:blipFill>
          <a:blip r:embed="rId3"/>
          <a:stretch>
            <a:fillRect/>
          </a:stretch>
        </p:blipFill>
        <p:spPr>
          <a:xfrm>
            <a:off x="4529980" y="1429458"/>
            <a:ext cx="2314575" cy="781050"/>
          </a:xfrm>
          <a:prstGeom prst="rect">
            <a:avLst/>
          </a:prstGeom>
        </p:spPr>
      </p:pic>
      <p:sp>
        <p:nvSpPr>
          <p:cNvPr id="11" name="TextBox 10">
            <a:extLst>
              <a:ext uri="{FF2B5EF4-FFF2-40B4-BE49-F238E27FC236}">
                <a16:creationId xmlns:a16="http://schemas.microsoft.com/office/drawing/2014/main" id="{D6BBE637-940D-7089-AE28-16B24AB37822}"/>
              </a:ext>
            </a:extLst>
          </p:cNvPr>
          <p:cNvSpPr txBox="1"/>
          <p:nvPr/>
        </p:nvSpPr>
        <p:spPr>
          <a:xfrm>
            <a:off x="457200" y="2268779"/>
            <a:ext cx="8229600" cy="523220"/>
          </a:xfrm>
          <a:prstGeom prst="rect">
            <a:avLst/>
          </a:prstGeom>
          <a:noFill/>
        </p:spPr>
        <p:txBody>
          <a:bodyPr wrap="square">
            <a:spAutoFit/>
          </a:bodyPr>
          <a:lstStyle/>
          <a:p>
            <a:r>
              <a:rPr lang="en-US" sz="2800" dirty="0"/>
              <a:t>Suppose the sample size is </a:t>
            </a:r>
            <a:r>
              <a:rPr lang="en-US" sz="2800" i="1" dirty="0"/>
              <a:t>n</a:t>
            </a:r>
            <a:r>
              <a:rPr lang="en-US" sz="2800" dirty="0"/>
              <a:t> = 20. </a:t>
            </a:r>
            <a:r>
              <a:rPr lang="en-US" sz="2800" dirty="0">
                <a:latin typeface="Cambria Math" panose="02040503050406030204" pitchFamily="18" charset="0"/>
                <a:ea typeface="Cambria Math" panose="02040503050406030204" pitchFamily="18" charset="0"/>
              </a:rPr>
              <a:t>U</a:t>
            </a:r>
            <a:r>
              <a:rPr lang="en-US" sz="2800" dirty="0"/>
              <a:t>sing the tables for</a:t>
            </a:r>
            <a:endParaRPr lang="en-IN" sz="2800" dirty="0"/>
          </a:p>
        </p:txBody>
      </p:sp>
      <p:sp>
        <p:nvSpPr>
          <p:cNvPr id="17" name="TextBox 16">
            <a:extLst>
              <a:ext uri="{FF2B5EF4-FFF2-40B4-BE49-F238E27FC236}">
                <a16:creationId xmlns:a16="http://schemas.microsoft.com/office/drawing/2014/main" id="{9F45803A-9EF4-C825-A37E-B1DE45E5CB7D}"/>
              </a:ext>
            </a:extLst>
          </p:cNvPr>
          <p:cNvSpPr txBox="1"/>
          <p:nvPr/>
        </p:nvSpPr>
        <p:spPr>
          <a:xfrm>
            <a:off x="457200" y="2744442"/>
            <a:ext cx="4876800" cy="523220"/>
          </a:xfrm>
          <a:prstGeom prst="rect">
            <a:avLst/>
          </a:prstGeom>
          <a:noFill/>
        </p:spPr>
        <p:txBody>
          <a:bodyPr wrap="square">
            <a:spAutoFit/>
          </a:bodyPr>
          <a:lstStyle/>
          <a:p>
            <a:r>
              <a:rPr lang="en-US" sz="2800" dirty="0"/>
              <a:t>the </a:t>
            </a:r>
            <a:r>
              <a:rPr lang="en-US" sz="2800" i="1" dirty="0">
                <a:ea typeface="Cambria Math" panose="02040503050406030204" pitchFamily="18" charset="0"/>
              </a:rPr>
              <a:t>t</a:t>
            </a:r>
            <a:r>
              <a:rPr lang="en-US" sz="2800" dirty="0"/>
              <a:t>-distribution in Appendix </a:t>
            </a:r>
            <a:r>
              <a:rPr lang="en-US" sz="2800" dirty="0">
                <a:ea typeface="Cambria Math" panose="02040503050406030204" pitchFamily="18" charset="0"/>
              </a:rPr>
              <a:t>A</a:t>
            </a:r>
            <a:r>
              <a:rPr lang="en-US" sz="2800" dirty="0"/>
              <a:t>,</a:t>
            </a:r>
            <a:endParaRPr lang="en-IN" sz="2800" dirty="0"/>
          </a:p>
        </p:txBody>
      </p:sp>
      <p:pic>
        <p:nvPicPr>
          <p:cNvPr id="7" name="Picture 6" descr="t subscript alpha divided by 2 comma degrees of freedom.">
            <a:extLst>
              <a:ext uri="{FF2B5EF4-FFF2-40B4-BE49-F238E27FC236}">
                <a16:creationId xmlns:a16="http://schemas.microsoft.com/office/drawing/2014/main" id="{B155C071-16E6-E105-B7AC-12E63DB61BBC}"/>
              </a:ext>
            </a:extLst>
          </p:cNvPr>
          <p:cNvPicPr>
            <a:picLocks noChangeAspect="1"/>
          </p:cNvPicPr>
          <p:nvPr/>
        </p:nvPicPr>
        <p:blipFill>
          <a:blip r:embed="rId4"/>
          <a:stretch>
            <a:fillRect/>
          </a:stretch>
        </p:blipFill>
        <p:spPr>
          <a:xfrm>
            <a:off x="5291138" y="2827858"/>
            <a:ext cx="676275" cy="457200"/>
          </a:xfrm>
          <a:prstGeom prst="rect">
            <a:avLst/>
          </a:prstGeom>
        </p:spPr>
      </p:pic>
      <p:sp>
        <p:nvSpPr>
          <p:cNvPr id="19" name="TextBox 18">
            <a:extLst>
              <a:ext uri="{FF2B5EF4-FFF2-40B4-BE49-F238E27FC236}">
                <a16:creationId xmlns:a16="http://schemas.microsoft.com/office/drawing/2014/main" id="{902E8B0D-A479-5783-B0B3-337EDA08F715}"/>
              </a:ext>
            </a:extLst>
          </p:cNvPr>
          <p:cNvSpPr txBox="1"/>
          <p:nvPr/>
        </p:nvSpPr>
        <p:spPr>
          <a:xfrm>
            <a:off x="5924550" y="2744442"/>
            <a:ext cx="1676400" cy="523220"/>
          </a:xfrm>
          <a:prstGeom prst="rect">
            <a:avLst/>
          </a:prstGeom>
          <a:noFill/>
        </p:spPr>
        <p:txBody>
          <a:bodyPr wrap="square">
            <a:spAutoFit/>
          </a:bodyPr>
          <a:lstStyle/>
          <a:p>
            <a:r>
              <a:rPr lang="en-US" sz="2800" dirty="0"/>
              <a:t>would be</a:t>
            </a:r>
            <a:endParaRPr lang="en-IN" sz="2800" dirty="0"/>
          </a:p>
        </p:txBody>
      </p:sp>
      <p:pic>
        <p:nvPicPr>
          <p:cNvPr id="10" name="Picture 9" descr="t subscript alpha divided by 2 comma degrees of freedom equals t subscript 0.025 comma 18 equals 2.101.">
            <a:extLst>
              <a:ext uri="{FF2B5EF4-FFF2-40B4-BE49-F238E27FC236}">
                <a16:creationId xmlns:a16="http://schemas.microsoft.com/office/drawing/2014/main" id="{2296C9E7-4C67-120E-BD0B-F8384624D4A4}"/>
              </a:ext>
            </a:extLst>
          </p:cNvPr>
          <p:cNvPicPr>
            <a:picLocks noChangeAspect="1"/>
          </p:cNvPicPr>
          <p:nvPr/>
        </p:nvPicPr>
        <p:blipFill>
          <a:blip r:embed="rId5"/>
          <a:stretch>
            <a:fillRect/>
          </a:stretch>
        </p:blipFill>
        <p:spPr>
          <a:xfrm>
            <a:off x="3305175" y="3572943"/>
            <a:ext cx="2838450" cy="457200"/>
          </a:xfrm>
          <a:prstGeom prst="rect">
            <a:avLst/>
          </a:prstGeom>
        </p:spPr>
      </p:pic>
    </p:spTree>
    <p:extLst>
      <p:ext uri="{BB962C8B-B14F-4D97-AF65-F5344CB8AC3E}">
        <p14:creationId xmlns:p14="http://schemas.microsoft.com/office/powerpoint/2010/main" val="2415574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9772E-0F5B-428A-AFB1-FFA460665355}"/>
              </a:ext>
            </a:extLst>
          </p:cNvPr>
          <p:cNvSpPr>
            <a:spLocks noGrp="1"/>
          </p:cNvSpPr>
          <p:nvPr>
            <p:ph type="title"/>
          </p:nvPr>
        </p:nvSpPr>
        <p:spPr/>
        <p:txBody>
          <a:bodyPr/>
          <a:lstStyle/>
          <a:p>
            <a:r>
              <a:rPr lang="en-US" dirty="0"/>
              <a:t>Inference Concerning the Slope—Slide 9</a:t>
            </a:r>
            <a:endParaRPr lang="en-IN" dirty="0"/>
          </a:p>
        </p:txBody>
      </p:sp>
      <mc:AlternateContent xmlns:mc="http://schemas.openxmlformats.org/markup-compatibility/2006" xmlns:a14="http://schemas.microsoft.com/office/drawing/2010/main">
        <mc:Choice Requires="a14">
          <p:graphicFrame>
            <p:nvGraphicFramePr>
              <p:cNvPr id="4" name="Table 4" descr="This table displays critical values from the t-distribution for various degrees of freedom (df) and significance levels (t subscript alpha). The columns represent different significance levels: t subscript 0.100, t subscript 0.050, t subscript 0.025, and t subscript 0.010. The rows represent degrees of freedom from 1 to 18, with ellipses indicating omitted rows.&#10;For example:&#10;When df equals 1, the critical values are:&#10;t subscript 0.100 equals 3.078,&#10;t subscript 0.050 equals 6.314,&#10;t subscript 0.025 equals 12.706,&#10;t subscript 0.010 equals 31.821.&#10;so on where u can find all the values in tables.&#10;&#10;When df equals 18, the critical values are:&#10;t subscript 0.100 equals 1.330,&#10;t subscript 0.050 equals 1.734,&#10;t subscript 0.025 equals 2.101,&#10;t subscript 0.010 equals 2.552.&#10;&#10;While in the given table, the critical value for t subscript 0.025 with degrees of freedom 18 is 2.101 is marked.">
                <a:extLst>
                  <a:ext uri="{FF2B5EF4-FFF2-40B4-BE49-F238E27FC236}">
                    <a16:creationId xmlns:a16="http://schemas.microsoft.com/office/drawing/2014/main" id="{92201C7D-D55A-4D22-B817-510DE27364BF}"/>
                  </a:ext>
                </a:extLst>
              </p:cNvPr>
              <p:cNvGraphicFramePr>
                <a:graphicFrameLocks noGrp="1"/>
              </p:cNvGraphicFramePr>
              <p:nvPr>
                <p:ph type="tbl" sz="quarter" idx="10"/>
                <p:extLst>
                  <p:ext uri="{D42A27DB-BD31-4B8C-83A1-F6EECF244321}">
                    <p14:modId xmlns:p14="http://schemas.microsoft.com/office/powerpoint/2010/main" val="2135526356"/>
                  </p:ext>
                </p:extLst>
              </p:nvPr>
            </p:nvGraphicFramePr>
            <p:xfrm>
              <a:off x="457200" y="1143000"/>
              <a:ext cx="8229600" cy="2595880"/>
            </p:xfrm>
            <a:graphic>
              <a:graphicData uri="http://schemas.openxmlformats.org/drawingml/2006/table">
                <a:tbl>
                  <a:tblPr firstRow="1" bandRow="1">
                    <a:tableStyleId>{5940675A-B579-460E-94D1-54222C63F5DA}</a:tableStyleId>
                  </a:tblPr>
                  <a:tblGrid>
                    <a:gridCol w="1737360">
                      <a:extLst>
                        <a:ext uri="{9D8B030D-6E8A-4147-A177-3AD203B41FA5}">
                          <a16:colId xmlns:a16="http://schemas.microsoft.com/office/drawing/2014/main" val="1643729176"/>
                        </a:ext>
                      </a:extLst>
                    </a:gridCol>
                    <a:gridCol w="1828800">
                      <a:extLst>
                        <a:ext uri="{9D8B030D-6E8A-4147-A177-3AD203B41FA5}">
                          <a16:colId xmlns:a16="http://schemas.microsoft.com/office/drawing/2014/main" val="1227746856"/>
                        </a:ext>
                      </a:extLst>
                    </a:gridCol>
                    <a:gridCol w="1737360">
                      <a:extLst>
                        <a:ext uri="{9D8B030D-6E8A-4147-A177-3AD203B41FA5}">
                          <a16:colId xmlns:a16="http://schemas.microsoft.com/office/drawing/2014/main" val="308382519"/>
                        </a:ext>
                      </a:extLst>
                    </a:gridCol>
                    <a:gridCol w="1737360">
                      <a:extLst>
                        <a:ext uri="{9D8B030D-6E8A-4147-A177-3AD203B41FA5}">
                          <a16:colId xmlns:a16="http://schemas.microsoft.com/office/drawing/2014/main" val="2943784850"/>
                        </a:ext>
                      </a:extLst>
                    </a:gridCol>
                    <a:gridCol w="1188720">
                      <a:extLst>
                        <a:ext uri="{9D8B030D-6E8A-4147-A177-3AD203B41FA5}">
                          <a16:colId xmlns:a16="http://schemas.microsoft.com/office/drawing/2014/main" val="291633039"/>
                        </a:ext>
                      </a:extLst>
                    </a:gridCol>
                  </a:tblGrid>
                  <a:tr h="370840">
                    <a:tc>
                      <a:txBody>
                        <a:bodyPr/>
                        <a:lstStyle/>
                        <a:p>
                          <a:pPr algn="ctr"/>
                          <a:r>
                            <a:rPr lang="en-US" dirty="0"/>
                            <a:t>df</a:t>
                          </a:r>
                          <a:endParaRPr lang="en-IN" i="1"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smtClean="0">
                                        <a:latin typeface="Cambria Math" panose="02040503050406030204" pitchFamily="18" charset="0"/>
                                      </a:rPr>
                                      <m:t>𝒕</m:t>
                                    </m:r>
                                  </m:e>
                                  <m:sub>
                                    <m:r>
                                      <a:rPr lang="en-US" b="1" smtClean="0">
                                        <a:latin typeface="Cambria Math" panose="02040503050406030204" pitchFamily="18" charset="0"/>
                                      </a:rPr>
                                      <m:t>𝟎</m:t>
                                    </m:r>
                                    <m:r>
                                      <a:rPr lang="en-US" b="1" smtClean="0">
                                        <a:latin typeface="Cambria Math" panose="02040503050406030204" pitchFamily="18" charset="0"/>
                                      </a:rPr>
                                      <m:t>.</m:t>
                                    </m:r>
                                    <m:r>
                                      <a:rPr lang="en-US" b="1" smtClean="0">
                                        <a:latin typeface="Cambria Math" panose="02040503050406030204" pitchFamily="18" charset="0"/>
                                      </a:rPr>
                                      <m:t>𝟏𝟎𝟎</m:t>
                                    </m:r>
                                  </m:sub>
                                </m:sSub>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smtClean="0">
                                        <a:latin typeface="Cambria Math" panose="02040503050406030204" pitchFamily="18" charset="0"/>
                                      </a:rPr>
                                      <m:t>𝒕</m:t>
                                    </m:r>
                                  </m:e>
                                  <m:sub>
                                    <m:r>
                                      <a:rPr lang="en-US" b="1" smtClean="0">
                                        <a:latin typeface="Cambria Math" panose="02040503050406030204" pitchFamily="18" charset="0"/>
                                      </a:rPr>
                                      <m:t>𝟎</m:t>
                                    </m:r>
                                    <m:r>
                                      <a:rPr lang="en-US" b="1" smtClean="0">
                                        <a:latin typeface="Cambria Math" panose="02040503050406030204" pitchFamily="18" charset="0"/>
                                      </a:rPr>
                                      <m:t>.</m:t>
                                    </m:r>
                                    <m:r>
                                      <a:rPr lang="en-US" b="1" smtClean="0">
                                        <a:latin typeface="Cambria Math" panose="02040503050406030204" pitchFamily="18" charset="0"/>
                                      </a:rPr>
                                      <m:t>𝟎𝟓𝟎</m:t>
                                    </m:r>
                                  </m:sub>
                                </m:sSub>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smtClean="0">
                                        <a:latin typeface="Cambria Math" panose="02040503050406030204" pitchFamily="18" charset="0"/>
                                      </a:rPr>
                                      <m:t>𝒕</m:t>
                                    </m:r>
                                  </m:e>
                                  <m:sub>
                                    <m:r>
                                      <a:rPr lang="en-US" b="1" smtClean="0">
                                        <a:latin typeface="Cambria Math" panose="02040503050406030204" pitchFamily="18" charset="0"/>
                                      </a:rPr>
                                      <m:t>𝟎</m:t>
                                    </m:r>
                                    <m:r>
                                      <a:rPr lang="en-US" b="1" smtClean="0">
                                        <a:latin typeface="Cambria Math" panose="02040503050406030204" pitchFamily="18" charset="0"/>
                                      </a:rPr>
                                      <m:t>.</m:t>
                                    </m:r>
                                    <m:r>
                                      <a:rPr lang="en-US" b="1" smtClean="0">
                                        <a:latin typeface="Cambria Math" panose="02040503050406030204" pitchFamily="18" charset="0"/>
                                      </a:rPr>
                                      <m:t>𝟎𝟐𝟓</m:t>
                                    </m:r>
                                  </m:sub>
                                </m:sSub>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smtClean="0">
                                        <a:latin typeface="Cambria Math" panose="02040503050406030204" pitchFamily="18" charset="0"/>
                                      </a:rPr>
                                      <m:t>𝒕</m:t>
                                    </m:r>
                                  </m:e>
                                  <m:sub>
                                    <m:r>
                                      <a:rPr lang="en-US" b="1" smtClean="0">
                                        <a:latin typeface="Cambria Math" panose="02040503050406030204" pitchFamily="18" charset="0"/>
                                      </a:rPr>
                                      <m:t>𝟎</m:t>
                                    </m:r>
                                    <m:r>
                                      <a:rPr lang="en-US" b="1" smtClean="0">
                                        <a:latin typeface="Cambria Math" panose="02040503050406030204" pitchFamily="18" charset="0"/>
                                      </a:rPr>
                                      <m:t>.</m:t>
                                    </m:r>
                                    <m:r>
                                      <a:rPr lang="en-US" b="1" smtClean="0">
                                        <a:latin typeface="Cambria Math" panose="02040503050406030204" pitchFamily="18" charset="0"/>
                                      </a:rPr>
                                      <m:t>𝟎𝟏𝟎</m:t>
                                    </m:r>
                                  </m:sub>
                                </m:sSub>
                              </m:oMath>
                            </m:oMathPara>
                          </a14:m>
                          <a:endParaRPr lang="en-IN" dirty="0"/>
                        </a:p>
                      </a:txBody>
                      <a:tcPr/>
                    </a:tc>
                    <a:extLst>
                      <a:ext uri="{0D108BD9-81ED-4DB2-BD59-A6C34878D82A}">
                        <a16:rowId xmlns:a16="http://schemas.microsoft.com/office/drawing/2014/main" val="1706717593"/>
                      </a:ext>
                    </a:extLst>
                  </a:tr>
                  <a:tr h="370840">
                    <a:tc>
                      <a:txBody>
                        <a:bodyPr/>
                        <a:lstStyle/>
                        <a:p>
                          <a:pPr algn="ctr"/>
                          <a:r>
                            <a:rPr lang="en-US" dirty="0"/>
                            <a:t>1</a:t>
                          </a:r>
                        </a:p>
                      </a:txBody>
                      <a:tcPr/>
                    </a:tc>
                    <a:tc>
                      <a:txBody>
                        <a:bodyPr/>
                        <a:lstStyle/>
                        <a:p>
                          <a:pPr algn="ctr"/>
                          <a:r>
                            <a:rPr lang="en-US" dirty="0"/>
                            <a:t>3.078</a:t>
                          </a:r>
                          <a:endParaRPr lang="en-IN" dirty="0"/>
                        </a:p>
                      </a:txBody>
                      <a:tcPr/>
                    </a:tc>
                    <a:tc>
                      <a:txBody>
                        <a:bodyPr/>
                        <a:lstStyle/>
                        <a:p>
                          <a:pPr algn="ctr"/>
                          <a:r>
                            <a:rPr lang="en-US" dirty="0"/>
                            <a:t>6.314</a:t>
                          </a:r>
                          <a:endParaRPr lang="en-IN" dirty="0"/>
                        </a:p>
                      </a:txBody>
                      <a:tcPr/>
                    </a:tc>
                    <a:tc>
                      <a:txBody>
                        <a:bodyPr/>
                        <a:lstStyle/>
                        <a:p>
                          <a:pPr algn="ctr"/>
                          <a:r>
                            <a:rPr lang="en-US" dirty="0"/>
                            <a:t>12.706</a:t>
                          </a:r>
                          <a:endParaRPr lang="en-IN" dirty="0"/>
                        </a:p>
                      </a:txBody>
                      <a:tcPr/>
                    </a:tc>
                    <a:tc>
                      <a:txBody>
                        <a:bodyPr/>
                        <a:lstStyle/>
                        <a:p>
                          <a:pPr algn="ctr"/>
                          <a:r>
                            <a:rPr lang="en-US" dirty="0"/>
                            <a:t>31.821</a:t>
                          </a:r>
                          <a:endParaRPr lang="en-IN" dirty="0"/>
                        </a:p>
                      </a:txBody>
                      <a:tcPr/>
                    </a:tc>
                    <a:extLst>
                      <a:ext uri="{0D108BD9-81ED-4DB2-BD59-A6C34878D82A}">
                        <a16:rowId xmlns:a16="http://schemas.microsoft.com/office/drawing/2014/main" val="1226939597"/>
                      </a:ext>
                    </a:extLst>
                  </a:tr>
                  <a:tr h="370840">
                    <a:tc>
                      <a:txBody>
                        <a:bodyPr/>
                        <a:lstStyle/>
                        <a:p>
                          <a:pPr algn="ctr"/>
                          <a:r>
                            <a:rPr lang="en-US" dirty="0"/>
                            <a:t>2</a:t>
                          </a:r>
                          <a:endParaRPr lang="en-IN" dirty="0"/>
                        </a:p>
                      </a:txBody>
                      <a:tcPr/>
                    </a:tc>
                    <a:tc>
                      <a:txBody>
                        <a:bodyPr/>
                        <a:lstStyle/>
                        <a:p>
                          <a:pPr algn="ctr"/>
                          <a:r>
                            <a:rPr lang="en-US" dirty="0"/>
                            <a:t>1.886</a:t>
                          </a:r>
                          <a:endParaRPr lang="en-IN" dirty="0"/>
                        </a:p>
                      </a:txBody>
                      <a:tcPr/>
                    </a:tc>
                    <a:tc>
                      <a:txBody>
                        <a:bodyPr/>
                        <a:lstStyle/>
                        <a:p>
                          <a:pPr algn="ctr"/>
                          <a:r>
                            <a:rPr lang="en-US" dirty="0"/>
                            <a:t>2.920</a:t>
                          </a:r>
                          <a:endParaRPr lang="en-IN" dirty="0"/>
                        </a:p>
                      </a:txBody>
                      <a:tcPr/>
                    </a:tc>
                    <a:tc>
                      <a:txBody>
                        <a:bodyPr/>
                        <a:lstStyle/>
                        <a:p>
                          <a:pPr algn="ctr"/>
                          <a:r>
                            <a:rPr lang="en-US" dirty="0"/>
                            <a:t>4.303</a:t>
                          </a:r>
                          <a:endParaRPr lang="en-IN" dirty="0"/>
                        </a:p>
                      </a:txBody>
                      <a:tcPr/>
                    </a:tc>
                    <a:tc>
                      <a:txBody>
                        <a:bodyPr/>
                        <a:lstStyle/>
                        <a:p>
                          <a:pPr algn="ctr"/>
                          <a:r>
                            <a:rPr lang="en-US" dirty="0"/>
                            <a:t>6.965</a:t>
                          </a:r>
                        </a:p>
                      </a:txBody>
                      <a:tcPr/>
                    </a:tc>
                    <a:extLst>
                      <a:ext uri="{0D108BD9-81ED-4DB2-BD59-A6C34878D82A}">
                        <a16:rowId xmlns:a16="http://schemas.microsoft.com/office/drawing/2014/main" val="2440747235"/>
                      </a:ext>
                    </a:extLst>
                  </a:tr>
                  <a:tr h="370840">
                    <a:tc>
                      <a:txBody>
                        <a:bodyPr/>
                        <a:lstStyle/>
                        <a:p>
                          <a:pPr algn="ctr"/>
                          <a:endParaRPr lang="en-IN" dirty="0"/>
                        </a:p>
                      </a:txBody>
                      <a:tcPr/>
                    </a:tc>
                    <a:tc>
                      <a:txBody>
                        <a:bodyPr/>
                        <a:lstStyle/>
                        <a:p>
                          <a:pPr algn="ctr"/>
                          <a:endParaRPr lang="en-IN"/>
                        </a:p>
                      </a:txBody>
                      <a:tcPr/>
                    </a:tc>
                    <a:tc>
                      <a:txBody>
                        <a:bodyPr/>
                        <a:lstStyle/>
                        <a:p>
                          <a:pPr algn="ctr"/>
                          <a:r>
                            <a:rPr lang="en-US" dirty="0"/>
                            <a:t>…</a:t>
                          </a:r>
                          <a:endParaRPr lang="en-IN" dirty="0"/>
                        </a:p>
                      </a:txBody>
                      <a:tcPr/>
                    </a:tc>
                    <a:tc>
                      <a:txBody>
                        <a:bodyPr/>
                        <a:lstStyle/>
                        <a:p>
                          <a:pPr algn="ctr"/>
                          <a:endParaRPr lang="en-IN" dirty="0"/>
                        </a:p>
                      </a:txBody>
                      <a:tcPr/>
                    </a:tc>
                    <a:tc>
                      <a:txBody>
                        <a:bodyPr/>
                        <a:lstStyle/>
                        <a:p>
                          <a:pPr algn="ctr"/>
                          <a:endParaRPr lang="en-IN"/>
                        </a:p>
                      </a:txBody>
                      <a:tcPr/>
                    </a:tc>
                    <a:extLst>
                      <a:ext uri="{0D108BD9-81ED-4DB2-BD59-A6C34878D82A}">
                        <a16:rowId xmlns:a16="http://schemas.microsoft.com/office/drawing/2014/main" val="2388364119"/>
                      </a:ext>
                    </a:extLst>
                  </a:tr>
                  <a:tr h="370840">
                    <a:tc>
                      <a:txBody>
                        <a:bodyPr/>
                        <a:lstStyle/>
                        <a:p>
                          <a:pPr algn="ctr"/>
                          <a:r>
                            <a:rPr lang="en-US" dirty="0"/>
                            <a:t>17</a:t>
                          </a:r>
                          <a:endParaRPr lang="en-IN" dirty="0"/>
                        </a:p>
                      </a:txBody>
                      <a:tcPr/>
                    </a:tc>
                    <a:tc>
                      <a:txBody>
                        <a:bodyPr/>
                        <a:lstStyle/>
                        <a:p>
                          <a:pPr algn="ctr"/>
                          <a:r>
                            <a:rPr lang="en-US" dirty="0"/>
                            <a:t>1.333</a:t>
                          </a:r>
                          <a:endParaRPr lang="en-IN" dirty="0"/>
                        </a:p>
                      </a:txBody>
                      <a:tcPr/>
                    </a:tc>
                    <a:tc>
                      <a:txBody>
                        <a:bodyPr/>
                        <a:lstStyle/>
                        <a:p>
                          <a:pPr algn="ctr"/>
                          <a:r>
                            <a:rPr lang="en-US" dirty="0"/>
                            <a:t>1.740</a:t>
                          </a:r>
                          <a:endParaRPr lang="en-IN" dirty="0"/>
                        </a:p>
                      </a:txBody>
                      <a:tcPr/>
                    </a:tc>
                    <a:tc>
                      <a:txBody>
                        <a:bodyPr/>
                        <a:lstStyle/>
                        <a:p>
                          <a:pPr algn="ctr"/>
                          <a:r>
                            <a:rPr lang="en-US" dirty="0"/>
                            <a:t>2.110</a:t>
                          </a:r>
                          <a:endParaRPr lang="en-IN" dirty="0"/>
                        </a:p>
                      </a:txBody>
                      <a:tcPr/>
                    </a:tc>
                    <a:tc>
                      <a:txBody>
                        <a:bodyPr/>
                        <a:lstStyle/>
                        <a:p>
                          <a:pPr algn="ctr"/>
                          <a:r>
                            <a:rPr lang="en-US" dirty="0"/>
                            <a:t>2.567</a:t>
                          </a:r>
                          <a:endParaRPr lang="en-IN" dirty="0"/>
                        </a:p>
                      </a:txBody>
                      <a:tcPr/>
                    </a:tc>
                    <a:extLst>
                      <a:ext uri="{0D108BD9-81ED-4DB2-BD59-A6C34878D82A}">
                        <a16:rowId xmlns:a16="http://schemas.microsoft.com/office/drawing/2014/main" val="4244320263"/>
                      </a:ext>
                    </a:extLst>
                  </a:tr>
                  <a:tr h="370840">
                    <a:tc>
                      <a:txBody>
                        <a:bodyPr/>
                        <a:lstStyle/>
                        <a:p>
                          <a:pPr algn="ctr"/>
                          <a:r>
                            <a:rPr lang="en-US" dirty="0"/>
                            <a:t>18</a:t>
                          </a:r>
                          <a:endParaRPr lang="en-IN" dirty="0"/>
                        </a:p>
                      </a:txBody>
                      <a:tcPr/>
                    </a:tc>
                    <a:tc>
                      <a:txBody>
                        <a:bodyPr/>
                        <a:lstStyle/>
                        <a:p>
                          <a:pPr algn="ctr"/>
                          <a:r>
                            <a:rPr lang="en-US" dirty="0"/>
                            <a:t>1.330</a:t>
                          </a:r>
                          <a:endParaRPr lang="en-IN" dirty="0"/>
                        </a:p>
                      </a:txBody>
                      <a:tcPr/>
                    </a:tc>
                    <a:tc>
                      <a:txBody>
                        <a:bodyPr/>
                        <a:lstStyle/>
                        <a:p>
                          <a:pPr algn="ctr"/>
                          <a:r>
                            <a:rPr lang="en-US" dirty="0">
                              <a:solidFill>
                                <a:srgbClr val="1F497D"/>
                              </a:solidFill>
                            </a:rPr>
                            <a:t>1.734</a:t>
                          </a:r>
                          <a:endParaRPr lang="en-IN" dirty="0">
                            <a:solidFill>
                              <a:srgbClr val="1F497D"/>
                            </a:solidFill>
                          </a:endParaRPr>
                        </a:p>
                      </a:txBody>
                      <a:tcPr/>
                    </a:tc>
                    <a:tc>
                      <a:txBody>
                        <a:bodyPr/>
                        <a:lstStyle/>
                        <a:p>
                          <a:pPr algn="ctr"/>
                          <a:r>
                            <a:rPr lang="en-US" dirty="0">
                              <a:solidFill>
                                <a:schemeClr val="tx1"/>
                              </a:solidFill>
                              <a:highlight>
                                <a:srgbClr val="FFFF00"/>
                              </a:highlight>
                            </a:rPr>
                            <a:t>2.101</a:t>
                          </a:r>
                          <a:endParaRPr lang="en-IN" dirty="0">
                            <a:solidFill>
                              <a:schemeClr val="tx1"/>
                            </a:solidFill>
                            <a:highlight>
                              <a:srgbClr val="FFFF00"/>
                            </a:highlight>
                          </a:endParaRPr>
                        </a:p>
                      </a:txBody>
                      <a:tcPr/>
                    </a:tc>
                    <a:tc>
                      <a:txBody>
                        <a:bodyPr/>
                        <a:lstStyle/>
                        <a:p>
                          <a:pPr algn="ctr"/>
                          <a:r>
                            <a:rPr lang="en-US" dirty="0"/>
                            <a:t>2.552</a:t>
                          </a:r>
                          <a:endParaRPr lang="en-IN" dirty="0"/>
                        </a:p>
                      </a:txBody>
                      <a:tcPr/>
                    </a:tc>
                    <a:extLst>
                      <a:ext uri="{0D108BD9-81ED-4DB2-BD59-A6C34878D82A}">
                        <a16:rowId xmlns:a16="http://schemas.microsoft.com/office/drawing/2014/main" val="1876427045"/>
                      </a:ext>
                    </a:extLst>
                  </a:tr>
                  <a:tr h="370840">
                    <a:tc>
                      <a:txBody>
                        <a:bodyPr/>
                        <a:lstStyle/>
                        <a:p>
                          <a:pPr algn="ctr"/>
                          <a:endParaRPr lang="en-IN" dirty="0"/>
                        </a:p>
                      </a:txBody>
                      <a:tcPr/>
                    </a:tc>
                    <a:tc>
                      <a:txBody>
                        <a:bodyPr/>
                        <a:lstStyle/>
                        <a:p>
                          <a:pPr algn="ctr"/>
                          <a:endParaRPr lang="en-IN" dirty="0"/>
                        </a:p>
                      </a:txBody>
                      <a:tcPr/>
                    </a:tc>
                    <a:tc>
                      <a:txBody>
                        <a:bodyPr/>
                        <a:lstStyle/>
                        <a:p>
                          <a:pPr algn="ctr"/>
                          <a:r>
                            <a:rPr lang="en-US" dirty="0"/>
                            <a:t>…</a:t>
                          </a:r>
                          <a:endParaRPr lang="en-IN" dirty="0"/>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4100822718"/>
                      </a:ext>
                    </a:extLst>
                  </a:tr>
                </a:tbl>
              </a:graphicData>
            </a:graphic>
          </p:graphicFrame>
        </mc:Choice>
        <mc:Fallback xmlns="">
          <p:graphicFrame>
            <p:nvGraphicFramePr>
              <p:cNvPr id="4" name="Table 4" descr="This table displays critical values from the t-distribution for various degrees of freedom (df) and significance levels (t subscript alpha). The columns represent different significance levels: t subscript 0.100, t subscript 0.050, t subscript 0.025, and t subscript 0.010. The rows represent degrees of freedom from 1 to 18, with ellipses indicating omitted rows.&#10;For example:&#10;When df equals 1, the critical values are:&#10;t subscript 0.100 equals 3.078,&#10;t subscript 0.050 equals 6.314,&#10;t subscript 0.025 equals 12.706,&#10;t subscript 0.010 equals 31.821.&#10;so on where u can find all the values in tables.&#10;&#10;When df equals 18, the critical values are:&#10;t subscript 0.100 equals 1.330,&#10;t subscript 0.050 equals 1.734,&#10;t subscript 0.025 equals 2.101,&#10;t subscript 0.010 equals 2.552.&#10;&#10;While in the given table, the critical value for t subscript 0.025 with degrees of freedom 18 is 2.101 is marked.">
                <a:extLst>
                  <a:ext uri="{FF2B5EF4-FFF2-40B4-BE49-F238E27FC236}">
                    <a16:creationId xmlns:a16="http://schemas.microsoft.com/office/drawing/2014/main" id="{92201C7D-D55A-4D22-B817-510DE27364BF}"/>
                  </a:ext>
                </a:extLst>
              </p:cNvPr>
              <p:cNvGraphicFramePr>
                <a:graphicFrameLocks noGrp="1"/>
              </p:cNvGraphicFramePr>
              <p:nvPr>
                <p:ph type="tbl" sz="quarter" idx="10"/>
                <p:extLst>
                  <p:ext uri="{D42A27DB-BD31-4B8C-83A1-F6EECF244321}">
                    <p14:modId xmlns:p14="http://schemas.microsoft.com/office/powerpoint/2010/main" val="2135526356"/>
                  </p:ext>
                </p:extLst>
              </p:nvPr>
            </p:nvGraphicFramePr>
            <p:xfrm>
              <a:off x="457200" y="1143000"/>
              <a:ext cx="8229600" cy="2595880"/>
            </p:xfrm>
            <a:graphic>
              <a:graphicData uri="http://schemas.openxmlformats.org/drawingml/2006/table">
                <a:tbl>
                  <a:tblPr firstRow="1" bandRow="1">
                    <a:tableStyleId>{5940675A-B579-460E-94D1-54222C63F5DA}</a:tableStyleId>
                  </a:tblPr>
                  <a:tblGrid>
                    <a:gridCol w="1737360">
                      <a:extLst>
                        <a:ext uri="{9D8B030D-6E8A-4147-A177-3AD203B41FA5}">
                          <a16:colId xmlns:a16="http://schemas.microsoft.com/office/drawing/2014/main" val="1643729176"/>
                        </a:ext>
                      </a:extLst>
                    </a:gridCol>
                    <a:gridCol w="1828800">
                      <a:extLst>
                        <a:ext uri="{9D8B030D-6E8A-4147-A177-3AD203B41FA5}">
                          <a16:colId xmlns:a16="http://schemas.microsoft.com/office/drawing/2014/main" val="1227746856"/>
                        </a:ext>
                      </a:extLst>
                    </a:gridCol>
                    <a:gridCol w="1737360">
                      <a:extLst>
                        <a:ext uri="{9D8B030D-6E8A-4147-A177-3AD203B41FA5}">
                          <a16:colId xmlns:a16="http://schemas.microsoft.com/office/drawing/2014/main" val="308382519"/>
                        </a:ext>
                      </a:extLst>
                    </a:gridCol>
                    <a:gridCol w="1737360">
                      <a:extLst>
                        <a:ext uri="{9D8B030D-6E8A-4147-A177-3AD203B41FA5}">
                          <a16:colId xmlns:a16="http://schemas.microsoft.com/office/drawing/2014/main" val="2943784850"/>
                        </a:ext>
                      </a:extLst>
                    </a:gridCol>
                    <a:gridCol w="1188720">
                      <a:extLst>
                        <a:ext uri="{9D8B030D-6E8A-4147-A177-3AD203B41FA5}">
                          <a16:colId xmlns:a16="http://schemas.microsoft.com/office/drawing/2014/main" val="291633039"/>
                        </a:ext>
                      </a:extLst>
                    </a:gridCol>
                  </a:tblGrid>
                  <a:tr h="370840">
                    <a:tc>
                      <a:txBody>
                        <a:bodyPr/>
                        <a:lstStyle/>
                        <a:p>
                          <a:pPr algn="ctr"/>
                          <a:r>
                            <a:rPr lang="en-US" dirty="0"/>
                            <a:t>df</a:t>
                          </a:r>
                          <a:endParaRPr lang="en-IN" i="1" dirty="0"/>
                        </a:p>
                      </a:txBody>
                      <a:tcPr/>
                    </a:tc>
                    <a:tc>
                      <a:txBody>
                        <a:bodyPr/>
                        <a:lstStyle/>
                        <a:p>
                          <a:endParaRPr lang="en-US"/>
                        </a:p>
                      </a:txBody>
                      <a:tcPr>
                        <a:blipFill>
                          <a:blip r:embed="rId2"/>
                          <a:stretch>
                            <a:fillRect l="-95667" t="-8197" r="-256000" b="-622951"/>
                          </a:stretch>
                        </a:blipFill>
                      </a:tcPr>
                    </a:tc>
                    <a:tc>
                      <a:txBody>
                        <a:bodyPr/>
                        <a:lstStyle/>
                        <a:p>
                          <a:endParaRPr lang="en-US"/>
                        </a:p>
                      </a:txBody>
                      <a:tcPr>
                        <a:blipFill>
                          <a:blip r:embed="rId2"/>
                          <a:stretch>
                            <a:fillRect l="-205965" t="-8197" r="-169474" b="-622951"/>
                          </a:stretch>
                        </a:blipFill>
                      </a:tcPr>
                    </a:tc>
                    <a:tc>
                      <a:txBody>
                        <a:bodyPr/>
                        <a:lstStyle/>
                        <a:p>
                          <a:endParaRPr lang="en-US"/>
                        </a:p>
                      </a:txBody>
                      <a:tcPr>
                        <a:blipFill>
                          <a:blip r:embed="rId2"/>
                          <a:stretch>
                            <a:fillRect l="-305965" t="-8197" r="-69474" b="-622951"/>
                          </a:stretch>
                        </a:blipFill>
                      </a:tcPr>
                    </a:tc>
                    <a:tc>
                      <a:txBody>
                        <a:bodyPr/>
                        <a:lstStyle/>
                        <a:p>
                          <a:endParaRPr lang="en-US"/>
                        </a:p>
                      </a:txBody>
                      <a:tcPr>
                        <a:blipFill>
                          <a:blip r:embed="rId2"/>
                          <a:stretch>
                            <a:fillRect l="-593333" t="-8197" r="-1538" b="-622951"/>
                          </a:stretch>
                        </a:blipFill>
                      </a:tcPr>
                    </a:tc>
                    <a:extLst>
                      <a:ext uri="{0D108BD9-81ED-4DB2-BD59-A6C34878D82A}">
                        <a16:rowId xmlns:a16="http://schemas.microsoft.com/office/drawing/2014/main" val="1706717593"/>
                      </a:ext>
                    </a:extLst>
                  </a:tr>
                  <a:tr h="370840">
                    <a:tc>
                      <a:txBody>
                        <a:bodyPr/>
                        <a:lstStyle/>
                        <a:p>
                          <a:pPr algn="ctr"/>
                          <a:r>
                            <a:rPr lang="en-US" dirty="0"/>
                            <a:t>1</a:t>
                          </a:r>
                        </a:p>
                      </a:txBody>
                      <a:tcPr/>
                    </a:tc>
                    <a:tc>
                      <a:txBody>
                        <a:bodyPr/>
                        <a:lstStyle/>
                        <a:p>
                          <a:pPr algn="ctr"/>
                          <a:r>
                            <a:rPr lang="en-US" dirty="0"/>
                            <a:t>3.078</a:t>
                          </a:r>
                          <a:endParaRPr lang="en-IN" dirty="0"/>
                        </a:p>
                      </a:txBody>
                      <a:tcPr/>
                    </a:tc>
                    <a:tc>
                      <a:txBody>
                        <a:bodyPr/>
                        <a:lstStyle/>
                        <a:p>
                          <a:pPr algn="ctr"/>
                          <a:r>
                            <a:rPr lang="en-US" dirty="0"/>
                            <a:t>6.314</a:t>
                          </a:r>
                          <a:endParaRPr lang="en-IN" dirty="0"/>
                        </a:p>
                      </a:txBody>
                      <a:tcPr/>
                    </a:tc>
                    <a:tc>
                      <a:txBody>
                        <a:bodyPr/>
                        <a:lstStyle/>
                        <a:p>
                          <a:pPr algn="ctr"/>
                          <a:r>
                            <a:rPr lang="en-US" dirty="0"/>
                            <a:t>12.706</a:t>
                          </a:r>
                          <a:endParaRPr lang="en-IN" dirty="0"/>
                        </a:p>
                      </a:txBody>
                      <a:tcPr/>
                    </a:tc>
                    <a:tc>
                      <a:txBody>
                        <a:bodyPr/>
                        <a:lstStyle/>
                        <a:p>
                          <a:pPr algn="ctr"/>
                          <a:r>
                            <a:rPr lang="en-US" dirty="0"/>
                            <a:t>31.821</a:t>
                          </a:r>
                          <a:endParaRPr lang="en-IN" dirty="0"/>
                        </a:p>
                      </a:txBody>
                      <a:tcPr/>
                    </a:tc>
                    <a:extLst>
                      <a:ext uri="{0D108BD9-81ED-4DB2-BD59-A6C34878D82A}">
                        <a16:rowId xmlns:a16="http://schemas.microsoft.com/office/drawing/2014/main" val="1226939597"/>
                      </a:ext>
                    </a:extLst>
                  </a:tr>
                  <a:tr h="370840">
                    <a:tc>
                      <a:txBody>
                        <a:bodyPr/>
                        <a:lstStyle/>
                        <a:p>
                          <a:pPr algn="ctr"/>
                          <a:r>
                            <a:rPr lang="en-US" dirty="0"/>
                            <a:t>2</a:t>
                          </a:r>
                          <a:endParaRPr lang="en-IN" dirty="0"/>
                        </a:p>
                      </a:txBody>
                      <a:tcPr/>
                    </a:tc>
                    <a:tc>
                      <a:txBody>
                        <a:bodyPr/>
                        <a:lstStyle/>
                        <a:p>
                          <a:pPr algn="ctr"/>
                          <a:r>
                            <a:rPr lang="en-US" dirty="0"/>
                            <a:t>1.886</a:t>
                          </a:r>
                          <a:endParaRPr lang="en-IN" dirty="0"/>
                        </a:p>
                      </a:txBody>
                      <a:tcPr/>
                    </a:tc>
                    <a:tc>
                      <a:txBody>
                        <a:bodyPr/>
                        <a:lstStyle/>
                        <a:p>
                          <a:pPr algn="ctr"/>
                          <a:r>
                            <a:rPr lang="en-US" dirty="0"/>
                            <a:t>2.920</a:t>
                          </a:r>
                          <a:endParaRPr lang="en-IN" dirty="0"/>
                        </a:p>
                      </a:txBody>
                      <a:tcPr/>
                    </a:tc>
                    <a:tc>
                      <a:txBody>
                        <a:bodyPr/>
                        <a:lstStyle/>
                        <a:p>
                          <a:pPr algn="ctr"/>
                          <a:r>
                            <a:rPr lang="en-US" dirty="0"/>
                            <a:t>4.303</a:t>
                          </a:r>
                          <a:endParaRPr lang="en-IN" dirty="0"/>
                        </a:p>
                      </a:txBody>
                      <a:tcPr/>
                    </a:tc>
                    <a:tc>
                      <a:txBody>
                        <a:bodyPr/>
                        <a:lstStyle/>
                        <a:p>
                          <a:pPr algn="ctr"/>
                          <a:r>
                            <a:rPr lang="en-US" dirty="0"/>
                            <a:t>6.965</a:t>
                          </a:r>
                        </a:p>
                      </a:txBody>
                      <a:tcPr/>
                    </a:tc>
                    <a:extLst>
                      <a:ext uri="{0D108BD9-81ED-4DB2-BD59-A6C34878D82A}">
                        <a16:rowId xmlns:a16="http://schemas.microsoft.com/office/drawing/2014/main" val="2440747235"/>
                      </a:ext>
                    </a:extLst>
                  </a:tr>
                  <a:tr h="370840">
                    <a:tc>
                      <a:txBody>
                        <a:bodyPr/>
                        <a:lstStyle/>
                        <a:p>
                          <a:pPr algn="ctr"/>
                          <a:endParaRPr lang="en-IN" dirty="0"/>
                        </a:p>
                      </a:txBody>
                      <a:tcPr/>
                    </a:tc>
                    <a:tc>
                      <a:txBody>
                        <a:bodyPr/>
                        <a:lstStyle/>
                        <a:p>
                          <a:pPr algn="ctr"/>
                          <a:endParaRPr lang="en-IN"/>
                        </a:p>
                      </a:txBody>
                      <a:tcPr/>
                    </a:tc>
                    <a:tc>
                      <a:txBody>
                        <a:bodyPr/>
                        <a:lstStyle/>
                        <a:p>
                          <a:pPr algn="ctr"/>
                          <a:r>
                            <a:rPr lang="en-US" dirty="0"/>
                            <a:t>…</a:t>
                          </a:r>
                          <a:endParaRPr lang="en-IN" dirty="0"/>
                        </a:p>
                      </a:txBody>
                      <a:tcPr/>
                    </a:tc>
                    <a:tc>
                      <a:txBody>
                        <a:bodyPr/>
                        <a:lstStyle/>
                        <a:p>
                          <a:pPr algn="ctr"/>
                          <a:endParaRPr lang="en-IN" dirty="0"/>
                        </a:p>
                      </a:txBody>
                      <a:tcPr/>
                    </a:tc>
                    <a:tc>
                      <a:txBody>
                        <a:bodyPr/>
                        <a:lstStyle/>
                        <a:p>
                          <a:pPr algn="ctr"/>
                          <a:endParaRPr lang="en-IN"/>
                        </a:p>
                      </a:txBody>
                      <a:tcPr/>
                    </a:tc>
                    <a:extLst>
                      <a:ext uri="{0D108BD9-81ED-4DB2-BD59-A6C34878D82A}">
                        <a16:rowId xmlns:a16="http://schemas.microsoft.com/office/drawing/2014/main" val="2388364119"/>
                      </a:ext>
                    </a:extLst>
                  </a:tr>
                  <a:tr h="370840">
                    <a:tc>
                      <a:txBody>
                        <a:bodyPr/>
                        <a:lstStyle/>
                        <a:p>
                          <a:pPr algn="ctr"/>
                          <a:r>
                            <a:rPr lang="en-US" dirty="0"/>
                            <a:t>17</a:t>
                          </a:r>
                          <a:endParaRPr lang="en-IN" dirty="0"/>
                        </a:p>
                      </a:txBody>
                      <a:tcPr/>
                    </a:tc>
                    <a:tc>
                      <a:txBody>
                        <a:bodyPr/>
                        <a:lstStyle/>
                        <a:p>
                          <a:pPr algn="ctr"/>
                          <a:r>
                            <a:rPr lang="en-US" dirty="0"/>
                            <a:t>1.333</a:t>
                          </a:r>
                          <a:endParaRPr lang="en-IN" dirty="0"/>
                        </a:p>
                      </a:txBody>
                      <a:tcPr/>
                    </a:tc>
                    <a:tc>
                      <a:txBody>
                        <a:bodyPr/>
                        <a:lstStyle/>
                        <a:p>
                          <a:pPr algn="ctr"/>
                          <a:r>
                            <a:rPr lang="en-US" dirty="0"/>
                            <a:t>1.740</a:t>
                          </a:r>
                          <a:endParaRPr lang="en-IN" dirty="0"/>
                        </a:p>
                      </a:txBody>
                      <a:tcPr/>
                    </a:tc>
                    <a:tc>
                      <a:txBody>
                        <a:bodyPr/>
                        <a:lstStyle/>
                        <a:p>
                          <a:pPr algn="ctr"/>
                          <a:r>
                            <a:rPr lang="en-US" dirty="0"/>
                            <a:t>2.110</a:t>
                          </a:r>
                          <a:endParaRPr lang="en-IN" dirty="0"/>
                        </a:p>
                      </a:txBody>
                      <a:tcPr/>
                    </a:tc>
                    <a:tc>
                      <a:txBody>
                        <a:bodyPr/>
                        <a:lstStyle/>
                        <a:p>
                          <a:pPr algn="ctr"/>
                          <a:r>
                            <a:rPr lang="en-US" dirty="0"/>
                            <a:t>2.567</a:t>
                          </a:r>
                          <a:endParaRPr lang="en-IN" dirty="0"/>
                        </a:p>
                      </a:txBody>
                      <a:tcPr/>
                    </a:tc>
                    <a:extLst>
                      <a:ext uri="{0D108BD9-81ED-4DB2-BD59-A6C34878D82A}">
                        <a16:rowId xmlns:a16="http://schemas.microsoft.com/office/drawing/2014/main" val="4244320263"/>
                      </a:ext>
                    </a:extLst>
                  </a:tr>
                  <a:tr h="370840">
                    <a:tc>
                      <a:txBody>
                        <a:bodyPr/>
                        <a:lstStyle/>
                        <a:p>
                          <a:pPr algn="ctr"/>
                          <a:r>
                            <a:rPr lang="en-US" dirty="0"/>
                            <a:t>18</a:t>
                          </a:r>
                          <a:endParaRPr lang="en-IN" dirty="0"/>
                        </a:p>
                      </a:txBody>
                      <a:tcPr/>
                    </a:tc>
                    <a:tc>
                      <a:txBody>
                        <a:bodyPr/>
                        <a:lstStyle/>
                        <a:p>
                          <a:pPr algn="ctr"/>
                          <a:r>
                            <a:rPr lang="en-US" dirty="0"/>
                            <a:t>1.330</a:t>
                          </a:r>
                          <a:endParaRPr lang="en-IN" dirty="0"/>
                        </a:p>
                      </a:txBody>
                      <a:tcPr/>
                    </a:tc>
                    <a:tc>
                      <a:txBody>
                        <a:bodyPr/>
                        <a:lstStyle/>
                        <a:p>
                          <a:pPr algn="ctr"/>
                          <a:r>
                            <a:rPr lang="en-US" dirty="0">
                              <a:solidFill>
                                <a:srgbClr val="1F497D"/>
                              </a:solidFill>
                            </a:rPr>
                            <a:t>1.734</a:t>
                          </a:r>
                          <a:endParaRPr lang="en-IN" dirty="0">
                            <a:solidFill>
                              <a:srgbClr val="1F497D"/>
                            </a:solidFill>
                          </a:endParaRPr>
                        </a:p>
                      </a:txBody>
                      <a:tcPr/>
                    </a:tc>
                    <a:tc>
                      <a:txBody>
                        <a:bodyPr/>
                        <a:lstStyle/>
                        <a:p>
                          <a:pPr algn="ctr"/>
                          <a:r>
                            <a:rPr lang="en-US" dirty="0">
                              <a:solidFill>
                                <a:schemeClr val="tx1"/>
                              </a:solidFill>
                              <a:highlight>
                                <a:srgbClr val="FFFF00"/>
                              </a:highlight>
                            </a:rPr>
                            <a:t>2.101</a:t>
                          </a:r>
                          <a:endParaRPr lang="en-IN" dirty="0">
                            <a:solidFill>
                              <a:schemeClr val="tx1"/>
                            </a:solidFill>
                            <a:highlight>
                              <a:srgbClr val="FFFF00"/>
                            </a:highlight>
                          </a:endParaRPr>
                        </a:p>
                      </a:txBody>
                      <a:tcPr/>
                    </a:tc>
                    <a:tc>
                      <a:txBody>
                        <a:bodyPr/>
                        <a:lstStyle/>
                        <a:p>
                          <a:pPr algn="ctr"/>
                          <a:r>
                            <a:rPr lang="en-US" dirty="0"/>
                            <a:t>2.552</a:t>
                          </a:r>
                          <a:endParaRPr lang="en-IN" dirty="0"/>
                        </a:p>
                      </a:txBody>
                      <a:tcPr/>
                    </a:tc>
                    <a:extLst>
                      <a:ext uri="{0D108BD9-81ED-4DB2-BD59-A6C34878D82A}">
                        <a16:rowId xmlns:a16="http://schemas.microsoft.com/office/drawing/2014/main" val="1876427045"/>
                      </a:ext>
                    </a:extLst>
                  </a:tr>
                  <a:tr h="370840">
                    <a:tc>
                      <a:txBody>
                        <a:bodyPr/>
                        <a:lstStyle/>
                        <a:p>
                          <a:pPr algn="ctr"/>
                          <a:endParaRPr lang="en-IN" dirty="0"/>
                        </a:p>
                      </a:txBody>
                      <a:tcPr/>
                    </a:tc>
                    <a:tc>
                      <a:txBody>
                        <a:bodyPr/>
                        <a:lstStyle/>
                        <a:p>
                          <a:pPr algn="ctr"/>
                          <a:endParaRPr lang="en-IN" dirty="0"/>
                        </a:p>
                      </a:txBody>
                      <a:tcPr/>
                    </a:tc>
                    <a:tc>
                      <a:txBody>
                        <a:bodyPr/>
                        <a:lstStyle/>
                        <a:p>
                          <a:pPr algn="ctr"/>
                          <a:r>
                            <a:rPr lang="en-US" dirty="0"/>
                            <a:t>…</a:t>
                          </a:r>
                          <a:endParaRPr lang="en-IN" dirty="0"/>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4100822718"/>
                      </a:ext>
                    </a:extLst>
                  </a:tr>
                </a:tbl>
              </a:graphicData>
            </a:graphic>
          </p:graphicFrame>
        </mc:Fallback>
      </mc:AlternateContent>
      <p:sp>
        <p:nvSpPr>
          <p:cNvPr id="6" name="TextBox 5">
            <a:extLst>
              <a:ext uri="{FF2B5EF4-FFF2-40B4-BE49-F238E27FC236}">
                <a16:creationId xmlns:a16="http://schemas.microsoft.com/office/drawing/2014/main" id="{BBEA19E6-1935-C0B0-A4F5-08B014B040C7}"/>
              </a:ext>
            </a:extLst>
          </p:cNvPr>
          <p:cNvSpPr txBox="1"/>
          <p:nvPr/>
        </p:nvSpPr>
        <p:spPr>
          <a:xfrm>
            <a:off x="381000" y="3852593"/>
            <a:ext cx="8305800" cy="1815882"/>
          </a:xfrm>
          <a:prstGeom prst="rect">
            <a:avLst/>
          </a:prstGeom>
          <a:noFill/>
        </p:spPr>
        <p:txBody>
          <a:bodyPr wrap="square">
            <a:spAutoFit/>
          </a:bodyPr>
          <a:lstStyle/>
          <a:p>
            <a:pPr marL="0" indent="0">
              <a:buNone/>
            </a:pPr>
            <a:r>
              <a:rPr lang="en-US" sz="2800" dirty="0"/>
              <a:t>Hence, to be 95% confident in capturing the true value of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lang="en-US" sz="2800" dirty="0"/>
              <a:t> in the confidence interval will require placing the interval endpoints 2.101 standard deviation units from the point estimate,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a:t>
            </a:r>
            <a:r>
              <a:rPr lang="ar-AE" sz="2800" dirty="0"/>
              <a:t>.</a:t>
            </a:r>
          </a:p>
        </p:txBody>
      </p:sp>
    </p:spTree>
    <p:extLst>
      <p:ext uri="{BB962C8B-B14F-4D97-AF65-F5344CB8AC3E}">
        <p14:creationId xmlns:p14="http://schemas.microsoft.com/office/powerpoint/2010/main" val="2799297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1</a:t>
            </a:r>
            <a:endParaRPr dirty="0"/>
          </a:p>
        </p:txBody>
      </p:sp>
      <p:graphicFrame>
        <p:nvGraphicFramePr>
          <p:cNvPr id="3" name="Table Placeholder 2" descr="This table displays weekly data for production and cost over a 10 week period. It has three columns: Week, Items Produced, and Cost in dollars.&#10;In week 1, 22 items were produced, and the cost was 3500 dollars.&#10;In week 2, 30 items were produced, and the cost was 3800 dollars.&#10;In week 3, 36 items were produced, and the cost was 4500 dollars.&#10;In week 4, 41 items were produced, and the cost was 4200 dollars.&#10;In week 5, 27 items were produced, and the cost was 3700 dollars.&#10;In week 6, 45 items were produced, and the cost was 4600 dollars.&#10;In week 7, 30 items were produced, and the cost was 3600 dollars.&#10;In week 8, 37 items were produced, and the cost was 4550 dollars.&#10;In week 9, 32 items were produced, and the cost was 3990 dollars.&#10;In week 10, 31 items were produced, and the cost was 3675 dollars."/>
          <p:cNvGraphicFramePr>
            <a:graphicFrameLocks noGrp="1"/>
          </p:cNvGraphicFramePr>
          <p:nvPr>
            <p:ph type="tbl" sz="quarter" idx="10"/>
            <p:extLst>
              <p:ext uri="{D42A27DB-BD31-4B8C-83A1-F6EECF244321}">
                <p14:modId xmlns:p14="http://schemas.microsoft.com/office/powerpoint/2010/main" val="3894665767"/>
              </p:ext>
            </p:extLst>
          </p:nvPr>
        </p:nvGraphicFramePr>
        <p:xfrm>
          <a:off x="457200" y="1559560"/>
          <a:ext cx="8229600" cy="40792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Week</a:t>
                      </a:r>
                    </a:p>
                  </a:txBody>
                  <a:tcPr/>
                </a:tc>
                <a:tc>
                  <a:txBody>
                    <a:bodyPr/>
                    <a:lstStyle/>
                    <a:p>
                      <a:pPr algn="ctr">
                        <a:defRPr sz="1800" b="1"/>
                      </a:pPr>
                      <a:r>
                        <a:t>Items Produced</a:t>
                      </a:r>
                    </a:p>
                  </a:txBody>
                  <a:tcPr/>
                </a:tc>
                <a:tc>
                  <a:txBody>
                    <a:bodyPr/>
                    <a:lstStyle/>
                    <a:p>
                      <a:pPr algn="ctr">
                        <a:defRPr sz="1800" b="1"/>
                      </a:pPr>
                      <a:r>
                        <a:rPr dirty="0"/>
                        <a:t>Cost ($)</a:t>
                      </a:r>
                    </a:p>
                  </a:txBody>
                  <a:tcPr/>
                </a:tc>
                <a:extLst>
                  <a:ext uri="{0D108BD9-81ED-4DB2-BD59-A6C34878D82A}">
                    <a16:rowId xmlns:a16="http://schemas.microsoft.com/office/drawing/2014/main" val="10001"/>
                  </a:ext>
                </a:extLst>
              </a:tr>
              <a:tr h="370840">
                <a:tc>
                  <a:txBody>
                    <a:bodyPr/>
                    <a:lstStyle/>
                    <a:p>
                      <a:pPr algn="ctr">
                        <a:defRPr sz="1800"/>
                      </a:pPr>
                      <a:r>
                        <a:rPr dirty="0"/>
                        <a:t>1</a:t>
                      </a:r>
                    </a:p>
                  </a:txBody>
                  <a:tcPr/>
                </a:tc>
                <a:tc>
                  <a:txBody>
                    <a:bodyPr/>
                    <a:lstStyle/>
                    <a:p>
                      <a:pPr algn="ctr"/>
                      <a:r>
                        <a:rPr sz="1800" dirty="0"/>
                        <a:t>22</a:t>
                      </a:r>
                      <a:endParaRPr sz="1800" dirty="0">
                        <a:latin typeface="Cambria Math"/>
                      </a:endParaRPr>
                    </a:p>
                  </a:txBody>
                  <a:tcPr/>
                </a:tc>
                <a:tc>
                  <a:txBody>
                    <a:bodyPr/>
                    <a:lstStyle/>
                    <a:p>
                      <a:pPr algn="ctr"/>
                      <a:r>
                        <a:rPr sz="1800"/>
                        <a:t>3500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rPr dirty="0"/>
                        <a:t>2</a:t>
                      </a:r>
                    </a:p>
                  </a:txBody>
                  <a:tcPr/>
                </a:tc>
                <a:tc>
                  <a:txBody>
                    <a:bodyPr/>
                    <a:lstStyle/>
                    <a:p>
                      <a:pPr algn="ctr"/>
                      <a:r>
                        <a:rPr sz="1800"/>
                        <a:t>30</a:t>
                      </a:r>
                      <a:endParaRPr sz="1800">
                        <a:latin typeface="Cambria Math"/>
                      </a:endParaRPr>
                    </a:p>
                  </a:txBody>
                  <a:tcPr/>
                </a:tc>
                <a:tc>
                  <a:txBody>
                    <a:bodyPr/>
                    <a:lstStyle/>
                    <a:p>
                      <a:pPr algn="ctr"/>
                      <a:r>
                        <a:rPr sz="1800"/>
                        <a:t>3800</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rPr dirty="0"/>
                        <a:t>3</a:t>
                      </a:r>
                    </a:p>
                  </a:txBody>
                  <a:tcPr/>
                </a:tc>
                <a:tc>
                  <a:txBody>
                    <a:bodyPr/>
                    <a:lstStyle/>
                    <a:p>
                      <a:pPr algn="ctr"/>
                      <a:r>
                        <a:rPr sz="1800"/>
                        <a:t>36</a:t>
                      </a:r>
                      <a:endParaRPr sz="1800">
                        <a:latin typeface="Cambria Math"/>
                      </a:endParaRPr>
                    </a:p>
                  </a:txBody>
                  <a:tcPr/>
                </a:tc>
                <a:tc>
                  <a:txBody>
                    <a:bodyPr/>
                    <a:lstStyle/>
                    <a:p>
                      <a:pPr algn="ctr"/>
                      <a:r>
                        <a:rPr sz="1800"/>
                        <a:t>4500</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rPr dirty="0"/>
                        <a:t>4</a:t>
                      </a:r>
                    </a:p>
                  </a:txBody>
                  <a:tcPr/>
                </a:tc>
                <a:tc>
                  <a:txBody>
                    <a:bodyPr/>
                    <a:lstStyle/>
                    <a:p>
                      <a:pPr algn="ctr"/>
                      <a:r>
                        <a:rPr sz="1800"/>
                        <a:t>41</a:t>
                      </a:r>
                      <a:endParaRPr sz="1800">
                        <a:latin typeface="Cambria Math"/>
                      </a:endParaRPr>
                    </a:p>
                  </a:txBody>
                  <a:tcPr/>
                </a:tc>
                <a:tc>
                  <a:txBody>
                    <a:bodyPr/>
                    <a:lstStyle/>
                    <a:p>
                      <a:pPr algn="ctr"/>
                      <a:r>
                        <a:rPr sz="1800"/>
                        <a:t>4200</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rPr dirty="0"/>
                        <a:t>5</a:t>
                      </a:r>
                    </a:p>
                  </a:txBody>
                  <a:tcPr/>
                </a:tc>
                <a:tc>
                  <a:txBody>
                    <a:bodyPr/>
                    <a:lstStyle/>
                    <a:p>
                      <a:pPr algn="ctr"/>
                      <a:r>
                        <a:rPr sz="1800"/>
                        <a:t>27</a:t>
                      </a:r>
                      <a:endParaRPr sz="1800">
                        <a:latin typeface="Cambria Math"/>
                      </a:endParaRPr>
                    </a:p>
                  </a:txBody>
                  <a:tcPr/>
                </a:tc>
                <a:tc>
                  <a:txBody>
                    <a:bodyPr/>
                    <a:lstStyle/>
                    <a:p>
                      <a:pPr algn="ctr"/>
                      <a:r>
                        <a:rPr sz="1800"/>
                        <a:t>3700</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rPr dirty="0"/>
                        <a:t>6</a:t>
                      </a:r>
                    </a:p>
                  </a:txBody>
                  <a:tcPr/>
                </a:tc>
                <a:tc>
                  <a:txBody>
                    <a:bodyPr/>
                    <a:lstStyle/>
                    <a:p>
                      <a:pPr algn="ctr"/>
                      <a:r>
                        <a:rPr sz="1800"/>
                        <a:t>45</a:t>
                      </a:r>
                      <a:endParaRPr sz="1800">
                        <a:latin typeface="Cambria Math"/>
                      </a:endParaRPr>
                    </a:p>
                  </a:txBody>
                  <a:tcPr/>
                </a:tc>
                <a:tc>
                  <a:txBody>
                    <a:bodyPr/>
                    <a:lstStyle/>
                    <a:p>
                      <a:pPr algn="ctr"/>
                      <a:r>
                        <a:rPr sz="1800"/>
                        <a:t>4600</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defRPr sz="1800"/>
                      </a:pPr>
                      <a:r>
                        <a:rPr dirty="0"/>
                        <a:t>7</a:t>
                      </a:r>
                    </a:p>
                  </a:txBody>
                  <a:tcPr/>
                </a:tc>
                <a:tc>
                  <a:txBody>
                    <a:bodyPr/>
                    <a:lstStyle/>
                    <a:p>
                      <a:pPr algn="ctr"/>
                      <a:r>
                        <a:rPr sz="1800"/>
                        <a:t>30</a:t>
                      </a:r>
                      <a:endParaRPr sz="1800">
                        <a:latin typeface="Cambria Math"/>
                      </a:endParaRPr>
                    </a:p>
                  </a:txBody>
                  <a:tcPr/>
                </a:tc>
                <a:tc>
                  <a:txBody>
                    <a:bodyPr/>
                    <a:lstStyle/>
                    <a:p>
                      <a:pPr algn="ctr"/>
                      <a:r>
                        <a:rPr sz="1800"/>
                        <a:t>3600</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defRPr sz="1800"/>
                      </a:pPr>
                      <a:r>
                        <a:rPr dirty="0"/>
                        <a:t>8</a:t>
                      </a:r>
                    </a:p>
                  </a:txBody>
                  <a:tcPr/>
                </a:tc>
                <a:tc>
                  <a:txBody>
                    <a:bodyPr/>
                    <a:lstStyle/>
                    <a:p>
                      <a:pPr algn="ctr"/>
                      <a:r>
                        <a:rPr sz="1800"/>
                        <a:t>37</a:t>
                      </a:r>
                      <a:endParaRPr sz="1800">
                        <a:latin typeface="Cambria Math"/>
                      </a:endParaRPr>
                    </a:p>
                  </a:txBody>
                  <a:tcPr/>
                </a:tc>
                <a:tc>
                  <a:txBody>
                    <a:bodyPr/>
                    <a:lstStyle/>
                    <a:p>
                      <a:pPr algn="ctr"/>
                      <a:r>
                        <a:rPr sz="1800"/>
                        <a:t>4550</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defRPr sz="1800"/>
                      </a:pPr>
                      <a:r>
                        <a:rPr dirty="0"/>
                        <a:t>9</a:t>
                      </a:r>
                    </a:p>
                  </a:txBody>
                  <a:tcPr/>
                </a:tc>
                <a:tc>
                  <a:txBody>
                    <a:bodyPr/>
                    <a:lstStyle/>
                    <a:p>
                      <a:pPr algn="ctr"/>
                      <a:r>
                        <a:rPr sz="1800"/>
                        <a:t>32</a:t>
                      </a:r>
                      <a:endParaRPr sz="1800">
                        <a:latin typeface="Cambria Math"/>
                      </a:endParaRPr>
                    </a:p>
                  </a:txBody>
                  <a:tcPr/>
                </a:tc>
                <a:tc>
                  <a:txBody>
                    <a:bodyPr/>
                    <a:lstStyle/>
                    <a:p>
                      <a:pPr algn="ctr"/>
                      <a:r>
                        <a:rPr sz="1800"/>
                        <a:t>3990</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defRPr sz="1800"/>
                      </a:pPr>
                      <a:r>
                        <a:rPr dirty="0"/>
                        <a:t>10</a:t>
                      </a:r>
                    </a:p>
                  </a:txBody>
                  <a:tcPr/>
                </a:tc>
                <a:tc>
                  <a:txBody>
                    <a:bodyPr/>
                    <a:lstStyle/>
                    <a:p>
                      <a:pPr algn="ctr"/>
                      <a:r>
                        <a:rPr sz="1800"/>
                        <a:t>31</a:t>
                      </a:r>
                      <a:endParaRPr sz="1800">
                        <a:latin typeface="Cambria Math"/>
                      </a:endParaRPr>
                    </a:p>
                  </a:txBody>
                  <a:tcPr/>
                </a:tc>
                <a:tc>
                  <a:txBody>
                    <a:bodyPr/>
                    <a:lstStyle/>
                    <a:p>
                      <a:pPr algn="ctr"/>
                      <a:r>
                        <a:rPr sz="1800" dirty="0"/>
                        <a:t>3675</a:t>
                      </a:r>
                      <a:endParaRPr sz="1800" dirty="0">
                        <a:latin typeface="Cambria Math"/>
                      </a:endParaRPr>
                    </a:p>
                  </a:txBody>
                  <a:tcPr/>
                </a:tc>
                <a:extLst>
                  <a:ext uri="{0D108BD9-81ED-4DB2-BD59-A6C34878D82A}">
                    <a16:rowId xmlns:a16="http://schemas.microsoft.com/office/drawing/2014/main" val="10011"/>
                  </a:ext>
                </a:extLst>
              </a:tr>
            </a:tbl>
          </a:graphicData>
        </a:graphic>
      </p:graphicFrame>
      <p:sp>
        <p:nvSpPr>
          <p:cNvPr id="5" name="TextBox 4">
            <a:extLst>
              <a:ext uri="{FF2B5EF4-FFF2-40B4-BE49-F238E27FC236}">
                <a16:creationId xmlns:a16="http://schemas.microsoft.com/office/drawing/2014/main" id="{14E8F28D-E0B7-BF05-E854-E853DF7ED8A5}"/>
              </a:ext>
            </a:extLst>
          </p:cNvPr>
          <p:cNvSpPr txBox="1"/>
          <p:nvPr/>
        </p:nvSpPr>
        <p:spPr>
          <a:xfrm>
            <a:off x="2209800" y="1109757"/>
            <a:ext cx="4572000" cy="369332"/>
          </a:xfrm>
          <a:prstGeom prst="rect">
            <a:avLst/>
          </a:prstGeom>
          <a:noFill/>
        </p:spPr>
        <p:txBody>
          <a:bodyPr wrap="square">
            <a:spAutoFit/>
          </a:bodyPr>
          <a:lstStyle/>
          <a:p>
            <a:pPr algn="ctr">
              <a:defRPr sz="1800" b="1"/>
            </a:pPr>
            <a:r>
              <a:rPr lang="en-IN" dirty="0"/>
              <a:t>Table 1  Weekly Production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dirty="0"/>
              <a:t>In Section 13.1, a model relating the number of items produced to total cost was constructed.</a:t>
            </a:r>
            <a:endParaRPr lang="en-US" sz="2800" dirty="0"/>
          </a:p>
          <a:p>
            <a:r>
              <a:rPr lang="en-IN" dirty="0"/>
              <a:t>	     Cost = β</a:t>
            </a:r>
            <a:r>
              <a:rPr lang="en-IN" dirty="0">
                <a:latin typeface="Calibri" panose="020F0502020204030204" pitchFamily="34" charset="0"/>
                <a:ea typeface="Calibri" panose="020F0502020204030204" pitchFamily="34" charset="0"/>
                <a:cs typeface="Calibri" panose="020F0502020204030204" pitchFamily="34" charset="0"/>
              </a:rPr>
              <a:t>₀ + </a:t>
            </a:r>
            <a:r>
              <a:rPr lang="el-GR" dirty="0">
                <a:latin typeface="Calibri" panose="020F0502020204030204" pitchFamily="34" charset="0"/>
                <a:ea typeface="Calibri" panose="020F0502020204030204" pitchFamily="34" charset="0"/>
                <a:cs typeface="Calibri" panose="020F0502020204030204" pitchFamily="34" charset="0"/>
              </a:rPr>
              <a:t>β₁</a:t>
            </a:r>
            <a:r>
              <a:rPr lang="en-US" dirty="0">
                <a:latin typeface="Calibri" panose="020F0502020204030204" pitchFamily="34" charset="0"/>
                <a:ea typeface="Calibri" panose="020F0502020204030204" pitchFamily="34" charset="0"/>
                <a:cs typeface="Calibri" panose="020F0502020204030204" pitchFamily="34" charset="0"/>
              </a:rPr>
              <a:t> (Items Produced) + </a:t>
            </a:r>
            <a:r>
              <a:rPr lang="el-GR" i="1" dirty="0">
                <a:latin typeface="Calibri" panose="020F0502020204030204" pitchFamily="34" charset="0"/>
                <a:ea typeface="Calibri" panose="020F0502020204030204" pitchFamily="34" charset="0"/>
                <a:cs typeface="Calibri" panose="020F0502020204030204" pitchFamily="34" charset="0"/>
              </a:rPr>
              <a:t>ε</a:t>
            </a:r>
            <a:r>
              <a:rPr lang="en-US" sz="1050" i="1" dirty="0">
                <a:latin typeface="Calibri" panose="020F0502020204030204" pitchFamily="34" charset="0"/>
                <a:ea typeface="Calibri" panose="020F0502020204030204" pitchFamily="34" charset="0"/>
                <a:cs typeface="Calibri" panose="020F0502020204030204" pitchFamily="34" charset="0"/>
              </a:rPr>
              <a:t> </a:t>
            </a:r>
            <a:r>
              <a:rPr lang="en-IN" i="1" baseline="-25000" dirty="0" err="1">
                <a:latin typeface="Calibri" panose="020F0502020204030204" pitchFamily="34" charset="0"/>
                <a:ea typeface="Calibri" panose="020F0502020204030204" pitchFamily="34" charset="0"/>
                <a:cs typeface="Calibri" panose="020F0502020204030204" pitchFamily="34" charset="0"/>
              </a:rPr>
              <a:t>i</a:t>
            </a:r>
            <a:endParaRPr sz="2800" baseline="-25000" dirty="0"/>
          </a:p>
          <a:p>
            <a:r>
              <a:rPr sz="2800" dirty="0"/>
              <a:t>If the relationship is to be applicable for the entire production process, then a substantial amount of data will be required, more than we could hope to collect.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3</a:t>
            </a:r>
            <a:endParaRPr dirty="0"/>
          </a:p>
        </p:txBody>
      </p:sp>
      <p:sp>
        <p:nvSpPr>
          <p:cNvPr id="3" name="Text Placeholder 2"/>
          <p:cNvSpPr>
            <a:spLocks noGrp="1"/>
          </p:cNvSpPr>
          <p:nvPr>
            <p:ph type="body" sz="quarter" idx="10"/>
          </p:nvPr>
        </p:nvSpPr>
        <p:spPr/>
        <p:txBody>
          <a:bodyPr>
            <a:normAutofit/>
          </a:bodyPr>
          <a:lstStyle/>
          <a:p>
            <a:r>
              <a:rPr lang="en-US" sz="2800" dirty="0"/>
              <a:t>If the data given in Table 1 are considered a random sample of weekly production, then a relationship can be constructed from the sample data. Specifically, the estimated least squares regression line relating items produced to total cost is</a:t>
            </a:r>
          </a:p>
          <a:p>
            <a:r>
              <a:rPr lang="en-US" sz="2800" dirty="0"/>
              <a:t>Estimated Cost = $2227.96 + $53.88(Items Produced),</a:t>
            </a:r>
          </a:p>
          <a:p>
            <a:r>
              <a:rPr lang="en-US" sz="2700" dirty="0"/>
              <a:t>Where</a:t>
            </a:r>
          </a:p>
          <a:p>
            <a:r>
              <a:rPr lang="en-US" sz="2700" i="1" dirty="0"/>
              <a:t>b</a:t>
            </a:r>
            <a:r>
              <a:rPr lang="en-US" sz="2700" dirty="0">
                <a:latin typeface="Calibri" panose="020F0502020204030204" pitchFamily="34" charset="0"/>
                <a:ea typeface="Calibri" panose="020F0502020204030204" pitchFamily="34" charset="0"/>
                <a:cs typeface="Calibri" panose="020F0502020204030204" pitchFamily="34" charset="0"/>
              </a:rPr>
              <a:t>₀ = $2227.96 (the sample estimate of </a:t>
            </a:r>
            <a:r>
              <a:rPr lang="el-GR" sz="2700" dirty="0">
                <a:latin typeface="Calibri" panose="020F0502020204030204" pitchFamily="34" charset="0"/>
                <a:ea typeface="Calibri" panose="020F0502020204030204" pitchFamily="34" charset="0"/>
                <a:cs typeface="Calibri" panose="020F0502020204030204" pitchFamily="34" charset="0"/>
              </a:rPr>
              <a:t>β₀</a:t>
            </a:r>
            <a:r>
              <a:rPr lang="en-US" sz="2700" dirty="0">
                <a:latin typeface="Calibri" panose="020F0502020204030204" pitchFamily="34" charset="0"/>
                <a:ea typeface="Calibri" panose="020F0502020204030204" pitchFamily="34" charset="0"/>
                <a:cs typeface="Calibri" panose="020F0502020204030204" pitchFamily="34" charset="0"/>
              </a:rPr>
              <a:t> the </a:t>
            </a:r>
            <a:r>
              <a:rPr lang="en-US" sz="2700" i="1" dirty="0">
                <a:latin typeface="Calibri" panose="020F0502020204030204" pitchFamily="34" charset="0"/>
                <a:ea typeface="Calibri" panose="020F0502020204030204" pitchFamily="34" charset="0"/>
                <a:cs typeface="Calibri" panose="020F0502020204030204" pitchFamily="34" charset="0"/>
              </a:rPr>
              <a:t>y</a:t>
            </a:r>
            <a:r>
              <a:rPr lang="en-US" sz="2700" dirty="0">
                <a:latin typeface="Calibri" panose="020F0502020204030204" pitchFamily="34" charset="0"/>
                <a:ea typeface="Calibri" panose="020F0502020204030204" pitchFamily="34" charset="0"/>
                <a:cs typeface="Calibri" panose="020F0502020204030204" pitchFamily="34" charset="0"/>
              </a:rPr>
              <a:t>-intercept), and</a:t>
            </a:r>
          </a:p>
          <a:p>
            <a:r>
              <a:rPr lang="en-US" sz="2700" i="1" dirty="0"/>
              <a:t>b</a:t>
            </a:r>
            <a:r>
              <a:rPr lang="en-US" sz="2700" dirty="0">
                <a:latin typeface="Calibri" panose="020F0502020204030204" pitchFamily="34" charset="0"/>
                <a:ea typeface="Calibri" panose="020F0502020204030204" pitchFamily="34" charset="0"/>
                <a:cs typeface="Calibri" panose="020F0502020204030204" pitchFamily="34" charset="0"/>
              </a:rPr>
              <a:t>₁ = $53.88 (the sample estimate of </a:t>
            </a:r>
            <a:r>
              <a:rPr lang="el-GR" sz="2700" dirty="0">
                <a:latin typeface="Calibri" panose="020F0502020204030204" pitchFamily="34" charset="0"/>
                <a:ea typeface="Calibri" panose="020F0502020204030204" pitchFamily="34" charset="0"/>
                <a:cs typeface="Calibri" panose="020F0502020204030204" pitchFamily="34" charset="0"/>
              </a:rPr>
              <a:t>β₁</a:t>
            </a:r>
            <a:r>
              <a:rPr lang="en-US" sz="2700" dirty="0">
                <a:latin typeface="Calibri" panose="020F0502020204030204" pitchFamily="34" charset="0"/>
                <a:ea typeface="Calibri" panose="020F0502020204030204" pitchFamily="34" charset="0"/>
                <a:cs typeface="Calibri" panose="020F0502020204030204" pitchFamily="34" charset="0"/>
              </a:rPr>
              <a:t>, the slope).</a:t>
            </a:r>
            <a:endParaRPr lang="en-US" sz="2700" dirty="0"/>
          </a:p>
        </p:txBody>
      </p:sp>
    </p:spTree>
    <p:extLst>
      <p:ext uri="{BB962C8B-B14F-4D97-AF65-F5344CB8AC3E}">
        <p14:creationId xmlns:p14="http://schemas.microsoft.com/office/powerpoint/2010/main" val="2548352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lang="en-US" b="1" dirty="0"/>
              <a:t>Note: </a:t>
            </a:r>
            <a:r>
              <a:rPr lang="en-US" dirty="0"/>
              <a:t>Both estimates were determined using Microsoft Excel and rounded to the nearest hundredth. </a:t>
            </a:r>
            <a:endParaRPr sz="2800" dirty="0"/>
          </a:p>
        </p:txBody>
      </p:sp>
    </p:spTree>
    <p:extLst>
      <p:ext uri="{BB962C8B-B14F-4D97-AF65-F5344CB8AC3E}">
        <p14:creationId xmlns:p14="http://schemas.microsoft.com/office/powerpoint/2010/main" val="41779915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sz="2800" dirty="0"/>
              <a:t>To draw conclusions about the relationship between items produced and total cost for the entire population, statistical inference must be applied. We will begin by estimating a </a:t>
            </a:r>
            <a:r>
              <a:rPr lang="en-US" sz="2800" dirty="0"/>
              <a:t>95%</a:t>
            </a:r>
            <a:r>
              <a:rPr sz="2800" dirty="0"/>
              <a:t> confidence interval for</a:t>
            </a:r>
            <a:r>
              <a:rPr lang="en-US" sz="2800" dirty="0"/>
              <a:t>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lang="en-US" sz="2800" dirty="0">
                <a:latin typeface="Calibri" panose="020F0502020204030204" pitchFamily="34" charset="0"/>
                <a:ea typeface="Calibri" panose="020F0502020204030204" pitchFamily="34" charset="0"/>
                <a:cs typeface="Calibri" panose="020F0502020204030204" pitchFamily="34" charset="0"/>
              </a:rPr>
              <a:t>.</a:t>
            </a:r>
            <a:endParaRPr sz="2800" dirty="0"/>
          </a:p>
        </p:txBody>
      </p:sp>
    </p:spTree>
    <p:extLst>
      <p:ext uri="{BB962C8B-B14F-4D97-AF65-F5344CB8AC3E}">
        <p14:creationId xmlns:p14="http://schemas.microsoft.com/office/powerpoint/2010/main" val="2759339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6</a:t>
            </a:r>
            <a:endParaRPr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Three pieces of information are required to calculate a confidence interval for </a:t>
            </a:r>
            <a:r>
              <a:rPr lang="el-GR" sz="2600" dirty="0"/>
              <a:t>β</a:t>
            </a:r>
            <a:r>
              <a:rPr lang="el-GR" sz="2600" dirty="0">
                <a:latin typeface="Calibri" panose="020F0502020204030204" pitchFamily="34" charset="0"/>
                <a:ea typeface="Calibri" panose="020F0502020204030204" pitchFamily="34" charset="0"/>
                <a:cs typeface="Calibri" panose="020F0502020204030204" pitchFamily="34" charset="0"/>
              </a:rPr>
              <a:t>₁</a:t>
            </a:r>
            <a:r>
              <a:rPr lang="en-US" sz="2600" dirty="0">
                <a:latin typeface="Calibri" panose="020F0502020204030204" pitchFamily="34" charset="0"/>
                <a:ea typeface="Calibri" panose="020F0502020204030204" pitchFamily="34" charset="0"/>
                <a:cs typeface="Calibri" panose="020F0502020204030204" pitchFamily="34" charset="0"/>
              </a:rPr>
              <a:t>.</a:t>
            </a:r>
            <a:endParaRPr sz="2600" dirty="0"/>
          </a:p>
          <a:p>
            <a:pPr marL="538163" indent="-538163">
              <a:defRPr sz="2800"/>
            </a:pPr>
            <a:r>
              <a:rPr lang="en-US" sz="2600" dirty="0"/>
              <a:t>1.</a:t>
            </a:r>
            <a:r>
              <a:rPr sz="2600" dirty="0"/>
              <a:t>​</a:t>
            </a:r>
            <a:r>
              <a:rPr lang="en-US" sz="2600" dirty="0"/>
              <a:t>	</a:t>
            </a:r>
            <a:r>
              <a:rPr sz="2600" dirty="0"/>
              <a:t>A sample estimate of </a:t>
            </a:r>
            <a:r>
              <a:rPr lang="el-GR" sz="2600" dirty="0"/>
              <a:t>β</a:t>
            </a:r>
            <a:r>
              <a:rPr lang="el-GR" sz="2600" dirty="0">
                <a:latin typeface="Calibri" panose="020F0502020204030204" pitchFamily="34" charset="0"/>
                <a:ea typeface="Calibri" panose="020F0502020204030204" pitchFamily="34" charset="0"/>
                <a:cs typeface="Calibri" panose="020F0502020204030204" pitchFamily="34" charset="0"/>
              </a:rPr>
              <a:t>₁</a:t>
            </a:r>
            <a:endParaRPr sz="2600" dirty="0"/>
          </a:p>
          <a:p>
            <a:pPr marL="538163" indent="-538163">
              <a:defRPr sz="2800"/>
            </a:pPr>
            <a:r>
              <a:rPr lang="en-US" sz="2600" dirty="0"/>
              <a:t>2.</a:t>
            </a:r>
            <a:r>
              <a:rPr sz="2600" dirty="0"/>
              <a:t>​</a:t>
            </a:r>
            <a:r>
              <a:rPr lang="en-US" sz="2600" dirty="0"/>
              <a:t>	</a:t>
            </a:r>
            <a:r>
              <a:rPr sz="2600" dirty="0"/>
              <a:t>A </a:t>
            </a:r>
            <a:r>
              <a:rPr lang="en-US" sz="2600" i="1" dirty="0"/>
              <a:t>t</a:t>
            </a:r>
            <a:r>
              <a:rPr sz="2600" dirty="0"/>
              <a:t>-value corresponding to the level of confidence and the degrees of freedom associated with the data used to estimate the model</a:t>
            </a:r>
          </a:p>
          <a:p>
            <a:pPr marL="538163" indent="-538163">
              <a:defRPr sz="2800"/>
            </a:pPr>
            <a:r>
              <a:rPr lang="en-US" sz="2600" dirty="0"/>
              <a:t>3.</a:t>
            </a:r>
            <a:r>
              <a:rPr sz="2600" dirty="0"/>
              <a:t>​</a:t>
            </a:r>
            <a:r>
              <a:rPr lang="en-US" sz="2600" dirty="0"/>
              <a:t>	</a:t>
            </a:r>
            <a:r>
              <a:rPr sz="2600" dirty="0"/>
              <a:t>A sample estimate of the standard deviation of</a:t>
            </a:r>
            <a:br>
              <a:rPr lang="en-US" sz="2600" dirty="0"/>
            </a:br>
            <a:r>
              <a:rPr lang="en-US" sz="2600" i="1" dirty="0"/>
              <a:t>b</a:t>
            </a:r>
            <a:r>
              <a:rPr lang="en-US" sz="2600" dirty="0">
                <a:latin typeface="Calibri" panose="020F0502020204030204" pitchFamily="34" charset="0"/>
                <a:ea typeface="Calibri" panose="020F0502020204030204" pitchFamily="34" charset="0"/>
                <a:cs typeface="Calibri" panose="020F0502020204030204" pitchFamily="34" charset="0"/>
              </a:rPr>
              <a:t>₁</a:t>
            </a:r>
            <a:r>
              <a:rPr sz="2600" dirty="0"/>
              <a:t>,</a:t>
            </a:r>
            <a:endParaRPr lang="en-US" sz="2600" dirty="0"/>
          </a:p>
          <a:p>
            <a:pPr marL="514350" indent="-514350">
              <a:buFont typeface="+mj-lt"/>
              <a:buAutoNum type="arabicPeriod" startAt="3"/>
              <a:defRPr sz="2800"/>
            </a:pPr>
            <a:endParaRPr lang="en-IN" sz="2600" dirty="0"/>
          </a:p>
          <a:p>
            <a:pPr>
              <a:defRPr sz="2800"/>
            </a:pPr>
            <a:endParaRPr sz="2600" dirty="0"/>
          </a:p>
        </p:txBody>
      </p:sp>
      <p:pic>
        <p:nvPicPr>
          <p:cNvPr id="6" name="Picture 5" descr="S sub b one.">
            <a:extLst>
              <a:ext uri="{FF2B5EF4-FFF2-40B4-BE49-F238E27FC236}">
                <a16:creationId xmlns:a16="http://schemas.microsoft.com/office/drawing/2014/main" id="{544024D1-FA06-4CE3-2A0A-D77BD1D55E46}"/>
              </a:ext>
            </a:extLst>
          </p:cNvPr>
          <p:cNvPicPr>
            <a:picLocks noChangeAspect="1"/>
          </p:cNvPicPr>
          <p:nvPr/>
        </p:nvPicPr>
        <p:blipFill>
          <a:blip r:embed="rId2"/>
          <a:stretch>
            <a:fillRect/>
          </a:stretch>
        </p:blipFill>
        <p:spPr>
          <a:xfrm>
            <a:off x="1447800" y="4544991"/>
            <a:ext cx="495300" cy="523875"/>
          </a:xfrm>
          <a:prstGeom prst="rect">
            <a:avLst/>
          </a:prstGeom>
        </p:spPr>
      </p:pic>
      <p:sp>
        <p:nvSpPr>
          <p:cNvPr id="8" name="TextBox 7">
            <a:extLst>
              <a:ext uri="{FF2B5EF4-FFF2-40B4-BE49-F238E27FC236}">
                <a16:creationId xmlns:a16="http://schemas.microsoft.com/office/drawing/2014/main" id="{5E408BAC-5235-E717-675B-4D148B362B51}"/>
              </a:ext>
            </a:extLst>
          </p:cNvPr>
          <p:cNvSpPr txBox="1"/>
          <p:nvPr/>
        </p:nvSpPr>
        <p:spPr>
          <a:xfrm>
            <a:off x="457200" y="5103802"/>
            <a:ext cx="8229600" cy="892552"/>
          </a:xfrm>
          <a:prstGeom prst="rect">
            <a:avLst/>
          </a:prstGeom>
          <a:noFill/>
        </p:spPr>
        <p:txBody>
          <a:bodyPr wrap="square">
            <a:spAutoFit/>
          </a:bodyPr>
          <a:lstStyle/>
          <a:p>
            <a:pPr>
              <a:defRPr sz="2800"/>
            </a:pPr>
            <a:r>
              <a:rPr lang="en-US" sz="2600" dirty="0"/>
              <a:t>Estimating the least squares line from the sample data produces </a:t>
            </a:r>
            <a:r>
              <a:rPr lang="en-US" sz="2600" i="1" dirty="0"/>
              <a:t>b</a:t>
            </a:r>
            <a:r>
              <a:rPr lang="en-US" sz="2600" dirty="0">
                <a:latin typeface="Calibri" panose="020F0502020204030204" pitchFamily="34" charset="0"/>
                <a:ea typeface="Calibri" panose="020F0502020204030204" pitchFamily="34" charset="0"/>
                <a:cs typeface="Calibri" panose="020F0502020204030204" pitchFamily="34" charset="0"/>
              </a:rPr>
              <a:t>₁ = 53.88.</a:t>
            </a:r>
            <a:endParaRPr lang="en-US"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7</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Since 95% confidence is required, </a:t>
            </a:r>
            <a:r>
              <a:rPr lang="el-GR" sz="2800" i="1" dirty="0"/>
              <a:t>α</a:t>
            </a:r>
            <a:r>
              <a:rPr lang="el-GR" sz="2800" dirty="0"/>
              <a:t> = 0.05, </a:t>
            </a:r>
            <a:r>
              <a:rPr lang="en-IN" sz="2800" dirty="0"/>
              <a:t>and </a:t>
            </a:r>
            <a:br>
              <a:rPr lang="en-IN" sz="2800" dirty="0"/>
            </a:br>
            <a:r>
              <a:rPr lang="en-IN" sz="2800" dirty="0"/>
              <a:t>		</a:t>
            </a:r>
          </a:p>
          <a:p>
            <a:pPr>
              <a:defRPr sz="2800"/>
            </a:pPr>
            <a:r>
              <a:rPr lang="en-IN" i="1" dirty="0"/>
              <a:t>	               </a:t>
            </a:r>
          </a:p>
          <a:p>
            <a:pPr>
              <a:defRPr sz="2800"/>
            </a:pPr>
            <a:r>
              <a:rPr lang="en-IN" sz="2800" dirty="0"/>
              <a:t> </a:t>
            </a:r>
          </a:p>
          <a:p>
            <a:pPr algn="ctr">
              <a:defRPr sz="2800"/>
            </a:pPr>
            <a:endParaRPr sz="2800" dirty="0"/>
          </a:p>
        </p:txBody>
      </p:sp>
      <p:pic>
        <p:nvPicPr>
          <p:cNvPr id="10" name="Picture 9" descr="alpha divided by 2 equals 0.05 divided by 2 equals 0.025.">
            <a:extLst>
              <a:ext uri="{FF2B5EF4-FFF2-40B4-BE49-F238E27FC236}">
                <a16:creationId xmlns:a16="http://schemas.microsoft.com/office/drawing/2014/main" id="{B6CE28F1-D730-5BDD-B084-D18D9CC5EA7E}"/>
              </a:ext>
            </a:extLst>
          </p:cNvPr>
          <p:cNvPicPr>
            <a:picLocks noChangeAspect="1"/>
          </p:cNvPicPr>
          <p:nvPr/>
        </p:nvPicPr>
        <p:blipFill>
          <a:blip r:embed="rId2"/>
          <a:stretch>
            <a:fillRect/>
          </a:stretch>
        </p:blipFill>
        <p:spPr>
          <a:xfrm>
            <a:off x="581025" y="1454280"/>
            <a:ext cx="2314575" cy="781050"/>
          </a:xfrm>
          <a:prstGeom prst="rect">
            <a:avLst/>
          </a:prstGeom>
        </p:spPr>
      </p:pic>
      <p:sp>
        <p:nvSpPr>
          <p:cNvPr id="18" name="TextBox 17">
            <a:extLst>
              <a:ext uri="{FF2B5EF4-FFF2-40B4-BE49-F238E27FC236}">
                <a16:creationId xmlns:a16="http://schemas.microsoft.com/office/drawing/2014/main" id="{EFEEA222-EBE3-B1FC-41FF-2D3C0959047E}"/>
              </a:ext>
            </a:extLst>
          </p:cNvPr>
          <p:cNvSpPr txBox="1"/>
          <p:nvPr/>
        </p:nvSpPr>
        <p:spPr>
          <a:xfrm>
            <a:off x="2906807" y="1571878"/>
            <a:ext cx="4267200" cy="523220"/>
          </a:xfrm>
          <a:prstGeom prst="rect">
            <a:avLst/>
          </a:prstGeom>
          <a:noFill/>
        </p:spPr>
        <p:txBody>
          <a:bodyPr wrap="square">
            <a:spAutoFit/>
          </a:bodyPr>
          <a:lstStyle/>
          <a:p>
            <a:r>
              <a:rPr lang="en-IN" sz="2800" dirty="0"/>
              <a:t>Degrees of freedom will be</a:t>
            </a:r>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B761054C-5C23-DB3B-FA46-12892DC93BE6}"/>
                  </a:ext>
                </a:extLst>
              </p:cNvPr>
              <p:cNvSpPr txBox="1"/>
              <p:nvPr/>
            </p:nvSpPr>
            <p:spPr>
              <a:xfrm>
                <a:off x="2848536" y="2048443"/>
                <a:ext cx="4572000" cy="523220"/>
              </a:xfrm>
              <a:prstGeom prst="rect">
                <a:avLst/>
              </a:prstGeom>
              <a:noFill/>
            </p:spPr>
            <p:txBody>
              <a:bodyPr wrap="square">
                <a:spAutoFit/>
              </a:bodyPr>
              <a:lstStyle/>
              <a:p>
                <a:pPr>
                  <a:defRPr sz="2800"/>
                </a:pPr>
                <a:r>
                  <a:rPr lang="en-IN" i="1" dirty="0" err="1"/>
                  <a:t>df</a:t>
                </a:r>
                <a:r>
                  <a:rPr lang="en-IN" dirty="0"/>
                  <a:t> = </a:t>
                </a:r>
                <a:r>
                  <a:rPr lang="en-IN" i="1" dirty="0"/>
                  <a:t>n</a:t>
                </a:r>
                <a:r>
                  <a:rPr lang="en-IN" dirty="0"/>
                  <a:t> </a:t>
                </a:r>
                <a14:m>
                  <m:oMath xmlns:m="http://schemas.openxmlformats.org/officeDocument/2006/math">
                    <m:r>
                      <a:rPr lang="en-IN" i="1" smtClean="0">
                        <a:latin typeface="Cambria Math" panose="02040503050406030204" pitchFamily="18" charset="0"/>
                        <a:ea typeface="Cambria Math" panose="02040503050406030204" pitchFamily="18" charset="0"/>
                      </a:rPr>
                      <m:t>−</m:t>
                    </m:r>
                  </m:oMath>
                </a14:m>
                <a:r>
                  <a:rPr lang="en-IN" dirty="0"/>
                  <a:t> 2 = 10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2 = 8.</a:t>
                </a:r>
              </a:p>
            </p:txBody>
          </p:sp>
        </mc:Choice>
        <mc:Fallback xmlns="">
          <p:sp>
            <p:nvSpPr>
              <p:cNvPr id="20" name="TextBox 19">
                <a:extLst>
                  <a:ext uri="{FF2B5EF4-FFF2-40B4-BE49-F238E27FC236}">
                    <a16:creationId xmlns:a16="http://schemas.microsoft.com/office/drawing/2014/main" id="{B761054C-5C23-DB3B-FA46-12892DC93BE6}"/>
                  </a:ext>
                </a:extLst>
              </p:cNvPr>
              <p:cNvSpPr txBox="1">
                <a:spLocks noRot="1" noChangeAspect="1" noMove="1" noResize="1" noEditPoints="1" noAdjustHandles="1" noChangeArrowheads="1" noChangeShapeType="1" noTextEdit="1"/>
              </p:cNvSpPr>
              <p:nvPr/>
            </p:nvSpPr>
            <p:spPr>
              <a:xfrm>
                <a:off x="2848536" y="2048443"/>
                <a:ext cx="4572000" cy="523220"/>
              </a:xfrm>
              <a:prstGeom prst="rect">
                <a:avLst/>
              </a:prstGeom>
              <a:blipFill>
                <a:blip r:embed="rId3"/>
                <a:stretch>
                  <a:fillRect l="-2667" t="-10465" b="-32558"/>
                </a:stretch>
              </a:blipFill>
            </p:spPr>
            <p:txBody>
              <a:bodyPr/>
              <a:lstStyle/>
              <a:p>
                <a:r>
                  <a:rPr lang="en-IN">
                    <a:noFill/>
                  </a:rPr>
                  <a:t> </a:t>
                </a:r>
              </a:p>
            </p:txBody>
          </p:sp>
        </mc:Fallback>
      </mc:AlternateContent>
      <p:sp>
        <p:nvSpPr>
          <p:cNvPr id="22" name="TextBox 21">
            <a:extLst>
              <a:ext uri="{FF2B5EF4-FFF2-40B4-BE49-F238E27FC236}">
                <a16:creationId xmlns:a16="http://schemas.microsoft.com/office/drawing/2014/main" id="{1CC0546A-24C1-3C7C-4AF9-328680ED6EB0}"/>
              </a:ext>
            </a:extLst>
          </p:cNvPr>
          <p:cNvSpPr txBox="1"/>
          <p:nvPr/>
        </p:nvSpPr>
        <p:spPr>
          <a:xfrm>
            <a:off x="457200" y="2590213"/>
            <a:ext cx="1219200" cy="523220"/>
          </a:xfrm>
          <a:prstGeom prst="rect">
            <a:avLst/>
          </a:prstGeom>
          <a:noFill/>
        </p:spPr>
        <p:txBody>
          <a:bodyPr wrap="square">
            <a:spAutoFit/>
          </a:bodyPr>
          <a:lstStyle/>
          <a:p>
            <a:r>
              <a:rPr lang="en-IN" sz="2800" dirty="0"/>
              <a:t>Thus,</a:t>
            </a:r>
          </a:p>
        </p:txBody>
      </p:sp>
      <p:pic>
        <p:nvPicPr>
          <p:cNvPr id="13" name="Picture 12" descr="t subscript 0.025 comma 8 equals 2.306.">
            <a:extLst>
              <a:ext uri="{FF2B5EF4-FFF2-40B4-BE49-F238E27FC236}">
                <a16:creationId xmlns:a16="http://schemas.microsoft.com/office/drawing/2014/main" id="{3B0D604E-FFFD-3D3C-1AFC-4324D0349F02}"/>
              </a:ext>
            </a:extLst>
          </p:cNvPr>
          <p:cNvPicPr>
            <a:picLocks noChangeAspect="1"/>
          </p:cNvPicPr>
          <p:nvPr/>
        </p:nvPicPr>
        <p:blipFill>
          <a:blip r:embed="rId4"/>
          <a:stretch>
            <a:fillRect/>
          </a:stretch>
        </p:blipFill>
        <p:spPr>
          <a:xfrm>
            <a:off x="1371600" y="2686050"/>
            <a:ext cx="1866900" cy="438150"/>
          </a:xfrm>
          <a:prstGeom prst="rect">
            <a:avLst/>
          </a:prstGeom>
        </p:spPr>
      </p:pic>
      <p:sp>
        <p:nvSpPr>
          <p:cNvPr id="24" name="TextBox 23">
            <a:extLst>
              <a:ext uri="{FF2B5EF4-FFF2-40B4-BE49-F238E27FC236}">
                <a16:creationId xmlns:a16="http://schemas.microsoft.com/office/drawing/2014/main" id="{CD3BBBC4-E204-7A04-8996-B011D86D20AB}"/>
              </a:ext>
            </a:extLst>
          </p:cNvPr>
          <p:cNvSpPr txBox="1"/>
          <p:nvPr/>
        </p:nvSpPr>
        <p:spPr>
          <a:xfrm>
            <a:off x="482692" y="3160693"/>
            <a:ext cx="8204107" cy="954107"/>
          </a:xfrm>
          <a:prstGeom prst="rect">
            <a:avLst/>
          </a:prstGeom>
          <a:noFill/>
        </p:spPr>
        <p:txBody>
          <a:bodyPr wrap="square">
            <a:spAutoFit/>
          </a:bodyPr>
          <a:lstStyle/>
          <a:p>
            <a:pPr>
              <a:defRPr sz="2800"/>
            </a:pPr>
            <a:r>
              <a:rPr lang="en-IN" sz="2800" dirty="0"/>
              <a:t>The remaining piece of missing information is the standard deviation of </a:t>
            </a:r>
            <a:r>
              <a:rPr lang="en-IN" sz="2800" i="1" dirty="0"/>
              <a:t>b</a:t>
            </a:r>
            <a:r>
              <a:rPr lang="en-IN" sz="2800" dirty="0">
                <a:latin typeface="Calibri" panose="020F0502020204030204" pitchFamily="34" charset="0"/>
                <a:ea typeface="Calibri" panose="020F0502020204030204" pitchFamily="34" charset="0"/>
                <a:cs typeface="Calibri" panose="020F0502020204030204" pitchFamily="34" charset="0"/>
              </a:rPr>
              <a:t>₁</a:t>
            </a:r>
            <a:r>
              <a:rPr lang="ar-AE" sz="2800" dirty="0"/>
              <a:t>,</a:t>
            </a:r>
          </a:p>
        </p:txBody>
      </p:sp>
      <p:pic>
        <p:nvPicPr>
          <p:cNvPr id="16" name="Picture 15" descr="s subscript b subscript one equals the square root of open fraction s subscript e squared  divided by the summation of open parenthesis x subscript i minus x bar close parenthesis squared close fraction">
            <a:extLst>
              <a:ext uri="{FF2B5EF4-FFF2-40B4-BE49-F238E27FC236}">
                <a16:creationId xmlns:a16="http://schemas.microsoft.com/office/drawing/2014/main" id="{3D9BB497-C47E-EC61-F102-B922A7615E2A}"/>
              </a:ext>
            </a:extLst>
          </p:cNvPr>
          <p:cNvPicPr>
            <a:picLocks noChangeAspect="1"/>
          </p:cNvPicPr>
          <p:nvPr/>
        </p:nvPicPr>
        <p:blipFill>
          <a:blip r:embed="rId5"/>
          <a:stretch>
            <a:fillRect/>
          </a:stretch>
        </p:blipFill>
        <p:spPr>
          <a:xfrm>
            <a:off x="2971800" y="4267200"/>
            <a:ext cx="2390775" cy="1095375"/>
          </a:xfrm>
          <a:prstGeom prst="rect">
            <a:avLst/>
          </a:prstGeom>
        </p:spPr>
      </p:pic>
    </p:spTree>
    <p:extLst>
      <p:ext uri="{BB962C8B-B14F-4D97-AF65-F5344CB8AC3E}">
        <p14:creationId xmlns:p14="http://schemas.microsoft.com/office/powerpoint/2010/main" val="2997776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a:t>
            </a:r>
            <a:r>
              <a:rPr lang="en-IN" dirty="0"/>
              <a:t>e</a:t>
            </a:r>
            <a:r>
              <a:rPr lang="en-US" dirty="0"/>
              <a:t>—Slide 8</a:t>
            </a:r>
            <a:endParaRPr dirty="0"/>
          </a:p>
        </p:txBody>
      </p:sp>
      <p:sp>
        <p:nvSpPr>
          <p:cNvPr id="5" name="TextBox 4">
            <a:extLst>
              <a:ext uri="{FF2B5EF4-FFF2-40B4-BE49-F238E27FC236}">
                <a16:creationId xmlns:a16="http://schemas.microsoft.com/office/drawing/2014/main" id="{90536A6A-E4DA-C25C-E7EA-D398CE1BA25E}"/>
              </a:ext>
            </a:extLst>
          </p:cNvPr>
          <p:cNvSpPr txBox="1"/>
          <p:nvPr/>
        </p:nvSpPr>
        <p:spPr>
          <a:xfrm>
            <a:off x="2209800" y="1070257"/>
            <a:ext cx="4572000" cy="369332"/>
          </a:xfrm>
          <a:prstGeom prst="rect">
            <a:avLst/>
          </a:prstGeom>
          <a:noFill/>
        </p:spPr>
        <p:txBody>
          <a:bodyPr wrap="square">
            <a:spAutoFit/>
          </a:bodyPr>
          <a:lstStyle/>
          <a:p>
            <a:pPr algn="ctr">
              <a:defRPr sz="1800" b="1"/>
            </a:pPr>
            <a:r>
              <a:rPr lang="en-IN" dirty="0"/>
              <a:t>Table 2  Squared Deviation</a:t>
            </a:r>
          </a:p>
        </p:txBody>
      </p:sp>
      <mc:AlternateContent xmlns:mc="http://schemas.openxmlformats.org/markup-compatibility/2006" xmlns:a14="http://schemas.microsoft.com/office/drawing/2010/main">
        <mc:Choice Requires="a14">
          <p:graphicFrame>
            <p:nvGraphicFramePr>
              <p:cNvPr id="3" name="Table Placeholder 2" descr="This table displays squared deviation. It has two columns: Items produced and squared deviation that is open parentheses x subscript i minus x bar close parentheses squared.&#10;&#10;When 22 items are produced the squared deviation is open parentheses 22 minus 33.1 close parentheses squared equals 123.21.&#10;When 30 items are produced the squared deviation is open parentheses 30 minus 33.1 close parentheses squared equals 9.61.&#10;When 36 items are produced the squared deviation is open parentheses 36 minus 33.1 close parentheses squared equals 8.41.&#10;When 41 items are produced the squared deviation is open parentheses 41 minus 33.1 close parentheses squared equals 62.41.&#10;When 27 items are produced the squared deviation is open parentheses 27 minus 33.1 close parentheses squared equals 37.21.&#10;When 45 items are produced the squared deviation is open parentheses 45 minus 33.1 close parentheses squared equals 141.61.&#10;When 30 items are produced the squared deviation is open parentheses 30 minus 33.1 close parentheses squared equals 9.61.&#10;When 37 items are produced the squared deviation is open parentheses 37 minus 33.1 close parentheses squared equals 15.21.&#10;When 32 items are produced the squared deviation is open parentheses 32 minus 33.1 close parentheses squared equals 1.21.&#10;When 31 items are produced the squared deviation is open parentheses 31 minus 33.1 close parentheses squared equals 4.41.&#10;&#10;&#10;The total of all squared deviations is:&#10;Summation of open parenthesis x subscript i minus x bar close parenthesis squared equals 412.90."/>
              <p:cNvGraphicFramePr>
                <a:graphicFrameLocks noGrp="1"/>
              </p:cNvGraphicFramePr>
              <p:nvPr>
                <p:ph type="tbl" sz="quarter" idx="10"/>
                <p:extLst>
                  <p:ext uri="{D42A27DB-BD31-4B8C-83A1-F6EECF244321}">
                    <p14:modId xmlns:p14="http://schemas.microsoft.com/office/powerpoint/2010/main" val="1812561633"/>
                  </p:ext>
                </p:extLst>
              </p:nvPr>
            </p:nvGraphicFramePr>
            <p:xfrm>
              <a:off x="457200" y="1480560"/>
              <a:ext cx="8229600" cy="445008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Items Produced</a:t>
                          </a:r>
                        </a:p>
                      </a:txBody>
                      <a:tcPr/>
                    </a:tc>
                    <a:tc>
                      <a:txBody>
                        <a:bodyPr/>
                        <a:lstStyle/>
                        <a:p>
                          <a:pPr algn="ctr">
                            <a:defRPr sz="1800" b="1"/>
                          </a:pPr>
                          <a:r>
                            <a:rPr sz="1800" dirty="0"/>
                            <a:t>Squared Deviation </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r>
                                        <a:rPr sz="1800">
                                          <a:latin typeface="Cambria Math" panose="02040503050406030204" pitchFamily="18" charset="0"/>
                                        </a:rPr>
                                        <m:t>−</m:t>
                                      </m:r>
                                      <m:bar>
                                        <m:barPr>
                                          <m:pos m:val="top"/>
                                          <m:ctrlPr>
                                            <a:rPr sz="1800" i="1">
                                              <a:latin typeface="Cambria Math" panose="02040503050406030204" pitchFamily="18" charset="0"/>
                                            </a:rPr>
                                          </m:ctrlPr>
                                        </m:barPr>
                                        <m:e>
                                          <m:r>
                                            <a:rPr sz="1800">
                                              <a:latin typeface="Cambria Math" panose="02040503050406030204" pitchFamily="18" charset="0"/>
                                            </a:rPr>
                                            <m:t>𝑥</m:t>
                                          </m:r>
                                        </m:e>
                                      </m:bar>
                                    </m:e>
                                  </m:d>
                                </m:e>
                                <m:sup>
                                  <m:r>
                                    <a:rPr sz="1800">
                                      <a:latin typeface="Cambria Math" panose="02040503050406030204" pitchFamily="18" charset="0"/>
                                    </a:rPr>
                                    <m:t>2</m:t>
                                  </m:r>
                                </m:sup>
                              </m:sSup>
                            </m:oMath>
                          </a14:m>
                          <a:endParaRPr sz="1800" dirty="0"/>
                        </a:p>
                      </a:txBody>
                      <a:tcPr/>
                    </a:tc>
                    <a:extLst>
                      <a:ext uri="{0D108BD9-81ED-4DB2-BD59-A6C34878D82A}">
                        <a16:rowId xmlns:a16="http://schemas.microsoft.com/office/drawing/2014/main" val="10001"/>
                      </a:ext>
                    </a:extLst>
                  </a:tr>
                  <a:tr h="370840">
                    <a:tc>
                      <a:txBody>
                        <a:bodyPr/>
                        <a:lstStyle/>
                        <a:p>
                          <a:pPr algn="ctr"/>
                          <a:r>
                            <a:rPr sz="1800"/>
                            <a:t>22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22−33.1</m:t>
                                        </m:r>
                                      </m:e>
                                    </m:d>
                                  </m:e>
                                  <m:sup>
                                    <m:r>
                                      <a:rPr sz="1800">
                                        <a:latin typeface="Cambria Math" panose="02040503050406030204" pitchFamily="18" charset="0"/>
                                      </a:rPr>
                                      <m:t>2</m:t>
                                    </m:r>
                                  </m:sup>
                                </m:sSup>
                                <m:r>
                                  <a:rPr sz="1800">
                                    <a:latin typeface="Cambria Math" panose="02040503050406030204" pitchFamily="18" charset="0"/>
                                  </a:rPr>
                                  <m:t>=123.21</m:t>
                                </m:r>
                              </m:oMath>
                            </m:oMathPara>
                          </a14:m>
                          <a:endParaRPr dirty="0"/>
                        </a:p>
                      </a:txBody>
                      <a:tcPr/>
                    </a:tc>
                    <a:extLst>
                      <a:ext uri="{0D108BD9-81ED-4DB2-BD59-A6C34878D82A}">
                        <a16:rowId xmlns:a16="http://schemas.microsoft.com/office/drawing/2014/main" val="10002"/>
                      </a:ext>
                    </a:extLst>
                  </a:tr>
                  <a:tr h="370840">
                    <a:tc>
                      <a:txBody>
                        <a:bodyPr/>
                        <a:lstStyle/>
                        <a:p>
                          <a:pPr algn="ctr"/>
                          <a:r>
                            <a:rPr sz="1800" dirty="0"/>
                            <a:t>30</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30−33.1</m:t>
                                        </m:r>
                                      </m:e>
                                    </m:d>
                                  </m:e>
                                  <m:sup>
                                    <m:r>
                                      <a:rPr sz="1800">
                                        <a:latin typeface="Cambria Math" panose="02040503050406030204" pitchFamily="18" charset="0"/>
                                      </a:rPr>
                                      <m:t>2</m:t>
                                    </m:r>
                                  </m:sup>
                                </m:sSup>
                                <m:r>
                                  <a:rPr sz="1800">
                                    <a:latin typeface="Cambria Math" panose="02040503050406030204" pitchFamily="18" charset="0"/>
                                  </a:rPr>
                                  <m:t>=9.61</m:t>
                                </m:r>
                              </m:oMath>
                            </m:oMathPara>
                          </a14:m>
                          <a:endParaRPr dirty="0"/>
                        </a:p>
                      </a:txBody>
                      <a:tcPr/>
                    </a:tc>
                    <a:extLst>
                      <a:ext uri="{0D108BD9-81ED-4DB2-BD59-A6C34878D82A}">
                        <a16:rowId xmlns:a16="http://schemas.microsoft.com/office/drawing/2014/main" val="10003"/>
                      </a:ext>
                    </a:extLst>
                  </a:tr>
                  <a:tr h="370840">
                    <a:tc>
                      <a:txBody>
                        <a:bodyPr/>
                        <a:lstStyle/>
                        <a:p>
                          <a:pPr algn="ctr"/>
                          <a:r>
                            <a:rPr sz="1800" dirty="0"/>
                            <a:t>36</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36−33.1</m:t>
                                        </m:r>
                                      </m:e>
                                    </m:d>
                                  </m:e>
                                  <m:sup>
                                    <m:r>
                                      <a:rPr sz="1800">
                                        <a:latin typeface="Cambria Math" panose="02040503050406030204" pitchFamily="18" charset="0"/>
                                      </a:rPr>
                                      <m:t>2</m:t>
                                    </m:r>
                                  </m:sup>
                                </m:sSup>
                                <m:r>
                                  <a:rPr sz="1800">
                                    <a:latin typeface="Cambria Math" panose="02040503050406030204" pitchFamily="18" charset="0"/>
                                  </a:rPr>
                                  <m:t>=8.41</m:t>
                                </m:r>
                              </m:oMath>
                            </m:oMathPara>
                          </a14:m>
                          <a:endParaRPr dirty="0"/>
                        </a:p>
                      </a:txBody>
                      <a:tcPr/>
                    </a:tc>
                    <a:extLst>
                      <a:ext uri="{0D108BD9-81ED-4DB2-BD59-A6C34878D82A}">
                        <a16:rowId xmlns:a16="http://schemas.microsoft.com/office/drawing/2014/main" val="10004"/>
                      </a:ext>
                    </a:extLst>
                  </a:tr>
                  <a:tr h="370840">
                    <a:tc>
                      <a:txBody>
                        <a:bodyPr/>
                        <a:lstStyle/>
                        <a:p>
                          <a:pPr algn="ctr"/>
                          <a:r>
                            <a:rPr sz="1800" dirty="0"/>
                            <a:t>41</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41−33.1</m:t>
                                        </m:r>
                                      </m:e>
                                    </m:d>
                                  </m:e>
                                  <m:sup>
                                    <m:r>
                                      <a:rPr sz="1800">
                                        <a:latin typeface="Cambria Math" panose="02040503050406030204" pitchFamily="18" charset="0"/>
                                      </a:rPr>
                                      <m:t>2</m:t>
                                    </m:r>
                                  </m:sup>
                                </m:sSup>
                                <m:r>
                                  <a:rPr sz="1800">
                                    <a:latin typeface="Cambria Math" panose="02040503050406030204" pitchFamily="18" charset="0"/>
                                  </a:rPr>
                                  <m:t>=62.41</m:t>
                                </m:r>
                              </m:oMath>
                            </m:oMathPara>
                          </a14:m>
                          <a:endParaRPr dirty="0"/>
                        </a:p>
                      </a:txBody>
                      <a:tcPr/>
                    </a:tc>
                    <a:extLst>
                      <a:ext uri="{0D108BD9-81ED-4DB2-BD59-A6C34878D82A}">
                        <a16:rowId xmlns:a16="http://schemas.microsoft.com/office/drawing/2014/main" val="10005"/>
                      </a:ext>
                    </a:extLst>
                  </a:tr>
                  <a:tr h="370840">
                    <a:tc>
                      <a:txBody>
                        <a:bodyPr/>
                        <a:lstStyle/>
                        <a:p>
                          <a:pPr algn="ctr"/>
                          <a:r>
                            <a:rPr sz="1800"/>
                            <a:t>27</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27−33.1</m:t>
                                        </m:r>
                                      </m:e>
                                    </m:d>
                                  </m:e>
                                  <m:sup>
                                    <m:r>
                                      <a:rPr sz="1800">
                                        <a:latin typeface="Cambria Math" panose="02040503050406030204" pitchFamily="18" charset="0"/>
                                      </a:rPr>
                                      <m:t>2</m:t>
                                    </m:r>
                                  </m:sup>
                                </m:sSup>
                                <m:r>
                                  <a:rPr sz="1800">
                                    <a:latin typeface="Cambria Math" panose="02040503050406030204" pitchFamily="18" charset="0"/>
                                  </a:rPr>
                                  <m:t>=37.21</m:t>
                                </m:r>
                              </m:oMath>
                            </m:oMathPara>
                          </a14:m>
                          <a:endParaRPr dirty="0"/>
                        </a:p>
                      </a:txBody>
                      <a:tcPr/>
                    </a:tc>
                    <a:extLst>
                      <a:ext uri="{0D108BD9-81ED-4DB2-BD59-A6C34878D82A}">
                        <a16:rowId xmlns:a16="http://schemas.microsoft.com/office/drawing/2014/main" val="10006"/>
                      </a:ext>
                    </a:extLst>
                  </a:tr>
                  <a:tr h="370840">
                    <a:tc>
                      <a:txBody>
                        <a:bodyPr/>
                        <a:lstStyle/>
                        <a:p>
                          <a:pPr algn="ctr"/>
                          <a:r>
                            <a:rPr sz="1800"/>
                            <a:t>45</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45−33.1</m:t>
                                        </m:r>
                                      </m:e>
                                    </m:d>
                                  </m:e>
                                  <m:sup>
                                    <m:r>
                                      <a:rPr sz="1800">
                                        <a:latin typeface="Cambria Math" panose="02040503050406030204" pitchFamily="18" charset="0"/>
                                      </a:rPr>
                                      <m:t>2</m:t>
                                    </m:r>
                                  </m:sup>
                                </m:sSup>
                                <m:r>
                                  <a:rPr sz="1800">
                                    <a:latin typeface="Cambria Math" panose="02040503050406030204" pitchFamily="18" charset="0"/>
                                  </a:rPr>
                                  <m:t>=141.61</m:t>
                                </m:r>
                              </m:oMath>
                            </m:oMathPara>
                          </a14:m>
                          <a:endParaRPr dirty="0"/>
                        </a:p>
                      </a:txBody>
                      <a:tcPr/>
                    </a:tc>
                    <a:extLst>
                      <a:ext uri="{0D108BD9-81ED-4DB2-BD59-A6C34878D82A}">
                        <a16:rowId xmlns:a16="http://schemas.microsoft.com/office/drawing/2014/main" val="10007"/>
                      </a:ext>
                    </a:extLst>
                  </a:tr>
                  <a:tr h="370840">
                    <a:tc>
                      <a:txBody>
                        <a:bodyPr/>
                        <a:lstStyle/>
                        <a:p>
                          <a:pPr algn="ctr"/>
                          <a:r>
                            <a:rPr sz="1800" dirty="0"/>
                            <a:t>30</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30−33.1</m:t>
                                        </m:r>
                                      </m:e>
                                    </m:d>
                                  </m:e>
                                  <m:sup>
                                    <m:r>
                                      <a:rPr sz="1800">
                                        <a:latin typeface="Cambria Math" panose="02040503050406030204" pitchFamily="18" charset="0"/>
                                      </a:rPr>
                                      <m:t>2</m:t>
                                    </m:r>
                                  </m:sup>
                                </m:sSup>
                                <m:r>
                                  <a:rPr sz="1800">
                                    <a:latin typeface="Cambria Math" panose="02040503050406030204" pitchFamily="18" charset="0"/>
                                  </a:rPr>
                                  <m:t>=9.61</m:t>
                                </m:r>
                              </m:oMath>
                            </m:oMathPara>
                          </a14:m>
                          <a:endParaRPr dirty="0"/>
                        </a:p>
                      </a:txBody>
                      <a:tcPr/>
                    </a:tc>
                    <a:extLst>
                      <a:ext uri="{0D108BD9-81ED-4DB2-BD59-A6C34878D82A}">
                        <a16:rowId xmlns:a16="http://schemas.microsoft.com/office/drawing/2014/main" val="10008"/>
                      </a:ext>
                    </a:extLst>
                  </a:tr>
                  <a:tr h="370840">
                    <a:tc>
                      <a:txBody>
                        <a:bodyPr/>
                        <a:lstStyle/>
                        <a:p>
                          <a:pPr algn="ctr"/>
                          <a:r>
                            <a:rPr sz="1800"/>
                            <a:t>37</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37−33.1</m:t>
                                        </m:r>
                                      </m:e>
                                    </m:d>
                                  </m:e>
                                  <m:sup>
                                    <m:r>
                                      <a:rPr sz="1800">
                                        <a:latin typeface="Cambria Math" panose="02040503050406030204" pitchFamily="18" charset="0"/>
                                      </a:rPr>
                                      <m:t>2</m:t>
                                    </m:r>
                                  </m:sup>
                                </m:sSup>
                                <m:r>
                                  <a:rPr sz="1800">
                                    <a:latin typeface="Cambria Math" panose="02040503050406030204" pitchFamily="18" charset="0"/>
                                  </a:rPr>
                                  <m:t>=15.21</m:t>
                                </m:r>
                              </m:oMath>
                            </m:oMathPara>
                          </a14:m>
                          <a:endParaRPr dirty="0"/>
                        </a:p>
                      </a:txBody>
                      <a:tcPr/>
                    </a:tc>
                    <a:extLst>
                      <a:ext uri="{0D108BD9-81ED-4DB2-BD59-A6C34878D82A}">
                        <a16:rowId xmlns:a16="http://schemas.microsoft.com/office/drawing/2014/main" val="10009"/>
                      </a:ext>
                    </a:extLst>
                  </a:tr>
                  <a:tr h="370840">
                    <a:tc>
                      <a:txBody>
                        <a:bodyPr/>
                        <a:lstStyle/>
                        <a:p>
                          <a:pPr algn="ctr"/>
                          <a:r>
                            <a:rPr sz="1800"/>
                            <a:t>32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32−33.1</m:t>
                                        </m:r>
                                      </m:e>
                                    </m:d>
                                  </m:e>
                                  <m:sup>
                                    <m:r>
                                      <a:rPr sz="1800">
                                        <a:latin typeface="Cambria Math" panose="02040503050406030204" pitchFamily="18" charset="0"/>
                                      </a:rPr>
                                      <m:t>2</m:t>
                                    </m:r>
                                  </m:sup>
                                </m:sSup>
                                <m:r>
                                  <a:rPr sz="1800">
                                    <a:latin typeface="Cambria Math" panose="02040503050406030204" pitchFamily="18" charset="0"/>
                                  </a:rPr>
                                  <m:t>=1.21</m:t>
                                </m:r>
                              </m:oMath>
                            </m:oMathPara>
                          </a14:m>
                          <a:endParaRPr dirty="0"/>
                        </a:p>
                      </a:txBody>
                      <a:tcPr/>
                    </a:tc>
                    <a:extLst>
                      <a:ext uri="{0D108BD9-81ED-4DB2-BD59-A6C34878D82A}">
                        <a16:rowId xmlns:a16="http://schemas.microsoft.com/office/drawing/2014/main" val="10010"/>
                      </a:ext>
                    </a:extLst>
                  </a:tr>
                  <a:tr h="370840">
                    <a:tc>
                      <a:txBody>
                        <a:bodyPr/>
                        <a:lstStyle/>
                        <a:p>
                          <a:pPr algn="ctr"/>
                          <a:r>
                            <a:rPr sz="1800"/>
                            <a:t>31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31−33.1</m:t>
                                        </m:r>
                                      </m:e>
                                    </m:d>
                                  </m:e>
                                  <m:sup>
                                    <m:r>
                                      <a:rPr sz="1800">
                                        <a:latin typeface="Cambria Math" panose="02040503050406030204" pitchFamily="18" charset="0"/>
                                      </a:rPr>
                                      <m:t>2</m:t>
                                    </m:r>
                                  </m:sup>
                                </m:sSup>
                                <m:r>
                                  <a:rPr sz="1800">
                                    <a:latin typeface="Cambria Math" panose="02040503050406030204" pitchFamily="18" charset="0"/>
                                  </a:rPr>
                                  <m:t>=4.41</m:t>
                                </m:r>
                              </m:oMath>
                            </m:oMathPara>
                          </a14:m>
                          <a:endParaRPr dirty="0"/>
                        </a:p>
                      </a:txBody>
                      <a:tcPr/>
                    </a:tc>
                    <a:extLst>
                      <a:ext uri="{0D108BD9-81ED-4DB2-BD59-A6C34878D82A}">
                        <a16:rowId xmlns:a16="http://schemas.microsoft.com/office/drawing/2014/main" val="10011"/>
                      </a:ext>
                    </a:extLst>
                  </a:tr>
                  <a:tr h="370840">
                    <a:tc>
                      <a:txBody>
                        <a:bodyPr/>
                        <a:lstStyle/>
                        <a:p>
                          <a:pPr algn="ctr">
                            <a:defRPr sz="1800" b="1"/>
                          </a:pPr>
                          <a:r>
                            <a:t>Total</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sSup>
                                  <m:sSupPr>
                                    <m:ctrlPr>
                                      <a:rPr sz="1800" i="1">
                                        <a:latin typeface="Cambria Math" panose="02040503050406030204" pitchFamily="18" charset="0"/>
                                      </a:rPr>
                                    </m:ctrlPr>
                                  </m:sSupPr>
                                  <m:e>
                                    <m:d>
                                      <m:dPr>
                                        <m:ctrlPr>
                                          <a:rPr sz="1800" i="1">
                                            <a:latin typeface="Cambria Math" panose="02040503050406030204" pitchFamily="18" charset="0"/>
                                          </a:rPr>
                                        </m:ctrlPr>
                                      </m:dPr>
                                      <m:e>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r>
                                          <a:rPr sz="1800">
                                            <a:latin typeface="Cambria Math" panose="02040503050406030204" pitchFamily="18" charset="0"/>
                                          </a:rPr>
                                          <m:t>−</m:t>
                                        </m:r>
                                        <m:bar>
                                          <m:barPr>
                                            <m:pos m:val="top"/>
                                            <m:ctrlPr>
                                              <a:rPr sz="1800" i="1">
                                                <a:latin typeface="Cambria Math" panose="02040503050406030204" pitchFamily="18" charset="0"/>
                                              </a:rPr>
                                            </m:ctrlPr>
                                          </m:barPr>
                                          <m:e>
                                            <m:r>
                                              <a:rPr sz="1800">
                                                <a:latin typeface="Cambria Math" panose="02040503050406030204" pitchFamily="18" charset="0"/>
                                              </a:rPr>
                                              <m:t>𝑥</m:t>
                                            </m:r>
                                          </m:e>
                                        </m:bar>
                                      </m:e>
                                    </m:d>
                                  </m:e>
                                  <m:sup>
                                    <m:r>
                                      <a:rPr sz="1800">
                                        <a:latin typeface="Cambria Math" panose="02040503050406030204" pitchFamily="18" charset="0"/>
                                      </a:rPr>
                                      <m:t>2</m:t>
                                    </m:r>
                                  </m:sup>
                                </m:sSup>
                                <m:r>
                                  <a:rPr sz="1800">
                                    <a:latin typeface="Cambria Math" panose="02040503050406030204" pitchFamily="18" charset="0"/>
                                  </a:rPr>
                                  <m:t>=412.90</m:t>
                                </m:r>
                              </m:oMath>
                            </m:oMathPara>
                          </a14:m>
                          <a:endParaRPr dirty="0"/>
                        </a:p>
                      </a:txBody>
                      <a:tcPr/>
                    </a:tc>
                    <a:extLst>
                      <a:ext uri="{0D108BD9-81ED-4DB2-BD59-A6C34878D82A}">
                        <a16:rowId xmlns:a16="http://schemas.microsoft.com/office/drawing/2014/main" val="10012"/>
                      </a:ext>
                    </a:extLst>
                  </a:tr>
                </a:tbl>
              </a:graphicData>
            </a:graphic>
          </p:graphicFrame>
        </mc:Choice>
        <mc:Fallback xmlns="">
          <p:graphicFrame>
            <p:nvGraphicFramePr>
              <p:cNvPr id="3" name="Table Placeholder 2" descr="This table displays squared deviation. It has two columns: Items produced and squared deviation that is open parentheses x subscript i minus x bar close parentheses squared.&#10;&#10;When 22 items are produced the squared deviation is open parentheses 22 minus 33.1 close parentheses squared equals 123.21.&#10;When 30 items are produced the squared deviation is open parentheses 30 minus 33.1 close parentheses squared equals 9.61.&#10;When 36 items are produced the squared deviation is open parentheses 36 minus 33.1 close parentheses squared equals 8.41.&#10;When 41 items are produced the squared deviation is open parentheses 41 minus 33.1 close parentheses squared equals 62.41.&#10;When 27 items are produced the squared deviation is open parentheses 27 minus 33.1 close parentheses squared equals 37.21.&#10;When 45 items are produced the squared deviation is open parentheses 45 minus 33.1 close parentheses squared equals 141.61.&#10;When 30 items are produced the squared deviation is open parentheses 30 minus 33.1 close parentheses squared equals 9.61.&#10;When 37 items are produced the squared deviation is open parentheses 37 minus 33.1 close parentheses squared equals 15.21.&#10;When 32 items are produced the squared deviation is open parentheses 32 minus 33.1 close parentheses squared equals 1.21.&#10;When 31 items are produced the squared deviation is open parentheses 31 minus 33.1 close parentheses squared equals 4.41.&#10;&#10;&#10;The total of all squared deviations is:&#10;Summation of open parenthesis x subscript i minus x bar close parenthesis squared equals 412.90."/>
              <p:cNvGraphicFramePr>
                <a:graphicFrameLocks noGrp="1"/>
              </p:cNvGraphicFramePr>
              <p:nvPr>
                <p:ph type="tbl" sz="quarter" idx="10"/>
                <p:extLst>
                  <p:ext uri="{D42A27DB-BD31-4B8C-83A1-F6EECF244321}">
                    <p14:modId xmlns:p14="http://schemas.microsoft.com/office/powerpoint/2010/main" val="1812561633"/>
                  </p:ext>
                </p:extLst>
              </p:nvPr>
            </p:nvGraphicFramePr>
            <p:xfrm>
              <a:off x="457200" y="1480560"/>
              <a:ext cx="8229600" cy="445008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Items Produced</a:t>
                          </a:r>
                        </a:p>
                      </a:txBody>
                      <a:tcPr/>
                    </a:tc>
                    <a:tc>
                      <a:txBody>
                        <a:bodyPr/>
                        <a:lstStyle/>
                        <a:p>
                          <a:endParaRPr lang="en-US"/>
                        </a:p>
                      </a:txBody>
                      <a:tcPr>
                        <a:blipFill>
                          <a:blip r:embed="rId2"/>
                          <a:stretch>
                            <a:fillRect l="-100296" t="-8197" r="-444" b="-1122951"/>
                          </a:stretch>
                        </a:blipFill>
                      </a:tcPr>
                    </a:tc>
                    <a:extLst>
                      <a:ext uri="{0D108BD9-81ED-4DB2-BD59-A6C34878D82A}">
                        <a16:rowId xmlns:a16="http://schemas.microsoft.com/office/drawing/2014/main" val="10001"/>
                      </a:ext>
                    </a:extLst>
                  </a:tr>
                  <a:tr h="370840">
                    <a:tc>
                      <a:txBody>
                        <a:bodyPr/>
                        <a:lstStyle/>
                        <a:p>
                          <a:pPr algn="ctr"/>
                          <a:r>
                            <a:rPr sz="1800"/>
                            <a:t>22</a:t>
                          </a:r>
                          <a:endParaRPr sz="1800">
                            <a:latin typeface="Cambria Math"/>
                          </a:endParaRPr>
                        </a:p>
                      </a:txBody>
                      <a:tcPr/>
                    </a:tc>
                    <a:tc>
                      <a:txBody>
                        <a:bodyPr/>
                        <a:lstStyle/>
                        <a:p>
                          <a:endParaRPr lang="en-US"/>
                        </a:p>
                      </a:txBody>
                      <a:tcPr>
                        <a:blipFill>
                          <a:blip r:embed="rId2"/>
                          <a:stretch>
                            <a:fillRect l="-100296" t="-108197" r="-444" b="-1022951"/>
                          </a:stretch>
                        </a:blipFill>
                      </a:tcPr>
                    </a:tc>
                    <a:extLst>
                      <a:ext uri="{0D108BD9-81ED-4DB2-BD59-A6C34878D82A}">
                        <a16:rowId xmlns:a16="http://schemas.microsoft.com/office/drawing/2014/main" val="10002"/>
                      </a:ext>
                    </a:extLst>
                  </a:tr>
                  <a:tr h="370840">
                    <a:tc>
                      <a:txBody>
                        <a:bodyPr/>
                        <a:lstStyle/>
                        <a:p>
                          <a:pPr algn="ctr"/>
                          <a:r>
                            <a:rPr sz="1800" dirty="0"/>
                            <a:t>30</a:t>
                          </a:r>
                          <a:endParaRPr sz="1800" dirty="0">
                            <a:latin typeface="Cambria Math"/>
                          </a:endParaRPr>
                        </a:p>
                      </a:txBody>
                      <a:tcPr/>
                    </a:tc>
                    <a:tc>
                      <a:txBody>
                        <a:bodyPr/>
                        <a:lstStyle/>
                        <a:p>
                          <a:endParaRPr lang="en-US"/>
                        </a:p>
                      </a:txBody>
                      <a:tcPr>
                        <a:blipFill>
                          <a:blip r:embed="rId2"/>
                          <a:stretch>
                            <a:fillRect l="-100296" t="-208197" r="-444" b="-922951"/>
                          </a:stretch>
                        </a:blipFill>
                      </a:tcPr>
                    </a:tc>
                    <a:extLst>
                      <a:ext uri="{0D108BD9-81ED-4DB2-BD59-A6C34878D82A}">
                        <a16:rowId xmlns:a16="http://schemas.microsoft.com/office/drawing/2014/main" val="10003"/>
                      </a:ext>
                    </a:extLst>
                  </a:tr>
                  <a:tr h="370840">
                    <a:tc>
                      <a:txBody>
                        <a:bodyPr/>
                        <a:lstStyle/>
                        <a:p>
                          <a:pPr algn="ctr"/>
                          <a:r>
                            <a:rPr sz="1800" dirty="0"/>
                            <a:t>36</a:t>
                          </a:r>
                          <a:endParaRPr sz="1800" dirty="0">
                            <a:latin typeface="Cambria Math"/>
                          </a:endParaRPr>
                        </a:p>
                      </a:txBody>
                      <a:tcPr/>
                    </a:tc>
                    <a:tc>
                      <a:txBody>
                        <a:bodyPr/>
                        <a:lstStyle/>
                        <a:p>
                          <a:endParaRPr lang="en-US"/>
                        </a:p>
                      </a:txBody>
                      <a:tcPr>
                        <a:blipFill>
                          <a:blip r:embed="rId2"/>
                          <a:stretch>
                            <a:fillRect l="-100296" t="-308197" r="-444" b="-822951"/>
                          </a:stretch>
                        </a:blipFill>
                      </a:tcPr>
                    </a:tc>
                    <a:extLst>
                      <a:ext uri="{0D108BD9-81ED-4DB2-BD59-A6C34878D82A}">
                        <a16:rowId xmlns:a16="http://schemas.microsoft.com/office/drawing/2014/main" val="10004"/>
                      </a:ext>
                    </a:extLst>
                  </a:tr>
                  <a:tr h="370840">
                    <a:tc>
                      <a:txBody>
                        <a:bodyPr/>
                        <a:lstStyle/>
                        <a:p>
                          <a:pPr algn="ctr"/>
                          <a:r>
                            <a:rPr sz="1800" dirty="0"/>
                            <a:t>41</a:t>
                          </a:r>
                          <a:endParaRPr sz="1800" dirty="0">
                            <a:latin typeface="Cambria Math"/>
                          </a:endParaRPr>
                        </a:p>
                      </a:txBody>
                      <a:tcPr/>
                    </a:tc>
                    <a:tc>
                      <a:txBody>
                        <a:bodyPr/>
                        <a:lstStyle/>
                        <a:p>
                          <a:endParaRPr lang="en-US"/>
                        </a:p>
                      </a:txBody>
                      <a:tcPr>
                        <a:blipFill>
                          <a:blip r:embed="rId2"/>
                          <a:stretch>
                            <a:fillRect l="-100296" t="-408197" r="-444" b="-722951"/>
                          </a:stretch>
                        </a:blipFill>
                      </a:tcPr>
                    </a:tc>
                    <a:extLst>
                      <a:ext uri="{0D108BD9-81ED-4DB2-BD59-A6C34878D82A}">
                        <a16:rowId xmlns:a16="http://schemas.microsoft.com/office/drawing/2014/main" val="10005"/>
                      </a:ext>
                    </a:extLst>
                  </a:tr>
                  <a:tr h="370840">
                    <a:tc>
                      <a:txBody>
                        <a:bodyPr/>
                        <a:lstStyle/>
                        <a:p>
                          <a:pPr algn="ctr"/>
                          <a:r>
                            <a:rPr sz="1800"/>
                            <a:t>27</a:t>
                          </a:r>
                          <a:endParaRPr sz="1800">
                            <a:latin typeface="Cambria Math"/>
                          </a:endParaRPr>
                        </a:p>
                      </a:txBody>
                      <a:tcPr/>
                    </a:tc>
                    <a:tc>
                      <a:txBody>
                        <a:bodyPr/>
                        <a:lstStyle/>
                        <a:p>
                          <a:endParaRPr lang="en-US"/>
                        </a:p>
                      </a:txBody>
                      <a:tcPr>
                        <a:blipFill>
                          <a:blip r:embed="rId2"/>
                          <a:stretch>
                            <a:fillRect l="-100296" t="-508197" r="-444" b="-622951"/>
                          </a:stretch>
                        </a:blipFill>
                      </a:tcPr>
                    </a:tc>
                    <a:extLst>
                      <a:ext uri="{0D108BD9-81ED-4DB2-BD59-A6C34878D82A}">
                        <a16:rowId xmlns:a16="http://schemas.microsoft.com/office/drawing/2014/main" val="10006"/>
                      </a:ext>
                    </a:extLst>
                  </a:tr>
                  <a:tr h="370840">
                    <a:tc>
                      <a:txBody>
                        <a:bodyPr/>
                        <a:lstStyle/>
                        <a:p>
                          <a:pPr algn="ctr"/>
                          <a:r>
                            <a:rPr sz="1800"/>
                            <a:t>45</a:t>
                          </a:r>
                          <a:endParaRPr sz="1800">
                            <a:latin typeface="Cambria Math"/>
                          </a:endParaRPr>
                        </a:p>
                      </a:txBody>
                      <a:tcPr/>
                    </a:tc>
                    <a:tc>
                      <a:txBody>
                        <a:bodyPr/>
                        <a:lstStyle/>
                        <a:p>
                          <a:endParaRPr lang="en-US"/>
                        </a:p>
                      </a:txBody>
                      <a:tcPr>
                        <a:blipFill>
                          <a:blip r:embed="rId2"/>
                          <a:stretch>
                            <a:fillRect l="-100296" t="-618333" r="-444" b="-533333"/>
                          </a:stretch>
                        </a:blipFill>
                      </a:tcPr>
                    </a:tc>
                    <a:extLst>
                      <a:ext uri="{0D108BD9-81ED-4DB2-BD59-A6C34878D82A}">
                        <a16:rowId xmlns:a16="http://schemas.microsoft.com/office/drawing/2014/main" val="10007"/>
                      </a:ext>
                    </a:extLst>
                  </a:tr>
                  <a:tr h="370840">
                    <a:tc>
                      <a:txBody>
                        <a:bodyPr/>
                        <a:lstStyle/>
                        <a:p>
                          <a:pPr algn="ctr"/>
                          <a:r>
                            <a:rPr sz="1800" dirty="0"/>
                            <a:t>30</a:t>
                          </a:r>
                          <a:endParaRPr sz="1800" dirty="0">
                            <a:latin typeface="Cambria Math"/>
                          </a:endParaRPr>
                        </a:p>
                      </a:txBody>
                      <a:tcPr/>
                    </a:tc>
                    <a:tc>
                      <a:txBody>
                        <a:bodyPr/>
                        <a:lstStyle/>
                        <a:p>
                          <a:endParaRPr lang="en-US"/>
                        </a:p>
                      </a:txBody>
                      <a:tcPr>
                        <a:blipFill>
                          <a:blip r:embed="rId2"/>
                          <a:stretch>
                            <a:fillRect l="-100296" t="-706557" r="-444" b="-424590"/>
                          </a:stretch>
                        </a:blipFill>
                      </a:tcPr>
                    </a:tc>
                    <a:extLst>
                      <a:ext uri="{0D108BD9-81ED-4DB2-BD59-A6C34878D82A}">
                        <a16:rowId xmlns:a16="http://schemas.microsoft.com/office/drawing/2014/main" val="10008"/>
                      </a:ext>
                    </a:extLst>
                  </a:tr>
                  <a:tr h="370840">
                    <a:tc>
                      <a:txBody>
                        <a:bodyPr/>
                        <a:lstStyle/>
                        <a:p>
                          <a:pPr algn="ctr"/>
                          <a:r>
                            <a:rPr sz="1800"/>
                            <a:t>37</a:t>
                          </a:r>
                          <a:endParaRPr sz="1800">
                            <a:latin typeface="Cambria Math"/>
                          </a:endParaRPr>
                        </a:p>
                      </a:txBody>
                      <a:tcPr/>
                    </a:tc>
                    <a:tc>
                      <a:txBody>
                        <a:bodyPr/>
                        <a:lstStyle/>
                        <a:p>
                          <a:endParaRPr lang="en-US"/>
                        </a:p>
                      </a:txBody>
                      <a:tcPr>
                        <a:blipFill>
                          <a:blip r:embed="rId2"/>
                          <a:stretch>
                            <a:fillRect l="-100296" t="-806557" r="-444" b="-324590"/>
                          </a:stretch>
                        </a:blipFill>
                      </a:tcPr>
                    </a:tc>
                    <a:extLst>
                      <a:ext uri="{0D108BD9-81ED-4DB2-BD59-A6C34878D82A}">
                        <a16:rowId xmlns:a16="http://schemas.microsoft.com/office/drawing/2014/main" val="10009"/>
                      </a:ext>
                    </a:extLst>
                  </a:tr>
                  <a:tr h="370840">
                    <a:tc>
                      <a:txBody>
                        <a:bodyPr/>
                        <a:lstStyle/>
                        <a:p>
                          <a:pPr algn="ctr"/>
                          <a:r>
                            <a:rPr sz="1800"/>
                            <a:t>32</a:t>
                          </a:r>
                          <a:endParaRPr sz="1800">
                            <a:latin typeface="Cambria Math"/>
                          </a:endParaRPr>
                        </a:p>
                      </a:txBody>
                      <a:tcPr/>
                    </a:tc>
                    <a:tc>
                      <a:txBody>
                        <a:bodyPr/>
                        <a:lstStyle/>
                        <a:p>
                          <a:endParaRPr lang="en-US"/>
                        </a:p>
                      </a:txBody>
                      <a:tcPr>
                        <a:blipFill>
                          <a:blip r:embed="rId2"/>
                          <a:stretch>
                            <a:fillRect l="-100296" t="-906557" r="-444" b="-224590"/>
                          </a:stretch>
                        </a:blipFill>
                      </a:tcPr>
                    </a:tc>
                    <a:extLst>
                      <a:ext uri="{0D108BD9-81ED-4DB2-BD59-A6C34878D82A}">
                        <a16:rowId xmlns:a16="http://schemas.microsoft.com/office/drawing/2014/main" val="10010"/>
                      </a:ext>
                    </a:extLst>
                  </a:tr>
                  <a:tr h="370840">
                    <a:tc>
                      <a:txBody>
                        <a:bodyPr/>
                        <a:lstStyle/>
                        <a:p>
                          <a:pPr algn="ctr"/>
                          <a:r>
                            <a:rPr sz="1800"/>
                            <a:t>31</a:t>
                          </a:r>
                          <a:endParaRPr sz="1800">
                            <a:latin typeface="Cambria Math"/>
                          </a:endParaRPr>
                        </a:p>
                      </a:txBody>
                      <a:tcPr/>
                    </a:tc>
                    <a:tc>
                      <a:txBody>
                        <a:bodyPr/>
                        <a:lstStyle/>
                        <a:p>
                          <a:endParaRPr lang="en-US"/>
                        </a:p>
                      </a:txBody>
                      <a:tcPr>
                        <a:blipFill>
                          <a:blip r:embed="rId2"/>
                          <a:stretch>
                            <a:fillRect l="-100296" t="-1006557" r="-444" b="-124590"/>
                          </a:stretch>
                        </a:blipFill>
                      </a:tcPr>
                    </a:tc>
                    <a:extLst>
                      <a:ext uri="{0D108BD9-81ED-4DB2-BD59-A6C34878D82A}">
                        <a16:rowId xmlns:a16="http://schemas.microsoft.com/office/drawing/2014/main" val="10011"/>
                      </a:ext>
                    </a:extLst>
                  </a:tr>
                  <a:tr h="370840">
                    <a:tc>
                      <a:txBody>
                        <a:bodyPr/>
                        <a:lstStyle/>
                        <a:p>
                          <a:pPr algn="ctr">
                            <a:defRPr sz="1800" b="1"/>
                          </a:pPr>
                          <a:r>
                            <a:t>Total</a:t>
                          </a:r>
                        </a:p>
                      </a:txBody>
                      <a:tcPr/>
                    </a:tc>
                    <a:tc>
                      <a:txBody>
                        <a:bodyPr/>
                        <a:lstStyle/>
                        <a:p>
                          <a:endParaRPr lang="en-US"/>
                        </a:p>
                      </a:txBody>
                      <a:tcPr>
                        <a:blipFill>
                          <a:blip r:embed="rId2"/>
                          <a:stretch>
                            <a:fillRect l="-100296" t="-1106557" r="-444" b="-24590"/>
                          </a:stretch>
                        </a:blipFill>
                      </a:tcPr>
                    </a:tc>
                    <a:extLst>
                      <a:ext uri="{0D108BD9-81ED-4DB2-BD59-A6C34878D82A}">
                        <a16:rowId xmlns:a16="http://schemas.microsoft.com/office/drawing/2014/main" val="10012"/>
                      </a:ext>
                    </a:extLst>
                  </a:tr>
                </a:tbl>
              </a:graphicData>
            </a:graphic>
          </p:graphicFrame>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8B390-9C6A-4FD0-86EC-CFD72E2DB55B}"/>
              </a:ext>
            </a:extLst>
          </p:cNvPr>
          <p:cNvSpPr>
            <a:spLocks noGrp="1"/>
          </p:cNvSpPr>
          <p:nvPr>
            <p:ph type="title"/>
          </p:nvPr>
        </p:nvSpPr>
        <p:spPr/>
        <p:txBody>
          <a:bodyPr/>
          <a:lstStyle/>
          <a:p>
            <a:r>
              <a:rPr lang="en-US" dirty="0"/>
              <a:t>Inference Concerning the Slope—Slide 1</a:t>
            </a:r>
            <a:endParaRPr lang="en-IN" dirty="0"/>
          </a:p>
        </p:txBody>
      </p:sp>
      <p:sp>
        <p:nvSpPr>
          <p:cNvPr id="3" name="Text Placeholder 2">
            <a:extLst>
              <a:ext uri="{FF2B5EF4-FFF2-40B4-BE49-F238E27FC236}">
                <a16:creationId xmlns:a16="http://schemas.microsoft.com/office/drawing/2014/main" id="{F0FC7D72-EEAF-4B7E-9BDC-40BB41BBBFAF}"/>
              </a:ext>
            </a:extLst>
          </p:cNvPr>
          <p:cNvSpPr>
            <a:spLocks noGrp="1"/>
          </p:cNvSpPr>
          <p:nvPr>
            <p:ph type="body" sz="quarter" idx="10"/>
          </p:nvPr>
        </p:nvSpPr>
        <p:spPr/>
        <p:txBody>
          <a:bodyPr/>
          <a:lstStyle/>
          <a:p>
            <a:r>
              <a:rPr lang="en-US" b="1" dirty="0"/>
              <a:t>The Confidence Interval for</a:t>
            </a:r>
            <a:r>
              <a:rPr lang="el-GR" dirty="0"/>
              <a:t> </a:t>
            </a:r>
            <a:r>
              <a:rPr lang="el-GR" b="1" dirty="0"/>
              <a:t>β</a:t>
            </a:r>
            <a:r>
              <a:rPr lang="el-GR" b="1" dirty="0">
                <a:latin typeface="Calibri" panose="020F0502020204030204" pitchFamily="34" charset="0"/>
                <a:ea typeface="Calibri" panose="020F0502020204030204" pitchFamily="34" charset="0"/>
                <a:cs typeface="Calibri" panose="020F0502020204030204" pitchFamily="34" charset="0"/>
              </a:rPr>
              <a:t>₁</a:t>
            </a:r>
            <a:endParaRPr lang="en-US" b="1" i="1" dirty="0"/>
          </a:p>
          <a:p>
            <a:r>
              <a:rPr lang="en-US" dirty="0"/>
              <a:t>Developing a confidence interval for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a:t>
            </a:r>
            <a:r>
              <a:rPr lang="en-US" i="1" dirty="0">
                <a:latin typeface="Cambria Math" panose="02040503050406030204" pitchFamily="18" charset="0"/>
                <a:ea typeface="Cambria Math" panose="02040503050406030204" pitchFamily="18" charset="0"/>
              </a:rPr>
              <a:t> </a:t>
            </a:r>
            <a:r>
              <a:rPr lang="en-US" dirty="0"/>
              <a:t>requires thinking about the estimate </a:t>
            </a:r>
            <a:r>
              <a:rPr lang="en-US" i="1" dirty="0"/>
              <a:t>b</a:t>
            </a:r>
            <a:r>
              <a:rPr lang="en-US" dirty="0">
                <a:latin typeface="Calibri" panose="020F0502020204030204" pitchFamily="34" charset="0"/>
                <a:ea typeface="Calibri" panose="020F0502020204030204" pitchFamily="34" charset="0"/>
                <a:cs typeface="Calibri" panose="020F0502020204030204" pitchFamily="34" charset="0"/>
              </a:rPr>
              <a:t>₁</a:t>
            </a:r>
            <a:r>
              <a:rPr lang="en-US" i="1" dirty="0"/>
              <a:t> </a:t>
            </a:r>
            <a:r>
              <a:rPr lang="en-US" dirty="0"/>
              <a:t>as a random variable. Each random sample from the population will produce different data and hence different estimates of </a:t>
            </a:r>
            <a:r>
              <a:rPr lang="en-US" i="1" dirty="0"/>
              <a:t>b</a:t>
            </a:r>
            <a:r>
              <a:rPr lang="en-US" dirty="0">
                <a:latin typeface="Calibri" panose="020F0502020204030204" pitchFamily="34" charset="0"/>
                <a:ea typeface="Calibri" panose="020F0502020204030204" pitchFamily="34" charset="0"/>
                <a:cs typeface="Calibri" panose="020F0502020204030204" pitchFamily="34" charset="0"/>
              </a:rPr>
              <a:t>₀</a:t>
            </a:r>
            <a:r>
              <a:rPr lang="en-US" i="1" dirty="0"/>
              <a:t> </a:t>
            </a:r>
            <a:r>
              <a:rPr lang="en-US" dirty="0"/>
              <a:t>and</a:t>
            </a:r>
            <a:r>
              <a:rPr lang="en-US" i="1" dirty="0"/>
              <a:t> b</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The confidence interval will serve two purposes: to place bounds on the location of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a:t>
            </a:r>
            <a:r>
              <a:rPr lang="en-US" baseline="-25000" dirty="0"/>
              <a:t> </a:t>
            </a:r>
            <a:r>
              <a:rPr lang="en-US" dirty="0"/>
              <a:t>and to provide information about the quality of the point estimate,</a:t>
            </a:r>
            <a:r>
              <a:rPr lang="en-US" i="1" dirty="0"/>
              <a:t> b</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The form of the confidence interval is familiar.</a:t>
            </a:r>
            <a:endParaRPr lang="en-IN" dirty="0"/>
          </a:p>
        </p:txBody>
      </p:sp>
    </p:spTree>
    <p:extLst>
      <p:ext uri="{BB962C8B-B14F-4D97-AF65-F5344CB8AC3E}">
        <p14:creationId xmlns:p14="http://schemas.microsoft.com/office/powerpoint/2010/main" val="3009647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9</a:t>
            </a:r>
            <a:endParaRPr dirty="0"/>
          </a:p>
        </p:txBody>
      </p:sp>
      <p:sp>
        <p:nvSpPr>
          <p:cNvPr id="3" name="Text Placeholder 2"/>
          <p:cNvSpPr>
            <a:spLocks noGrp="1"/>
          </p:cNvSpPr>
          <p:nvPr>
            <p:ph type="body" sz="quarter" idx="10"/>
          </p:nvPr>
        </p:nvSpPr>
        <p:spPr/>
        <p:txBody>
          <a:bodyPr>
            <a:normAutofit/>
          </a:bodyPr>
          <a:lstStyle/>
          <a:p>
            <a:pPr>
              <a:defRPr sz="2800"/>
            </a:pPr>
            <a:r>
              <a:rPr sz="2800" dirty="0"/>
              <a:t>Determining </a:t>
            </a:r>
            <a:r>
              <a:rPr lang="en-US" sz="2800" dirty="0"/>
              <a:t>     </a:t>
            </a:r>
          </a:p>
          <a:p>
            <a:pPr>
              <a:defRPr sz="2800"/>
            </a:pPr>
            <a:r>
              <a:rPr lang="en-US" sz="2800" dirty="0"/>
              <a:t>						</a:t>
            </a:r>
          </a:p>
          <a:p>
            <a:pPr>
              <a:defRPr sz="2800"/>
            </a:pPr>
            <a:endParaRPr sz="2800" dirty="0"/>
          </a:p>
          <a:p>
            <a:endParaRPr lang="en-US" sz="2800" dirty="0"/>
          </a:p>
          <a:p>
            <a:endParaRPr sz="2800" dirty="0"/>
          </a:p>
          <a:p>
            <a:pPr algn="ctr">
              <a:defRPr sz="2800"/>
            </a:pPr>
            <a:endParaRPr sz="2800" dirty="0"/>
          </a:p>
        </p:txBody>
      </p:sp>
      <p:pic>
        <p:nvPicPr>
          <p:cNvPr id="6" name="Picture 5" descr="s subscript b subscript one.">
            <a:extLst>
              <a:ext uri="{FF2B5EF4-FFF2-40B4-BE49-F238E27FC236}">
                <a16:creationId xmlns:a16="http://schemas.microsoft.com/office/drawing/2014/main" id="{264631D4-3678-470E-01B6-C2E9B1E45054}"/>
              </a:ext>
            </a:extLst>
          </p:cNvPr>
          <p:cNvPicPr>
            <a:picLocks noChangeAspect="1"/>
          </p:cNvPicPr>
          <p:nvPr/>
        </p:nvPicPr>
        <p:blipFill>
          <a:blip r:embed="rId2"/>
          <a:stretch>
            <a:fillRect/>
          </a:stretch>
        </p:blipFill>
        <p:spPr>
          <a:xfrm>
            <a:off x="2438400" y="1066800"/>
            <a:ext cx="390525" cy="523875"/>
          </a:xfrm>
          <a:prstGeom prst="rect">
            <a:avLst/>
          </a:prstGeom>
        </p:spPr>
      </p:pic>
      <p:sp>
        <p:nvSpPr>
          <p:cNvPr id="23" name="TextBox 22">
            <a:extLst>
              <a:ext uri="{FF2B5EF4-FFF2-40B4-BE49-F238E27FC236}">
                <a16:creationId xmlns:a16="http://schemas.microsoft.com/office/drawing/2014/main" id="{4D57D692-AAD8-6235-38C6-E7BD34C798E6}"/>
              </a:ext>
            </a:extLst>
          </p:cNvPr>
          <p:cNvSpPr txBox="1"/>
          <p:nvPr/>
        </p:nvSpPr>
        <p:spPr>
          <a:xfrm>
            <a:off x="2772615" y="1029287"/>
            <a:ext cx="5304585" cy="523220"/>
          </a:xfrm>
          <a:prstGeom prst="rect">
            <a:avLst/>
          </a:prstGeom>
          <a:noFill/>
        </p:spPr>
        <p:txBody>
          <a:bodyPr wrap="square">
            <a:spAutoFit/>
          </a:bodyPr>
          <a:lstStyle/>
          <a:p>
            <a:r>
              <a:rPr lang="en-US" sz="2800" dirty="0"/>
              <a:t>will require the knowledge of two </a:t>
            </a:r>
            <a:endParaRPr lang="en-IN" sz="2800" dirty="0"/>
          </a:p>
        </p:txBody>
      </p:sp>
      <p:sp>
        <p:nvSpPr>
          <p:cNvPr id="25" name="TextBox 24">
            <a:extLst>
              <a:ext uri="{FF2B5EF4-FFF2-40B4-BE49-F238E27FC236}">
                <a16:creationId xmlns:a16="http://schemas.microsoft.com/office/drawing/2014/main" id="{A061766B-5EF6-A3A6-0B7F-0CE44CAFB196}"/>
              </a:ext>
            </a:extLst>
          </p:cNvPr>
          <p:cNvSpPr txBox="1"/>
          <p:nvPr/>
        </p:nvSpPr>
        <p:spPr>
          <a:xfrm>
            <a:off x="457200" y="1457980"/>
            <a:ext cx="5152185" cy="523220"/>
          </a:xfrm>
          <a:prstGeom prst="rect">
            <a:avLst/>
          </a:prstGeom>
          <a:noFill/>
        </p:spPr>
        <p:txBody>
          <a:bodyPr wrap="square">
            <a:spAutoFit/>
          </a:bodyPr>
          <a:lstStyle/>
          <a:p>
            <a:r>
              <a:rPr lang="en-US" sz="2800" dirty="0"/>
              <a:t>quantities: the mean square error,</a:t>
            </a:r>
            <a:endParaRPr lang="en-IN" sz="2800" dirty="0"/>
          </a:p>
        </p:txBody>
      </p:sp>
      <p:pic>
        <p:nvPicPr>
          <p:cNvPr id="14" name="Picture 13" descr="s subscript e squared.">
            <a:extLst>
              <a:ext uri="{FF2B5EF4-FFF2-40B4-BE49-F238E27FC236}">
                <a16:creationId xmlns:a16="http://schemas.microsoft.com/office/drawing/2014/main" id="{F82B757F-8484-B398-660C-37B970B36CE9}"/>
              </a:ext>
            </a:extLst>
          </p:cNvPr>
          <p:cNvPicPr>
            <a:picLocks noChangeAspect="1"/>
          </p:cNvPicPr>
          <p:nvPr/>
        </p:nvPicPr>
        <p:blipFill>
          <a:blip r:embed="rId3"/>
          <a:stretch>
            <a:fillRect/>
          </a:stretch>
        </p:blipFill>
        <p:spPr>
          <a:xfrm>
            <a:off x="5580530" y="1466850"/>
            <a:ext cx="438150" cy="514350"/>
          </a:xfrm>
          <a:prstGeom prst="rect">
            <a:avLst/>
          </a:prstGeom>
        </p:spPr>
      </p:pic>
      <p:sp>
        <p:nvSpPr>
          <p:cNvPr id="29" name="TextBox 28">
            <a:extLst>
              <a:ext uri="{FF2B5EF4-FFF2-40B4-BE49-F238E27FC236}">
                <a16:creationId xmlns:a16="http://schemas.microsoft.com/office/drawing/2014/main" id="{B0295FB3-6FA0-DD49-F7EE-DC98D77C8E3D}"/>
              </a:ext>
            </a:extLst>
          </p:cNvPr>
          <p:cNvSpPr txBox="1"/>
          <p:nvPr/>
        </p:nvSpPr>
        <p:spPr>
          <a:xfrm>
            <a:off x="6062662" y="1445865"/>
            <a:ext cx="2547938" cy="523220"/>
          </a:xfrm>
          <a:prstGeom prst="rect">
            <a:avLst/>
          </a:prstGeom>
          <a:noFill/>
        </p:spPr>
        <p:txBody>
          <a:bodyPr wrap="square">
            <a:spAutoFit/>
          </a:bodyPr>
          <a:lstStyle/>
          <a:p>
            <a:r>
              <a:rPr lang="en-US" sz="2800" dirty="0"/>
              <a:t>and the sum of</a:t>
            </a:r>
            <a:endParaRPr lang="en-IN" sz="2800" dirty="0"/>
          </a:p>
        </p:txBody>
      </p:sp>
      <p:sp>
        <p:nvSpPr>
          <p:cNvPr id="27" name="TextBox 26">
            <a:extLst>
              <a:ext uri="{FF2B5EF4-FFF2-40B4-BE49-F238E27FC236}">
                <a16:creationId xmlns:a16="http://schemas.microsoft.com/office/drawing/2014/main" id="{051BA418-F020-2507-3A71-5D2C856A9DFE}"/>
              </a:ext>
            </a:extLst>
          </p:cNvPr>
          <p:cNvSpPr txBox="1"/>
          <p:nvPr/>
        </p:nvSpPr>
        <p:spPr>
          <a:xfrm>
            <a:off x="479612" y="1851425"/>
            <a:ext cx="8229600" cy="523220"/>
          </a:xfrm>
          <a:prstGeom prst="rect">
            <a:avLst/>
          </a:prstGeom>
          <a:noFill/>
        </p:spPr>
        <p:txBody>
          <a:bodyPr wrap="square">
            <a:spAutoFit/>
          </a:bodyPr>
          <a:lstStyle/>
          <a:p>
            <a:r>
              <a:rPr lang="en-US" sz="2800" dirty="0"/>
              <a:t>the squared deviations of the independent variable,</a:t>
            </a:r>
            <a:endParaRPr lang="en-IN" sz="2800" dirty="0"/>
          </a:p>
        </p:txBody>
      </p:sp>
      <p:pic>
        <p:nvPicPr>
          <p:cNvPr id="17" name="Picture 16" descr="Summation of open parenthesis x subscript i minus x bar close parenthesis squared.">
            <a:extLst>
              <a:ext uri="{FF2B5EF4-FFF2-40B4-BE49-F238E27FC236}">
                <a16:creationId xmlns:a16="http://schemas.microsoft.com/office/drawing/2014/main" id="{92B46D21-3163-A0A7-F0FE-F940F925D232}"/>
              </a:ext>
            </a:extLst>
          </p:cNvPr>
          <p:cNvPicPr>
            <a:picLocks noChangeAspect="1"/>
          </p:cNvPicPr>
          <p:nvPr/>
        </p:nvPicPr>
        <p:blipFill>
          <a:blip r:embed="rId4"/>
          <a:stretch>
            <a:fillRect/>
          </a:stretch>
        </p:blipFill>
        <p:spPr>
          <a:xfrm>
            <a:off x="533400" y="2286000"/>
            <a:ext cx="1714500" cy="609600"/>
          </a:xfrm>
          <a:prstGeom prst="rect">
            <a:avLst/>
          </a:prstGeom>
        </p:spPr>
      </p:pic>
      <p:sp>
        <p:nvSpPr>
          <p:cNvPr id="31" name="TextBox 30">
            <a:extLst>
              <a:ext uri="{FF2B5EF4-FFF2-40B4-BE49-F238E27FC236}">
                <a16:creationId xmlns:a16="http://schemas.microsoft.com/office/drawing/2014/main" id="{761A4969-0643-13B4-3769-4EEB07567CBA}"/>
              </a:ext>
            </a:extLst>
          </p:cNvPr>
          <p:cNvSpPr txBox="1"/>
          <p:nvPr/>
        </p:nvSpPr>
        <p:spPr>
          <a:xfrm>
            <a:off x="486614" y="2933052"/>
            <a:ext cx="8123985" cy="954107"/>
          </a:xfrm>
          <a:prstGeom prst="rect">
            <a:avLst/>
          </a:prstGeom>
          <a:noFill/>
        </p:spPr>
        <p:txBody>
          <a:bodyPr wrap="square">
            <a:spAutoFit/>
          </a:bodyPr>
          <a:lstStyle/>
          <a:p>
            <a:r>
              <a:rPr lang="en-US" sz="2800" dirty="0"/>
              <a:t>The mean square error was computed in Section 13.1 as follows.</a:t>
            </a:r>
            <a:endParaRPr lang="en-IN" sz="2800" dirty="0"/>
          </a:p>
        </p:txBody>
      </p:sp>
      <p:pic>
        <p:nvPicPr>
          <p:cNvPr id="10" name="Picture 9" descr="s subscript e squared equals open fraction summation of open parenthesis y subscript i minus y hat subscript i close parenthesis squared whole divided by n minus 2 close fraction equals 398075.2967 divided by open parenthesis 10 minus 2 close parenthesis is approximately equals 49759.41.">
            <a:extLst>
              <a:ext uri="{FF2B5EF4-FFF2-40B4-BE49-F238E27FC236}">
                <a16:creationId xmlns:a16="http://schemas.microsoft.com/office/drawing/2014/main" id="{EEE87DEB-51B7-8A4F-94C3-51B9856C571B}"/>
              </a:ext>
            </a:extLst>
          </p:cNvPr>
          <p:cNvPicPr>
            <a:picLocks noChangeAspect="1"/>
          </p:cNvPicPr>
          <p:nvPr/>
        </p:nvPicPr>
        <p:blipFill>
          <a:blip r:embed="rId5"/>
          <a:stretch>
            <a:fillRect/>
          </a:stretch>
        </p:blipFill>
        <p:spPr>
          <a:xfrm>
            <a:off x="1743075" y="4114800"/>
            <a:ext cx="5657850" cy="9144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10</a:t>
            </a:r>
            <a:endParaRPr dirty="0"/>
          </a:p>
        </p:txBody>
      </p:sp>
      <p:sp>
        <p:nvSpPr>
          <p:cNvPr id="3" name="Text Placeholder 2"/>
          <p:cNvSpPr>
            <a:spLocks noGrp="1"/>
          </p:cNvSpPr>
          <p:nvPr>
            <p:ph type="body" sz="quarter" idx="10"/>
          </p:nvPr>
        </p:nvSpPr>
        <p:spPr/>
        <p:txBody>
          <a:bodyPr>
            <a:normAutofit/>
          </a:bodyPr>
          <a:lstStyle/>
          <a:p>
            <a:pPr>
              <a:defRPr sz="2800"/>
            </a:pPr>
            <a:r>
              <a:rPr sz="2800" dirty="0"/>
              <a:t>The sum of the squared deviations of the independent variable (items produced), </a:t>
            </a:r>
            <a:r>
              <a:rPr lang="en-US" sz="2800" dirty="0"/>
              <a:t>		 </a:t>
            </a:r>
          </a:p>
          <a:p>
            <a:pPr>
              <a:defRPr sz="2800"/>
            </a:pPr>
            <a:endParaRPr lang="en-US" dirty="0"/>
          </a:p>
          <a:p>
            <a:pPr>
              <a:defRPr sz="2800"/>
            </a:pPr>
            <a:endParaRPr lang="en-US" sz="2800" dirty="0"/>
          </a:p>
          <a:p>
            <a:pPr algn="ctr">
              <a:defRPr sz="2800"/>
            </a:pPr>
            <a:endParaRPr sz="2800" dirty="0"/>
          </a:p>
        </p:txBody>
      </p:sp>
      <p:pic>
        <p:nvPicPr>
          <p:cNvPr id="7" name="Picture 6" descr="Summation of open parenthesis x subscript i minus x bar close parenthesis squared.">
            <a:extLst>
              <a:ext uri="{FF2B5EF4-FFF2-40B4-BE49-F238E27FC236}">
                <a16:creationId xmlns:a16="http://schemas.microsoft.com/office/drawing/2014/main" id="{29D97348-DECC-CB2B-EE40-74E52E5FA4AD}"/>
              </a:ext>
            </a:extLst>
          </p:cNvPr>
          <p:cNvPicPr>
            <a:picLocks noChangeAspect="1"/>
          </p:cNvPicPr>
          <p:nvPr/>
        </p:nvPicPr>
        <p:blipFill>
          <a:blip r:embed="rId2"/>
          <a:stretch>
            <a:fillRect/>
          </a:stretch>
        </p:blipFill>
        <p:spPr>
          <a:xfrm>
            <a:off x="4419600" y="1362635"/>
            <a:ext cx="1743075" cy="609600"/>
          </a:xfrm>
          <a:prstGeom prst="rect">
            <a:avLst/>
          </a:prstGeom>
        </p:spPr>
      </p:pic>
      <p:sp>
        <p:nvSpPr>
          <p:cNvPr id="9" name="TextBox 8">
            <a:extLst>
              <a:ext uri="{FF2B5EF4-FFF2-40B4-BE49-F238E27FC236}">
                <a16:creationId xmlns:a16="http://schemas.microsoft.com/office/drawing/2014/main" id="{2B17F957-CC62-4CFC-568B-E478169422E5}"/>
              </a:ext>
            </a:extLst>
          </p:cNvPr>
          <p:cNvSpPr txBox="1"/>
          <p:nvPr/>
        </p:nvSpPr>
        <p:spPr>
          <a:xfrm>
            <a:off x="6162675" y="1451843"/>
            <a:ext cx="2895600" cy="523220"/>
          </a:xfrm>
          <a:prstGeom prst="rect">
            <a:avLst/>
          </a:prstGeom>
          <a:noFill/>
        </p:spPr>
        <p:txBody>
          <a:bodyPr wrap="square">
            <a:spAutoFit/>
          </a:bodyPr>
          <a:lstStyle/>
          <a:p>
            <a:r>
              <a:rPr lang="en-US" sz="2800" dirty="0"/>
              <a:t>is given in Table 2.</a:t>
            </a:r>
            <a:endParaRPr lang="en-IN" sz="2800" dirty="0"/>
          </a:p>
        </p:txBody>
      </p:sp>
      <p:sp>
        <p:nvSpPr>
          <p:cNvPr id="11" name="TextBox 10">
            <a:extLst>
              <a:ext uri="{FF2B5EF4-FFF2-40B4-BE49-F238E27FC236}">
                <a16:creationId xmlns:a16="http://schemas.microsoft.com/office/drawing/2014/main" id="{88505CE5-A0CB-B70C-001D-54F996CBDCFD}"/>
              </a:ext>
            </a:extLst>
          </p:cNvPr>
          <p:cNvSpPr txBox="1"/>
          <p:nvPr/>
        </p:nvSpPr>
        <p:spPr>
          <a:xfrm>
            <a:off x="457200" y="1981200"/>
            <a:ext cx="8153400" cy="954107"/>
          </a:xfrm>
          <a:prstGeom prst="rect">
            <a:avLst/>
          </a:prstGeom>
          <a:noFill/>
        </p:spPr>
        <p:txBody>
          <a:bodyPr wrap="square">
            <a:spAutoFit/>
          </a:bodyPr>
          <a:lstStyle/>
          <a:p>
            <a:pPr>
              <a:defRPr sz="2800"/>
            </a:pPr>
            <a:r>
              <a:rPr lang="en-US" sz="2800" dirty="0"/>
              <a:t>Thus, the standard deviation of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a:t>
            </a:r>
            <a:r>
              <a:rPr lang="en-US" sz="2800" dirty="0"/>
              <a:t> is calculated as follows.</a:t>
            </a:r>
          </a:p>
        </p:txBody>
      </p:sp>
      <p:pic>
        <p:nvPicPr>
          <p:cNvPr id="14" name="Picture 13" descr="s subscript b subscript one equals square root of open fraction s subscript e squared divided by summation of open parenthesis x subscript i minus x bar close parenthesis squared close fraction equals square root of 49759.41 divided by 412.90 is approximately equal to 10.9778.">
            <a:extLst>
              <a:ext uri="{FF2B5EF4-FFF2-40B4-BE49-F238E27FC236}">
                <a16:creationId xmlns:a16="http://schemas.microsoft.com/office/drawing/2014/main" id="{17BB1FAF-89A7-7029-39FB-C154C722B2E1}"/>
              </a:ext>
            </a:extLst>
          </p:cNvPr>
          <p:cNvPicPr>
            <a:picLocks noChangeAspect="1"/>
          </p:cNvPicPr>
          <p:nvPr/>
        </p:nvPicPr>
        <p:blipFill>
          <a:blip r:embed="rId3"/>
          <a:stretch>
            <a:fillRect/>
          </a:stretch>
        </p:blipFill>
        <p:spPr>
          <a:xfrm>
            <a:off x="1524000" y="3048000"/>
            <a:ext cx="6362700" cy="1238250"/>
          </a:xfrm>
          <a:prstGeom prst="rect">
            <a:avLst/>
          </a:prstGeom>
        </p:spPr>
      </p:pic>
    </p:spTree>
    <p:extLst>
      <p:ext uri="{BB962C8B-B14F-4D97-AF65-F5344CB8AC3E}">
        <p14:creationId xmlns:p14="http://schemas.microsoft.com/office/powerpoint/2010/main" val="3116278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a:t>
            </a:r>
            <a:r>
              <a:rPr lang="en-US" dirty="0"/>
              <a:t> </a:t>
            </a:r>
            <a:r>
              <a:rPr dirty="0"/>
              <a:t>Confidence Interval for the Slope</a:t>
            </a:r>
            <a:r>
              <a:rPr lang="en-US" dirty="0"/>
              <a:t>—Slide 11</a:t>
            </a:r>
            <a:endParaRPr dirty="0"/>
          </a:p>
        </p:txBody>
      </p:sp>
      <p:pic>
        <p:nvPicPr>
          <p:cNvPr id="7" name="Picture 6" descr="The image shows the summary output of a regression analysis consisting of three sections: Summary of Fit table, Analysis of Variance (ANOVA) table, and Parameter Estimates table.&#10;First: Summary of Fit Table&#10; This table contains two columns and five rows excluding the column headers.&#10;The first column lists the statistical measures: Multiple R, R Square, Adjusted R Square, Standard Error, and Observations.&#10;The second column lists their corresponding values:&#10;Multiple R is 0.866441198, R Square is 0.75072035, Adjusted R Square is 0.719560393, Standard Error is 223.0681781, Observations is 10.&#10;&#10;Second: ANOVA Table&#10; This table has five columns and three rows of data excluding the column headers.&#10;Column headers are: DF (degrees of freedom), Sum of Squares, Mean Square, F Ratio and Significance F.&#10;The three rows represent:&#10;First row (Regression): DF is 1, Sum of Squares is 1198827.203, Mean Square is 1198827, F Ratio is 24.09247121, Significance F is 0.00118116.&#10;Second row (Residual): DF is 8, Sum of Squares is 398075.2967, Mean Square is 49759.41,&#10;Third row (Corrected Total): DF is 9, Sum of Squares is 1596902.5.&#10;&#10;Third: Parameter Estimates Table&#10; This table contains six columns and two rows of data excluding the column headers.&#10;Column headers are: Coefficients, Standard Error, t Stat, P-value, Lower 95%, Upper 95%.&#10;The two rows represent terms in the model:&#10;First row (Intercept): Coefficients is 2227.955922, Standard Error is 370.1487713, t Stat is 6.019082, P-value is 0.000316596, Lower 95% is 1374.391324, Upper 95% is 3081.520519.&#10;Second row (Items Produced): Coefficients is 53.8835069, Standard Error is 10.97779658, t Stat is 4.908408, P-value is 0.00118116, Lower 95% is 28.5686626, Upper 95% is 79.1983512.">
            <a:extLst>
              <a:ext uri="{FF2B5EF4-FFF2-40B4-BE49-F238E27FC236}">
                <a16:creationId xmlns:a16="http://schemas.microsoft.com/office/drawing/2014/main" id="{52E701F5-F2A7-4BC8-8BA8-C0F36ED56AE2}"/>
              </a:ext>
            </a:extLst>
          </p:cNvPr>
          <p:cNvPicPr>
            <a:picLocks noChangeAspect="1"/>
          </p:cNvPicPr>
          <p:nvPr/>
        </p:nvPicPr>
        <p:blipFill>
          <a:blip r:embed="rId2"/>
          <a:srcRect b="7478"/>
          <a:stretch>
            <a:fillRect/>
          </a:stretch>
        </p:blipFill>
        <p:spPr>
          <a:xfrm>
            <a:off x="457200" y="1399943"/>
            <a:ext cx="8229600" cy="3934057"/>
          </a:xfrm>
          <a:prstGeom prst="rect">
            <a:avLst/>
          </a:prstGeom>
        </p:spPr>
      </p:pic>
      <p:sp>
        <p:nvSpPr>
          <p:cNvPr id="3" name="TextBox 2">
            <a:extLst>
              <a:ext uri="{FF2B5EF4-FFF2-40B4-BE49-F238E27FC236}">
                <a16:creationId xmlns:a16="http://schemas.microsoft.com/office/drawing/2014/main" id="{4A4FD443-9494-9F38-BBDD-ED95005ABCDF}"/>
              </a:ext>
            </a:extLst>
          </p:cNvPr>
          <p:cNvSpPr txBox="1"/>
          <p:nvPr/>
        </p:nvSpPr>
        <p:spPr>
          <a:xfrm>
            <a:off x="3771900" y="5334000"/>
            <a:ext cx="1600200" cy="461665"/>
          </a:xfrm>
          <a:prstGeom prst="rect">
            <a:avLst/>
          </a:prstGeom>
          <a:noFill/>
        </p:spPr>
        <p:txBody>
          <a:bodyPr wrap="square">
            <a:spAutoFit/>
          </a:bodyPr>
          <a:lstStyle/>
          <a:p>
            <a:pPr algn="ctr"/>
            <a:r>
              <a:rPr lang="en-IN" sz="2400" dirty="0"/>
              <a:t>Figure 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12</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The manual calculation of</a:t>
            </a:r>
            <a:r>
              <a:rPr lang="en-US" sz="2800" dirty="0"/>
              <a:t> </a:t>
            </a:r>
          </a:p>
          <a:p>
            <a:pPr>
              <a:defRPr sz="2800"/>
            </a:pPr>
            <a:endParaRPr lang="en-IN" sz="2800" dirty="0"/>
          </a:p>
        </p:txBody>
      </p:sp>
      <p:pic>
        <p:nvPicPr>
          <p:cNvPr id="4" name="Picture 3" descr="s subscript b subscript one.">
            <a:extLst>
              <a:ext uri="{FF2B5EF4-FFF2-40B4-BE49-F238E27FC236}">
                <a16:creationId xmlns:a16="http://schemas.microsoft.com/office/drawing/2014/main" id="{62C7262B-B8F7-BF5A-C377-1DAB45203837}"/>
              </a:ext>
            </a:extLst>
          </p:cNvPr>
          <p:cNvPicPr>
            <a:picLocks noChangeAspect="1"/>
          </p:cNvPicPr>
          <p:nvPr/>
        </p:nvPicPr>
        <p:blipFill>
          <a:blip r:embed="rId2"/>
          <a:stretch>
            <a:fillRect/>
          </a:stretch>
        </p:blipFill>
        <p:spPr>
          <a:xfrm>
            <a:off x="4376737" y="1066800"/>
            <a:ext cx="390525" cy="523875"/>
          </a:xfrm>
          <a:prstGeom prst="rect">
            <a:avLst/>
          </a:prstGeom>
        </p:spPr>
      </p:pic>
      <p:sp>
        <p:nvSpPr>
          <p:cNvPr id="8" name="TextBox 7">
            <a:extLst>
              <a:ext uri="{FF2B5EF4-FFF2-40B4-BE49-F238E27FC236}">
                <a16:creationId xmlns:a16="http://schemas.microsoft.com/office/drawing/2014/main" id="{5707DBBA-D234-31C2-AD45-5C968027DDD6}"/>
              </a:ext>
            </a:extLst>
          </p:cNvPr>
          <p:cNvSpPr txBox="1"/>
          <p:nvPr/>
        </p:nvSpPr>
        <p:spPr>
          <a:xfrm>
            <a:off x="4724400" y="1029287"/>
            <a:ext cx="3886200" cy="523220"/>
          </a:xfrm>
          <a:prstGeom prst="rect">
            <a:avLst/>
          </a:prstGeom>
          <a:noFill/>
        </p:spPr>
        <p:txBody>
          <a:bodyPr wrap="square">
            <a:spAutoFit/>
          </a:bodyPr>
          <a:lstStyle/>
          <a:p>
            <a:r>
              <a:rPr lang="en-IN" sz="2800" dirty="0"/>
              <a:t>is tedious. Virtually every</a:t>
            </a:r>
          </a:p>
        </p:txBody>
      </p:sp>
      <p:sp>
        <p:nvSpPr>
          <p:cNvPr id="10" name="TextBox 9">
            <a:extLst>
              <a:ext uri="{FF2B5EF4-FFF2-40B4-BE49-F238E27FC236}">
                <a16:creationId xmlns:a16="http://schemas.microsoft.com/office/drawing/2014/main" id="{CF002AAC-2D47-B9F9-413B-7701E1880001}"/>
              </a:ext>
            </a:extLst>
          </p:cNvPr>
          <p:cNvSpPr txBox="1"/>
          <p:nvPr/>
        </p:nvSpPr>
        <p:spPr>
          <a:xfrm>
            <a:off x="461682" y="1552507"/>
            <a:ext cx="8225118" cy="523220"/>
          </a:xfrm>
          <a:prstGeom prst="rect">
            <a:avLst/>
          </a:prstGeom>
          <a:noFill/>
        </p:spPr>
        <p:txBody>
          <a:bodyPr wrap="square">
            <a:spAutoFit/>
          </a:bodyPr>
          <a:lstStyle/>
          <a:p>
            <a:r>
              <a:rPr lang="en-IN" sz="2800" dirty="0"/>
              <a:t>statistical analysis program that performs regression</a:t>
            </a:r>
          </a:p>
        </p:txBody>
      </p:sp>
      <p:sp>
        <p:nvSpPr>
          <p:cNvPr id="12" name="TextBox 11">
            <a:extLst>
              <a:ext uri="{FF2B5EF4-FFF2-40B4-BE49-F238E27FC236}">
                <a16:creationId xmlns:a16="http://schemas.microsoft.com/office/drawing/2014/main" id="{3514EC7A-C270-2F58-F986-941CA8AE881C}"/>
              </a:ext>
            </a:extLst>
          </p:cNvPr>
          <p:cNvSpPr txBox="1"/>
          <p:nvPr/>
        </p:nvSpPr>
        <p:spPr>
          <a:xfrm>
            <a:off x="457200" y="2005880"/>
            <a:ext cx="2819400" cy="523220"/>
          </a:xfrm>
          <a:prstGeom prst="rect">
            <a:avLst/>
          </a:prstGeom>
          <a:noFill/>
        </p:spPr>
        <p:txBody>
          <a:bodyPr wrap="square">
            <a:spAutoFit/>
          </a:bodyPr>
          <a:lstStyle/>
          <a:p>
            <a:r>
              <a:rPr lang="en-IN" sz="2800" dirty="0"/>
              <a:t>analysis calculates</a:t>
            </a:r>
          </a:p>
        </p:txBody>
      </p:sp>
      <p:pic>
        <p:nvPicPr>
          <p:cNvPr id="5" name="Picture 4" descr="s subscript b subscript one.">
            <a:extLst>
              <a:ext uri="{FF2B5EF4-FFF2-40B4-BE49-F238E27FC236}">
                <a16:creationId xmlns:a16="http://schemas.microsoft.com/office/drawing/2014/main" id="{59282E78-E605-E61C-425D-13196043A2DD}"/>
              </a:ext>
            </a:extLst>
          </p:cNvPr>
          <p:cNvPicPr>
            <a:picLocks noChangeAspect="1"/>
          </p:cNvPicPr>
          <p:nvPr/>
        </p:nvPicPr>
        <p:blipFill>
          <a:blip r:embed="rId2"/>
          <a:stretch>
            <a:fillRect/>
          </a:stretch>
        </p:blipFill>
        <p:spPr>
          <a:xfrm>
            <a:off x="3276600" y="2057400"/>
            <a:ext cx="390525" cy="523875"/>
          </a:xfrm>
          <a:prstGeom prst="rect">
            <a:avLst/>
          </a:prstGeom>
        </p:spPr>
      </p:pic>
      <p:sp>
        <p:nvSpPr>
          <p:cNvPr id="14" name="TextBox 13">
            <a:extLst>
              <a:ext uri="{FF2B5EF4-FFF2-40B4-BE49-F238E27FC236}">
                <a16:creationId xmlns:a16="http://schemas.microsoft.com/office/drawing/2014/main" id="{5DBFC90E-B74C-027D-B16E-3D369517FE46}"/>
              </a:ext>
            </a:extLst>
          </p:cNvPr>
          <p:cNvSpPr txBox="1"/>
          <p:nvPr/>
        </p:nvSpPr>
        <p:spPr>
          <a:xfrm>
            <a:off x="3680572" y="2038214"/>
            <a:ext cx="4114800" cy="523220"/>
          </a:xfrm>
          <a:prstGeom prst="rect">
            <a:avLst/>
          </a:prstGeom>
          <a:noFill/>
        </p:spPr>
        <p:txBody>
          <a:bodyPr wrap="square">
            <a:spAutoFit/>
          </a:bodyPr>
          <a:lstStyle/>
          <a:p>
            <a:r>
              <a:rPr lang="en-IN" sz="2800" dirty="0"/>
              <a:t>The summary output from</a:t>
            </a:r>
          </a:p>
        </p:txBody>
      </p:sp>
      <p:sp>
        <p:nvSpPr>
          <p:cNvPr id="16" name="TextBox 15">
            <a:extLst>
              <a:ext uri="{FF2B5EF4-FFF2-40B4-BE49-F238E27FC236}">
                <a16:creationId xmlns:a16="http://schemas.microsoft.com/office/drawing/2014/main" id="{37229B1F-7EBD-3514-B84F-778AAE3BF583}"/>
              </a:ext>
            </a:extLst>
          </p:cNvPr>
          <p:cNvSpPr txBox="1"/>
          <p:nvPr/>
        </p:nvSpPr>
        <p:spPr>
          <a:xfrm>
            <a:off x="457200" y="2513999"/>
            <a:ext cx="5334000" cy="523220"/>
          </a:xfrm>
          <a:prstGeom prst="rect">
            <a:avLst/>
          </a:prstGeom>
          <a:noFill/>
        </p:spPr>
        <p:txBody>
          <a:bodyPr wrap="square">
            <a:spAutoFit/>
          </a:bodyPr>
          <a:lstStyle/>
          <a:p>
            <a:r>
              <a:rPr lang="en-IN" sz="2800" dirty="0"/>
              <a:t>Microsoft Excel is given in Figure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13</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Most software packages will automatically include a confidence interval for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lang="ar-AE" sz="2800" dirty="0"/>
              <a:t> </a:t>
            </a:r>
            <a:r>
              <a:rPr lang="en-IN" sz="2800" dirty="0"/>
              <a:t>or it will include the pieces required to compute a confidence interval. Microsoft Excel automatically displays the 95% confidence interval for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 </a:t>
            </a:r>
            <a:r>
              <a:rPr lang="en-IN" sz="2800" dirty="0"/>
              <a:t>and is capable of displaying an interval for any level of confidence you choose.</a:t>
            </a:r>
          </a:p>
        </p:txBody>
      </p:sp>
    </p:spTree>
    <p:extLst>
      <p:ext uri="{BB962C8B-B14F-4D97-AF65-F5344CB8AC3E}">
        <p14:creationId xmlns:p14="http://schemas.microsoft.com/office/powerpoint/2010/main" val="37327488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14</a:t>
            </a:r>
            <a:endParaRPr dirty="0"/>
          </a:p>
        </p:txBody>
      </p:sp>
      <p:sp>
        <p:nvSpPr>
          <p:cNvPr id="3" name="Text Placeholder 2"/>
          <p:cNvSpPr>
            <a:spLocks noGrp="1"/>
          </p:cNvSpPr>
          <p:nvPr>
            <p:ph type="body" sz="quarter" idx="10"/>
          </p:nvPr>
        </p:nvSpPr>
        <p:spPr/>
        <p:txBody>
          <a:bodyPr>
            <a:normAutofit/>
          </a:bodyPr>
          <a:lstStyle/>
          <a:p>
            <a:pPr algn="ctr">
              <a:defRPr sz="2800"/>
            </a:pPr>
            <a:r>
              <a:rPr lang="en-IN" b="1" dirty="0"/>
              <a:t>95%</a:t>
            </a:r>
            <a:r>
              <a:rPr lang="en-IN" sz="2800" b="1" dirty="0"/>
              <a:t> </a:t>
            </a:r>
            <a:r>
              <a:rPr lang="en-IN" sz="2800" b="1" dirty="0">
                <a:latin typeface="Cambria Math" panose="02040503050406030204" pitchFamily="18" charset="0"/>
                <a:ea typeface="Cambria Math" panose="02040503050406030204" pitchFamily="18" charset="0"/>
              </a:rPr>
              <a:t>C</a:t>
            </a:r>
            <a:r>
              <a:rPr lang="en-IN" sz="2800" b="1" dirty="0"/>
              <a:t>onfidence Interval for </a:t>
            </a:r>
            <a:r>
              <a:rPr lang="el-GR" sz="2800" b="1" dirty="0"/>
              <a:t>β</a:t>
            </a:r>
            <a:r>
              <a:rPr lang="el-GR" sz="2800" b="1" dirty="0">
                <a:latin typeface="Calibri" panose="020F0502020204030204" pitchFamily="34" charset="0"/>
                <a:ea typeface="Calibri" panose="020F0502020204030204" pitchFamily="34" charset="0"/>
                <a:cs typeface="Calibri" panose="020F0502020204030204" pitchFamily="34" charset="0"/>
              </a:rPr>
              <a:t>₁</a:t>
            </a:r>
            <a:endParaRPr lang="ar-AE" sz="2800" b="1" dirty="0"/>
          </a:p>
          <a:p>
            <a:endParaRPr lang="en-IN" sz="2800" dirty="0"/>
          </a:p>
        </p:txBody>
      </p:sp>
      <p:pic>
        <p:nvPicPr>
          <p:cNvPr id="6" name="Picture 5" descr="b subscript 1 plus or minus t subscript alpha divided by 2 comma degrees of freedom times s subscript b subscript 1.&#10;&#10;By substituting the known values we get, &#10;&#10;53.88 plus or minus 2.306 times open parenthesis 10.9778 close parenthesis, that equals &#10;&#10;53.88 plus or minus 25.3148, where by subtracting and adding, we get,&#10;&#10;28.57 to 79.19">
            <a:extLst>
              <a:ext uri="{FF2B5EF4-FFF2-40B4-BE49-F238E27FC236}">
                <a16:creationId xmlns:a16="http://schemas.microsoft.com/office/drawing/2014/main" id="{DBCD8675-D9B1-785E-790D-C191D03A468A}"/>
              </a:ext>
            </a:extLst>
          </p:cNvPr>
          <p:cNvPicPr>
            <a:picLocks noChangeAspect="1"/>
          </p:cNvPicPr>
          <p:nvPr/>
        </p:nvPicPr>
        <p:blipFill>
          <a:blip r:embed="rId2"/>
          <a:stretch>
            <a:fillRect/>
          </a:stretch>
        </p:blipFill>
        <p:spPr>
          <a:xfrm>
            <a:off x="3014661" y="1631913"/>
            <a:ext cx="3114675" cy="1876425"/>
          </a:xfrm>
          <a:prstGeom prst="rect">
            <a:avLst/>
          </a:prstGeom>
        </p:spPr>
      </p:pic>
      <p:pic>
        <p:nvPicPr>
          <p:cNvPr id="4" name="Content Placeholder 4" descr="A horizontal line is shown marked with three tick marks from left to right with a small vertical line at middle of the line, the values under each marks are 28.57, 53.88, and 79.19 respectively.">
            <a:extLst>
              <a:ext uri="{FF2B5EF4-FFF2-40B4-BE49-F238E27FC236}">
                <a16:creationId xmlns:a16="http://schemas.microsoft.com/office/drawing/2014/main" id="{4584395F-565C-4F81-A594-30C5207B32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47812" y="3661608"/>
            <a:ext cx="6048375" cy="952500"/>
          </a:xfrm>
          <a:prstGeom prst="rect">
            <a:avLst/>
          </a:prstGeom>
        </p:spPr>
      </p:pic>
    </p:spTree>
    <p:extLst>
      <p:ext uri="{BB962C8B-B14F-4D97-AF65-F5344CB8AC3E}">
        <p14:creationId xmlns:p14="http://schemas.microsoft.com/office/powerpoint/2010/main" val="3865203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15</a:t>
            </a:r>
            <a:endParaRPr dirty="0"/>
          </a:p>
        </p:txBody>
      </p:sp>
      <p:sp>
        <p:nvSpPr>
          <p:cNvPr id="3" name="Text Placeholder 2"/>
          <p:cNvSpPr>
            <a:spLocks noGrp="1"/>
          </p:cNvSpPr>
          <p:nvPr>
            <p:ph type="body" sz="quarter" idx="10"/>
          </p:nvPr>
        </p:nvSpPr>
        <p:spPr/>
        <p:txBody>
          <a:bodyPr>
            <a:normAutofit/>
          </a:bodyPr>
          <a:lstStyle/>
          <a:p>
            <a:pPr>
              <a:defRPr sz="2800"/>
            </a:pPr>
            <a:r>
              <a:rPr sz="2800" dirty="0"/>
              <a:t>Putting the pieces together results in an interval which spans from</a:t>
            </a:r>
            <a:r>
              <a:rPr lang="en-US" sz="2800" dirty="0"/>
              <a:t> $28.57 to $79.19.</a:t>
            </a:r>
            <a:r>
              <a:rPr sz="2800" dirty="0"/>
              <a:t> We are </a:t>
            </a:r>
            <a:r>
              <a:rPr lang="en-US" sz="2800" dirty="0"/>
              <a:t>95% </a:t>
            </a:r>
            <a:r>
              <a:rPr sz="2800" dirty="0"/>
              <a:t>confident that this interval contains the true value of</a:t>
            </a:r>
            <a:r>
              <a:rPr lang="en-US" sz="2800" dirty="0"/>
              <a:t>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lang="en-US" sz="2800" dirty="0">
                <a:latin typeface="Calibri" panose="020F0502020204030204" pitchFamily="34" charset="0"/>
                <a:ea typeface="Calibri" panose="020F0502020204030204" pitchFamily="34" charset="0"/>
                <a:cs typeface="Calibri" panose="020F0502020204030204" pitchFamily="34" charset="0"/>
              </a:rPr>
              <a:t>.</a:t>
            </a:r>
            <a:r>
              <a:rPr sz="2800" dirty="0"/>
              <a:t> There are two possible interpretations of this interval.</a:t>
            </a:r>
          </a:p>
          <a:p>
            <a:pPr marL="538163" indent="-538163">
              <a:defRPr sz="2800"/>
            </a:pPr>
            <a:r>
              <a:rPr lang="en-US" dirty="0"/>
              <a:t>1.</a:t>
            </a:r>
            <a:r>
              <a:rPr dirty="0"/>
              <a:t>​</a:t>
            </a:r>
            <a:r>
              <a:rPr lang="en-US" dirty="0"/>
              <a:t>	</a:t>
            </a:r>
            <a:r>
              <a:rPr sz="2800" dirty="0"/>
              <a:t>We are</a:t>
            </a:r>
            <a:r>
              <a:rPr lang="en-US" sz="2800" dirty="0"/>
              <a:t> 95%</a:t>
            </a:r>
            <a:r>
              <a:rPr sz="2800" dirty="0"/>
              <a:t> confident that the true increase in total cost from producing one additional item is between </a:t>
            </a:r>
            <a:r>
              <a:rPr lang="en-US" sz="2800" dirty="0"/>
              <a:t>$28.57 and $79.19.</a:t>
            </a:r>
            <a:endParaRPr sz="2800" dirty="0"/>
          </a:p>
          <a:p>
            <a:pPr marL="538163" indent="-538163">
              <a:defRPr sz="2800"/>
            </a:pPr>
            <a:r>
              <a:rPr lang="en-US" dirty="0"/>
              <a:t>2.</a:t>
            </a:r>
            <a:r>
              <a:rPr dirty="0"/>
              <a:t>​</a:t>
            </a:r>
            <a:r>
              <a:rPr lang="en-US" dirty="0"/>
              <a:t>	</a:t>
            </a:r>
            <a:r>
              <a:rPr sz="2800" dirty="0"/>
              <a:t>We are </a:t>
            </a:r>
            <a:r>
              <a:rPr lang="en-US" sz="2800" dirty="0"/>
              <a:t>95% </a:t>
            </a:r>
            <a:r>
              <a:rPr sz="2800" dirty="0"/>
              <a:t>confident the maximum error of the point estimate</a:t>
            </a:r>
            <a:r>
              <a:rPr lang="en-US" sz="2800" dirty="0"/>
              <a:t>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 = 53.88</a:t>
            </a:r>
            <a:r>
              <a:rPr lang="en-US" sz="2800" dirty="0"/>
              <a:t>)</a:t>
            </a:r>
            <a:r>
              <a:rPr sz="2800" dirty="0"/>
              <a:t> in estimating the unknown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sz="2800" dirty="0"/>
              <a:t> (the true increase in total cost from producing one additional item) is at most</a:t>
            </a:r>
            <a:r>
              <a:rPr lang="en-US" sz="2800" dirty="0"/>
              <a:t> $25.31</a:t>
            </a:r>
            <a:r>
              <a:rPr lang="en-US" dirty="0"/>
              <a:t>.</a:t>
            </a:r>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Estimating a Confidence Interval for the Slope</a:t>
            </a:r>
            <a:r>
              <a:rPr lang="en-US" dirty="0"/>
              <a:t>—Slide 16</a:t>
            </a:r>
            <a:endParaRPr dirty="0"/>
          </a:p>
        </p:txBody>
      </p:sp>
      <p:sp>
        <p:nvSpPr>
          <p:cNvPr id="3" name="Text Placeholder 2"/>
          <p:cNvSpPr>
            <a:spLocks noGrp="1"/>
          </p:cNvSpPr>
          <p:nvPr>
            <p:ph type="body" sz="quarter" idx="10"/>
          </p:nvPr>
        </p:nvSpPr>
        <p:spPr/>
        <p:txBody>
          <a:bodyPr>
            <a:normAutofit/>
          </a:bodyPr>
          <a:lstStyle/>
          <a:p>
            <a:pPr>
              <a:defRPr sz="2800"/>
            </a:pPr>
            <a:r>
              <a:rPr sz="2800" b="1" dirty="0"/>
              <a:t>Notes:</a:t>
            </a:r>
            <a:r>
              <a:rPr sz="2800" dirty="0"/>
              <a:t> The "confidence" we are discussing is in the procedure, not in the specific interval </a:t>
            </a:r>
            <a:r>
              <a:rPr sz="2800" dirty="0">
                <a:latin typeface="Cambria Math"/>
              </a:rPr>
              <a:t>28.57</a:t>
            </a:r>
            <a:r>
              <a:rPr sz="2800" dirty="0"/>
              <a:t> to </a:t>
            </a:r>
            <a:r>
              <a:rPr sz="2800" dirty="0">
                <a:latin typeface="Cambria Math"/>
              </a:rPr>
              <a:t>79.19</a:t>
            </a:r>
            <a:r>
              <a:rPr sz="2800" dirty="0"/>
              <a:t>. Since the hand calculation of the confidence interval for</a:t>
            </a:r>
            <a:r>
              <a:rPr lang="en-US" sz="2800" dirty="0"/>
              <a:t>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sz="2800" dirty="0"/>
              <a:t> </a:t>
            </a:r>
            <a:r>
              <a:rPr lang="en-US" sz="2800" dirty="0"/>
              <a:t>u</a:t>
            </a:r>
            <a:r>
              <a:rPr sz="2800" dirty="0"/>
              <a:t>sed values that were rounded, the interval varies slightly from what is reported by Microsoft Excel. Using unrounded values in Excel, the confidence interval for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 </a:t>
            </a:r>
            <a:r>
              <a:rPr sz="2800" dirty="0"/>
              <a:t>is given as </a:t>
            </a:r>
            <a:r>
              <a:rPr sz="2800" dirty="0">
                <a:latin typeface="Cambria Math"/>
              </a:rPr>
              <a:t>28.57</a:t>
            </a:r>
            <a:r>
              <a:rPr sz="2800" dirty="0"/>
              <a:t> to </a:t>
            </a:r>
            <a:r>
              <a:rPr sz="2800" dirty="0">
                <a:latin typeface="Cambria Math"/>
              </a:rPr>
              <a:t>79.20</a:t>
            </a:r>
            <a:r>
              <a:rPr sz="2800" dirty="0"/>
              <a:t>, rounded to two decimal places (see Figure 1).</a:t>
            </a:r>
          </a:p>
        </p:txBody>
      </p:sp>
    </p:spTree>
    <p:extLst>
      <p:ext uri="{BB962C8B-B14F-4D97-AF65-F5344CB8AC3E}">
        <p14:creationId xmlns:p14="http://schemas.microsoft.com/office/powerpoint/2010/main" val="18523333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Constructing a Confidence Interval for the Slope</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Construct a</a:t>
            </a:r>
            <a:r>
              <a:rPr lang="en-US" sz="2800" dirty="0"/>
              <a:t> 99%</a:t>
            </a:r>
            <a:r>
              <a:rPr sz="2800" dirty="0"/>
              <a:t> confidence interval for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sz="2800" dirty="0"/>
              <a:t> using the model described in Example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Constructing a Confidence Interval for the Slope</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The difference between a 95% confidence interval and a 99% confidence interval is expressed in the value of	</a:t>
            </a:r>
          </a:p>
          <a:p>
            <a:pPr>
              <a:defRPr sz="2800"/>
            </a:pPr>
            <a:endParaRPr lang="en-IN" sz="2800" dirty="0"/>
          </a:p>
          <a:p>
            <a:pPr>
              <a:defRPr sz="2800"/>
            </a:pPr>
            <a:endParaRPr lang="en-IN" sz="2800" dirty="0"/>
          </a:p>
          <a:p>
            <a:pPr>
              <a:defRPr sz="2800"/>
            </a:pPr>
            <a:endParaRPr lang="en-IN" sz="2800" dirty="0"/>
          </a:p>
          <a:p>
            <a:pPr>
              <a:defRPr sz="2800"/>
            </a:pPr>
            <a:endParaRPr lang="ar-AE" sz="2800" dirty="0"/>
          </a:p>
        </p:txBody>
      </p:sp>
      <p:pic>
        <p:nvPicPr>
          <p:cNvPr id="5" name="Picture 4" descr="t subscript alpha divided by 2, df.">
            <a:extLst>
              <a:ext uri="{FF2B5EF4-FFF2-40B4-BE49-F238E27FC236}">
                <a16:creationId xmlns:a16="http://schemas.microsoft.com/office/drawing/2014/main" id="{9FB3F333-1DF2-1D28-96A2-21677C2DA688}"/>
              </a:ext>
            </a:extLst>
          </p:cNvPr>
          <p:cNvPicPr>
            <a:picLocks noChangeAspect="1"/>
          </p:cNvPicPr>
          <p:nvPr/>
        </p:nvPicPr>
        <p:blipFill>
          <a:blip r:embed="rId2"/>
          <a:stretch>
            <a:fillRect/>
          </a:stretch>
        </p:blipFill>
        <p:spPr>
          <a:xfrm>
            <a:off x="578225" y="2526591"/>
            <a:ext cx="771525" cy="457200"/>
          </a:xfrm>
          <a:prstGeom prst="rect">
            <a:avLst/>
          </a:prstGeom>
        </p:spPr>
      </p:pic>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2CD63AC1-78CC-F1EE-9851-221A71F58DE2}"/>
                  </a:ext>
                </a:extLst>
              </p:cNvPr>
              <p:cNvSpPr txBox="1"/>
              <p:nvPr/>
            </p:nvSpPr>
            <p:spPr>
              <a:xfrm>
                <a:off x="1405217" y="2438400"/>
                <a:ext cx="7178488" cy="523220"/>
              </a:xfrm>
              <a:prstGeom prst="rect">
                <a:avLst/>
              </a:prstGeom>
              <a:noFill/>
            </p:spPr>
            <p:txBody>
              <a:bodyPr wrap="square">
                <a:spAutoFit/>
              </a:bodyPr>
              <a:lstStyle/>
              <a:p>
                <a:r>
                  <a:rPr lang="en-IN" sz="2800" dirty="0"/>
                  <a:t>For 99% confidence, 1 </a:t>
                </a:r>
                <a14:m>
                  <m:oMath xmlns:m="http://schemas.openxmlformats.org/officeDocument/2006/math">
                    <m:r>
                      <a:rPr lang="en-US" sz="2800" i="1">
                        <a:latin typeface="Cambria Math" panose="02040503050406030204" pitchFamily="18" charset="0"/>
                        <a:ea typeface="Cambria Math" panose="02040503050406030204" pitchFamily="18" charset="0"/>
                      </a:rPr>
                      <m:t>−</m:t>
                    </m:r>
                  </m:oMath>
                </a14:m>
                <a:r>
                  <a:rPr lang="en-IN" sz="2800" dirty="0">
                    <a:latin typeface="Calibri" panose="020F0502020204030204" pitchFamily="34" charset="0"/>
                    <a:ea typeface="Calibri" panose="020F0502020204030204" pitchFamily="34" charset="0"/>
                    <a:cs typeface="Calibri" panose="020F0502020204030204" pitchFamily="34" charset="0"/>
                  </a:rPr>
                  <a:t> </a:t>
                </a:r>
                <a:r>
                  <a:rPr lang="el-GR" sz="2800" i="1" dirty="0">
                    <a:latin typeface="Calibri" panose="020F0502020204030204" pitchFamily="34" charset="0"/>
                    <a:ea typeface="Calibri" panose="020F0502020204030204" pitchFamily="34" charset="0"/>
                    <a:cs typeface="Calibri" panose="020F0502020204030204" pitchFamily="34" charset="0"/>
                  </a:rPr>
                  <a:t>α</a:t>
                </a:r>
                <a:r>
                  <a:rPr lang="en-US" sz="2800" dirty="0">
                    <a:latin typeface="Calibri" panose="020F0502020204030204" pitchFamily="34" charset="0"/>
                    <a:ea typeface="Calibri" panose="020F0502020204030204" pitchFamily="34" charset="0"/>
                    <a:cs typeface="Calibri" panose="020F0502020204030204" pitchFamily="34" charset="0"/>
                  </a:rPr>
                  <a:t> = 0.99,</a:t>
                </a:r>
                <a:r>
                  <a:rPr lang="en-IN" sz="2800" dirty="0"/>
                  <a:t> which implies</a:t>
                </a:r>
              </a:p>
            </p:txBody>
          </p:sp>
        </mc:Choice>
        <mc:Fallback xmlns="">
          <p:sp>
            <p:nvSpPr>
              <p:cNvPr id="24" name="TextBox 23">
                <a:extLst>
                  <a:ext uri="{FF2B5EF4-FFF2-40B4-BE49-F238E27FC236}">
                    <a16:creationId xmlns:a16="http://schemas.microsoft.com/office/drawing/2014/main" id="{2CD63AC1-78CC-F1EE-9851-221A71F58DE2}"/>
                  </a:ext>
                </a:extLst>
              </p:cNvPr>
              <p:cNvSpPr txBox="1">
                <a:spLocks noRot="1" noChangeAspect="1" noMove="1" noResize="1" noEditPoints="1" noAdjustHandles="1" noChangeArrowheads="1" noChangeShapeType="1" noTextEdit="1"/>
              </p:cNvSpPr>
              <p:nvPr/>
            </p:nvSpPr>
            <p:spPr>
              <a:xfrm>
                <a:off x="1405217" y="2438400"/>
                <a:ext cx="7178488" cy="523220"/>
              </a:xfrm>
              <a:prstGeom prst="rect">
                <a:avLst/>
              </a:prstGeom>
              <a:blipFill>
                <a:blip r:embed="rId3"/>
                <a:stretch>
                  <a:fillRect l="-1784" t="-10465" r="-595" b="-32558"/>
                </a:stretch>
              </a:blipFill>
            </p:spPr>
            <p:txBody>
              <a:bodyPr/>
              <a:lstStyle/>
              <a:p>
                <a:r>
                  <a:rPr lang="en-IN">
                    <a:noFill/>
                  </a:rPr>
                  <a:t> </a:t>
                </a:r>
              </a:p>
            </p:txBody>
          </p:sp>
        </mc:Fallback>
      </mc:AlternateContent>
      <p:sp>
        <p:nvSpPr>
          <p:cNvPr id="26" name="TextBox 25">
            <a:extLst>
              <a:ext uri="{FF2B5EF4-FFF2-40B4-BE49-F238E27FC236}">
                <a16:creationId xmlns:a16="http://schemas.microsoft.com/office/drawing/2014/main" id="{FE8D97B6-5A0A-C92D-5C16-6B19B4C14C97}"/>
              </a:ext>
            </a:extLst>
          </p:cNvPr>
          <p:cNvSpPr txBox="1"/>
          <p:nvPr/>
        </p:nvSpPr>
        <p:spPr>
          <a:xfrm>
            <a:off x="461682" y="2938790"/>
            <a:ext cx="2286000" cy="523220"/>
          </a:xfrm>
          <a:prstGeom prst="rect">
            <a:avLst/>
          </a:prstGeom>
          <a:noFill/>
        </p:spPr>
        <p:txBody>
          <a:bodyPr wrap="square">
            <a:spAutoFit/>
          </a:bodyPr>
          <a:lstStyle/>
          <a:p>
            <a:r>
              <a:rPr lang="en-IN" sz="2800" dirty="0"/>
              <a:t>that </a:t>
            </a:r>
            <a:r>
              <a:rPr lang="el-GR" sz="2800" i="1" dirty="0"/>
              <a:t>α</a:t>
            </a:r>
            <a:r>
              <a:rPr lang="en-US" sz="2800" dirty="0"/>
              <a:t> = 0.01.</a:t>
            </a:r>
            <a:endParaRPr lang="en-IN" sz="2800" dirty="0"/>
          </a:p>
        </p:txBody>
      </p:sp>
      <p:sp>
        <p:nvSpPr>
          <p:cNvPr id="28" name="TextBox 27">
            <a:extLst>
              <a:ext uri="{FF2B5EF4-FFF2-40B4-BE49-F238E27FC236}">
                <a16:creationId xmlns:a16="http://schemas.microsoft.com/office/drawing/2014/main" id="{DE1018CA-2F62-18F5-2D38-CE49032CB59F}"/>
              </a:ext>
            </a:extLst>
          </p:cNvPr>
          <p:cNvSpPr txBox="1"/>
          <p:nvPr/>
        </p:nvSpPr>
        <p:spPr>
          <a:xfrm>
            <a:off x="452718" y="3439180"/>
            <a:ext cx="1219200" cy="523220"/>
          </a:xfrm>
          <a:prstGeom prst="rect">
            <a:avLst/>
          </a:prstGeom>
          <a:noFill/>
        </p:spPr>
        <p:txBody>
          <a:bodyPr wrap="square">
            <a:spAutoFit/>
          </a:bodyPr>
          <a:lstStyle/>
          <a:p>
            <a:pPr>
              <a:defRPr sz="2800"/>
            </a:pPr>
            <a:r>
              <a:rPr lang="en-IN" sz="2800" dirty="0"/>
              <a:t>Hence,</a:t>
            </a:r>
            <a:endParaRPr lang="ar-AE" sz="2800" dirty="0"/>
          </a:p>
        </p:txBody>
      </p:sp>
      <p:pic>
        <p:nvPicPr>
          <p:cNvPr id="12" name="Picture 11" descr="alpha divided by 2 equals 0.01 divided by 2 equals 0.005.">
            <a:extLst>
              <a:ext uri="{FF2B5EF4-FFF2-40B4-BE49-F238E27FC236}">
                <a16:creationId xmlns:a16="http://schemas.microsoft.com/office/drawing/2014/main" id="{BFEBAD8B-E86B-A937-2C52-DEF9A1300800}"/>
              </a:ext>
            </a:extLst>
          </p:cNvPr>
          <p:cNvPicPr>
            <a:picLocks noChangeAspect="1"/>
          </p:cNvPicPr>
          <p:nvPr/>
        </p:nvPicPr>
        <p:blipFill>
          <a:blip r:embed="rId4"/>
          <a:stretch>
            <a:fillRect/>
          </a:stretch>
        </p:blipFill>
        <p:spPr>
          <a:xfrm>
            <a:off x="1647825" y="3343271"/>
            <a:ext cx="2314575" cy="781050"/>
          </a:xfrm>
          <a:prstGeom prst="rect">
            <a:avLst/>
          </a:prstGeom>
        </p:spPr>
      </p:pic>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422EF4C7-4DE5-7189-E748-11806C1AE656}"/>
                  </a:ext>
                </a:extLst>
              </p:cNvPr>
              <p:cNvSpPr txBox="1"/>
              <p:nvPr/>
            </p:nvSpPr>
            <p:spPr>
              <a:xfrm>
                <a:off x="452718" y="4138908"/>
                <a:ext cx="7700682" cy="523220"/>
              </a:xfrm>
              <a:prstGeom prst="rect">
                <a:avLst/>
              </a:prstGeom>
              <a:noFill/>
            </p:spPr>
            <p:txBody>
              <a:bodyPr wrap="square">
                <a:spAutoFit/>
              </a:bodyPr>
              <a:lstStyle/>
              <a:p>
                <a:pPr>
                  <a:defRPr sz="2800"/>
                </a:pPr>
                <a:r>
                  <a:rPr lang="en-IN" sz="2800" dirty="0"/>
                  <a:t>The degrees of freedom will remain </a:t>
                </a:r>
                <a:r>
                  <a:rPr lang="en-IN" sz="2800" i="1" dirty="0" err="1"/>
                  <a:t>df</a:t>
                </a:r>
                <a:r>
                  <a:rPr lang="en-IN" sz="2800" dirty="0"/>
                  <a:t> = 10 </a:t>
                </a:r>
                <a14:m>
                  <m:oMath xmlns:m="http://schemas.openxmlformats.org/officeDocument/2006/math">
                    <m:r>
                      <a:rPr lang="en-US" sz="2800" i="1">
                        <a:latin typeface="Cambria Math" panose="02040503050406030204" pitchFamily="18" charset="0"/>
                        <a:ea typeface="Cambria Math" panose="02040503050406030204" pitchFamily="18" charset="0"/>
                      </a:rPr>
                      <m:t>−</m:t>
                    </m:r>
                  </m:oMath>
                </a14:m>
                <a:r>
                  <a:rPr lang="en-IN" sz="2800" dirty="0">
                    <a:latin typeface="Calibri" panose="020F0502020204030204" pitchFamily="34" charset="0"/>
                    <a:ea typeface="Calibri" panose="020F0502020204030204" pitchFamily="34" charset="0"/>
                    <a:cs typeface="Calibri" panose="020F0502020204030204" pitchFamily="34" charset="0"/>
                  </a:rPr>
                  <a:t> 2 = 8.</a:t>
                </a:r>
                <a:endParaRPr lang="en-IN" sz="2800" dirty="0"/>
              </a:p>
            </p:txBody>
          </p:sp>
        </mc:Choice>
        <mc:Fallback xmlns="">
          <p:sp>
            <p:nvSpPr>
              <p:cNvPr id="30" name="TextBox 29">
                <a:extLst>
                  <a:ext uri="{FF2B5EF4-FFF2-40B4-BE49-F238E27FC236}">
                    <a16:creationId xmlns:a16="http://schemas.microsoft.com/office/drawing/2014/main" id="{422EF4C7-4DE5-7189-E748-11806C1AE656}"/>
                  </a:ext>
                </a:extLst>
              </p:cNvPr>
              <p:cNvSpPr txBox="1">
                <a:spLocks noRot="1" noChangeAspect="1" noMove="1" noResize="1" noEditPoints="1" noAdjustHandles="1" noChangeArrowheads="1" noChangeShapeType="1" noTextEdit="1"/>
              </p:cNvSpPr>
              <p:nvPr/>
            </p:nvSpPr>
            <p:spPr>
              <a:xfrm>
                <a:off x="452718" y="4138908"/>
                <a:ext cx="7700682" cy="523220"/>
              </a:xfrm>
              <a:prstGeom prst="rect">
                <a:avLst/>
              </a:prstGeom>
              <a:blipFill>
                <a:blip r:embed="rId5"/>
                <a:stretch>
                  <a:fillRect l="-1582" t="-11628" r="-316" b="-32558"/>
                </a:stretch>
              </a:blipFill>
            </p:spPr>
            <p:txBody>
              <a:bodyPr/>
              <a:lstStyle/>
              <a:p>
                <a:r>
                  <a:rPr lang="en-IN">
                    <a:noFill/>
                  </a:rPr>
                  <a:t> </a:t>
                </a:r>
              </a:p>
            </p:txBody>
          </p:sp>
        </mc:Fallback>
      </mc:AlternateContent>
      <p:sp>
        <p:nvSpPr>
          <p:cNvPr id="32" name="TextBox 31">
            <a:extLst>
              <a:ext uri="{FF2B5EF4-FFF2-40B4-BE49-F238E27FC236}">
                <a16:creationId xmlns:a16="http://schemas.microsoft.com/office/drawing/2014/main" id="{638A6D4F-A06E-E83C-7A5E-43A6F89F124F}"/>
              </a:ext>
            </a:extLst>
          </p:cNvPr>
          <p:cNvSpPr txBox="1"/>
          <p:nvPr/>
        </p:nvSpPr>
        <p:spPr>
          <a:xfrm>
            <a:off x="461682" y="4724400"/>
            <a:ext cx="3924300" cy="523220"/>
          </a:xfrm>
          <a:prstGeom prst="rect">
            <a:avLst/>
          </a:prstGeom>
          <a:noFill/>
        </p:spPr>
        <p:txBody>
          <a:bodyPr wrap="square">
            <a:spAutoFit/>
          </a:bodyPr>
          <a:lstStyle/>
          <a:p>
            <a:r>
              <a:rPr lang="en-IN" sz="2800" dirty="0"/>
              <a:t>The appropriate </a:t>
            </a:r>
            <a:r>
              <a:rPr lang="en-IN" sz="2800" i="1" dirty="0"/>
              <a:t>t</a:t>
            </a:r>
            <a:r>
              <a:rPr lang="en-IN" sz="2800" dirty="0"/>
              <a:t>-value is</a:t>
            </a:r>
          </a:p>
        </p:txBody>
      </p:sp>
      <p:pic>
        <p:nvPicPr>
          <p:cNvPr id="10" name="Picture 9" descr="t subscript alpha divided by two, comma degrees of freedom equals t subscript zero point zero zero five, comma eight that equals three point three five five.">
            <a:extLst>
              <a:ext uri="{FF2B5EF4-FFF2-40B4-BE49-F238E27FC236}">
                <a16:creationId xmlns:a16="http://schemas.microsoft.com/office/drawing/2014/main" id="{9DD3E496-AABE-93F2-94B2-2045EEB92AE2}"/>
              </a:ext>
            </a:extLst>
          </p:cNvPr>
          <p:cNvPicPr>
            <a:picLocks noChangeAspect="1"/>
          </p:cNvPicPr>
          <p:nvPr/>
        </p:nvPicPr>
        <p:blipFill>
          <a:blip r:embed="rId6"/>
          <a:stretch>
            <a:fillRect/>
          </a:stretch>
        </p:blipFill>
        <p:spPr>
          <a:xfrm>
            <a:off x="4360210" y="4812378"/>
            <a:ext cx="2838450" cy="4572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1322B-DB73-48D8-84B4-972CBD02D9C7}"/>
              </a:ext>
            </a:extLst>
          </p:cNvPr>
          <p:cNvSpPr>
            <a:spLocks noGrp="1"/>
          </p:cNvSpPr>
          <p:nvPr>
            <p:ph type="title"/>
          </p:nvPr>
        </p:nvSpPr>
        <p:spPr/>
        <p:txBody>
          <a:bodyPr/>
          <a:lstStyle/>
          <a:p>
            <a:r>
              <a:rPr lang="en-US" dirty="0"/>
              <a:t>Inference Concerning the Slope—Slide 2</a:t>
            </a:r>
            <a:endParaRPr lang="en-IN" dirty="0"/>
          </a:p>
        </p:txBody>
      </p:sp>
      <p:pic>
        <p:nvPicPr>
          <p:cNvPr id="6" name="Picture 5" descr="Sample estimate of parameter plus or minus open bracket a certain number of standard deviation units depending on the desired confidence close bracket times open bracket the standard deviation of the sample estimate close bracket.">
            <a:extLst>
              <a:ext uri="{FF2B5EF4-FFF2-40B4-BE49-F238E27FC236}">
                <a16:creationId xmlns:a16="http://schemas.microsoft.com/office/drawing/2014/main" id="{96227E9C-E6C1-4985-9162-0F02E9CB3435}"/>
              </a:ext>
            </a:extLst>
          </p:cNvPr>
          <p:cNvPicPr>
            <a:picLocks noChangeAspect="1"/>
          </p:cNvPicPr>
          <p:nvPr/>
        </p:nvPicPr>
        <p:blipFill>
          <a:blip r:embed="rId2"/>
          <a:stretch>
            <a:fillRect/>
          </a:stretch>
        </p:blipFill>
        <p:spPr>
          <a:xfrm>
            <a:off x="899600" y="1376870"/>
            <a:ext cx="7344800" cy="1133633"/>
          </a:xfrm>
          <a:prstGeom prst="rect">
            <a:avLst/>
          </a:prstGeom>
        </p:spPr>
      </p:pic>
      <p:sp>
        <p:nvSpPr>
          <p:cNvPr id="17" name="TextBox 16">
            <a:extLst>
              <a:ext uri="{FF2B5EF4-FFF2-40B4-BE49-F238E27FC236}">
                <a16:creationId xmlns:a16="http://schemas.microsoft.com/office/drawing/2014/main" id="{CE0E645F-B3C3-8ACB-CC20-2B1459F269CA}"/>
              </a:ext>
            </a:extLst>
          </p:cNvPr>
          <p:cNvSpPr txBox="1"/>
          <p:nvPr/>
        </p:nvSpPr>
        <p:spPr>
          <a:xfrm>
            <a:off x="457200" y="2578827"/>
            <a:ext cx="8077200" cy="461665"/>
          </a:xfrm>
          <a:prstGeom prst="rect">
            <a:avLst/>
          </a:prstGeom>
          <a:noFill/>
        </p:spPr>
        <p:txBody>
          <a:bodyPr wrap="square">
            <a:spAutoFit/>
          </a:bodyPr>
          <a:lstStyle/>
          <a:p>
            <a:r>
              <a:rPr lang="en-US" sz="2400" dirty="0"/>
              <a:t>The sample estimate of </a:t>
            </a:r>
            <a:r>
              <a:rPr lang="el-GR" sz="2400" dirty="0"/>
              <a:t>β</a:t>
            </a:r>
            <a:r>
              <a:rPr lang="el-GR" sz="2400" dirty="0">
                <a:latin typeface="Calibri" panose="020F0502020204030204" pitchFamily="34" charset="0"/>
                <a:ea typeface="Calibri" panose="020F0502020204030204" pitchFamily="34" charset="0"/>
                <a:cs typeface="Calibri" panose="020F0502020204030204" pitchFamily="34" charset="0"/>
              </a:rPr>
              <a:t>₁</a:t>
            </a:r>
            <a:r>
              <a:rPr lang="en-US" sz="2400" baseline="-25000" dirty="0"/>
              <a:t> </a:t>
            </a:r>
            <a:r>
              <a:rPr lang="en-US" sz="2400" dirty="0"/>
              <a:t>is</a:t>
            </a:r>
            <a:r>
              <a:rPr lang="en-US" sz="2400" i="1" dirty="0"/>
              <a:t> b</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dirty="0"/>
              <a:t>. The variance of </a:t>
            </a:r>
            <a:r>
              <a:rPr lang="en-US" sz="2400" i="1" dirty="0"/>
              <a:t>b</a:t>
            </a:r>
            <a:r>
              <a:rPr lang="en-US" sz="2400" dirty="0">
                <a:latin typeface="Calibri" panose="020F0502020204030204" pitchFamily="34" charset="0"/>
                <a:ea typeface="Calibri" panose="020F0502020204030204" pitchFamily="34" charset="0"/>
                <a:cs typeface="Calibri" panose="020F0502020204030204" pitchFamily="34" charset="0"/>
              </a:rPr>
              <a:t>₁</a:t>
            </a:r>
            <a:r>
              <a:rPr lang="en-US" sz="2400" baseline="-25000" dirty="0"/>
              <a:t> </a:t>
            </a:r>
            <a:r>
              <a:rPr lang="en-US" sz="2400" dirty="0"/>
              <a:t>is given by</a:t>
            </a:r>
          </a:p>
        </p:txBody>
      </p:sp>
      <p:pic>
        <p:nvPicPr>
          <p:cNvPr id="5" name="Picture 4" descr="Sigma subscript b subscript one squared equals sigma subscript epsilon squared divided by the summation of open parenthesis x subscript i minus x bar close parenthesis squared.">
            <a:extLst>
              <a:ext uri="{FF2B5EF4-FFF2-40B4-BE49-F238E27FC236}">
                <a16:creationId xmlns:a16="http://schemas.microsoft.com/office/drawing/2014/main" id="{AAAEF09A-85D4-60B3-136B-2A7BC97F3DE5}"/>
              </a:ext>
            </a:extLst>
          </p:cNvPr>
          <p:cNvPicPr>
            <a:picLocks noChangeAspect="1"/>
          </p:cNvPicPr>
          <p:nvPr/>
        </p:nvPicPr>
        <p:blipFill>
          <a:blip r:embed="rId3"/>
          <a:stretch>
            <a:fillRect/>
          </a:stretch>
        </p:blipFill>
        <p:spPr>
          <a:xfrm>
            <a:off x="3419475" y="3101134"/>
            <a:ext cx="2152650" cy="981075"/>
          </a:xfrm>
          <a:prstGeom prst="rect">
            <a:avLst/>
          </a:prstGeom>
        </p:spPr>
      </p:pic>
      <p:sp>
        <p:nvSpPr>
          <p:cNvPr id="9" name="TextBox 8">
            <a:extLst>
              <a:ext uri="{FF2B5EF4-FFF2-40B4-BE49-F238E27FC236}">
                <a16:creationId xmlns:a16="http://schemas.microsoft.com/office/drawing/2014/main" id="{7A0740A9-A8AB-747D-3E49-32FEE02B1FAB}"/>
              </a:ext>
            </a:extLst>
          </p:cNvPr>
          <p:cNvSpPr txBox="1"/>
          <p:nvPr/>
        </p:nvSpPr>
        <p:spPr>
          <a:xfrm>
            <a:off x="457200" y="4068762"/>
            <a:ext cx="4876800" cy="461665"/>
          </a:xfrm>
          <a:prstGeom prst="rect">
            <a:avLst/>
          </a:prstGeom>
          <a:noFill/>
        </p:spPr>
        <p:txBody>
          <a:bodyPr wrap="square">
            <a:spAutoFit/>
          </a:bodyPr>
          <a:lstStyle/>
          <a:p>
            <a:r>
              <a:rPr lang="en-US" sz="2400" dirty="0"/>
              <a:t>but like all population measurements,</a:t>
            </a:r>
            <a:endParaRPr lang="en-IN" sz="2400" dirty="0"/>
          </a:p>
        </p:txBody>
      </p:sp>
      <p:pic>
        <p:nvPicPr>
          <p:cNvPr id="10" name="Picture 9" descr="Sigma subscript b subscript one squared">
            <a:extLst>
              <a:ext uri="{FF2B5EF4-FFF2-40B4-BE49-F238E27FC236}">
                <a16:creationId xmlns:a16="http://schemas.microsoft.com/office/drawing/2014/main" id="{9D843025-E9EF-D2DB-D0A4-41E6C9FD9EAA}"/>
              </a:ext>
            </a:extLst>
          </p:cNvPr>
          <p:cNvPicPr>
            <a:picLocks noChangeAspect="1"/>
          </p:cNvPicPr>
          <p:nvPr/>
        </p:nvPicPr>
        <p:blipFill>
          <a:blip r:embed="rId4"/>
          <a:stretch>
            <a:fillRect/>
          </a:stretch>
        </p:blipFill>
        <p:spPr>
          <a:xfrm>
            <a:off x="5247715" y="4073244"/>
            <a:ext cx="400050" cy="495300"/>
          </a:xfrm>
          <a:prstGeom prst="rect">
            <a:avLst/>
          </a:prstGeom>
        </p:spPr>
      </p:pic>
      <p:sp>
        <p:nvSpPr>
          <p:cNvPr id="14" name="TextBox 13">
            <a:extLst>
              <a:ext uri="{FF2B5EF4-FFF2-40B4-BE49-F238E27FC236}">
                <a16:creationId xmlns:a16="http://schemas.microsoft.com/office/drawing/2014/main" id="{21855995-5EB6-CF1D-7AD4-E8A7A55C19AA}"/>
              </a:ext>
            </a:extLst>
          </p:cNvPr>
          <p:cNvSpPr txBox="1"/>
          <p:nvPr/>
        </p:nvSpPr>
        <p:spPr>
          <a:xfrm>
            <a:off x="457200" y="4513177"/>
            <a:ext cx="5486400" cy="461665"/>
          </a:xfrm>
          <a:prstGeom prst="rect">
            <a:avLst/>
          </a:prstGeom>
          <a:noFill/>
        </p:spPr>
        <p:txBody>
          <a:bodyPr wrap="square">
            <a:spAutoFit/>
          </a:bodyPr>
          <a:lstStyle/>
          <a:p>
            <a:r>
              <a:rPr lang="en-US" sz="2400" dirty="0"/>
              <a:t>usually has to be estimated from the data.</a:t>
            </a:r>
            <a:endParaRPr lang="en-IN" sz="2400" dirty="0"/>
          </a:p>
        </p:txBody>
      </p:sp>
    </p:spTree>
    <p:extLst>
      <p:ext uri="{BB962C8B-B14F-4D97-AF65-F5344CB8AC3E}">
        <p14:creationId xmlns:p14="http://schemas.microsoft.com/office/powerpoint/2010/main" val="1783729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Constructing a Confidence Interval for the Slope</a:t>
            </a:r>
            <a:r>
              <a:rPr lang="en-US" dirty="0"/>
              <a:t>—Slide 3</a:t>
            </a:r>
            <a:endParaRPr dirty="0"/>
          </a:p>
        </p:txBody>
      </p:sp>
      <p:sp>
        <p:nvSpPr>
          <p:cNvPr id="3" name="Text Placeholder 2"/>
          <p:cNvSpPr>
            <a:spLocks noGrp="1"/>
          </p:cNvSpPr>
          <p:nvPr>
            <p:ph type="body" sz="quarter" idx="10"/>
          </p:nvPr>
        </p:nvSpPr>
        <p:spPr/>
        <p:txBody>
          <a:bodyPr>
            <a:normAutofit/>
          </a:bodyPr>
          <a:lstStyle/>
          <a:p>
            <a:pPr algn="ctr"/>
            <a:r>
              <a:rPr lang="en-US" b="1" dirty="0"/>
              <a:t>99% </a:t>
            </a:r>
            <a:r>
              <a:rPr lang="en-IN" sz="2800" b="1" dirty="0"/>
              <a:t>Confidence Interval for </a:t>
            </a:r>
            <a:r>
              <a:rPr lang="el-GR" sz="2800" b="1" dirty="0"/>
              <a:t>β</a:t>
            </a:r>
            <a:r>
              <a:rPr lang="el-GR" sz="2800" b="1" dirty="0">
                <a:latin typeface="Calibri" panose="020F0502020204030204" pitchFamily="34" charset="0"/>
                <a:ea typeface="Calibri" panose="020F0502020204030204" pitchFamily="34" charset="0"/>
                <a:cs typeface="Calibri" panose="020F0502020204030204" pitchFamily="34" charset="0"/>
              </a:rPr>
              <a:t>₁</a:t>
            </a:r>
            <a:endParaRPr lang="en-US" i="1" dirty="0">
              <a:latin typeface="Cambria Math" panose="02040503050406030204" pitchFamily="18" charset="0"/>
            </a:endParaRPr>
          </a:p>
        </p:txBody>
      </p:sp>
      <p:pic>
        <p:nvPicPr>
          <p:cNvPr id="6" name="Picture 5" descr="b subscript one plus or minus t subscript alpha divided by two, degrees of freedom times s subscript b subscript one.&#10;By substituting the known values we get,&#10;fifty-three point eight eight plus or minus three point three five five times open parenthesis ten point nine seven seven eight close parenthesis.&#10;&#10;That equals fifty-three point eight eight plus or minus thirty-six point eight three zero five.&#10;&#10;where by subtracting and adding, we get, seventeen point zero five to ninety point seven one.">
            <a:extLst>
              <a:ext uri="{FF2B5EF4-FFF2-40B4-BE49-F238E27FC236}">
                <a16:creationId xmlns:a16="http://schemas.microsoft.com/office/drawing/2014/main" id="{184D27CB-8B19-FE10-928D-3F856DF6E536}"/>
              </a:ext>
            </a:extLst>
          </p:cNvPr>
          <p:cNvPicPr>
            <a:picLocks noChangeAspect="1"/>
          </p:cNvPicPr>
          <p:nvPr/>
        </p:nvPicPr>
        <p:blipFill>
          <a:blip r:embed="rId2"/>
          <a:stretch>
            <a:fillRect/>
          </a:stretch>
        </p:blipFill>
        <p:spPr>
          <a:xfrm>
            <a:off x="2838448" y="1552575"/>
            <a:ext cx="3114675" cy="1876425"/>
          </a:xfrm>
          <a:prstGeom prst="rect">
            <a:avLst/>
          </a:prstGeom>
        </p:spPr>
      </p:pic>
      <p:pic>
        <p:nvPicPr>
          <p:cNvPr id="5" name="Content Placeholder 4" descr="A horizontal line is shown marked with three tick marks from left to right with a small vertical line at middle of the line, the values under each marks are 17.05, 53.88, and 90.71 respectively.">
            <a:extLst>
              <a:ext uri="{FF2B5EF4-FFF2-40B4-BE49-F238E27FC236}">
                <a16:creationId xmlns:a16="http://schemas.microsoft.com/office/drawing/2014/main" id="{62490BC7-779B-4B3E-BB17-27A011C9343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71599" y="3231539"/>
            <a:ext cx="6048375" cy="952500"/>
          </a:xfrm>
          <a:prstGeom prst="rect">
            <a:avLst/>
          </a:prstGeom>
        </p:spPr>
      </p:pic>
      <p:sp>
        <p:nvSpPr>
          <p:cNvPr id="9" name="TextBox 8">
            <a:extLst>
              <a:ext uri="{FF2B5EF4-FFF2-40B4-BE49-F238E27FC236}">
                <a16:creationId xmlns:a16="http://schemas.microsoft.com/office/drawing/2014/main" id="{D40942C3-D8AE-E1F6-C87C-AF2B5C65C1A5}"/>
              </a:ext>
            </a:extLst>
          </p:cNvPr>
          <p:cNvSpPr txBox="1"/>
          <p:nvPr/>
        </p:nvSpPr>
        <p:spPr>
          <a:xfrm>
            <a:off x="457200" y="4200023"/>
            <a:ext cx="8229600" cy="1815882"/>
          </a:xfrm>
          <a:prstGeom prst="rect">
            <a:avLst/>
          </a:prstGeom>
          <a:noFill/>
        </p:spPr>
        <p:txBody>
          <a:bodyPr wrap="square">
            <a:spAutoFit/>
          </a:bodyPr>
          <a:lstStyle/>
          <a:p>
            <a:r>
              <a:rPr lang="en-IN" sz="2700" b="1" dirty="0"/>
              <a:t>Note:</a:t>
            </a:r>
            <a:r>
              <a:rPr lang="en-IN" sz="2700" dirty="0"/>
              <a:t> The confidence interval in this example was calculated using rounded values from the summary output. Microsoft Excel calculates the confidence interval using unrounded values as </a:t>
            </a:r>
            <a:r>
              <a:rPr lang="en-IN" sz="2700" dirty="0">
                <a:latin typeface="Cambria Math"/>
              </a:rPr>
              <a:t>17.05</a:t>
            </a:r>
            <a:r>
              <a:rPr lang="en-IN" sz="2700" dirty="0"/>
              <a:t> to </a:t>
            </a:r>
            <a:r>
              <a:rPr lang="en-IN" sz="2700" dirty="0">
                <a:latin typeface="Cambria Math"/>
              </a:rPr>
              <a:t>90.72</a:t>
            </a:r>
            <a:r>
              <a:rPr lang="en-IN" sz="2700" dirty="0"/>
              <a:t>.</a:t>
            </a:r>
          </a:p>
        </p:txBody>
      </p:sp>
    </p:spTree>
    <p:extLst>
      <p:ext uri="{BB962C8B-B14F-4D97-AF65-F5344CB8AC3E}">
        <p14:creationId xmlns:p14="http://schemas.microsoft.com/office/powerpoint/2010/main" val="33294331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a:t>
            </a:r>
            <a:r>
              <a:rPr lang="en-US" dirty="0"/>
              <a:t>:</a:t>
            </a:r>
            <a:r>
              <a:rPr dirty="0"/>
              <a:t> Constructing a Confidence Interval for the Slope in the </a:t>
            </a:r>
            <a:r>
              <a:rPr lang="en-US" dirty="0"/>
              <a:t>GPA</a:t>
            </a:r>
            <a:r>
              <a:rPr dirty="0"/>
              <a:t> Model</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dirty="0"/>
              <a:t>In Example 1 we examined a model relating entrance exam test scores to graduating GPA.</a:t>
            </a:r>
            <a:endParaRPr sz="2800" dirty="0"/>
          </a:p>
        </p:txBody>
      </p:sp>
      <p:sp>
        <p:nvSpPr>
          <p:cNvPr id="6" name="TextBox 5">
            <a:extLst>
              <a:ext uri="{FF2B5EF4-FFF2-40B4-BE49-F238E27FC236}">
                <a16:creationId xmlns:a16="http://schemas.microsoft.com/office/drawing/2014/main" id="{A7B52D84-E272-84CE-CD20-6BDD972D43F1}"/>
              </a:ext>
            </a:extLst>
          </p:cNvPr>
          <p:cNvSpPr txBox="1"/>
          <p:nvPr/>
        </p:nvSpPr>
        <p:spPr>
          <a:xfrm>
            <a:off x="2286000" y="2133600"/>
            <a:ext cx="4572000" cy="369332"/>
          </a:xfrm>
          <a:prstGeom prst="rect">
            <a:avLst/>
          </a:prstGeom>
          <a:noFill/>
        </p:spPr>
        <p:txBody>
          <a:bodyPr wrap="square">
            <a:spAutoFit/>
          </a:bodyPr>
          <a:lstStyle/>
          <a:p>
            <a:pPr algn="ctr">
              <a:defRPr b="1"/>
            </a:pPr>
            <a:r>
              <a:rPr lang="en-US" sz="1800" dirty="0"/>
              <a:t>Table 1 Test Scores and Graduating </a:t>
            </a:r>
            <a:r>
              <a:rPr lang="en-US" sz="1800" b="1" dirty="0"/>
              <a:t>GPA</a:t>
            </a:r>
          </a:p>
        </p:txBody>
      </p:sp>
      <p:graphicFrame>
        <p:nvGraphicFramePr>
          <p:cNvPr id="4" name="Table Placeholder 2" descr="The table contains five columns and thirty rows, where the column headers are Student, Verbal test Score, Math test score, Total and Graduating G P A.&#10;In the given table written first five rows and last row of the table.&#10;For Student 1: Verbal 680, Math 554, Total 1234, GPA 3.42.&#10;For Student 2: Verbal 486, Math 562, Total 1048, GPA 2.37.&#10;For Student 3: Verbal 500, Math 564, Total 1064, GPA 2.52.&#10;For Student 4: Verbal 501, Math 564, Total 1065, GPA 2.25.&#10;For Student 5: Verbal 503, Math 583, Total 1086, GPA 2.90.&#10;and so on.&#10;For Student 30: Verbal 549, Math 564, Total 1113, GPA 2.34.">
            <a:extLst>
              <a:ext uri="{FF2B5EF4-FFF2-40B4-BE49-F238E27FC236}">
                <a16:creationId xmlns:a16="http://schemas.microsoft.com/office/drawing/2014/main" id="{E401A3B2-AE31-4F35-8FB0-7260C9F5FDF1}"/>
              </a:ext>
            </a:extLst>
          </p:cNvPr>
          <p:cNvGraphicFramePr>
            <a:graphicFrameLocks/>
          </p:cNvGraphicFramePr>
          <p:nvPr>
            <p:extLst>
              <p:ext uri="{D42A27DB-BD31-4B8C-83A1-F6EECF244321}">
                <p14:modId xmlns:p14="http://schemas.microsoft.com/office/powerpoint/2010/main" val="4133898326"/>
              </p:ext>
            </p:extLst>
          </p:nvPr>
        </p:nvGraphicFramePr>
        <p:xfrm>
          <a:off x="457200" y="2631886"/>
          <a:ext cx="8229600" cy="296672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solidFill>
                            <a:schemeClr val="tx1"/>
                          </a:solidFill>
                        </a:defRPr>
                      </a:pPr>
                      <a:r>
                        <a:rPr dirty="0"/>
                        <a:t>Student</a:t>
                      </a:r>
                    </a:p>
                  </a:txBody>
                  <a:tcPr/>
                </a:tc>
                <a:tc>
                  <a:txBody>
                    <a:bodyPr/>
                    <a:lstStyle/>
                    <a:p>
                      <a:pPr algn="ctr">
                        <a:defRPr b="1">
                          <a:solidFill>
                            <a:schemeClr val="tx1"/>
                          </a:solidFill>
                        </a:defRPr>
                      </a:pPr>
                      <a:r>
                        <a:rPr sz="1600" dirty="0"/>
                        <a:t>Verbal</a:t>
                      </a:r>
                    </a:p>
                  </a:txBody>
                  <a:tcPr/>
                </a:tc>
                <a:tc>
                  <a:txBody>
                    <a:bodyPr/>
                    <a:lstStyle/>
                    <a:p>
                      <a:pPr algn="ctr">
                        <a:defRPr b="1">
                          <a:solidFill>
                            <a:schemeClr val="tx1"/>
                          </a:solidFill>
                        </a:defRPr>
                      </a:pPr>
                      <a:r>
                        <a:rPr sz="1600" dirty="0"/>
                        <a:t>Math</a:t>
                      </a:r>
                    </a:p>
                  </a:txBody>
                  <a:tcPr/>
                </a:tc>
                <a:tc>
                  <a:txBody>
                    <a:bodyPr/>
                    <a:lstStyle/>
                    <a:p>
                      <a:pPr algn="ctr">
                        <a:defRPr b="1">
                          <a:solidFill>
                            <a:schemeClr val="tx1"/>
                          </a:solidFill>
                        </a:defRPr>
                      </a:pPr>
                      <a:r>
                        <a:rPr sz="1600" dirty="0"/>
                        <a:t>Total</a:t>
                      </a:r>
                    </a:p>
                  </a:txBody>
                  <a:tcPr/>
                </a:tc>
                <a:tc>
                  <a:txBody>
                    <a:bodyPr/>
                    <a:lstStyle/>
                    <a:p>
                      <a:pPr algn="ctr">
                        <a:defRPr b="1">
                          <a:solidFill>
                            <a:schemeClr val="tx1"/>
                          </a:solidFill>
                        </a:defRPr>
                      </a:pPr>
                      <a:r>
                        <a:rPr sz="1600" dirty="0"/>
                        <a:t>Graduating </a:t>
                      </a:r>
                      <a:r>
                        <a:rPr sz="1600" b="1" dirty="0"/>
                        <a:t>GPA</a:t>
                      </a:r>
                    </a:p>
                  </a:txBody>
                  <a:tcPr/>
                </a:tc>
                <a:extLst>
                  <a:ext uri="{0D108BD9-81ED-4DB2-BD59-A6C34878D82A}">
                    <a16:rowId xmlns:a16="http://schemas.microsoft.com/office/drawing/2014/main" val="10001"/>
                  </a:ext>
                </a:extLst>
              </a:tr>
              <a:tr h="370840">
                <a:tc>
                  <a:txBody>
                    <a:bodyPr/>
                    <a:lstStyle/>
                    <a:p>
                      <a:pPr algn="ctr">
                        <a:defRPr>
                          <a:solidFill>
                            <a:schemeClr val="tx1"/>
                          </a:solidFill>
                        </a:defRPr>
                      </a:pPr>
                      <a:r>
                        <a:rPr sz="1600" dirty="0"/>
                        <a:t>1</a:t>
                      </a:r>
                      <a:endParaRPr sz="1600" dirty="0">
                        <a:latin typeface="Cambria Math"/>
                      </a:endParaRPr>
                    </a:p>
                  </a:txBody>
                  <a:tcPr/>
                </a:tc>
                <a:tc>
                  <a:txBody>
                    <a:bodyPr/>
                    <a:lstStyle/>
                    <a:p>
                      <a:pPr algn="ctr">
                        <a:defRPr>
                          <a:solidFill>
                            <a:schemeClr val="tx1"/>
                          </a:solidFill>
                        </a:defRPr>
                      </a:pPr>
                      <a:r>
                        <a:rPr sz="1600"/>
                        <a:t>680</a:t>
                      </a:r>
                      <a:endParaRPr sz="1600">
                        <a:latin typeface="Cambria Math"/>
                      </a:endParaRPr>
                    </a:p>
                  </a:txBody>
                  <a:tcPr/>
                </a:tc>
                <a:tc>
                  <a:txBody>
                    <a:bodyPr/>
                    <a:lstStyle/>
                    <a:p>
                      <a:pPr algn="ctr">
                        <a:defRPr>
                          <a:solidFill>
                            <a:schemeClr val="tx1"/>
                          </a:solidFill>
                        </a:defRPr>
                      </a:pPr>
                      <a:r>
                        <a:rPr sz="1600" dirty="0"/>
                        <a:t>554</a:t>
                      </a:r>
                      <a:endParaRPr sz="1600" dirty="0">
                        <a:latin typeface="Cambria Math"/>
                      </a:endParaRPr>
                    </a:p>
                  </a:txBody>
                  <a:tcPr/>
                </a:tc>
                <a:tc>
                  <a:txBody>
                    <a:bodyPr/>
                    <a:lstStyle/>
                    <a:p>
                      <a:pPr algn="ctr">
                        <a:defRPr>
                          <a:solidFill>
                            <a:schemeClr val="tx1"/>
                          </a:solidFill>
                        </a:defRPr>
                      </a:pPr>
                      <a:r>
                        <a:rPr sz="1600" dirty="0"/>
                        <a:t>1234</a:t>
                      </a:r>
                      <a:endParaRPr sz="1600" dirty="0">
                        <a:latin typeface="Cambria Math"/>
                      </a:endParaRPr>
                    </a:p>
                  </a:txBody>
                  <a:tcPr/>
                </a:tc>
                <a:tc>
                  <a:txBody>
                    <a:bodyPr/>
                    <a:lstStyle/>
                    <a:p>
                      <a:pPr algn="ctr">
                        <a:defRPr>
                          <a:solidFill>
                            <a:schemeClr val="tx1"/>
                          </a:solidFill>
                        </a:defRPr>
                      </a:pPr>
                      <a:r>
                        <a:rPr sz="1600"/>
                        <a:t>3.42</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a:solidFill>
                            <a:schemeClr val="tx1"/>
                          </a:solidFill>
                        </a:defRPr>
                      </a:pPr>
                      <a:r>
                        <a:rPr sz="1600"/>
                        <a:t>2</a:t>
                      </a:r>
                      <a:endParaRPr sz="1600">
                        <a:latin typeface="Cambria Math"/>
                      </a:endParaRPr>
                    </a:p>
                  </a:txBody>
                  <a:tcPr/>
                </a:tc>
                <a:tc>
                  <a:txBody>
                    <a:bodyPr/>
                    <a:lstStyle/>
                    <a:p>
                      <a:pPr algn="ctr">
                        <a:defRPr>
                          <a:solidFill>
                            <a:schemeClr val="tx1"/>
                          </a:solidFill>
                        </a:defRPr>
                      </a:pPr>
                      <a:r>
                        <a:rPr sz="1600" dirty="0"/>
                        <a:t>486</a:t>
                      </a:r>
                      <a:endParaRPr sz="1600" dirty="0">
                        <a:latin typeface="Cambria Math"/>
                      </a:endParaRPr>
                    </a:p>
                  </a:txBody>
                  <a:tcPr/>
                </a:tc>
                <a:tc>
                  <a:txBody>
                    <a:bodyPr/>
                    <a:lstStyle/>
                    <a:p>
                      <a:pPr algn="ctr">
                        <a:defRPr>
                          <a:solidFill>
                            <a:schemeClr val="tx1"/>
                          </a:solidFill>
                        </a:defRPr>
                      </a:pPr>
                      <a:r>
                        <a:rPr sz="1600"/>
                        <a:t>562</a:t>
                      </a:r>
                      <a:endParaRPr sz="1600">
                        <a:latin typeface="Cambria Math"/>
                      </a:endParaRPr>
                    </a:p>
                  </a:txBody>
                  <a:tcPr/>
                </a:tc>
                <a:tc>
                  <a:txBody>
                    <a:bodyPr/>
                    <a:lstStyle/>
                    <a:p>
                      <a:pPr algn="ctr">
                        <a:defRPr>
                          <a:solidFill>
                            <a:schemeClr val="tx1"/>
                          </a:solidFill>
                        </a:defRPr>
                      </a:pPr>
                      <a:r>
                        <a:rPr sz="1600" dirty="0"/>
                        <a:t>1048</a:t>
                      </a:r>
                      <a:endParaRPr sz="1600" dirty="0">
                        <a:latin typeface="Cambria Math"/>
                      </a:endParaRPr>
                    </a:p>
                  </a:txBody>
                  <a:tcPr/>
                </a:tc>
                <a:tc>
                  <a:txBody>
                    <a:bodyPr/>
                    <a:lstStyle/>
                    <a:p>
                      <a:pPr algn="ctr">
                        <a:defRPr>
                          <a:solidFill>
                            <a:schemeClr val="tx1"/>
                          </a:solidFill>
                        </a:defRPr>
                      </a:pPr>
                      <a:r>
                        <a:rPr sz="1600"/>
                        <a:t>2.37</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a:solidFill>
                            <a:schemeClr val="tx1"/>
                          </a:solidFill>
                        </a:defRPr>
                      </a:pPr>
                      <a:r>
                        <a:rPr sz="1600"/>
                        <a:t>3</a:t>
                      </a:r>
                      <a:endParaRPr sz="1600">
                        <a:latin typeface="Cambria Math"/>
                      </a:endParaRPr>
                    </a:p>
                  </a:txBody>
                  <a:tcPr/>
                </a:tc>
                <a:tc>
                  <a:txBody>
                    <a:bodyPr/>
                    <a:lstStyle/>
                    <a:p>
                      <a:pPr algn="ctr">
                        <a:defRPr>
                          <a:solidFill>
                            <a:schemeClr val="tx1"/>
                          </a:solidFill>
                        </a:defRPr>
                      </a:pPr>
                      <a:r>
                        <a:rPr sz="1600"/>
                        <a:t>500</a:t>
                      </a:r>
                      <a:endParaRPr sz="1600">
                        <a:latin typeface="Cambria Math"/>
                      </a:endParaRPr>
                    </a:p>
                  </a:txBody>
                  <a:tcPr/>
                </a:tc>
                <a:tc>
                  <a:txBody>
                    <a:bodyPr/>
                    <a:lstStyle/>
                    <a:p>
                      <a:pPr algn="ctr">
                        <a:defRPr>
                          <a:solidFill>
                            <a:schemeClr val="tx1"/>
                          </a:solidFill>
                        </a:defRPr>
                      </a:pPr>
                      <a:r>
                        <a:rPr sz="1600"/>
                        <a:t>564</a:t>
                      </a:r>
                      <a:endParaRPr sz="1600">
                        <a:latin typeface="Cambria Math"/>
                      </a:endParaRPr>
                    </a:p>
                  </a:txBody>
                  <a:tcPr/>
                </a:tc>
                <a:tc>
                  <a:txBody>
                    <a:bodyPr/>
                    <a:lstStyle/>
                    <a:p>
                      <a:pPr algn="ctr">
                        <a:defRPr>
                          <a:solidFill>
                            <a:schemeClr val="tx1"/>
                          </a:solidFill>
                        </a:defRPr>
                      </a:pPr>
                      <a:r>
                        <a:rPr sz="1600" dirty="0"/>
                        <a:t>1064</a:t>
                      </a:r>
                      <a:endParaRPr sz="1600" dirty="0">
                        <a:latin typeface="Cambria Math"/>
                      </a:endParaRPr>
                    </a:p>
                  </a:txBody>
                  <a:tcPr/>
                </a:tc>
                <a:tc>
                  <a:txBody>
                    <a:bodyPr/>
                    <a:lstStyle/>
                    <a:p>
                      <a:pPr algn="ctr">
                        <a:defRPr>
                          <a:solidFill>
                            <a:schemeClr val="tx1"/>
                          </a:solidFill>
                        </a:defRPr>
                      </a:pPr>
                      <a:r>
                        <a:rPr sz="1600"/>
                        <a:t>2.52</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a:solidFill>
                            <a:schemeClr val="tx1"/>
                          </a:solidFill>
                        </a:defRPr>
                      </a:pPr>
                      <a:r>
                        <a:rPr sz="1600"/>
                        <a:t>4</a:t>
                      </a:r>
                      <a:endParaRPr sz="1600">
                        <a:latin typeface="Cambria Math"/>
                      </a:endParaRPr>
                    </a:p>
                  </a:txBody>
                  <a:tcPr/>
                </a:tc>
                <a:tc>
                  <a:txBody>
                    <a:bodyPr/>
                    <a:lstStyle/>
                    <a:p>
                      <a:pPr algn="ctr">
                        <a:defRPr>
                          <a:solidFill>
                            <a:schemeClr val="tx1"/>
                          </a:solidFill>
                        </a:defRPr>
                      </a:pPr>
                      <a:r>
                        <a:rPr sz="1600"/>
                        <a:t>501</a:t>
                      </a:r>
                      <a:endParaRPr sz="1600">
                        <a:latin typeface="Cambria Math"/>
                      </a:endParaRPr>
                    </a:p>
                  </a:txBody>
                  <a:tcPr/>
                </a:tc>
                <a:tc>
                  <a:txBody>
                    <a:bodyPr/>
                    <a:lstStyle/>
                    <a:p>
                      <a:pPr algn="ctr">
                        <a:defRPr>
                          <a:solidFill>
                            <a:schemeClr val="tx1"/>
                          </a:solidFill>
                        </a:defRPr>
                      </a:pPr>
                      <a:r>
                        <a:rPr sz="1600"/>
                        <a:t>564</a:t>
                      </a:r>
                      <a:endParaRPr sz="1600">
                        <a:latin typeface="Cambria Math"/>
                      </a:endParaRPr>
                    </a:p>
                  </a:txBody>
                  <a:tcPr/>
                </a:tc>
                <a:tc>
                  <a:txBody>
                    <a:bodyPr/>
                    <a:lstStyle/>
                    <a:p>
                      <a:pPr algn="ctr">
                        <a:defRPr>
                          <a:solidFill>
                            <a:schemeClr val="tx1"/>
                          </a:solidFill>
                        </a:defRPr>
                      </a:pPr>
                      <a:r>
                        <a:rPr sz="1600"/>
                        <a:t>1065</a:t>
                      </a:r>
                      <a:endParaRPr sz="1600">
                        <a:latin typeface="Cambria Math"/>
                      </a:endParaRPr>
                    </a:p>
                  </a:txBody>
                  <a:tcPr/>
                </a:tc>
                <a:tc>
                  <a:txBody>
                    <a:bodyPr/>
                    <a:lstStyle/>
                    <a:p>
                      <a:pPr algn="ctr">
                        <a:defRPr>
                          <a:solidFill>
                            <a:schemeClr val="tx1"/>
                          </a:solidFill>
                        </a:defRPr>
                      </a:pPr>
                      <a:r>
                        <a:rPr sz="1600"/>
                        <a:t>2.25</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defRPr>
                          <a:solidFill>
                            <a:schemeClr val="tx1"/>
                          </a:solidFill>
                        </a:defRPr>
                      </a:pPr>
                      <a:r>
                        <a:rPr sz="1600"/>
                        <a:t>5</a:t>
                      </a:r>
                      <a:endParaRPr sz="1600">
                        <a:latin typeface="Cambria Math"/>
                      </a:endParaRPr>
                    </a:p>
                  </a:txBody>
                  <a:tcPr/>
                </a:tc>
                <a:tc>
                  <a:txBody>
                    <a:bodyPr/>
                    <a:lstStyle/>
                    <a:p>
                      <a:pPr algn="ctr">
                        <a:defRPr>
                          <a:solidFill>
                            <a:schemeClr val="tx1"/>
                          </a:solidFill>
                        </a:defRPr>
                      </a:pPr>
                      <a:r>
                        <a:rPr sz="1600"/>
                        <a:t>503</a:t>
                      </a:r>
                      <a:endParaRPr sz="1600">
                        <a:latin typeface="Cambria Math"/>
                      </a:endParaRPr>
                    </a:p>
                  </a:txBody>
                  <a:tcPr/>
                </a:tc>
                <a:tc>
                  <a:txBody>
                    <a:bodyPr/>
                    <a:lstStyle/>
                    <a:p>
                      <a:pPr algn="ctr">
                        <a:defRPr>
                          <a:solidFill>
                            <a:schemeClr val="tx1"/>
                          </a:solidFill>
                        </a:defRPr>
                      </a:pPr>
                      <a:r>
                        <a:rPr sz="1600"/>
                        <a:t>583</a:t>
                      </a:r>
                      <a:endParaRPr sz="1600">
                        <a:latin typeface="Cambria Math"/>
                      </a:endParaRPr>
                    </a:p>
                  </a:txBody>
                  <a:tcPr/>
                </a:tc>
                <a:tc>
                  <a:txBody>
                    <a:bodyPr/>
                    <a:lstStyle/>
                    <a:p>
                      <a:pPr algn="ctr">
                        <a:defRPr>
                          <a:solidFill>
                            <a:schemeClr val="tx1"/>
                          </a:solidFill>
                        </a:defRPr>
                      </a:pPr>
                      <a:r>
                        <a:rPr sz="1600"/>
                        <a:t>1086</a:t>
                      </a:r>
                      <a:endParaRPr sz="1600">
                        <a:latin typeface="Cambria Math"/>
                      </a:endParaRPr>
                    </a:p>
                  </a:txBody>
                  <a:tcPr/>
                </a:tc>
                <a:tc>
                  <a:txBody>
                    <a:bodyPr/>
                    <a:lstStyle/>
                    <a:p>
                      <a:pPr algn="ctr">
                        <a:defRPr>
                          <a:solidFill>
                            <a:schemeClr val="tx1"/>
                          </a:solidFill>
                        </a:defRPr>
                      </a:pPr>
                      <a:r>
                        <a:rPr sz="1600"/>
                        <a:t>2.9</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defRPr sz="1600">
                          <a:solidFill>
                            <a:schemeClr val="tx1"/>
                          </a:solidFill>
                        </a:defRPr>
                      </a:pPr>
                      <a:endParaRPr dirty="0"/>
                    </a:p>
                  </a:txBody>
                  <a:tcPr/>
                </a:tc>
                <a:tc>
                  <a:txBody>
                    <a:bodyPr/>
                    <a:lstStyle/>
                    <a:p>
                      <a:pPr algn="ctr">
                        <a:defRPr sz="1600">
                          <a:solidFill>
                            <a:schemeClr val="tx1"/>
                          </a:solidFill>
                        </a:defRPr>
                      </a:pPr>
                      <a:endParaRPr dirty="0"/>
                    </a:p>
                  </a:txBody>
                  <a:tcPr/>
                </a:tc>
                <a:tc>
                  <a:txBody>
                    <a:bodyPr/>
                    <a:lstStyle/>
                    <a:p>
                      <a:pPr algn="ctr">
                        <a:defRPr sz="1600">
                          <a:solidFill>
                            <a:schemeClr val="tx1"/>
                          </a:solidFill>
                        </a:defRPr>
                      </a:pPr>
                      <a:r>
                        <a:rPr lang="en-US" dirty="0"/>
                        <a:t>…</a:t>
                      </a:r>
                      <a:endParaRPr dirty="0"/>
                    </a:p>
                  </a:txBody>
                  <a:tcPr/>
                </a:tc>
                <a:tc>
                  <a:txBody>
                    <a:bodyPr/>
                    <a:lstStyle/>
                    <a:p>
                      <a:pPr algn="ctr">
                        <a:defRPr sz="1600">
                          <a:solidFill>
                            <a:schemeClr val="tx1"/>
                          </a:solidFill>
                        </a:defRPr>
                      </a:pPr>
                      <a:endParaRPr/>
                    </a:p>
                  </a:txBody>
                  <a:tcPr/>
                </a:tc>
                <a:tc>
                  <a:txBody>
                    <a:bodyPr/>
                    <a:lstStyle/>
                    <a:p>
                      <a:pPr algn="ctr">
                        <a:defRPr sz="1600">
                          <a:solidFill>
                            <a:schemeClr val="tx1"/>
                          </a:solidFill>
                        </a:defRPr>
                      </a:pPr>
                      <a:endParaRPr dirty="0"/>
                    </a:p>
                  </a:txBody>
                  <a:tcPr/>
                </a:tc>
                <a:extLst>
                  <a:ext uri="{0D108BD9-81ED-4DB2-BD59-A6C34878D82A}">
                    <a16:rowId xmlns:a16="http://schemas.microsoft.com/office/drawing/2014/main" val="748693260"/>
                  </a:ext>
                </a:extLst>
              </a:tr>
              <a:tr h="370840">
                <a:tc>
                  <a:txBody>
                    <a:bodyPr/>
                    <a:lstStyle/>
                    <a:p>
                      <a:pPr algn="ctr">
                        <a:defRPr sz="1600">
                          <a:solidFill>
                            <a:schemeClr val="tx1"/>
                          </a:solidFill>
                        </a:defRPr>
                      </a:pPr>
                      <a:r>
                        <a:rPr lang="en-US" dirty="0"/>
                        <a:t>30</a:t>
                      </a:r>
                      <a:endParaRPr dirty="0"/>
                    </a:p>
                  </a:txBody>
                  <a:tcPr/>
                </a:tc>
                <a:tc>
                  <a:txBody>
                    <a:bodyPr/>
                    <a:lstStyle/>
                    <a:p>
                      <a:pPr algn="ctr">
                        <a:defRPr sz="1600">
                          <a:solidFill>
                            <a:schemeClr val="tx1"/>
                          </a:solidFill>
                        </a:defRPr>
                      </a:pPr>
                      <a:r>
                        <a:rPr lang="en-US" dirty="0"/>
                        <a:t>549</a:t>
                      </a:r>
                      <a:endParaRPr dirty="0"/>
                    </a:p>
                  </a:txBody>
                  <a:tcPr/>
                </a:tc>
                <a:tc>
                  <a:txBody>
                    <a:bodyPr/>
                    <a:lstStyle/>
                    <a:p>
                      <a:pPr algn="ctr">
                        <a:defRPr sz="1600">
                          <a:solidFill>
                            <a:schemeClr val="tx1"/>
                          </a:solidFill>
                        </a:defRPr>
                      </a:pPr>
                      <a:r>
                        <a:rPr lang="en-US" dirty="0"/>
                        <a:t>564</a:t>
                      </a:r>
                      <a:endParaRPr dirty="0"/>
                    </a:p>
                  </a:txBody>
                  <a:tcPr/>
                </a:tc>
                <a:tc>
                  <a:txBody>
                    <a:bodyPr/>
                    <a:lstStyle/>
                    <a:p>
                      <a:pPr algn="ctr">
                        <a:defRPr sz="1600">
                          <a:solidFill>
                            <a:schemeClr val="tx1"/>
                          </a:solidFill>
                        </a:defRPr>
                      </a:pPr>
                      <a:r>
                        <a:rPr lang="en-US" dirty="0"/>
                        <a:t>1113</a:t>
                      </a:r>
                      <a:endParaRPr dirty="0"/>
                    </a:p>
                  </a:txBody>
                  <a:tcPr/>
                </a:tc>
                <a:tc>
                  <a:txBody>
                    <a:bodyPr/>
                    <a:lstStyle/>
                    <a:p>
                      <a:pPr algn="ctr">
                        <a:defRPr sz="1600">
                          <a:solidFill>
                            <a:schemeClr val="tx1"/>
                          </a:solidFill>
                        </a:defRPr>
                      </a:pPr>
                      <a:r>
                        <a:rPr lang="en-US" dirty="0"/>
                        <a:t>2.34</a:t>
                      </a:r>
                      <a:endParaRPr dirty="0"/>
                    </a:p>
                  </a:txBody>
                  <a:tcPr/>
                </a:tc>
                <a:extLst>
                  <a:ext uri="{0D108BD9-81ED-4DB2-BD59-A6C34878D82A}">
                    <a16:rowId xmlns:a16="http://schemas.microsoft.com/office/drawing/2014/main" val="2327274351"/>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Data</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The full data set is available on </a:t>
            </a:r>
            <a:r>
              <a:rPr sz="2800" i="1" dirty="0">
                <a:hlinkClick r:id="rId2" action="ppaction://hlinkfile"/>
              </a:rPr>
              <a:t>stat.hawkeslearning.com</a:t>
            </a:r>
            <a:r>
              <a:rPr sz="2800" dirty="0">
                <a:hlinkClick r:id="rId2" action="ppaction://hlinkfile"/>
              </a:rPr>
              <a:t> </a:t>
            </a:r>
            <a:r>
              <a:rPr sz="2800" dirty="0"/>
              <a:t>under </a:t>
            </a:r>
            <a:r>
              <a:rPr sz="2800" b="1" dirty="0"/>
              <a:t>Discovering Business Statistics, Second Edition </a:t>
            </a:r>
            <a:r>
              <a:rPr lang="en-US" b="1" dirty="0"/>
              <a:t>→</a:t>
            </a:r>
            <a:r>
              <a:rPr sz="2800" b="1" dirty="0"/>
              <a:t> Data Sets </a:t>
            </a:r>
            <a:r>
              <a:rPr lang="en-US" b="1" dirty="0"/>
              <a:t>→</a:t>
            </a:r>
            <a:r>
              <a:rPr sz="2800" b="1" dirty="0"/>
              <a:t> </a:t>
            </a:r>
            <a:r>
              <a:rPr lang="en-US" sz="2800" b="1" dirty="0"/>
              <a:t>Test</a:t>
            </a:r>
            <a:r>
              <a:rPr sz="2800" b="1" dirty="0"/>
              <a:t> Scores and Graduating GPA</a:t>
            </a:r>
            <a:r>
              <a:rPr sz="2800"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2</a:t>
            </a:r>
            <a:endParaRPr dirty="0"/>
          </a:p>
        </p:txBody>
      </p:sp>
      <p:sp>
        <p:nvSpPr>
          <p:cNvPr id="3" name="Text Placeholder 2"/>
          <p:cNvSpPr>
            <a:spLocks noGrp="1"/>
          </p:cNvSpPr>
          <p:nvPr>
            <p:ph type="body" sz="quarter" idx="10"/>
          </p:nvPr>
        </p:nvSpPr>
        <p:spPr/>
        <p:txBody>
          <a:bodyPr>
            <a:normAutofit/>
          </a:bodyPr>
          <a:lstStyle/>
          <a:p>
            <a:r>
              <a:rPr sz="2800" dirty="0"/>
              <a:t>Assuming the goal is to estimate a model that could be applied to all students that have graduated from college during the last five years, the population under consideration would be quite large, too large to obtain all the measurements. If we assume the data is a sample, then we can estimate a model using the sample data and make inferences about the population.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3</a:t>
            </a:r>
            <a:endParaRPr dirty="0"/>
          </a:p>
        </p:txBody>
      </p:sp>
      <p:pic>
        <p:nvPicPr>
          <p:cNvPr id="7" name="Picture 6" descr="A scatterplot titled “Scatterplot of Graduating G P A and Total Test Score” is shown. The vertical axis of the graph is labelled “Graduating G P A” and ranges from 2 to 3.6, in increments of 0.2. The horizontal axis of the graph is labelled “Total Test Score” and ranges from 1000 to 1350, in increments of 50. &#10;All the values plotted on the graph. It shows points representing Test scores with values between 1050 and 1160 and graduating G P A values between 2.1 and 3 are more densely populated. Outside of this area the points are less densely populated, and a slight linear trend is apparent.">
            <a:extLst>
              <a:ext uri="{FF2B5EF4-FFF2-40B4-BE49-F238E27FC236}">
                <a16:creationId xmlns:a16="http://schemas.microsoft.com/office/drawing/2014/main" id="{EAFE01BA-7467-4375-ACA7-D6AA311A6F18}"/>
              </a:ext>
            </a:extLst>
          </p:cNvPr>
          <p:cNvPicPr>
            <a:picLocks noChangeAspect="1"/>
          </p:cNvPicPr>
          <p:nvPr/>
        </p:nvPicPr>
        <p:blipFill>
          <a:blip r:embed="rId2"/>
          <a:srcRect b="5724"/>
          <a:stretch>
            <a:fillRect/>
          </a:stretch>
        </p:blipFill>
        <p:spPr>
          <a:xfrm>
            <a:off x="1828800" y="1226574"/>
            <a:ext cx="5181600" cy="4412226"/>
          </a:xfrm>
          <a:prstGeom prst="rect">
            <a:avLst/>
          </a:prstGeom>
        </p:spPr>
      </p:pic>
      <p:sp>
        <p:nvSpPr>
          <p:cNvPr id="3" name="TextBox 2">
            <a:extLst>
              <a:ext uri="{FF2B5EF4-FFF2-40B4-BE49-F238E27FC236}">
                <a16:creationId xmlns:a16="http://schemas.microsoft.com/office/drawing/2014/main" id="{A35370FB-CACD-3CB9-73DB-AD92CEA482B4}"/>
              </a:ext>
            </a:extLst>
          </p:cNvPr>
          <p:cNvSpPr txBox="1"/>
          <p:nvPr/>
        </p:nvSpPr>
        <p:spPr>
          <a:xfrm>
            <a:off x="3771900" y="5605254"/>
            <a:ext cx="1600200" cy="461665"/>
          </a:xfrm>
          <a:prstGeom prst="rect">
            <a:avLst/>
          </a:prstGeom>
          <a:noFill/>
        </p:spPr>
        <p:txBody>
          <a:bodyPr wrap="square">
            <a:spAutoFit/>
          </a:bodyPr>
          <a:lstStyle/>
          <a:p>
            <a:pPr algn="ctr"/>
            <a:r>
              <a:rPr lang="en-IN" sz="2400" dirty="0"/>
              <a:t>Figure 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4</a:t>
            </a:r>
            <a:endParaRPr dirty="0"/>
          </a:p>
        </p:txBody>
      </p:sp>
      <p:sp>
        <p:nvSpPr>
          <p:cNvPr id="3" name="Text Placeholder 2"/>
          <p:cNvSpPr>
            <a:spLocks noGrp="1"/>
          </p:cNvSpPr>
          <p:nvPr>
            <p:ph type="body" sz="quarter" idx="10"/>
          </p:nvPr>
        </p:nvSpPr>
        <p:spPr/>
        <p:txBody>
          <a:bodyPr>
            <a:normAutofit/>
          </a:bodyPr>
          <a:lstStyle/>
          <a:p>
            <a:r>
              <a:rPr lang="en-IN" sz="2800" dirty="0"/>
              <a:t>The population regression model to be estimated is</a:t>
            </a:r>
          </a:p>
          <a:p>
            <a:r>
              <a:rPr lang="en-IN" dirty="0"/>
              <a:t>      Graduating GPA = β</a:t>
            </a:r>
            <a:r>
              <a:rPr lang="en-IN" dirty="0">
                <a:latin typeface="Calibri" panose="020F0502020204030204" pitchFamily="34" charset="0"/>
                <a:ea typeface="Calibri" panose="020F0502020204030204" pitchFamily="34" charset="0"/>
                <a:cs typeface="Calibri" panose="020F0502020204030204" pitchFamily="34" charset="0"/>
              </a:rPr>
              <a:t>₀ + </a:t>
            </a:r>
            <a:r>
              <a:rPr lang="el-GR" dirty="0">
                <a:latin typeface="Calibri" panose="020F0502020204030204" pitchFamily="34" charset="0"/>
                <a:ea typeface="Calibri" panose="020F0502020204030204" pitchFamily="34" charset="0"/>
                <a:cs typeface="Calibri" panose="020F0502020204030204" pitchFamily="34" charset="0"/>
              </a:rPr>
              <a:t>β₁</a:t>
            </a:r>
            <a:r>
              <a:rPr lang="en-US" dirty="0">
                <a:latin typeface="Calibri" panose="020F0502020204030204" pitchFamily="34" charset="0"/>
                <a:ea typeface="Calibri" panose="020F0502020204030204" pitchFamily="34" charset="0"/>
                <a:cs typeface="Calibri" panose="020F0502020204030204" pitchFamily="34" charset="0"/>
              </a:rPr>
              <a:t> ⋅ (Total Test Score).</a:t>
            </a:r>
            <a:endParaRPr lang="en-IN" sz="2800" dirty="0"/>
          </a:p>
          <a:p>
            <a:pPr>
              <a:defRPr sz="2800"/>
            </a:pPr>
            <a:r>
              <a:rPr lang="en-IN" sz="2800" dirty="0"/>
              <a:t>We will begin by making an inference concerning </a:t>
            </a:r>
            <a:r>
              <a:rPr lang="el-GR" dirty="0">
                <a:latin typeface="Calibri" panose="020F0502020204030204" pitchFamily="34" charset="0"/>
                <a:ea typeface="Calibri" panose="020F0502020204030204" pitchFamily="34" charset="0"/>
                <a:cs typeface="Calibri" panose="020F0502020204030204" pitchFamily="34" charset="0"/>
              </a:rPr>
              <a:t>β₁</a:t>
            </a:r>
            <a:r>
              <a:rPr lang="en-US" sz="2800" dirty="0"/>
              <a:t>.</a:t>
            </a:r>
            <a:r>
              <a:rPr lang="ar-AE" sz="2800" dirty="0"/>
              <a:t> </a:t>
            </a:r>
            <a:r>
              <a:rPr lang="en-IN" sz="2800" dirty="0"/>
              <a:t>Construct a 95% confidence interval for</a:t>
            </a:r>
            <a:r>
              <a:rPr lang="el-GR" dirty="0">
                <a:latin typeface="Calibri" panose="020F0502020204030204" pitchFamily="34" charset="0"/>
                <a:ea typeface="Calibri" panose="020F0502020204030204" pitchFamily="34" charset="0"/>
                <a:cs typeface="Calibri" panose="020F0502020204030204" pitchFamily="34" charset="0"/>
              </a:rPr>
              <a:t> β₁</a:t>
            </a:r>
            <a:r>
              <a:rPr lang="ar-AE" sz="2800" dirty="0"/>
              <a:t>.</a:t>
            </a:r>
            <a:endParaRPr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5</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The paired data on test score and graduating GPA are taken from a random sample of students. The scatterplot does not show an overwhelming linear pattern, but a slight linear trend is apparent.</a:t>
            </a:r>
          </a:p>
          <a:p>
            <a:r>
              <a:rPr lang="en-US" dirty="0"/>
              <a:t>Using Excel’s statistical analysis package to estimate the linear regression model, the output is given in Figure 3. </a:t>
            </a:r>
          </a:p>
          <a:p>
            <a:pPr>
              <a:defRPr sz="2800"/>
            </a:pPr>
            <a:endParaRPr sz="2800" dirty="0"/>
          </a:p>
        </p:txBody>
      </p:sp>
    </p:spTree>
    <p:extLst>
      <p:ext uri="{BB962C8B-B14F-4D97-AF65-F5344CB8AC3E}">
        <p14:creationId xmlns:p14="http://schemas.microsoft.com/office/powerpoint/2010/main" val="37119262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6</a:t>
            </a:r>
            <a:endParaRPr dirty="0"/>
          </a:p>
        </p:txBody>
      </p:sp>
      <p:pic>
        <p:nvPicPr>
          <p:cNvPr id="9" name="Picture 8" descr="The image shows the summary output of a regression analysis consisting of two sections: Analysis of Variance (ANOVA) table, and Parameter Estimates table.&#10;First: ANOVA Table.&#10;This table has five columns and three rows of data excluding the column headers.&#10;Column headers are: DF (degrees of freedom), Sum of Squares, Mean Square, F Ratio and Significance F.&#10;The three rows represent:&#10;First row (Regression): degrees of freedom is 1, Sum of Squares is 0.854832198, Mean Square is 0.854832198, F Ratio is 5.321848064, Significance F is 0.028670474.&#10;Second row (Residual): degrees of freedom is 28, Sum of Squares is 4.497554469, Mean Square is 0.160626945.&#10;Third row (Total): degrees of freedom is 29, sum of squares is 5.352386667.&#10;&#10;Second: Parameter Estimates Table.&#10;This table contains six columns and two rows of data excluding the column headers.&#10;Column headers are: Coefficients, Standard Error, t Stat, P-value, Lower 95 percent, Upper 95 percent.&#10;The two rows represent terms in the model:&#10;First row (Intercept): Coefficients is 0.273342604, Standard Error is 1.067710391, t Stat is 0.256008189, P-value is 0.799816021, Lower 95% is negative 1.913762987, Upper 95% is 2.460448195.&#10;Second row (Items Produced): Coefficients is 0.002144823, Standard Error is 0.000929737, t Stat is 2.306913103, P-value is 0.028670474, Lower 95% is 0.000240343, Upper 95% is 0.004049304.&#10;And the lower 95 percent and upper 95 percent of Total test Score are marked yellow.">
            <a:extLst>
              <a:ext uri="{FF2B5EF4-FFF2-40B4-BE49-F238E27FC236}">
                <a16:creationId xmlns:a16="http://schemas.microsoft.com/office/drawing/2014/main" id="{49FE3026-8AD7-43A1-97D4-A2A10D3B1961}"/>
              </a:ext>
            </a:extLst>
          </p:cNvPr>
          <p:cNvPicPr>
            <a:picLocks noChangeAspect="1"/>
          </p:cNvPicPr>
          <p:nvPr/>
        </p:nvPicPr>
        <p:blipFill>
          <a:blip r:embed="rId2"/>
          <a:srcRect b="8824"/>
          <a:stretch>
            <a:fillRect/>
          </a:stretch>
        </p:blipFill>
        <p:spPr>
          <a:xfrm>
            <a:off x="494852" y="1905001"/>
            <a:ext cx="8191947" cy="2362199"/>
          </a:xfrm>
          <a:prstGeom prst="rect">
            <a:avLst/>
          </a:prstGeom>
        </p:spPr>
      </p:pic>
      <p:sp>
        <p:nvSpPr>
          <p:cNvPr id="3" name="TextBox 2">
            <a:extLst>
              <a:ext uri="{FF2B5EF4-FFF2-40B4-BE49-F238E27FC236}">
                <a16:creationId xmlns:a16="http://schemas.microsoft.com/office/drawing/2014/main" id="{728A7E1F-9B8F-33D1-7239-7DE01CCE0DDC}"/>
              </a:ext>
            </a:extLst>
          </p:cNvPr>
          <p:cNvSpPr txBox="1"/>
          <p:nvPr/>
        </p:nvSpPr>
        <p:spPr>
          <a:xfrm>
            <a:off x="4114800" y="4271682"/>
            <a:ext cx="1600200" cy="461665"/>
          </a:xfrm>
          <a:prstGeom prst="rect">
            <a:avLst/>
          </a:prstGeom>
          <a:noFill/>
        </p:spPr>
        <p:txBody>
          <a:bodyPr wrap="square">
            <a:spAutoFit/>
          </a:bodyPr>
          <a:lstStyle/>
          <a:p>
            <a:pPr algn="ctr"/>
            <a:r>
              <a:rPr lang="en-IN" sz="2400" dirty="0"/>
              <a:t>Figure 3</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7</a:t>
            </a:r>
            <a:endParaRPr dirty="0"/>
          </a:p>
        </p:txBody>
      </p:sp>
      <p:sp>
        <p:nvSpPr>
          <p:cNvPr id="3" name="Text Placeholder 2"/>
          <p:cNvSpPr>
            <a:spLocks noGrp="1"/>
          </p:cNvSpPr>
          <p:nvPr>
            <p:ph type="body" sz="quarter" idx="10"/>
          </p:nvPr>
        </p:nvSpPr>
        <p:spPr/>
        <p:txBody>
          <a:bodyPr>
            <a:normAutofit/>
          </a:bodyPr>
          <a:lstStyle/>
          <a:p>
            <a:r>
              <a:rPr sz="2800" dirty="0"/>
              <a:t>Using the computer output will make the job of calculating a confidence interval easy. Two of the three pieces of information required to calculate a confidence interval by hand are given in the output.</a:t>
            </a:r>
          </a:p>
          <a:p>
            <a:pPr marL="514350" indent="-514350">
              <a:buFont typeface="+mj-lt"/>
              <a:buChar char="•"/>
              <a:defRPr sz="2800"/>
            </a:pPr>
            <a:r>
              <a:rPr dirty="0"/>
              <a:t>​</a:t>
            </a:r>
            <a:r>
              <a:rPr sz="2800" dirty="0"/>
              <a:t>The sample estimate of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sz="2800" dirty="0"/>
              <a:t> is given in the </a:t>
            </a:r>
            <a:r>
              <a:rPr sz="2800" b="1" dirty="0"/>
              <a:t>Coefficients</a:t>
            </a:r>
            <a:r>
              <a:rPr sz="2800" dirty="0"/>
              <a:t> column associated with the variable </a:t>
            </a:r>
            <a:r>
              <a:rPr lang="en-US" sz="2800" dirty="0"/>
              <a:t>Total Test</a:t>
            </a:r>
            <a:r>
              <a:rPr sz="2800" dirty="0"/>
              <a:t> Score. That is,</a:t>
            </a:r>
            <a:r>
              <a:rPr lang="en-US" sz="2800" dirty="0"/>
              <a:t>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a:t>
            </a:r>
            <a:r>
              <a:rPr sz="2800" dirty="0"/>
              <a:t> is </a:t>
            </a:r>
            <a:r>
              <a:rPr lang="en-US" sz="2800" dirty="0"/>
              <a:t>estimated </a:t>
            </a:r>
            <a:r>
              <a:rPr sz="2800" dirty="0">
                <a:latin typeface="Cambria Math"/>
              </a:rPr>
              <a:t>0.0021</a:t>
            </a:r>
            <a:r>
              <a:rPr sz="2800" dirty="0"/>
              <a:t>.</a:t>
            </a:r>
          </a:p>
          <a:p>
            <a:pPr marL="514350" indent="-514350">
              <a:buFont typeface="+mj-lt"/>
              <a:buChar char="•"/>
              <a:defRPr sz="2800"/>
            </a:pPr>
            <a:r>
              <a:rPr dirty="0"/>
              <a:t>​</a:t>
            </a:r>
            <a:r>
              <a:rPr sz="2800" dirty="0"/>
              <a:t>The standard deviation of </a:t>
            </a:r>
            <a:r>
              <a:rPr lang="en-US" i="1" dirty="0"/>
              <a:t>b</a:t>
            </a:r>
            <a:r>
              <a:rPr lang="en-US" dirty="0">
                <a:latin typeface="Calibri" panose="020F0502020204030204" pitchFamily="34" charset="0"/>
                <a:ea typeface="Calibri" panose="020F0502020204030204" pitchFamily="34" charset="0"/>
                <a:cs typeface="Calibri" panose="020F0502020204030204" pitchFamily="34" charset="0"/>
              </a:rPr>
              <a:t>₁ </a:t>
            </a:r>
            <a:r>
              <a:rPr sz="2800" dirty="0"/>
              <a:t>is given in the </a:t>
            </a:r>
            <a:r>
              <a:rPr sz="2800" b="1" dirty="0"/>
              <a:t>Standard Error</a:t>
            </a:r>
            <a:r>
              <a:rPr sz="2800" i="1" dirty="0"/>
              <a:t> </a:t>
            </a:r>
            <a:r>
              <a:rPr sz="2800" dirty="0"/>
              <a:t>column associated with the variable </a:t>
            </a:r>
            <a:r>
              <a:rPr lang="en-US" sz="2800" dirty="0"/>
              <a:t>Total Test</a:t>
            </a:r>
            <a:r>
              <a:rPr sz="2800" dirty="0"/>
              <a:t> Score. That is, </a:t>
            </a:r>
            <a:r>
              <a:rPr lang="en-US" sz="2800" dirty="0"/>
              <a:t>     </a:t>
            </a:r>
            <a:endParaRPr sz="2800" dirty="0"/>
          </a:p>
          <a:p>
            <a:pPr>
              <a:defRPr sz="2800"/>
            </a:pPr>
            <a:endParaRPr sz="2800" dirty="0"/>
          </a:p>
        </p:txBody>
      </p:sp>
      <p:pic>
        <p:nvPicPr>
          <p:cNvPr id="4" name="Picture 3" descr="s subscript b subscript one.">
            <a:extLst>
              <a:ext uri="{FF2B5EF4-FFF2-40B4-BE49-F238E27FC236}">
                <a16:creationId xmlns:a16="http://schemas.microsoft.com/office/drawing/2014/main" id="{1616DB10-13E8-8312-9F3A-39F5AEBC00C7}"/>
              </a:ext>
            </a:extLst>
          </p:cNvPr>
          <p:cNvPicPr>
            <a:picLocks noChangeAspect="1"/>
          </p:cNvPicPr>
          <p:nvPr/>
        </p:nvPicPr>
        <p:blipFill>
          <a:blip r:embed="rId2"/>
          <a:stretch>
            <a:fillRect/>
          </a:stretch>
        </p:blipFill>
        <p:spPr>
          <a:xfrm>
            <a:off x="3124200" y="5105400"/>
            <a:ext cx="390525" cy="523875"/>
          </a:xfrm>
          <a:prstGeom prst="rect">
            <a:avLst/>
          </a:prstGeom>
        </p:spPr>
      </p:pic>
      <p:sp>
        <p:nvSpPr>
          <p:cNvPr id="6" name="TextBox 5">
            <a:extLst>
              <a:ext uri="{FF2B5EF4-FFF2-40B4-BE49-F238E27FC236}">
                <a16:creationId xmlns:a16="http://schemas.microsoft.com/office/drawing/2014/main" id="{00BB55AC-13D9-7CDA-C450-7EDB9854CBE0}"/>
              </a:ext>
            </a:extLst>
          </p:cNvPr>
          <p:cNvSpPr txBox="1"/>
          <p:nvPr/>
        </p:nvSpPr>
        <p:spPr>
          <a:xfrm>
            <a:off x="3429000" y="5039380"/>
            <a:ext cx="2200277" cy="523220"/>
          </a:xfrm>
          <a:prstGeom prst="rect">
            <a:avLst/>
          </a:prstGeom>
          <a:noFill/>
        </p:spPr>
        <p:txBody>
          <a:bodyPr wrap="square">
            <a:spAutoFit/>
          </a:bodyPr>
          <a:lstStyle/>
          <a:p>
            <a:r>
              <a:rPr lang="en-IN" sz="2800" dirty="0"/>
              <a:t>is </a:t>
            </a:r>
            <a:r>
              <a:rPr lang="en-IN" sz="2800" dirty="0">
                <a:latin typeface="Cambria Math"/>
              </a:rPr>
              <a:t>0.00093</a:t>
            </a:r>
            <a:r>
              <a:rPr lang="en-IN" sz="2800" dirty="0"/>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8</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The missing piece of information is the value of 								 </a:t>
            </a:r>
          </a:p>
          <a:p>
            <a:pPr>
              <a:defRPr sz="2800"/>
            </a:pPr>
            <a:endParaRPr lang="en-IN" sz="2800" dirty="0"/>
          </a:p>
          <a:p>
            <a:pPr>
              <a:defRPr sz="2800"/>
            </a:pPr>
            <a:br>
              <a:rPr lang="en-IN" sz="2800" dirty="0"/>
            </a:br>
            <a:r>
              <a:rPr lang="en-IN" sz="2800" dirty="0"/>
              <a:t>		</a:t>
            </a:r>
          </a:p>
          <a:p>
            <a:pPr>
              <a:defRPr sz="2800"/>
            </a:pPr>
            <a:endParaRPr lang="en-IN" dirty="0">
              <a:ea typeface="Cambria Math" panose="02040503050406030204" pitchFamily="18" charset="0"/>
            </a:endParaRPr>
          </a:p>
          <a:p>
            <a:pPr>
              <a:defRPr sz="2800"/>
            </a:pPr>
            <a:r>
              <a:rPr lang="en-IN" dirty="0">
                <a:ea typeface="Cambria Math" panose="02040503050406030204" pitchFamily="18" charset="0"/>
              </a:rPr>
              <a:t>                          </a:t>
            </a:r>
            <a:endParaRPr lang="en-IN" sz="2800" dirty="0"/>
          </a:p>
        </p:txBody>
      </p:sp>
      <p:pic>
        <p:nvPicPr>
          <p:cNvPr id="10" name="Picture 9" descr="t subscript alpha divided by 2 comma degrees of freedom.">
            <a:extLst>
              <a:ext uri="{FF2B5EF4-FFF2-40B4-BE49-F238E27FC236}">
                <a16:creationId xmlns:a16="http://schemas.microsoft.com/office/drawing/2014/main" id="{B496BF73-6470-F699-B746-EDFB53A25580}"/>
              </a:ext>
            </a:extLst>
          </p:cNvPr>
          <p:cNvPicPr>
            <a:picLocks noChangeAspect="1"/>
          </p:cNvPicPr>
          <p:nvPr/>
        </p:nvPicPr>
        <p:blipFill>
          <a:blip r:embed="rId2"/>
          <a:stretch>
            <a:fillRect/>
          </a:stretch>
        </p:blipFill>
        <p:spPr>
          <a:xfrm>
            <a:off x="7507380" y="1110338"/>
            <a:ext cx="771525" cy="457200"/>
          </a:xfrm>
          <a:prstGeom prst="rect">
            <a:avLst/>
          </a:prstGeom>
        </p:spPr>
      </p:pic>
      <p:sp>
        <p:nvSpPr>
          <p:cNvPr id="17" name="TextBox 16">
            <a:extLst>
              <a:ext uri="{FF2B5EF4-FFF2-40B4-BE49-F238E27FC236}">
                <a16:creationId xmlns:a16="http://schemas.microsoft.com/office/drawing/2014/main" id="{7DAC2668-4428-001C-B188-BFA659C617DD}"/>
              </a:ext>
            </a:extLst>
          </p:cNvPr>
          <p:cNvSpPr txBox="1"/>
          <p:nvPr/>
        </p:nvSpPr>
        <p:spPr>
          <a:xfrm>
            <a:off x="457200" y="1451572"/>
            <a:ext cx="2057400" cy="523220"/>
          </a:xfrm>
          <a:prstGeom prst="rect">
            <a:avLst/>
          </a:prstGeom>
          <a:noFill/>
        </p:spPr>
        <p:txBody>
          <a:bodyPr wrap="square">
            <a:spAutoFit/>
          </a:bodyPr>
          <a:lstStyle/>
          <a:p>
            <a:r>
              <a:rPr lang="en-IN" sz="2800" dirty="0"/>
              <a:t>Determining</a:t>
            </a:r>
          </a:p>
        </p:txBody>
      </p:sp>
      <p:pic>
        <p:nvPicPr>
          <p:cNvPr id="8" name="Picture 7" descr="t subscript alpha divided by 2 comma degrees of freedom.">
            <a:extLst>
              <a:ext uri="{FF2B5EF4-FFF2-40B4-BE49-F238E27FC236}">
                <a16:creationId xmlns:a16="http://schemas.microsoft.com/office/drawing/2014/main" id="{CD9DAB6C-5F63-DC6C-0435-EC6EF8A0F358}"/>
              </a:ext>
            </a:extLst>
          </p:cNvPr>
          <p:cNvPicPr>
            <a:picLocks noChangeAspect="1"/>
          </p:cNvPicPr>
          <p:nvPr/>
        </p:nvPicPr>
        <p:blipFill>
          <a:blip r:embed="rId3"/>
          <a:stretch>
            <a:fillRect/>
          </a:stretch>
        </p:blipFill>
        <p:spPr>
          <a:xfrm>
            <a:off x="2483785" y="1530523"/>
            <a:ext cx="676275" cy="457200"/>
          </a:xfrm>
          <a:prstGeom prst="rect">
            <a:avLst/>
          </a:prstGeom>
        </p:spPr>
      </p:pic>
      <p:sp>
        <p:nvSpPr>
          <p:cNvPr id="19" name="TextBox 18">
            <a:extLst>
              <a:ext uri="{FF2B5EF4-FFF2-40B4-BE49-F238E27FC236}">
                <a16:creationId xmlns:a16="http://schemas.microsoft.com/office/drawing/2014/main" id="{D6D37A63-1D80-B8AE-625E-7CFE2AE999CC}"/>
              </a:ext>
            </a:extLst>
          </p:cNvPr>
          <p:cNvSpPr txBox="1"/>
          <p:nvPr/>
        </p:nvSpPr>
        <p:spPr>
          <a:xfrm>
            <a:off x="3186111" y="1420196"/>
            <a:ext cx="4029077" cy="523220"/>
          </a:xfrm>
          <a:prstGeom prst="rect">
            <a:avLst/>
          </a:prstGeom>
          <a:noFill/>
        </p:spPr>
        <p:txBody>
          <a:bodyPr wrap="square">
            <a:spAutoFit/>
          </a:bodyPr>
          <a:lstStyle/>
          <a:p>
            <a:r>
              <a:rPr lang="en-IN" sz="2800" dirty="0"/>
              <a:t>requires the calculation of</a:t>
            </a:r>
          </a:p>
        </p:txBody>
      </p:sp>
      <p:pic>
        <p:nvPicPr>
          <p:cNvPr id="13" name="Picture 12" descr="Alpha divided by 2">
            <a:extLst>
              <a:ext uri="{FF2B5EF4-FFF2-40B4-BE49-F238E27FC236}">
                <a16:creationId xmlns:a16="http://schemas.microsoft.com/office/drawing/2014/main" id="{5EF55541-E335-70C8-0CA2-9B5F63ABC41F}"/>
              </a:ext>
            </a:extLst>
          </p:cNvPr>
          <p:cNvPicPr>
            <a:picLocks noChangeAspect="1"/>
          </p:cNvPicPr>
          <p:nvPr/>
        </p:nvPicPr>
        <p:blipFill>
          <a:blip r:embed="rId4"/>
          <a:stretch>
            <a:fillRect/>
          </a:stretch>
        </p:blipFill>
        <p:spPr>
          <a:xfrm>
            <a:off x="7105726" y="1358328"/>
            <a:ext cx="268304" cy="709708"/>
          </a:xfrm>
          <a:prstGeom prst="rect">
            <a:avLst/>
          </a:prstGeom>
        </p:spPr>
      </p:pic>
      <p:sp>
        <p:nvSpPr>
          <p:cNvPr id="21" name="TextBox 20">
            <a:extLst>
              <a:ext uri="{FF2B5EF4-FFF2-40B4-BE49-F238E27FC236}">
                <a16:creationId xmlns:a16="http://schemas.microsoft.com/office/drawing/2014/main" id="{FFC2F8FD-864B-B101-A3D5-4BD7BC65FBA5}"/>
              </a:ext>
            </a:extLst>
          </p:cNvPr>
          <p:cNvSpPr txBox="1"/>
          <p:nvPr/>
        </p:nvSpPr>
        <p:spPr>
          <a:xfrm>
            <a:off x="7348538" y="1420196"/>
            <a:ext cx="1371600" cy="523220"/>
          </a:xfrm>
          <a:prstGeom prst="rect">
            <a:avLst/>
          </a:prstGeom>
          <a:noFill/>
        </p:spPr>
        <p:txBody>
          <a:bodyPr wrap="square">
            <a:spAutoFit/>
          </a:bodyPr>
          <a:lstStyle/>
          <a:p>
            <a:r>
              <a:rPr lang="en-IN" sz="2800" dirty="0"/>
              <a:t>and the</a:t>
            </a:r>
          </a:p>
        </p:txBody>
      </p:sp>
      <p:sp>
        <p:nvSpPr>
          <p:cNvPr id="23" name="TextBox 22">
            <a:extLst>
              <a:ext uri="{FF2B5EF4-FFF2-40B4-BE49-F238E27FC236}">
                <a16:creationId xmlns:a16="http://schemas.microsoft.com/office/drawing/2014/main" id="{E0FEA032-5BF1-A9FB-84D4-CC592109C3E9}"/>
              </a:ext>
            </a:extLst>
          </p:cNvPr>
          <p:cNvSpPr txBox="1"/>
          <p:nvPr/>
        </p:nvSpPr>
        <p:spPr>
          <a:xfrm>
            <a:off x="473448" y="1992012"/>
            <a:ext cx="8246689" cy="523220"/>
          </a:xfrm>
          <a:prstGeom prst="rect">
            <a:avLst/>
          </a:prstGeom>
          <a:noFill/>
        </p:spPr>
        <p:txBody>
          <a:bodyPr wrap="square">
            <a:spAutoFit/>
          </a:bodyPr>
          <a:lstStyle/>
          <a:p>
            <a:r>
              <a:rPr lang="en-IN" sz="2800" dirty="0"/>
              <a:t>degrees of freedom. Since the level of confidence is</a:t>
            </a:r>
          </a:p>
        </p:txBody>
      </p:sp>
      <p:sp>
        <p:nvSpPr>
          <p:cNvPr id="25" name="TextBox 24">
            <a:extLst>
              <a:ext uri="{FF2B5EF4-FFF2-40B4-BE49-F238E27FC236}">
                <a16:creationId xmlns:a16="http://schemas.microsoft.com/office/drawing/2014/main" id="{BE35B9D6-F20C-BCA9-E84B-446E91758B0A}"/>
              </a:ext>
            </a:extLst>
          </p:cNvPr>
          <p:cNvSpPr txBox="1"/>
          <p:nvPr/>
        </p:nvSpPr>
        <p:spPr>
          <a:xfrm>
            <a:off x="464764" y="2433130"/>
            <a:ext cx="5715000" cy="523220"/>
          </a:xfrm>
          <a:prstGeom prst="rect">
            <a:avLst/>
          </a:prstGeom>
          <a:noFill/>
        </p:spPr>
        <p:txBody>
          <a:bodyPr wrap="square">
            <a:spAutoFit/>
          </a:bodyPr>
          <a:lstStyle/>
          <a:p>
            <a:r>
              <a:rPr lang="en-IN" sz="2800" dirty="0"/>
              <a:t>specified to be 95%, </a:t>
            </a:r>
            <a:r>
              <a:rPr lang="el-GR" sz="2800" i="1" dirty="0"/>
              <a:t>α</a:t>
            </a:r>
            <a:r>
              <a:rPr lang="en-US" sz="2800" dirty="0"/>
              <a:t> = 0.05</a:t>
            </a:r>
            <a:r>
              <a:rPr lang="en-IN" sz="2800" dirty="0"/>
              <a:t> and </a:t>
            </a:r>
          </a:p>
        </p:txBody>
      </p:sp>
      <p:pic>
        <p:nvPicPr>
          <p:cNvPr id="16" name="Picture 15" descr="Alpha divided by two equals zero point zero five divided by two equals zero point zero two five.">
            <a:extLst>
              <a:ext uri="{FF2B5EF4-FFF2-40B4-BE49-F238E27FC236}">
                <a16:creationId xmlns:a16="http://schemas.microsoft.com/office/drawing/2014/main" id="{55E3565C-2787-CAAD-E0CB-0F7E33FBCA40}"/>
              </a:ext>
            </a:extLst>
          </p:cNvPr>
          <p:cNvPicPr>
            <a:picLocks noChangeAspect="1"/>
          </p:cNvPicPr>
          <p:nvPr/>
        </p:nvPicPr>
        <p:blipFill>
          <a:blip r:embed="rId5"/>
          <a:stretch>
            <a:fillRect/>
          </a:stretch>
        </p:blipFill>
        <p:spPr>
          <a:xfrm>
            <a:off x="542365" y="2950448"/>
            <a:ext cx="2314575" cy="781050"/>
          </a:xfrm>
          <a:prstGeom prst="rect">
            <a:avLst/>
          </a:prstGeom>
        </p:spPr>
      </p:pic>
      <p:sp>
        <p:nvSpPr>
          <p:cNvPr id="27" name="TextBox 26">
            <a:extLst>
              <a:ext uri="{FF2B5EF4-FFF2-40B4-BE49-F238E27FC236}">
                <a16:creationId xmlns:a16="http://schemas.microsoft.com/office/drawing/2014/main" id="{90FBACEE-ECB1-8645-384F-F6BAD68C2BBD}"/>
              </a:ext>
            </a:extLst>
          </p:cNvPr>
          <p:cNvSpPr txBox="1"/>
          <p:nvPr/>
        </p:nvSpPr>
        <p:spPr>
          <a:xfrm>
            <a:off x="2895600" y="3051654"/>
            <a:ext cx="4572000" cy="523220"/>
          </a:xfrm>
          <a:prstGeom prst="rect">
            <a:avLst/>
          </a:prstGeom>
          <a:noFill/>
        </p:spPr>
        <p:txBody>
          <a:bodyPr wrap="square">
            <a:spAutoFit/>
          </a:bodyPr>
          <a:lstStyle/>
          <a:p>
            <a:r>
              <a:rPr lang="en-IN" sz="2800" dirty="0"/>
              <a:t>The degrees of freedom are</a:t>
            </a:r>
          </a:p>
        </p:txBody>
      </p:sp>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5651D760-7294-46D7-E7A0-A64C7D9B7615}"/>
                  </a:ext>
                </a:extLst>
              </p:cNvPr>
              <p:cNvSpPr txBox="1"/>
              <p:nvPr/>
            </p:nvSpPr>
            <p:spPr>
              <a:xfrm>
                <a:off x="533400" y="3770293"/>
                <a:ext cx="8122586" cy="954107"/>
              </a:xfrm>
              <a:prstGeom prst="rect">
                <a:avLst/>
              </a:prstGeom>
              <a:noFill/>
            </p:spPr>
            <p:txBody>
              <a:bodyPr wrap="square">
                <a:spAutoFit/>
              </a:bodyPr>
              <a:lstStyle/>
              <a:p>
                <a:pPr>
                  <a:defRPr sz="2800"/>
                </a:pPr>
                <a:r>
                  <a:rPr lang="en-IN" sz="2800" i="1" dirty="0">
                    <a:ea typeface="Cambria Math" panose="02040503050406030204" pitchFamily="18" charset="0"/>
                  </a:rPr>
                  <a:t>		</a:t>
                </a:r>
                <a:r>
                  <a:rPr lang="en-IN" sz="2800" i="1" dirty="0" err="1">
                    <a:ea typeface="Cambria Math" panose="02040503050406030204" pitchFamily="18" charset="0"/>
                  </a:rPr>
                  <a:t>df</a:t>
                </a:r>
                <a:r>
                  <a:rPr lang="en-IN" sz="2800" dirty="0">
                    <a:ea typeface="Cambria Math" panose="02040503050406030204" pitchFamily="18" charset="0"/>
                  </a:rPr>
                  <a:t> = </a:t>
                </a:r>
                <a:r>
                  <a:rPr lang="en-IN" sz="2800" i="1" dirty="0">
                    <a:ea typeface="Cambria Math" panose="02040503050406030204" pitchFamily="18" charset="0"/>
                  </a:rPr>
                  <a:t>n</a:t>
                </a:r>
                <a:r>
                  <a:rPr lang="en-IN" sz="2800" dirty="0">
                    <a:ea typeface="Cambria Math" panose="02040503050406030204" pitchFamily="18" charset="0"/>
                  </a:rPr>
                  <a:t> </a:t>
                </a:r>
                <a14:m>
                  <m:oMath xmlns:m="http://schemas.openxmlformats.org/officeDocument/2006/math">
                    <m:r>
                      <a:rPr lang="en-IN" sz="2800" i="1" smtClean="0">
                        <a:latin typeface="Cambria Math" panose="02040503050406030204" pitchFamily="18" charset="0"/>
                        <a:ea typeface="Cambria Math" panose="02040503050406030204" pitchFamily="18" charset="0"/>
                      </a:rPr>
                      <m:t>−</m:t>
                    </m:r>
                  </m:oMath>
                </a14:m>
                <a:r>
                  <a:rPr lang="en-IN" sz="2800" dirty="0">
                    <a:ea typeface="Cambria Math" panose="02040503050406030204" pitchFamily="18" charset="0"/>
                  </a:rPr>
                  <a:t> 2 = 30 </a:t>
                </a:r>
                <a14:m>
                  <m:oMath xmlns:m="http://schemas.openxmlformats.org/officeDocument/2006/math">
                    <m:r>
                      <a:rPr lang="en-IN" sz="2800" i="1">
                        <a:latin typeface="Cambria Math" panose="02040503050406030204" pitchFamily="18" charset="0"/>
                        <a:ea typeface="Cambria Math" panose="02040503050406030204" pitchFamily="18" charset="0"/>
                      </a:rPr>
                      <m:t>−</m:t>
                    </m:r>
                  </m:oMath>
                </a14:m>
                <a:r>
                  <a:rPr lang="en-IN" sz="2800" dirty="0">
                    <a:ea typeface="Cambria Math" panose="02040503050406030204" pitchFamily="18" charset="0"/>
                  </a:rPr>
                  <a:t> 2 = 28.</a:t>
                </a:r>
              </a:p>
              <a:p>
                <a:r>
                  <a:rPr lang="en-IN" sz="2800" dirty="0"/>
                  <a:t>Consequently, using technology</a:t>
                </a:r>
              </a:p>
            </p:txBody>
          </p:sp>
        </mc:Choice>
        <mc:Fallback xmlns="">
          <p:sp>
            <p:nvSpPr>
              <p:cNvPr id="29" name="TextBox 28">
                <a:extLst>
                  <a:ext uri="{FF2B5EF4-FFF2-40B4-BE49-F238E27FC236}">
                    <a16:creationId xmlns:a16="http://schemas.microsoft.com/office/drawing/2014/main" id="{5651D760-7294-46D7-E7A0-A64C7D9B7615}"/>
                  </a:ext>
                </a:extLst>
              </p:cNvPr>
              <p:cNvSpPr txBox="1">
                <a:spLocks noRot="1" noChangeAspect="1" noMove="1" noResize="1" noEditPoints="1" noAdjustHandles="1" noChangeArrowheads="1" noChangeShapeType="1" noTextEdit="1"/>
              </p:cNvSpPr>
              <p:nvPr/>
            </p:nvSpPr>
            <p:spPr>
              <a:xfrm>
                <a:off x="533400" y="3770293"/>
                <a:ext cx="8122586" cy="954107"/>
              </a:xfrm>
              <a:prstGeom prst="rect">
                <a:avLst/>
              </a:prstGeom>
              <a:blipFill>
                <a:blip r:embed="rId7"/>
                <a:stretch>
                  <a:fillRect l="-1577" t="-5732" b="-17197"/>
                </a:stretch>
              </a:blipFill>
            </p:spPr>
            <p:txBody>
              <a:bodyPr/>
              <a:lstStyle/>
              <a:p>
                <a:r>
                  <a:rPr lang="en-IN">
                    <a:noFill/>
                  </a:rPr>
                  <a:t> </a:t>
                </a:r>
              </a:p>
            </p:txBody>
          </p:sp>
        </mc:Fallback>
      </mc:AlternateContent>
      <p:pic>
        <p:nvPicPr>
          <p:cNvPr id="20" name="Picture 19" descr="t subscript alpha divided by two, comma degrees of freedom equals t subscript zero point zero two five, comma twenty-eight equals two point zero four eight four.">
            <a:extLst>
              <a:ext uri="{FF2B5EF4-FFF2-40B4-BE49-F238E27FC236}">
                <a16:creationId xmlns:a16="http://schemas.microsoft.com/office/drawing/2014/main" id="{151A70FB-975C-FF48-7EDD-74E54DCBAAA1}"/>
              </a:ext>
            </a:extLst>
          </p:cNvPr>
          <p:cNvPicPr>
            <a:picLocks noChangeAspect="1"/>
          </p:cNvPicPr>
          <p:nvPr/>
        </p:nvPicPr>
        <p:blipFill>
          <a:blip r:embed="rId8"/>
          <a:stretch>
            <a:fillRect/>
          </a:stretch>
        </p:blipFill>
        <p:spPr>
          <a:xfrm>
            <a:off x="3084980" y="4903177"/>
            <a:ext cx="3019425" cy="457200"/>
          </a:xfrm>
          <a:prstGeom prst="rect">
            <a:avLst/>
          </a:prstGeom>
        </p:spPr>
      </p:pic>
    </p:spTree>
    <p:extLst>
      <p:ext uri="{BB962C8B-B14F-4D97-AF65-F5344CB8AC3E}">
        <p14:creationId xmlns:p14="http://schemas.microsoft.com/office/powerpoint/2010/main" val="2420162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1322B-DB73-48D8-84B4-972CBD02D9C7}"/>
              </a:ext>
            </a:extLst>
          </p:cNvPr>
          <p:cNvSpPr>
            <a:spLocks noGrp="1"/>
          </p:cNvSpPr>
          <p:nvPr>
            <p:ph type="title"/>
          </p:nvPr>
        </p:nvSpPr>
        <p:spPr/>
        <p:txBody>
          <a:bodyPr/>
          <a:lstStyle/>
          <a:p>
            <a:r>
              <a:rPr lang="en-US" dirty="0"/>
              <a:t>Inference Concerning the Slope—Slide 3</a:t>
            </a:r>
            <a:endParaRPr lang="en-IN" dirty="0"/>
          </a:p>
        </p:txBody>
      </p:sp>
      <p:sp>
        <p:nvSpPr>
          <p:cNvPr id="3" name="Text Placeholder 2">
            <a:extLst>
              <a:ext uri="{FF2B5EF4-FFF2-40B4-BE49-F238E27FC236}">
                <a16:creationId xmlns:a16="http://schemas.microsoft.com/office/drawing/2014/main" id="{5EADBD4B-3926-4579-8001-EC72E1E19D3F}"/>
              </a:ext>
            </a:extLst>
          </p:cNvPr>
          <p:cNvSpPr>
            <a:spLocks noGrp="1"/>
          </p:cNvSpPr>
          <p:nvPr>
            <p:ph type="body" sz="quarter" idx="10"/>
          </p:nvPr>
        </p:nvSpPr>
        <p:spPr/>
        <p:txBody>
          <a:bodyPr/>
          <a:lstStyle/>
          <a:p>
            <a:r>
              <a:rPr lang="en-US" dirty="0"/>
              <a:t>Notice that the denominator of the expression above is equal to the variance of </a:t>
            </a:r>
            <a:r>
              <a:rPr lang="en-US" i="1" dirty="0"/>
              <a:t>x</a:t>
            </a:r>
            <a:r>
              <a:rPr lang="en-US" dirty="0"/>
              <a:t>, multiplied by the sample size, </a:t>
            </a:r>
            <a:r>
              <a:rPr lang="en-US" i="1" dirty="0"/>
              <a:t>n</a:t>
            </a:r>
            <a:r>
              <a:rPr lang="en-US" dirty="0"/>
              <a:t>. This indicates that the variance of </a:t>
            </a:r>
            <a:r>
              <a:rPr lang="en-US" i="1" dirty="0"/>
              <a:t>b</a:t>
            </a:r>
            <a:r>
              <a:rPr lang="en-US" dirty="0">
                <a:latin typeface="Calibri" panose="020F0502020204030204" pitchFamily="34" charset="0"/>
                <a:ea typeface="Calibri" panose="020F0502020204030204" pitchFamily="34" charset="0"/>
                <a:cs typeface="Calibri" panose="020F0502020204030204" pitchFamily="34" charset="0"/>
              </a:rPr>
              <a:t>₁ </a:t>
            </a:r>
            <a:r>
              <a:rPr lang="en-US" dirty="0"/>
              <a:t>is reduced if the variance of the error terms decreases, the sample size increases, or the variance of </a:t>
            </a:r>
            <a:r>
              <a:rPr lang="en-US" i="1" dirty="0"/>
              <a:t>x</a:t>
            </a:r>
            <a:r>
              <a:rPr lang="en-US" dirty="0"/>
              <a:t> increases. </a:t>
            </a:r>
          </a:p>
        </p:txBody>
      </p:sp>
    </p:spTree>
    <p:extLst>
      <p:ext uri="{BB962C8B-B14F-4D97-AF65-F5344CB8AC3E}">
        <p14:creationId xmlns:p14="http://schemas.microsoft.com/office/powerpoint/2010/main" val="8191354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9</a:t>
            </a:r>
            <a:endParaRPr dirty="0"/>
          </a:p>
        </p:txBody>
      </p:sp>
      <p:pic>
        <p:nvPicPr>
          <p:cNvPr id="7" name="Content Placeholder 6" descr="A graph titled &quot;t-distribution, with degrees of freedom is 28. &#10;A horizontal line labelled &quot;t&quot; having three tick marks. Zero at placed at center of the line, the critical values, negative 2.0484 and plus 2.0484 are placed either sides of zero. &#10;A bell shaped curve is drawn. &#10;The region to the left of the critical value, negative 2.0484 and the region to the right of the critical value, plus 2.0484 are shaded and labelled “0.025 which represents alpha by 2”. The region between the critical values is labelled “0.95.”">
            <a:extLst>
              <a:ext uri="{FF2B5EF4-FFF2-40B4-BE49-F238E27FC236}">
                <a16:creationId xmlns:a16="http://schemas.microsoft.com/office/drawing/2014/main" id="{C009181D-21C2-4B20-B1EC-2F35E413AFF7}"/>
              </a:ext>
            </a:extLst>
          </p:cNvPr>
          <p:cNvPicPr>
            <a:picLocks noGrp="1" noChangeAspect="1"/>
          </p:cNvPicPr>
          <p:nvPr>
            <p:ph sz="quarter" idx="11"/>
          </p:nvPr>
        </p:nvPicPr>
        <p:blipFill>
          <a:blip r:embed="rId2"/>
          <a:srcRect b="11632"/>
          <a:stretch>
            <a:fillRect/>
          </a:stretch>
        </p:blipFill>
        <p:spPr>
          <a:xfrm>
            <a:off x="1099653" y="1326053"/>
            <a:ext cx="6944694" cy="3855548"/>
          </a:xfrm>
        </p:spPr>
      </p:pic>
      <p:sp>
        <p:nvSpPr>
          <p:cNvPr id="3" name="TextBox 2">
            <a:extLst>
              <a:ext uri="{FF2B5EF4-FFF2-40B4-BE49-F238E27FC236}">
                <a16:creationId xmlns:a16="http://schemas.microsoft.com/office/drawing/2014/main" id="{D4FF807D-E2A0-6EA9-B1EF-A70C5AC0F451}"/>
              </a:ext>
            </a:extLst>
          </p:cNvPr>
          <p:cNvSpPr txBox="1"/>
          <p:nvPr/>
        </p:nvSpPr>
        <p:spPr>
          <a:xfrm>
            <a:off x="3657600" y="5181601"/>
            <a:ext cx="1600200" cy="461665"/>
          </a:xfrm>
          <a:prstGeom prst="rect">
            <a:avLst/>
          </a:prstGeom>
          <a:noFill/>
        </p:spPr>
        <p:txBody>
          <a:bodyPr wrap="square">
            <a:spAutoFit/>
          </a:bodyPr>
          <a:lstStyle/>
          <a:p>
            <a:pPr algn="ctr"/>
            <a:r>
              <a:rPr lang="en-IN" sz="2400" dirty="0"/>
              <a:t>Figure 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10</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Now, let's assemble all the pieces. The</a:t>
                </a:r>
                <a:r>
                  <a:rPr lang="en-US" sz="2800" dirty="0"/>
                  <a:t> 100(1 </a:t>
                </a:r>
                <a14:m>
                  <m:oMath xmlns:m="http://schemas.openxmlformats.org/officeDocument/2006/math">
                    <m:r>
                      <a:rPr lang="en-US" sz="2800" i="1" smtClean="0">
                        <a:latin typeface="Cambria Math" panose="02040503050406030204" pitchFamily="18" charset="0"/>
                        <a:ea typeface="Cambria Math" panose="02040503050406030204" pitchFamily="18" charset="0"/>
                      </a:rPr>
                      <m:t>−</m:t>
                    </m:r>
                  </m:oMath>
                </a14:m>
                <a:r>
                  <a:rPr lang="en-US" sz="2800" dirty="0"/>
                  <a:t> </a:t>
                </a:r>
                <a:r>
                  <a:rPr lang="el-GR" sz="2800" dirty="0"/>
                  <a:t>α</a:t>
                </a:r>
                <a:r>
                  <a:rPr lang="en-US" sz="2800" dirty="0"/>
                  <a:t>)%</a:t>
                </a:r>
                <a:r>
                  <a:rPr sz="2800" dirty="0"/>
                  <a:t> confidence interval for</a:t>
                </a:r>
                <a:r>
                  <a:rPr lang="en-US" sz="2800" dirty="0"/>
                  <a:t>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sz="2800" dirty="0"/>
                  <a:t> is</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4"/>
                <a:stretch>
                  <a:fillRect l="-1481" t="-1227"/>
                </a:stretch>
              </a:blipFill>
            </p:spPr>
            <p:txBody>
              <a:bodyPr/>
              <a:lstStyle/>
              <a:p>
                <a:r>
                  <a:rPr lang="en-IN">
                    <a:noFill/>
                  </a:rPr>
                  <a:t> </a:t>
                </a:r>
              </a:p>
            </p:txBody>
          </p:sp>
        </mc:Fallback>
      </mc:AlternateContent>
      <p:pic>
        <p:nvPicPr>
          <p:cNvPr id="7" name="Picture 6" descr="b subscript one plus or minus t subscript alpha divided by two, comma degrees of freedom times s subscript b subscript one.&#10;By substituting the known values we get, zero point zero zero two one plus or minus two point zero four eight four times open parenthesis zero point zero zero zero nine three close parenthesis.&#10;equals zero point zero zero two one plus or minus zero point zero zero one nine zero five.">
            <a:extLst>
              <a:ext uri="{FF2B5EF4-FFF2-40B4-BE49-F238E27FC236}">
                <a16:creationId xmlns:a16="http://schemas.microsoft.com/office/drawing/2014/main" id="{21806698-4E37-9675-9F3A-BED75BE09ABE}"/>
              </a:ext>
            </a:extLst>
          </p:cNvPr>
          <p:cNvPicPr>
            <a:picLocks noChangeAspect="1"/>
          </p:cNvPicPr>
          <p:nvPr/>
        </p:nvPicPr>
        <p:blipFill>
          <a:blip r:embed="rId5"/>
          <a:stretch>
            <a:fillRect/>
          </a:stretch>
        </p:blipFill>
        <p:spPr>
          <a:xfrm>
            <a:off x="2857500" y="2122170"/>
            <a:ext cx="3429000" cy="1390650"/>
          </a:xfrm>
          <a:prstGeom prst="rect">
            <a:avLst/>
          </a:prstGeom>
        </p:spPr>
      </p:pic>
      <p:pic>
        <p:nvPicPr>
          <p:cNvPr id="4" name="Content Placeholder 4" descr="A horizontal line is shown marked with three tick marks from left to right with a small vertical line at middle of the line, the values under each marks are 0.0002, 0.0021, and 0.0040 respectively.">
            <a:extLst>
              <a:ext uri="{FF2B5EF4-FFF2-40B4-BE49-F238E27FC236}">
                <a16:creationId xmlns:a16="http://schemas.microsoft.com/office/drawing/2014/main" id="{0A27A260-185E-463C-ADDA-69ECD8E7044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095500" y="3886200"/>
            <a:ext cx="4953000" cy="666750"/>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Constructing a Confidence Interval for the Slope in the GPA Model—Slide 11</a:t>
            </a:r>
            <a:endParaRPr dirty="0"/>
          </a:p>
        </p:txBody>
      </p:sp>
      <p:sp>
        <p:nvSpPr>
          <p:cNvPr id="3" name="Text Placeholder 2"/>
          <p:cNvSpPr>
            <a:spLocks noGrp="1"/>
          </p:cNvSpPr>
          <p:nvPr>
            <p:ph type="body" sz="quarter" idx="10"/>
          </p:nvPr>
        </p:nvSpPr>
        <p:spPr/>
        <p:txBody>
          <a:bodyPr>
            <a:normAutofit/>
          </a:bodyPr>
          <a:lstStyle/>
          <a:p>
            <a:pPr>
              <a:defRPr sz="2800"/>
            </a:pPr>
            <a:r>
              <a:rPr sz="2800" dirty="0"/>
              <a:t>We are </a:t>
            </a:r>
            <a:r>
              <a:rPr lang="en-US" sz="2800" dirty="0"/>
              <a:t>95%</a:t>
            </a:r>
            <a:r>
              <a:rPr sz="2800" dirty="0"/>
              <a:t> confident that the interval contains the true value of</a:t>
            </a:r>
            <a:r>
              <a:rPr lang="en-US" sz="2800" dirty="0"/>
              <a:t>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sz="2800" dirty="0"/>
              <a:t>. There are two possible interpretations of this interval.</a:t>
            </a:r>
          </a:p>
          <a:p>
            <a:pPr marL="538163" indent="-538163">
              <a:defRPr sz="2800"/>
            </a:pPr>
            <a:r>
              <a:rPr lang="en-US" dirty="0"/>
              <a:t>1.</a:t>
            </a:r>
            <a:r>
              <a:rPr dirty="0"/>
              <a:t>​</a:t>
            </a:r>
            <a:r>
              <a:rPr lang="en-US" dirty="0"/>
              <a:t>	</a:t>
            </a:r>
            <a:r>
              <a:rPr sz="2800" dirty="0"/>
              <a:t>We are </a:t>
            </a:r>
            <a:r>
              <a:rPr lang="en-US" sz="2800" dirty="0"/>
              <a:t>95%</a:t>
            </a:r>
            <a:r>
              <a:rPr sz="2800" dirty="0"/>
              <a:t> confident that the true increase in GPA for a one-point increase in </a:t>
            </a:r>
            <a:r>
              <a:rPr lang="en-US" sz="2800" dirty="0"/>
              <a:t>Total Test</a:t>
            </a:r>
            <a:r>
              <a:rPr sz="2800" dirty="0"/>
              <a:t> score is between </a:t>
            </a:r>
            <a:r>
              <a:rPr sz="2800" dirty="0">
                <a:latin typeface="Cambria Math"/>
              </a:rPr>
              <a:t>0.0002</a:t>
            </a:r>
            <a:r>
              <a:rPr sz="2800" dirty="0"/>
              <a:t> and </a:t>
            </a:r>
            <a:r>
              <a:rPr sz="2800" dirty="0">
                <a:latin typeface="Cambria Math"/>
              </a:rPr>
              <a:t>0.0040</a:t>
            </a:r>
            <a:r>
              <a:rPr sz="2800" dirty="0"/>
              <a:t>.</a:t>
            </a:r>
          </a:p>
          <a:p>
            <a:pPr marL="538163" indent="-538163">
              <a:defRPr sz="2800"/>
            </a:pPr>
            <a:r>
              <a:rPr lang="en-US" dirty="0"/>
              <a:t>2.</a:t>
            </a:r>
            <a:r>
              <a:rPr dirty="0"/>
              <a:t>​</a:t>
            </a:r>
            <a:r>
              <a:rPr lang="en-US" dirty="0"/>
              <a:t>	</a:t>
            </a:r>
            <a:r>
              <a:rPr sz="2800" dirty="0"/>
              <a:t>We are</a:t>
            </a:r>
            <a:r>
              <a:rPr lang="en-US" sz="2800" dirty="0"/>
              <a:t> 95%</a:t>
            </a:r>
            <a:r>
              <a:rPr sz="2800" dirty="0"/>
              <a:t> confident the maximum error of the point estimate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 = 0.0021)</a:t>
            </a:r>
            <a:r>
              <a:rPr sz="2800" dirty="0"/>
              <a:t> in estimating the unknown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a:t>
            </a:r>
            <a:r>
              <a:rPr lang="en-US" dirty="0">
                <a:latin typeface="Calibri" panose="020F0502020204030204" pitchFamily="34" charset="0"/>
                <a:ea typeface="Calibri" panose="020F0502020204030204" pitchFamily="34" charset="0"/>
                <a:cs typeface="Calibri" panose="020F0502020204030204" pitchFamily="34" charset="0"/>
              </a:rPr>
              <a:t> </a:t>
            </a:r>
            <a:r>
              <a:rPr sz="2800" dirty="0"/>
              <a:t>(the true increase in GPA for a one-point increase in </a:t>
            </a:r>
            <a:r>
              <a:rPr lang="en-US" sz="2800" dirty="0"/>
              <a:t>Test</a:t>
            </a:r>
            <a:r>
              <a:rPr sz="2800" dirty="0"/>
              <a:t> score) is at most </a:t>
            </a:r>
            <a:r>
              <a:rPr sz="2800" dirty="0">
                <a:latin typeface="Cambria Math"/>
              </a:rPr>
              <a:t>0.001905</a:t>
            </a:r>
            <a:r>
              <a:rPr sz="2800" dirty="0"/>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Test Statistic for Testing the Hypothesis</a:t>
            </a:r>
            <a:r>
              <a:rPr sz="2800" dirty="0"/>
              <a:t>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lang="en-US" sz="2800" dirty="0">
                <a:latin typeface="Calibri" panose="020F0502020204030204" pitchFamily="34" charset="0"/>
                <a:ea typeface="Calibri" panose="020F0502020204030204" pitchFamily="34" charset="0"/>
                <a:cs typeface="Calibri" panose="020F0502020204030204" pitchFamily="34" charset="0"/>
              </a:rPr>
              <a:t> ≠ 0</a:t>
            </a:r>
            <a:endParaRPr sz="2800" dirty="0"/>
          </a:p>
        </p:txBody>
      </p:sp>
      <p:sp>
        <p:nvSpPr>
          <p:cNvPr id="3" name="Text Placeholder 2"/>
          <p:cNvSpPr>
            <a:spLocks noGrp="1"/>
          </p:cNvSpPr>
          <p:nvPr>
            <p:ph type="body" sz="quarter" idx="10"/>
          </p:nvPr>
        </p:nvSpPr>
        <p:spPr>
          <a:xfrm>
            <a:off x="457200" y="1082078"/>
            <a:ext cx="8229600" cy="3413722"/>
          </a:xfrm>
        </p:spPr>
        <p:txBody>
          <a:bodyPr>
            <a:normAutofit/>
          </a:bodyPr>
          <a:lstStyle/>
          <a:p>
            <a:pPr>
              <a:defRPr sz="2800"/>
            </a:pPr>
            <a:r>
              <a:rPr sz="2800" dirty="0"/>
              <a:t>The test statistic for testing the hypothesis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lang="en-US" sz="2800" dirty="0">
                <a:latin typeface="Calibri" panose="020F0502020204030204" pitchFamily="34" charset="0"/>
                <a:ea typeface="Calibri" panose="020F0502020204030204" pitchFamily="34" charset="0"/>
                <a:cs typeface="Calibri" panose="020F0502020204030204" pitchFamily="34" charset="0"/>
              </a:rPr>
              <a:t> ≠ 0</a:t>
            </a:r>
            <a:r>
              <a:rPr sz="2800" dirty="0"/>
              <a:t> is given by</a:t>
            </a:r>
          </a:p>
          <a:p>
            <a:pPr algn="ctr">
              <a:defRPr sz="2800"/>
            </a:pPr>
            <a:endParaRPr lang="en-US" sz="2800" dirty="0"/>
          </a:p>
          <a:p>
            <a:pPr algn="ctr">
              <a:defRPr sz="2800"/>
            </a:pPr>
            <a:endParaRPr sz="2800" dirty="0"/>
          </a:p>
          <a:p>
            <a:endParaRPr sz="2800" dirty="0"/>
          </a:p>
        </p:txBody>
      </p:sp>
      <p:pic>
        <p:nvPicPr>
          <p:cNvPr id="10" name="Picture 9" descr="t equals b subscript one minus zero whole divided by s subscript b subscript one equals b subscript one divided by s subscript b subscript one.">
            <a:extLst>
              <a:ext uri="{FF2B5EF4-FFF2-40B4-BE49-F238E27FC236}">
                <a16:creationId xmlns:a16="http://schemas.microsoft.com/office/drawing/2014/main" id="{FAAFFD20-FD37-2FDF-4619-C74D6D19E056}"/>
              </a:ext>
            </a:extLst>
          </p:cNvPr>
          <p:cNvPicPr>
            <a:picLocks noChangeAspect="1"/>
          </p:cNvPicPr>
          <p:nvPr/>
        </p:nvPicPr>
        <p:blipFill>
          <a:blip r:embed="rId2"/>
          <a:stretch>
            <a:fillRect/>
          </a:stretch>
        </p:blipFill>
        <p:spPr>
          <a:xfrm>
            <a:off x="3576637" y="2057400"/>
            <a:ext cx="1990725" cy="914400"/>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B47228C1-15AC-735F-62F8-F30F1D8CB4B6}"/>
                  </a:ext>
                </a:extLst>
              </p:cNvPr>
              <p:cNvSpPr txBox="1"/>
              <p:nvPr/>
            </p:nvSpPr>
            <p:spPr>
              <a:xfrm>
                <a:off x="457200" y="3105834"/>
                <a:ext cx="8229600" cy="954107"/>
              </a:xfrm>
              <a:prstGeom prst="rect">
                <a:avLst/>
              </a:prstGeom>
              <a:noFill/>
            </p:spPr>
            <p:txBody>
              <a:bodyPr wrap="square">
                <a:spAutoFit/>
              </a:bodyPr>
              <a:lstStyle/>
              <a:p>
                <a:pPr>
                  <a:defRPr sz="2800"/>
                </a:pPr>
                <a:r>
                  <a:rPr lang="en-US" sz="2800" dirty="0">
                    <a:solidFill>
                      <a:srgbClr val="000000"/>
                    </a:solidFill>
                  </a:rPr>
                  <a:t>The test statistic follows a </a:t>
                </a:r>
                <a:r>
                  <a:rPr lang="en-US" sz="2800" i="1" dirty="0">
                    <a:solidFill>
                      <a:srgbClr val="000000"/>
                    </a:solidFill>
                  </a:rPr>
                  <a:t>t</a:t>
                </a:r>
                <a:r>
                  <a:rPr lang="en-US" sz="2800" dirty="0">
                    <a:solidFill>
                      <a:srgbClr val="000000"/>
                    </a:solidFill>
                  </a:rPr>
                  <a:t>-distribution with </a:t>
                </a:r>
                <a:r>
                  <a:rPr lang="en-US" sz="2800" i="1" dirty="0">
                    <a:solidFill>
                      <a:srgbClr val="000000"/>
                    </a:solidFill>
                  </a:rPr>
                  <a:t>n</a:t>
                </a:r>
                <a:r>
                  <a:rPr lang="en-US" sz="2800" dirty="0">
                    <a:solidFill>
                      <a:srgbClr val="000000"/>
                    </a:solidFill>
                  </a:rPr>
                  <a:t> </a:t>
                </a:r>
                <a14:m>
                  <m:oMath xmlns:m="http://schemas.openxmlformats.org/officeDocument/2006/math">
                    <m:r>
                      <a:rPr lang="en-US" sz="2800" i="1">
                        <a:latin typeface="Cambria Math" panose="02040503050406030204" pitchFamily="18" charset="0"/>
                        <a:ea typeface="Cambria Math" panose="02040503050406030204" pitchFamily="18" charset="0"/>
                      </a:rPr>
                      <m:t>−</m:t>
                    </m:r>
                  </m:oMath>
                </a14:m>
                <a:r>
                  <a:rPr lang="en-US" sz="2800" dirty="0">
                    <a:solidFill>
                      <a:srgbClr val="000000"/>
                    </a:solidFill>
                  </a:rPr>
                  <a:t> 2 degrees of freedom.</a:t>
                </a:r>
              </a:p>
            </p:txBody>
          </p:sp>
        </mc:Choice>
        <mc:Fallback xmlns="">
          <p:sp>
            <p:nvSpPr>
              <p:cNvPr id="12" name="TextBox 11">
                <a:extLst>
                  <a:ext uri="{FF2B5EF4-FFF2-40B4-BE49-F238E27FC236}">
                    <a16:creationId xmlns:a16="http://schemas.microsoft.com/office/drawing/2014/main" id="{B47228C1-15AC-735F-62F8-F30F1D8CB4B6}"/>
                  </a:ext>
                </a:extLst>
              </p:cNvPr>
              <p:cNvSpPr txBox="1">
                <a:spLocks noRot="1" noChangeAspect="1" noMove="1" noResize="1" noEditPoints="1" noAdjustHandles="1" noChangeArrowheads="1" noChangeShapeType="1" noTextEdit="1"/>
              </p:cNvSpPr>
              <p:nvPr/>
            </p:nvSpPr>
            <p:spPr>
              <a:xfrm>
                <a:off x="457200" y="3105834"/>
                <a:ext cx="8229600" cy="954107"/>
              </a:xfrm>
              <a:prstGeom prst="rect">
                <a:avLst/>
              </a:prstGeom>
              <a:blipFill>
                <a:blip r:embed="rId3"/>
                <a:stretch>
                  <a:fillRect l="-1481" t="-5732" b="-17197"/>
                </a:stretch>
              </a:blipFill>
            </p:spPr>
            <p:txBody>
              <a:bodyPr/>
              <a:lstStyle/>
              <a:p>
                <a:r>
                  <a:rPr lang="en-IN">
                    <a:noFill/>
                  </a:rPr>
                  <a:t> </a:t>
                </a:r>
              </a:p>
            </p:txBody>
          </p:sp>
        </mc:Fallback>
      </mc:AlternateContent>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Conducting a Hypothesis Test of the Slope</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latin typeface="Cambria Math" panose="02040503050406030204" pitchFamily="18" charset="0"/>
                <a:ea typeface="Cambria Math" panose="02040503050406030204" pitchFamily="18" charset="0"/>
              </a:rPr>
              <a:t>U</a:t>
            </a:r>
            <a:r>
              <a:rPr sz="2800" dirty="0"/>
              <a:t>sing the data in Example 1, determine if there is overwhelming evidence at the</a:t>
            </a:r>
            <a:r>
              <a:rPr lang="en-US" sz="2800" dirty="0"/>
              <a:t> </a:t>
            </a:r>
            <a:r>
              <a:rPr lang="el-GR" sz="2800" dirty="0"/>
              <a:t>α</a:t>
            </a:r>
            <a:r>
              <a:rPr lang="en-US" i="1" dirty="0">
                <a:latin typeface="Cambria Math" panose="02040503050406030204" pitchFamily="18" charset="0"/>
                <a:ea typeface="Cambria Math" panose="02040503050406030204" pitchFamily="18" charset="0"/>
              </a:rPr>
              <a:t> </a:t>
            </a:r>
            <a:r>
              <a:rPr lang="en-US" sz="2800" dirty="0"/>
              <a:t>= 0.05</a:t>
            </a:r>
            <a:r>
              <a:rPr sz="2800" dirty="0"/>
              <a:t> significance level of a relationship between the number of items produced and the total production cost.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Conducting a Hypothesis Test of the Slope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b="1" dirty="0"/>
              <a:t>Step 1: </a:t>
            </a:r>
            <a:r>
              <a:rPr lang="en-IN" b="1" dirty="0"/>
              <a:t>Determine the null hypothesis.</a:t>
            </a:r>
            <a:endParaRPr lang="en-US" sz="2800" b="1" dirty="0"/>
          </a:p>
          <a:p>
            <a:pPr>
              <a:defRPr sz="2800"/>
            </a:pPr>
            <a:r>
              <a:rPr sz="2800" dirty="0"/>
              <a:t>The assertion is that there is not a linear relationship between the number of items produced and total production cost. The null hypothesis is written as </a:t>
            </a:r>
            <a:br>
              <a:rPr lang="en-US" sz="2800" dirty="0"/>
            </a:br>
            <a:r>
              <a:rPr lang="en-US" sz="2800" i="1" dirty="0"/>
              <a:t>H</a:t>
            </a:r>
            <a:r>
              <a:rPr lang="en-US" sz="2800" dirty="0">
                <a:latin typeface="Calibri" panose="020F0502020204030204" pitchFamily="34" charset="0"/>
                <a:ea typeface="Calibri" panose="020F0502020204030204" pitchFamily="34" charset="0"/>
                <a:cs typeface="Calibri" panose="020F0502020204030204" pitchFamily="34" charset="0"/>
              </a:rPr>
              <a:t>₀</a:t>
            </a:r>
            <a:r>
              <a:rPr lang="en-US" sz="2800" dirty="0"/>
              <a:t>: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lang="en-US" sz="2800" dirty="0">
                <a:latin typeface="Calibri" panose="020F0502020204030204" pitchFamily="34" charset="0"/>
                <a:ea typeface="Calibri" panose="020F0502020204030204" pitchFamily="34" charset="0"/>
                <a:cs typeface="Calibri" panose="020F0502020204030204" pitchFamily="34" charset="0"/>
              </a:rPr>
              <a:t> = 0.</a:t>
            </a:r>
            <a:endParaRPr lang="en-US" sz="2800" dirty="0"/>
          </a:p>
          <a:p>
            <a:pPr>
              <a:defRPr sz="2800"/>
            </a:pPr>
            <a:endParaRPr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Conducting a Hypothesis Test of the Slope</a:t>
            </a:r>
            <a:r>
              <a:rPr lang="en-US" dirty="0"/>
              <a:t>—Slide 3</a:t>
            </a:r>
            <a:endParaRPr dirty="0"/>
          </a:p>
        </p:txBody>
      </p:sp>
      <p:sp>
        <p:nvSpPr>
          <p:cNvPr id="3" name="Text Placeholder 2"/>
          <p:cNvSpPr>
            <a:spLocks noGrp="1"/>
          </p:cNvSpPr>
          <p:nvPr>
            <p:ph type="body" sz="quarter" idx="10"/>
          </p:nvPr>
        </p:nvSpPr>
        <p:spPr>
          <a:xfrm>
            <a:off x="457200" y="1029287"/>
            <a:ext cx="8229600" cy="3618913"/>
          </a:xfrm>
        </p:spPr>
        <p:txBody>
          <a:bodyPr>
            <a:normAutofit/>
          </a:bodyPr>
          <a:lstStyle/>
          <a:p>
            <a:pPr>
              <a:defRPr sz="2800"/>
            </a:pPr>
            <a:r>
              <a:rPr sz="2800" b="1" dirty="0"/>
              <a:t>Step 2: </a:t>
            </a:r>
            <a:r>
              <a:rPr lang="en-US" b="1" dirty="0"/>
              <a:t>Determine the alternative hypothesis and whether it should be one-sided or two-sided.</a:t>
            </a:r>
            <a:endParaRPr lang="en-US" sz="2800" b="1" dirty="0"/>
          </a:p>
          <a:p>
            <a:pPr>
              <a:defRPr sz="2800"/>
            </a:pPr>
            <a:r>
              <a:rPr sz="2800" dirty="0"/>
              <a:t>The alternative hypothesis states that there is a linear relationship between the number of items produced and total production cost which is a two-sided alternative since we are only concerned with whether the slope is different from zero. The alternative hypothesis is written as</a:t>
            </a:r>
            <a:r>
              <a:rPr lang="en-US" sz="2800" dirty="0"/>
              <a:t> </a:t>
            </a:r>
            <a:r>
              <a:rPr lang="en-US" i="1" dirty="0"/>
              <a:t>H</a:t>
            </a:r>
            <a:r>
              <a:rPr lang="en-US" sz="1050" i="1" dirty="0"/>
              <a:t> </a:t>
            </a:r>
            <a:r>
              <a:rPr lang="en-US" i="1" baseline="-25000" dirty="0"/>
              <a:t>a</a:t>
            </a:r>
            <a:r>
              <a:rPr lang="en-US" dirty="0"/>
              <a:t>: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a:t>
            </a:r>
            <a:r>
              <a:rPr lang="en-US" dirty="0">
                <a:latin typeface="Calibri" panose="020F0502020204030204" pitchFamily="34" charset="0"/>
                <a:ea typeface="Calibri" panose="020F0502020204030204" pitchFamily="34" charset="0"/>
                <a:cs typeface="Calibri" panose="020F0502020204030204" pitchFamily="34" charset="0"/>
              </a:rPr>
              <a:t> ≠ 0</a:t>
            </a:r>
            <a:r>
              <a:rPr sz="2800" dirty="0"/>
              <a:t>.</a:t>
            </a:r>
            <a:endParaRPr lang="en-US" sz="28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Conducting a Hypothesis Test of the Slope</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lang="en-IN" sz="2800" b="1" dirty="0"/>
              <a:t>Step 3: </a:t>
            </a:r>
            <a:r>
              <a:rPr lang="en-IN" b="1" dirty="0"/>
              <a:t>Select the appropriate test statistic based on the information at hand and the assumptions you are willing to make.</a:t>
            </a:r>
            <a:endParaRPr lang="en-IN" sz="2800" b="1" dirty="0"/>
          </a:p>
          <a:p>
            <a:pPr>
              <a:defRPr sz="2800"/>
            </a:pPr>
            <a:r>
              <a:rPr lang="en-IN" sz="2800" dirty="0"/>
              <a:t>The test statistic is similar in nature to the other test statistics developed in Chapter 10. It measures how far </a:t>
            </a:r>
            <a:r>
              <a:rPr lang="en-US" i="1" dirty="0"/>
              <a:t>b</a:t>
            </a:r>
            <a:r>
              <a:rPr lang="en-US" dirty="0">
                <a:latin typeface="Calibri" panose="020F0502020204030204" pitchFamily="34" charset="0"/>
                <a:ea typeface="Calibri" panose="020F0502020204030204" pitchFamily="34" charset="0"/>
                <a:cs typeface="Calibri" panose="020F0502020204030204" pitchFamily="34" charset="0"/>
              </a:rPr>
              <a:t>₁</a:t>
            </a:r>
            <a:r>
              <a:rPr lang="ar-AE" sz="2800" dirty="0"/>
              <a:t> </a:t>
            </a:r>
            <a:r>
              <a:rPr lang="en-IN" sz="2800" dirty="0"/>
              <a:t>is from the hypothesized value of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lang="el-GR" sz="2800" dirty="0"/>
              <a:t>, </a:t>
            </a:r>
            <a:r>
              <a:rPr lang="en-IN" sz="2800" dirty="0"/>
              <a:t>which is </a:t>
            </a:r>
            <a:r>
              <a:rPr lang="en-IN" sz="2800" dirty="0">
                <a:latin typeface="Cambria Math"/>
              </a:rPr>
              <a:t>0</a:t>
            </a:r>
            <a:r>
              <a:rPr lang="en-IN" sz="2800" dirty="0"/>
              <a:t>. This distance is measured in standard deviation units. </a:t>
            </a:r>
            <a:endParaRPr lang="en-US" sz="28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Conducting a Hypothesis Test of the Slope</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sz="2800" dirty="0"/>
              <a:t>If </a:t>
            </a:r>
            <a:r>
              <a:rPr lang="en-US" sz="2800" i="1" dirty="0"/>
              <a:t>t</a:t>
            </a:r>
            <a:r>
              <a:rPr sz="2800" dirty="0"/>
              <a:t> is close to </a:t>
            </a:r>
            <a:r>
              <a:rPr sz="2800" dirty="0">
                <a:latin typeface="Cambria Math"/>
              </a:rPr>
              <a:t>0</a:t>
            </a:r>
            <a:r>
              <a:rPr sz="2800" dirty="0"/>
              <a:t>, then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a:t>
            </a:r>
            <a:r>
              <a:rPr sz="2800" dirty="0"/>
              <a:t> is close to </a:t>
            </a:r>
            <a:r>
              <a:rPr sz="2800" dirty="0">
                <a:latin typeface="Cambria Math"/>
              </a:rPr>
              <a:t>0</a:t>
            </a:r>
            <a:r>
              <a:rPr sz="2800" dirty="0"/>
              <a:t> and </a:t>
            </a:r>
            <a:r>
              <a:rPr lang="en-US" i="1" dirty="0"/>
              <a:t>H</a:t>
            </a:r>
            <a:r>
              <a:rPr lang="en-US" dirty="0">
                <a:latin typeface="Calibri" panose="020F0502020204030204" pitchFamily="34" charset="0"/>
                <a:ea typeface="Calibri" panose="020F0502020204030204" pitchFamily="34" charset="0"/>
                <a:cs typeface="Calibri" panose="020F0502020204030204" pitchFamily="34" charset="0"/>
              </a:rPr>
              <a:t>₀</a:t>
            </a:r>
            <a:r>
              <a:rPr lang="en-US" dirty="0"/>
              <a:t>: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a:t>
            </a:r>
            <a:r>
              <a:rPr lang="en-US" dirty="0">
                <a:latin typeface="Calibri" panose="020F0502020204030204" pitchFamily="34" charset="0"/>
                <a:ea typeface="Calibri" panose="020F0502020204030204" pitchFamily="34" charset="0"/>
                <a:cs typeface="Calibri" panose="020F0502020204030204" pitchFamily="34" charset="0"/>
              </a:rPr>
              <a:t> = 0 </a:t>
            </a:r>
            <a:r>
              <a:rPr sz="2800" dirty="0"/>
              <a:t>is the more reasonable conclusion. However, if </a:t>
            </a:r>
            <a:r>
              <a:rPr lang="en-US" sz="2800" i="1" dirty="0"/>
              <a:t>t</a:t>
            </a:r>
            <a:r>
              <a:rPr sz="2800" dirty="0"/>
              <a:t> is far from zero, then </a:t>
            </a:r>
            <a:r>
              <a:rPr lang="en-US" i="1" dirty="0"/>
              <a:t>b</a:t>
            </a:r>
            <a:r>
              <a:rPr lang="en-US" dirty="0">
                <a:latin typeface="Calibri" panose="020F0502020204030204" pitchFamily="34" charset="0"/>
                <a:ea typeface="Calibri" panose="020F0502020204030204" pitchFamily="34" charset="0"/>
                <a:cs typeface="Calibri" panose="020F0502020204030204" pitchFamily="34" charset="0"/>
              </a:rPr>
              <a:t>₁ </a:t>
            </a:r>
            <a:r>
              <a:rPr sz="2800" dirty="0"/>
              <a:t>is far from its hypothesized value and </a:t>
            </a:r>
            <a:r>
              <a:rPr lang="en-US" i="1" dirty="0"/>
              <a:t>H</a:t>
            </a:r>
            <a:r>
              <a:rPr lang="en-US" sz="1050" i="1" dirty="0"/>
              <a:t> </a:t>
            </a:r>
            <a:r>
              <a:rPr lang="en-US" i="1" baseline="-25000" dirty="0"/>
              <a:t>a</a:t>
            </a:r>
            <a:r>
              <a:rPr lang="en-US" dirty="0"/>
              <a:t>: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a:t>
            </a:r>
            <a:r>
              <a:rPr lang="en-US" dirty="0">
                <a:latin typeface="Calibri" panose="020F0502020204030204" pitchFamily="34" charset="0"/>
                <a:ea typeface="Calibri" panose="020F0502020204030204" pitchFamily="34" charset="0"/>
                <a:cs typeface="Calibri" panose="020F0502020204030204" pitchFamily="34" charset="0"/>
              </a:rPr>
              <a:t> ≠ 0 </a:t>
            </a:r>
            <a:r>
              <a:rPr sz="2800" dirty="0"/>
              <a:t>would seem more reasonable. This criterion is defined by the critical value of the test statistic.</a:t>
            </a:r>
            <a:endParaRPr lang="en-US" sz="2800" dirty="0"/>
          </a:p>
        </p:txBody>
      </p:sp>
    </p:spTree>
    <p:extLst>
      <p:ext uri="{BB962C8B-B14F-4D97-AF65-F5344CB8AC3E}">
        <p14:creationId xmlns:p14="http://schemas.microsoft.com/office/powerpoint/2010/main" val="28289491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Conducting a Hypothesis Test of the Slope</a:t>
            </a:r>
            <a:r>
              <a:rPr lang="en-US" dirty="0"/>
              <a:t>—Slide 6</a:t>
            </a:r>
            <a:endParaRPr dirty="0"/>
          </a:p>
        </p:txBody>
      </p:sp>
      <p:sp>
        <p:nvSpPr>
          <p:cNvPr id="3" name="Text Placeholder 2"/>
          <p:cNvSpPr>
            <a:spLocks noGrp="1"/>
          </p:cNvSpPr>
          <p:nvPr>
            <p:ph type="body" sz="quarter" idx="10"/>
          </p:nvPr>
        </p:nvSpPr>
        <p:spPr/>
        <p:txBody>
          <a:bodyPr>
            <a:normAutofit/>
          </a:bodyPr>
          <a:lstStyle/>
          <a:p>
            <a:pPr>
              <a:defRPr b="1"/>
            </a:pPr>
            <a:r>
              <a:rPr sz="2800" dirty="0"/>
              <a:t>Step 4: Determine the critical value of the test statistic.</a:t>
            </a:r>
          </a:p>
          <a:p>
            <a:r>
              <a:rPr sz="2800" dirty="0"/>
              <a:t>The test is two-tailed and the significance level of the test is specified to be </a:t>
            </a:r>
            <a:r>
              <a:rPr sz="2800" dirty="0">
                <a:latin typeface="Cambria Math"/>
              </a:rPr>
              <a:t>0.05</a:t>
            </a:r>
            <a:r>
              <a:rPr sz="2800" dirty="0"/>
              <a:t>, which implies</a:t>
            </a:r>
          </a:p>
          <a:p>
            <a:pPr algn="ctr">
              <a:defRPr sz="2800"/>
            </a:pPr>
            <a:endParaRPr lang="en-US" sz="2800" dirty="0"/>
          </a:p>
          <a:p>
            <a:pPr algn="ctr">
              <a:defRPr sz="2800"/>
            </a:pPr>
            <a:endParaRPr sz="2800" dirty="0"/>
          </a:p>
          <a:p>
            <a:pPr>
              <a:defRPr sz="2800"/>
            </a:pPr>
            <a:endParaRPr sz="2800" dirty="0"/>
          </a:p>
          <a:p>
            <a:pPr algn="ctr">
              <a:defRPr sz="2800"/>
            </a:pPr>
            <a:endParaRPr sz="2800" dirty="0"/>
          </a:p>
          <a:p>
            <a:pPr>
              <a:defRPr sz="2800"/>
            </a:pPr>
            <a:r>
              <a:rPr sz="2800" dirty="0"/>
              <a:t> </a:t>
            </a:r>
          </a:p>
        </p:txBody>
      </p:sp>
      <p:pic>
        <p:nvPicPr>
          <p:cNvPr id="5" name="Picture 4" descr="alpha equals 0.05 and alpha divided by 2 equals 0.05 divided by 2 equals 0.025.">
            <a:extLst>
              <a:ext uri="{FF2B5EF4-FFF2-40B4-BE49-F238E27FC236}">
                <a16:creationId xmlns:a16="http://schemas.microsoft.com/office/drawing/2014/main" id="{7803DE5C-3710-C8A7-69B2-E08324A850C6}"/>
              </a:ext>
            </a:extLst>
          </p:cNvPr>
          <p:cNvPicPr>
            <a:picLocks noChangeAspect="1"/>
          </p:cNvPicPr>
          <p:nvPr/>
        </p:nvPicPr>
        <p:blipFill>
          <a:blip r:embed="rId2"/>
          <a:stretch>
            <a:fillRect/>
          </a:stretch>
        </p:blipFill>
        <p:spPr>
          <a:xfrm>
            <a:off x="2581275" y="3084118"/>
            <a:ext cx="3981450" cy="781050"/>
          </a:xfrm>
          <a:prstGeom prst="rect">
            <a:avLst/>
          </a:prstGeom>
        </p:spPr>
      </p:pic>
      <p:sp>
        <p:nvSpPr>
          <p:cNvPr id="9" name="TextBox 8">
            <a:extLst>
              <a:ext uri="{FF2B5EF4-FFF2-40B4-BE49-F238E27FC236}">
                <a16:creationId xmlns:a16="http://schemas.microsoft.com/office/drawing/2014/main" id="{20EA5916-D2EF-1091-8C05-16C10F52D3DD}"/>
              </a:ext>
            </a:extLst>
          </p:cNvPr>
          <p:cNvSpPr txBox="1"/>
          <p:nvPr/>
        </p:nvSpPr>
        <p:spPr>
          <a:xfrm>
            <a:off x="457200" y="3962400"/>
            <a:ext cx="8001000" cy="523220"/>
          </a:xfrm>
          <a:prstGeom prst="rect">
            <a:avLst/>
          </a:prstGeom>
          <a:noFill/>
        </p:spPr>
        <p:txBody>
          <a:bodyPr wrap="square">
            <a:spAutoFit/>
          </a:bodyPr>
          <a:lstStyle/>
          <a:p>
            <a:r>
              <a:rPr lang="en-US" sz="2800" dirty="0"/>
              <a:t>The test statistic has a </a:t>
            </a:r>
            <a:r>
              <a:rPr lang="en-US" sz="2800" i="1" dirty="0"/>
              <a:t>t</a:t>
            </a:r>
            <a:r>
              <a:rPr lang="en-US" sz="2800" dirty="0"/>
              <a:t>-distribution with</a:t>
            </a:r>
            <a:endParaRPr lang="en-IN" sz="2800" dirty="0"/>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9B5B1182-7614-92D2-F01A-295BB0731E98}"/>
                  </a:ext>
                </a:extLst>
              </p:cNvPr>
              <p:cNvSpPr txBox="1"/>
              <p:nvPr/>
            </p:nvSpPr>
            <p:spPr>
              <a:xfrm>
                <a:off x="2286000" y="4500081"/>
                <a:ext cx="3886200" cy="523220"/>
              </a:xfrm>
              <a:prstGeom prst="rect">
                <a:avLst/>
              </a:prstGeom>
              <a:noFill/>
            </p:spPr>
            <p:txBody>
              <a:bodyPr wrap="square">
                <a:spAutoFit/>
              </a:bodyPr>
              <a:lstStyle/>
              <a:p>
                <a:r>
                  <a:rPr lang="en-US" sz="2800" i="1" dirty="0" err="1"/>
                  <a:t>df</a:t>
                </a:r>
                <a:r>
                  <a:rPr lang="en-US" sz="2800" dirty="0"/>
                  <a:t> = </a:t>
                </a:r>
                <a:r>
                  <a:rPr lang="en-US" sz="2800" i="1" dirty="0"/>
                  <a:t>n</a:t>
                </a:r>
                <a:r>
                  <a:rPr lang="en-US" sz="2800" dirty="0"/>
                  <a:t> </a:t>
                </a:r>
                <a14:m>
                  <m:oMath xmlns:m="http://schemas.openxmlformats.org/officeDocument/2006/math">
                    <m:r>
                      <a:rPr lang="en-US" sz="2800" i="1">
                        <a:latin typeface="Cambria Math" panose="02040503050406030204" pitchFamily="18" charset="0"/>
                        <a:ea typeface="Cambria Math" panose="02040503050406030204" pitchFamily="18" charset="0"/>
                      </a:rPr>
                      <m:t>−</m:t>
                    </m:r>
                  </m:oMath>
                </a14:m>
                <a:r>
                  <a:rPr lang="en-US" sz="2800" dirty="0"/>
                  <a:t> 2 = 10 </a:t>
                </a:r>
                <a14:m>
                  <m:oMath xmlns:m="http://schemas.openxmlformats.org/officeDocument/2006/math">
                    <m:r>
                      <a:rPr lang="en-US" sz="2800" i="1">
                        <a:latin typeface="Cambria Math" panose="02040503050406030204" pitchFamily="18" charset="0"/>
                        <a:ea typeface="Cambria Math" panose="02040503050406030204" pitchFamily="18" charset="0"/>
                      </a:rPr>
                      <m:t>−</m:t>
                    </m:r>
                  </m:oMath>
                </a14:m>
                <a:r>
                  <a:rPr lang="en-US" sz="2800" dirty="0"/>
                  <a:t> 2 = 8.</a:t>
                </a:r>
                <a:endParaRPr lang="en-IN" sz="2800" dirty="0"/>
              </a:p>
            </p:txBody>
          </p:sp>
        </mc:Choice>
        <mc:Fallback xmlns="">
          <p:sp>
            <p:nvSpPr>
              <p:cNvPr id="14" name="TextBox 13">
                <a:extLst>
                  <a:ext uri="{FF2B5EF4-FFF2-40B4-BE49-F238E27FC236}">
                    <a16:creationId xmlns:a16="http://schemas.microsoft.com/office/drawing/2014/main" id="{9B5B1182-7614-92D2-F01A-295BB0731E98}"/>
                  </a:ext>
                </a:extLst>
              </p:cNvPr>
              <p:cNvSpPr txBox="1">
                <a:spLocks noRot="1" noChangeAspect="1" noMove="1" noResize="1" noEditPoints="1" noAdjustHandles="1" noChangeArrowheads="1" noChangeShapeType="1" noTextEdit="1"/>
              </p:cNvSpPr>
              <p:nvPr/>
            </p:nvSpPr>
            <p:spPr>
              <a:xfrm>
                <a:off x="2286000" y="4500081"/>
                <a:ext cx="3886200" cy="523220"/>
              </a:xfrm>
              <a:prstGeom prst="rect">
                <a:avLst/>
              </a:prstGeom>
              <a:blipFill>
                <a:blip r:embed="rId3"/>
                <a:stretch>
                  <a:fillRect l="-3135" t="-10465" b="-32558"/>
                </a:stretch>
              </a:blipFill>
            </p:spPr>
            <p:txBody>
              <a:bodyPr/>
              <a:lstStyle/>
              <a:p>
                <a:r>
                  <a:rPr lang="en-IN">
                    <a:noFill/>
                  </a:rPr>
                  <a:t> </a:t>
                </a:r>
              </a:p>
            </p:txBody>
          </p:sp>
        </mc:Fallback>
      </mc:AlternateContent>
      <p:sp>
        <p:nvSpPr>
          <p:cNvPr id="16" name="TextBox 15">
            <a:extLst>
              <a:ext uri="{FF2B5EF4-FFF2-40B4-BE49-F238E27FC236}">
                <a16:creationId xmlns:a16="http://schemas.microsoft.com/office/drawing/2014/main" id="{17950BD2-09FB-A21C-9C1A-E8B1A22A254C}"/>
              </a:ext>
            </a:extLst>
          </p:cNvPr>
          <p:cNvSpPr txBox="1"/>
          <p:nvPr/>
        </p:nvSpPr>
        <p:spPr>
          <a:xfrm>
            <a:off x="493058" y="4953000"/>
            <a:ext cx="4993341" cy="523220"/>
          </a:xfrm>
          <a:prstGeom prst="rect">
            <a:avLst/>
          </a:prstGeom>
          <a:noFill/>
        </p:spPr>
        <p:txBody>
          <a:bodyPr wrap="square">
            <a:spAutoFit/>
          </a:bodyPr>
          <a:lstStyle/>
          <a:p>
            <a:r>
              <a:rPr lang="en-US" sz="2800" dirty="0"/>
              <a:t>The critical value corresponds to</a:t>
            </a:r>
            <a:endParaRPr lang="en-IN" sz="2800" dirty="0"/>
          </a:p>
        </p:txBody>
      </p:sp>
      <p:pic>
        <p:nvPicPr>
          <p:cNvPr id="12" name="Picture 11" descr="t subscript 0.025 comma 8 equals 2.306.">
            <a:extLst>
              <a:ext uri="{FF2B5EF4-FFF2-40B4-BE49-F238E27FC236}">
                <a16:creationId xmlns:a16="http://schemas.microsoft.com/office/drawing/2014/main" id="{6BE01F8A-034A-E63E-FD9A-33F94ACB42BF}"/>
              </a:ext>
            </a:extLst>
          </p:cNvPr>
          <p:cNvPicPr>
            <a:picLocks noChangeAspect="1"/>
          </p:cNvPicPr>
          <p:nvPr/>
        </p:nvPicPr>
        <p:blipFill>
          <a:blip r:embed="rId4"/>
          <a:stretch>
            <a:fillRect/>
          </a:stretch>
        </p:blipFill>
        <p:spPr>
          <a:xfrm>
            <a:off x="5334000" y="5005050"/>
            <a:ext cx="2133600" cy="4953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1322B-DB73-48D8-84B4-972CBD02D9C7}"/>
              </a:ext>
            </a:extLst>
          </p:cNvPr>
          <p:cNvSpPr>
            <a:spLocks noGrp="1"/>
          </p:cNvSpPr>
          <p:nvPr>
            <p:ph type="title"/>
          </p:nvPr>
        </p:nvSpPr>
        <p:spPr/>
        <p:txBody>
          <a:bodyPr/>
          <a:lstStyle/>
          <a:p>
            <a:r>
              <a:rPr lang="en-US" dirty="0"/>
              <a:t>Inference Concerning the Slope—Slide 4</a:t>
            </a:r>
            <a:endParaRPr lang="en-IN" dirty="0"/>
          </a:p>
        </p:txBody>
      </p:sp>
      <p:sp>
        <p:nvSpPr>
          <p:cNvPr id="3" name="Text Placeholder 2">
            <a:extLst>
              <a:ext uri="{FF2B5EF4-FFF2-40B4-BE49-F238E27FC236}">
                <a16:creationId xmlns:a16="http://schemas.microsoft.com/office/drawing/2014/main" id="{5EADBD4B-3926-4579-8001-EC72E1E19D3F}"/>
              </a:ext>
            </a:extLst>
          </p:cNvPr>
          <p:cNvSpPr>
            <a:spLocks noGrp="1"/>
          </p:cNvSpPr>
          <p:nvPr>
            <p:ph type="body" sz="quarter" idx="10"/>
          </p:nvPr>
        </p:nvSpPr>
        <p:spPr/>
        <p:txBody>
          <a:bodyPr/>
          <a:lstStyle/>
          <a:p>
            <a:r>
              <a:rPr lang="en-US" dirty="0"/>
              <a:t>The sample estimate of the variance of </a:t>
            </a:r>
            <a:r>
              <a:rPr lang="en-US" i="1" dirty="0"/>
              <a:t>b</a:t>
            </a:r>
            <a:r>
              <a:rPr lang="en-US" dirty="0">
                <a:latin typeface="Calibri" panose="020F0502020204030204" pitchFamily="34" charset="0"/>
                <a:ea typeface="Calibri" panose="020F0502020204030204" pitchFamily="34" charset="0"/>
                <a:cs typeface="Calibri" panose="020F0502020204030204" pitchFamily="34" charset="0"/>
              </a:rPr>
              <a:t>₁ </a:t>
            </a:r>
            <a:r>
              <a:rPr lang="en-US" dirty="0"/>
              <a:t>is given by </a:t>
            </a:r>
          </a:p>
          <a:p>
            <a:endParaRPr lang="en-US" dirty="0"/>
          </a:p>
          <a:p>
            <a:endParaRPr lang="en-US" sz="2200" dirty="0"/>
          </a:p>
          <a:p>
            <a:endParaRPr lang="en-US" sz="2200" dirty="0"/>
          </a:p>
          <a:p>
            <a:endParaRPr lang="en-IN" dirty="0"/>
          </a:p>
        </p:txBody>
      </p:sp>
      <p:pic>
        <p:nvPicPr>
          <p:cNvPr id="11" name="Picture 10" descr="s subscript b subscript one squared equals s subscript e squared divided by summation of open parenthesis x subscript i minus x bar close parenthesis squared.">
            <a:extLst>
              <a:ext uri="{FF2B5EF4-FFF2-40B4-BE49-F238E27FC236}">
                <a16:creationId xmlns:a16="http://schemas.microsoft.com/office/drawing/2014/main" id="{1935EAEA-7590-08D4-072E-3FBD357CADDA}"/>
              </a:ext>
            </a:extLst>
          </p:cNvPr>
          <p:cNvPicPr>
            <a:picLocks noChangeAspect="1"/>
          </p:cNvPicPr>
          <p:nvPr/>
        </p:nvPicPr>
        <p:blipFill>
          <a:blip r:embed="rId2"/>
          <a:stretch>
            <a:fillRect/>
          </a:stretch>
        </p:blipFill>
        <p:spPr>
          <a:xfrm>
            <a:off x="2895600" y="1676400"/>
            <a:ext cx="2409825" cy="1133475"/>
          </a:xfrm>
          <a:prstGeom prst="rect">
            <a:avLst/>
          </a:prstGeom>
        </p:spPr>
      </p:pic>
    </p:spTree>
    <p:extLst>
      <p:ext uri="{BB962C8B-B14F-4D97-AF65-F5344CB8AC3E}">
        <p14:creationId xmlns:p14="http://schemas.microsoft.com/office/powerpoint/2010/main" val="7276877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Conducting a Hypothesis Test of the Slope</a:t>
            </a:r>
            <a:r>
              <a:rPr lang="en-US" dirty="0"/>
              <a:t>—Slide 7</a:t>
            </a:r>
            <a:endParaRPr dirty="0"/>
          </a:p>
        </p:txBody>
      </p:sp>
      <p:pic>
        <p:nvPicPr>
          <p:cNvPr id="7" name="Content Placeholder 6" descr="A graph titled &quot;t-distribution, with degrees of freedom is 8. &#10;A horizontal line labelled &quot;t&quot; having three tick marks. Zero at placed at center of the line, the critical values, negative 2.306 and plus 2.306 are placed either sides of zero. &#10;A bell shaped curve is drawn. &#10;The region to the left of the critical value, negative 2.306 and the region to the right of the critical value, plus 2.306 are shaded and labelled “0.025 which represents alpha by 2”. The region between the critical values is labelled “0.95&quot;. Also on the top, before and after the critical values mentioned that &quot;Reject Null Hypotheses, H naught, while in between them mentioned that &quot;Fail to Reject Null Hypotheses, H naught&quot;.">
            <a:extLst>
              <a:ext uri="{FF2B5EF4-FFF2-40B4-BE49-F238E27FC236}">
                <a16:creationId xmlns:a16="http://schemas.microsoft.com/office/drawing/2014/main" id="{CDA1E284-05E2-492D-9C19-F39D3C8E86A6}"/>
              </a:ext>
            </a:extLst>
          </p:cNvPr>
          <p:cNvPicPr>
            <a:picLocks noGrp="1" noChangeAspect="1"/>
          </p:cNvPicPr>
          <p:nvPr>
            <p:ph sz="quarter" idx="11"/>
          </p:nvPr>
        </p:nvPicPr>
        <p:blipFill>
          <a:blip r:embed="rId2"/>
          <a:srcRect b="10093"/>
          <a:stretch>
            <a:fillRect/>
          </a:stretch>
        </p:blipFill>
        <p:spPr>
          <a:xfrm>
            <a:off x="762000" y="1233181"/>
            <a:ext cx="6982799" cy="3948419"/>
          </a:xfrm>
        </p:spPr>
      </p:pic>
      <p:sp>
        <p:nvSpPr>
          <p:cNvPr id="3" name="TextBox 2">
            <a:extLst>
              <a:ext uri="{FF2B5EF4-FFF2-40B4-BE49-F238E27FC236}">
                <a16:creationId xmlns:a16="http://schemas.microsoft.com/office/drawing/2014/main" id="{A5608FF7-5764-800E-064F-2A67EA6EC5E0}"/>
              </a:ext>
            </a:extLst>
          </p:cNvPr>
          <p:cNvSpPr txBox="1"/>
          <p:nvPr/>
        </p:nvSpPr>
        <p:spPr>
          <a:xfrm>
            <a:off x="3352800" y="5257800"/>
            <a:ext cx="1600200" cy="461665"/>
          </a:xfrm>
          <a:prstGeom prst="rect">
            <a:avLst/>
          </a:prstGeom>
          <a:noFill/>
        </p:spPr>
        <p:txBody>
          <a:bodyPr wrap="square">
            <a:spAutoFit/>
          </a:bodyPr>
          <a:lstStyle/>
          <a:p>
            <a:pPr algn="ctr"/>
            <a:r>
              <a:rPr lang="en-IN" sz="2400" dirty="0"/>
              <a:t>Figure 5</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A4E1A-2606-4F09-9C00-C79C779AA441}"/>
              </a:ext>
            </a:extLst>
          </p:cNvPr>
          <p:cNvSpPr>
            <a:spLocks noGrp="1"/>
          </p:cNvSpPr>
          <p:nvPr>
            <p:ph type="title"/>
          </p:nvPr>
        </p:nvSpPr>
        <p:spPr/>
        <p:txBody>
          <a:bodyPr/>
          <a:lstStyle/>
          <a:p>
            <a:r>
              <a:rPr lang="en-US" dirty="0"/>
              <a:t>Example 4: Conducting a Hypothesis Test of the Slope—Slide 8</a:t>
            </a:r>
            <a:endParaRPr lang="en-IN" dirty="0"/>
          </a:p>
        </p:txBody>
      </p:sp>
      <p:sp>
        <p:nvSpPr>
          <p:cNvPr id="3" name="Text Placeholder 2">
            <a:extLst>
              <a:ext uri="{FF2B5EF4-FFF2-40B4-BE49-F238E27FC236}">
                <a16:creationId xmlns:a16="http://schemas.microsoft.com/office/drawing/2014/main" id="{DDDC9010-9717-4880-98AE-38DAC6E45730}"/>
              </a:ext>
            </a:extLst>
          </p:cNvPr>
          <p:cNvSpPr>
            <a:spLocks noGrp="1"/>
          </p:cNvSpPr>
          <p:nvPr>
            <p:ph type="body" sz="quarter" idx="10"/>
          </p:nvPr>
        </p:nvSpPr>
        <p:spPr/>
        <p:txBody>
          <a:bodyPr/>
          <a:lstStyle/>
          <a:p>
            <a:r>
              <a:rPr lang="en-IN" sz="2800" b="1" dirty="0"/>
              <a:t>Step 5: </a:t>
            </a:r>
            <a:r>
              <a:rPr lang="en-US" b="1" dirty="0"/>
              <a:t>Collect the sample data and compute the value of the test statistic.</a:t>
            </a:r>
            <a:endParaRPr lang="en-IN" b="1" dirty="0"/>
          </a:p>
        </p:txBody>
      </p:sp>
      <p:sp>
        <p:nvSpPr>
          <p:cNvPr id="5" name="TextBox 4">
            <a:extLst>
              <a:ext uri="{FF2B5EF4-FFF2-40B4-BE49-F238E27FC236}">
                <a16:creationId xmlns:a16="http://schemas.microsoft.com/office/drawing/2014/main" id="{BC6852C7-717C-68D4-D6ED-B4F0654AD1B8}"/>
              </a:ext>
            </a:extLst>
          </p:cNvPr>
          <p:cNvSpPr txBox="1"/>
          <p:nvPr/>
        </p:nvSpPr>
        <p:spPr>
          <a:xfrm>
            <a:off x="2286000" y="2209800"/>
            <a:ext cx="4572000" cy="369332"/>
          </a:xfrm>
          <a:prstGeom prst="rect">
            <a:avLst/>
          </a:prstGeom>
          <a:noFill/>
        </p:spPr>
        <p:txBody>
          <a:bodyPr wrap="square">
            <a:spAutoFit/>
          </a:bodyPr>
          <a:lstStyle/>
          <a:p>
            <a:pPr algn="ctr">
              <a:defRPr sz="1800" b="1"/>
            </a:pPr>
            <a:r>
              <a:rPr lang="en-IN" dirty="0"/>
              <a:t>Table 3 – Regression Results</a:t>
            </a:r>
          </a:p>
        </p:txBody>
      </p:sp>
      <mc:AlternateContent xmlns:mc="http://schemas.openxmlformats.org/markup-compatibility/2006">
        <mc:Choice xmlns:a14="http://schemas.microsoft.com/office/drawing/2010/main" Requires="a14">
          <p:graphicFrame>
            <p:nvGraphicFramePr>
              <p:cNvPr id="8" name="Table Placeholder 2" descr="The table presents regression output values for two predictors: the intercept and items produced. It reads:&#10;Predictor: Intercept&#10;Coefficient = 2227.96, Standard Deviation of Coefficient = 370.1488, t value = 6.019.&#10;Predictor: Items Produced&#10;Coefficient = 53.88, Standard Deviation of Coefficient = 10.9778, t value = 4.908.">
                <a:extLst>
                  <a:ext uri="{FF2B5EF4-FFF2-40B4-BE49-F238E27FC236}">
                    <a16:creationId xmlns:a16="http://schemas.microsoft.com/office/drawing/2014/main" id="{F355AC7B-9693-4F7A-BC71-3398B6903B00}"/>
                  </a:ext>
                </a:extLst>
              </p:cNvPr>
              <p:cNvGraphicFramePr>
                <a:graphicFrameLocks/>
              </p:cNvGraphicFramePr>
              <p:nvPr>
                <p:extLst>
                  <p:ext uri="{D42A27DB-BD31-4B8C-83A1-F6EECF244321}">
                    <p14:modId xmlns:p14="http://schemas.microsoft.com/office/powerpoint/2010/main" val="2927393010"/>
                  </p:ext>
                </p:extLst>
              </p:nvPr>
            </p:nvGraphicFramePr>
            <p:xfrm>
              <a:off x="457200" y="2727960"/>
              <a:ext cx="8229600" cy="14630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653306">
                    <a:tc>
                      <a:txBody>
                        <a:bodyPr/>
                        <a:lstStyle/>
                        <a:p>
                          <a:pPr algn="ctr">
                            <a:defRPr sz="1600" b="1">
                              <a:solidFill>
                                <a:schemeClr val="tx1"/>
                              </a:solidFill>
                            </a:defRPr>
                          </a:pPr>
                          <a:r>
                            <a:rPr dirty="0"/>
                            <a:t>Predictor</a:t>
                          </a:r>
                        </a:p>
                      </a:txBody>
                      <a:tcPr/>
                    </a:tc>
                    <a:tc>
                      <a:txBody>
                        <a:bodyPr/>
                        <a:lstStyle/>
                        <a:p>
                          <a:pPr algn="ctr">
                            <a:defRPr sz="1600" b="1">
                              <a:solidFill>
                                <a:schemeClr val="tx1"/>
                              </a:solidFill>
                            </a:defRPr>
                          </a:pPr>
                          <a:r>
                            <a:rPr dirty="0"/>
                            <a:t>Coefficient</a:t>
                          </a:r>
                        </a:p>
                      </a:txBody>
                      <a:tcPr/>
                    </a:tc>
                    <a:tc>
                      <a:txBody>
                        <a:bodyPr/>
                        <a:lstStyle/>
                        <a:p>
                          <a:pPr algn="ctr">
                            <a:defRPr sz="1600" b="1">
                              <a:solidFill>
                                <a:schemeClr val="tx1"/>
                              </a:solidFill>
                            </a:defRPr>
                          </a:pPr>
                          <a:r>
                            <a:t>Standard Deviation of Coefficient</a:t>
                          </a:r>
                        </a:p>
                      </a:txBody>
                      <a:tcPr/>
                    </a:tc>
                    <a:tc>
                      <a:txBody>
                        <a:bodyPr/>
                        <a:lstStyle/>
                        <a:p>
                          <a:pPr algn="ctr">
                            <a:defRPr sz="1600" b="1">
                              <a:solidFill>
                                <a:schemeClr val="tx1"/>
                              </a:solidFill>
                            </a:defRPr>
                          </a:pPr>
                          <a14:m>
                            <m:oMath xmlns:m="http://schemas.openxmlformats.org/officeDocument/2006/math">
                              <m:r>
                                <a:rPr sz="1600">
                                  <a:latin typeface="Cambria Math" panose="02040503050406030204" pitchFamily="18" charset="0"/>
                                </a:rPr>
                                <m:t>𝑡</m:t>
                              </m:r>
                            </m:oMath>
                          </a14:m>
                          <a:r>
                            <a:rPr sz="1600" dirty="0"/>
                            <a:t>-value</a:t>
                          </a:r>
                        </a:p>
                      </a:txBody>
                      <a:tcPr/>
                    </a:tc>
                    <a:extLst>
                      <a:ext uri="{0D108BD9-81ED-4DB2-BD59-A6C34878D82A}">
                        <a16:rowId xmlns:a16="http://schemas.microsoft.com/office/drawing/2014/main" val="10001"/>
                      </a:ext>
                    </a:extLst>
                  </a:tr>
                  <a:tr h="404867">
                    <a:tc>
                      <a:txBody>
                        <a:bodyPr/>
                        <a:lstStyle/>
                        <a:p>
                          <a:pPr algn="ctr">
                            <a:defRPr sz="1600" b="1">
                              <a:solidFill>
                                <a:schemeClr val="tx1"/>
                              </a:solidFill>
                            </a:defRPr>
                          </a:pPr>
                          <a:r>
                            <a:t>Intercept</a:t>
                          </a:r>
                        </a:p>
                      </a:txBody>
                      <a:tcPr/>
                    </a:tc>
                    <a:tc>
                      <a:txBody>
                        <a:bodyPr/>
                        <a:lstStyle/>
                        <a:p>
                          <a:pPr algn="ctr">
                            <a:defRPr>
                              <a:solidFill>
                                <a:schemeClr val="tx1"/>
                              </a:solidFill>
                            </a:defRPr>
                          </a:pPr>
                          <a:r>
                            <a:rPr sz="1600" dirty="0"/>
                            <a:t>2227.96</a:t>
                          </a:r>
                          <a:endParaRPr sz="1600" dirty="0">
                            <a:latin typeface="Cambria Math"/>
                          </a:endParaRPr>
                        </a:p>
                      </a:txBody>
                      <a:tcPr/>
                    </a:tc>
                    <a:tc>
                      <a:txBody>
                        <a:bodyPr/>
                        <a:lstStyle/>
                        <a:p>
                          <a:pPr algn="ctr">
                            <a:defRPr>
                              <a:solidFill>
                                <a:schemeClr val="tx1"/>
                              </a:solidFill>
                            </a:defRPr>
                          </a:pPr>
                          <a:r>
                            <a:rPr sz="1600" dirty="0"/>
                            <a:t>370.1488</a:t>
                          </a:r>
                          <a:endParaRPr sz="1600" dirty="0">
                            <a:latin typeface="Cambria Math"/>
                          </a:endParaRPr>
                        </a:p>
                      </a:txBody>
                      <a:tcPr/>
                    </a:tc>
                    <a:tc>
                      <a:txBody>
                        <a:bodyPr/>
                        <a:lstStyle/>
                        <a:p>
                          <a:pPr algn="ctr">
                            <a:defRPr>
                              <a:solidFill>
                                <a:schemeClr val="tx1"/>
                              </a:solidFill>
                            </a:defRPr>
                          </a:pPr>
                          <a:r>
                            <a:rPr sz="1600"/>
                            <a:t>6.019</a:t>
                          </a:r>
                          <a:endParaRPr sz="1600">
                            <a:latin typeface="Cambria Math"/>
                          </a:endParaRPr>
                        </a:p>
                      </a:txBody>
                      <a:tcPr/>
                    </a:tc>
                    <a:extLst>
                      <a:ext uri="{0D108BD9-81ED-4DB2-BD59-A6C34878D82A}">
                        <a16:rowId xmlns:a16="http://schemas.microsoft.com/office/drawing/2014/main" val="10002"/>
                      </a:ext>
                    </a:extLst>
                  </a:tr>
                  <a:tr h="404867">
                    <a:tc>
                      <a:txBody>
                        <a:bodyPr/>
                        <a:lstStyle/>
                        <a:p>
                          <a:pPr algn="ctr">
                            <a:defRPr sz="1600" b="1">
                              <a:solidFill>
                                <a:schemeClr val="tx1"/>
                              </a:solidFill>
                            </a:defRPr>
                          </a:pPr>
                          <a:r>
                            <a:t>Items Produced</a:t>
                          </a:r>
                        </a:p>
                      </a:txBody>
                      <a:tcPr/>
                    </a:tc>
                    <a:tc>
                      <a:txBody>
                        <a:bodyPr/>
                        <a:lstStyle/>
                        <a:p>
                          <a:pPr algn="ctr">
                            <a:defRPr>
                              <a:solidFill>
                                <a:schemeClr val="tx1"/>
                              </a:solidFill>
                            </a:defRPr>
                          </a:pPr>
                          <a:r>
                            <a:rPr sz="1600" dirty="0"/>
                            <a:t>53.88</a:t>
                          </a:r>
                          <a:endParaRPr sz="1600" dirty="0">
                            <a:latin typeface="Cambria Math"/>
                          </a:endParaRPr>
                        </a:p>
                      </a:txBody>
                      <a:tcPr/>
                    </a:tc>
                    <a:tc>
                      <a:txBody>
                        <a:bodyPr/>
                        <a:lstStyle/>
                        <a:p>
                          <a:pPr algn="ctr">
                            <a:defRPr>
                              <a:solidFill>
                                <a:schemeClr val="tx1"/>
                              </a:solidFill>
                            </a:defRPr>
                          </a:pPr>
                          <a:r>
                            <a:rPr sz="1600"/>
                            <a:t>10.9778</a:t>
                          </a:r>
                          <a:endParaRPr sz="1600">
                            <a:latin typeface="Cambria Math"/>
                          </a:endParaRPr>
                        </a:p>
                      </a:txBody>
                      <a:tcPr/>
                    </a:tc>
                    <a:tc>
                      <a:txBody>
                        <a:bodyPr/>
                        <a:lstStyle/>
                        <a:p>
                          <a:pPr algn="ctr">
                            <a:defRPr>
                              <a:solidFill>
                                <a:schemeClr val="tx1"/>
                              </a:solidFill>
                            </a:defRPr>
                          </a:pPr>
                          <a:r>
                            <a:rPr sz="1600" dirty="0"/>
                            <a:t>4.908</a:t>
                          </a:r>
                          <a:endParaRPr sz="1600" dirty="0">
                            <a:latin typeface="Cambria Math"/>
                          </a:endParaRPr>
                        </a:p>
                      </a:txBody>
                      <a:tcPr/>
                    </a:tc>
                    <a:extLst>
                      <a:ext uri="{0D108BD9-81ED-4DB2-BD59-A6C34878D82A}">
                        <a16:rowId xmlns:a16="http://schemas.microsoft.com/office/drawing/2014/main" val="10003"/>
                      </a:ext>
                    </a:extLst>
                  </a:tr>
                </a:tbl>
              </a:graphicData>
            </a:graphic>
          </p:graphicFrame>
        </mc:Choice>
        <mc:Fallback>
          <p:graphicFrame>
            <p:nvGraphicFramePr>
              <p:cNvPr id="8" name="Table Placeholder 2" descr="The table presents regression output values for two predictors: the intercept and items produced. It reads:&#10;Predictor: Intercept&#10;Coefficient = 2227.96, Standard Deviation of Coefficient = 370.1488, t value = 6.019.&#10;Predictor: Items Produced&#10;Coefficient = 53.88, Standard Deviation of Coefficient = 10.9778, t value = 4.908.">
                <a:extLst>
                  <a:ext uri="{FF2B5EF4-FFF2-40B4-BE49-F238E27FC236}">
                    <a16:creationId xmlns:a16="http://schemas.microsoft.com/office/drawing/2014/main" id="{F355AC7B-9693-4F7A-BC71-3398B6903B00}"/>
                  </a:ext>
                </a:extLst>
              </p:cNvPr>
              <p:cNvGraphicFramePr>
                <a:graphicFrameLocks/>
              </p:cNvGraphicFramePr>
              <p:nvPr>
                <p:extLst>
                  <p:ext uri="{D42A27DB-BD31-4B8C-83A1-F6EECF244321}">
                    <p14:modId xmlns:p14="http://schemas.microsoft.com/office/powerpoint/2010/main" val="2927393010"/>
                  </p:ext>
                </p:extLst>
              </p:nvPr>
            </p:nvGraphicFramePr>
            <p:xfrm>
              <a:off x="457200" y="2727960"/>
              <a:ext cx="8229600" cy="14630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653306">
                    <a:tc>
                      <a:txBody>
                        <a:bodyPr/>
                        <a:lstStyle/>
                        <a:p>
                          <a:pPr algn="ctr">
                            <a:defRPr sz="1600" b="1">
                              <a:solidFill>
                                <a:schemeClr val="tx1"/>
                              </a:solidFill>
                            </a:defRPr>
                          </a:pPr>
                          <a:r>
                            <a:rPr dirty="0"/>
                            <a:t>Predictor</a:t>
                          </a:r>
                        </a:p>
                      </a:txBody>
                      <a:tcPr/>
                    </a:tc>
                    <a:tc>
                      <a:txBody>
                        <a:bodyPr/>
                        <a:lstStyle/>
                        <a:p>
                          <a:pPr algn="ctr">
                            <a:defRPr sz="1600" b="1">
                              <a:solidFill>
                                <a:schemeClr val="tx1"/>
                              </a:solidFill>
                            </a:defRPr>
                          </a:pPr>
                          <a:r>
                            <a:rPr dirty="0"/>
                            <a:t>Coefficient</a:t>
                          </a:r>
                        </a:p>
                      </a:txBody>
                      <a:tcPr/>
                    </a:tc>
                    <a:tc>
                      <a:txBody>
                        <a:bodyPr/>
                        <a:lstStyle/>
                        <a:p>
                          <a:pPr algn="ctr">
                            <a:defRPr sz="1600" b="1">
                              <a:solidFill>
                                <a:schemeClr val="tx1"/>
                              </a:solidFill>
                            </a:defRPr>
                          </a:pPr>
                          <a:r>
                            <a:t>Standard Deviation of Coefficient</a:t>
                          </a:r>
                        </a:p>
                      </a:txBody>
                      <a:tcPr/>
                    </a:tc>
                    <a:tc>
                      <a:txBody>
                        <a:bodyPr/>
                        <a:lstStyle/>
                        <a:p>
                          <a:endParaRPr lang="en-US"/>
                        </a:p>
                      </a:txBody>
                      <a:tcPr>
                        <a:blipFill>
                          <a:blip r:embed="rId2"/>
                          <a:stretch>
                            <a:fillRect l="-301187" t="-1852" r="-890" b="-125000"/>
                          </a:stretch>
                        </a:blipFill>
                      </a:tcPr>
                    </a:tc>
                    <a:extLst>
                      <a:ext uri="{0D108BD9-81ED-4DB2-BD59-A6C34878D82A}">
                        <a16:rowId xmlns:a16="http://schemas.microsoft.com/office/drawing/2014/main" val="10001"/>
                      </a:ext>
                    </a:extLst>
                  </a:tr>
                  <a:tr h="404867">
                    <a:tc>
                      <a:txBody>
                        <a:bodyPr/>
                        <a:lstStyle/>
                        <a:p>
                          <a:pPr algn="ctr">
                            <a:defRPr sz="1600" b="1">
                              <a:solidFill>
                                <a:schemeClr val="tx1"/>
                              </a:solidFill>
                            </a:defRPr>
                          </a:pPr>
                          <a:r>
                            <a:t>Intercept</a:t>
                          </a:r>
                        </a:p>
                      </a:txBody>
                      <a:tcPr/>
                    </a:tc>
                    <a:tc>
                      <a:txBody>
                        <a:bodyPr/>
                        <a:lstStyle/>
                        <a:p>
                          <a:pPr algn="ctr">
                            <a:defRPr>
                              <a:solidFill>
                                <a:schemeClr val="tx1"/>
                              </a:solidFill>
                            </a:defRPr>
                          </a:pPr>
                          <a:r>
                            <a:rPr sz="1600" dirty="0"/>
                            <a:t>2227.96</a:t>
                          </a:r>
                          <a:endParaRPr sz="1600" dirty="0">
                            <a:latin typeface="Cambria Math"/>
                          </a:endParaRPr>
                        </a:p>
                      </a:txBody>
                      <a:tcPr/>
                    </a:tc>
                    <a:tc>
                      <a:txBody>
                        <a:bodyPr/>
                        <a:lstStyle/>
                        <a:p>
                          <a:pPr algn="ctr">
                            <a:defRPr>
                              <a:solidFill>
                                <a:schemeClr val="tx1"/>
                              </a:solidFill>
                            </a:defRPr>
                          </a:pPr>
                          <a:r>
                            <a:rPr sz="1600" dirty="0"/>
                            <a:t>370.1488</a:t>
                          </a:r>
                          <a:endParaRPr sz="1600" dirty="0">
                            <a:latin typeface="Cambria Math"/>
                          </a:endParaRPr>
                        </a:p>
                      </a:txBody>
                      <a:tcPr/>
                    </a:tc>
                    <a:tc>
                      <a:txBody>
                        <a:bodyPr/>
                        <a:lstStyle/>
                        <a:p>
                          <a:pPr algn="ctr">
                            <a:defRPr>
                              <a:solidFill>
                                <a:schemeClr val="tx1"/>
                              </a:solidFill>
                            </a:defRPr>
                          </a:pPr>
                          <a:r>
                            <a:rPr sz="1600"/>
                            <a:t>6.019</a:t>
                          </a:r>
                          <a:endParaRPr sz="1600">
                            <a:latin typeface="Cambria Math"/>
                          </a:endParaRPr>
                        </a:p>
                      </a:txBody>
                      <a:tcPr/>
                    </a:tc>
                    <a:extLst>
                      <a:ext uri="{0D108BD9-81ED-4DB2-BD59-A6C34878D82A}">
                        <a16:rowId xmlns:a16="http://schemas.microsoft.com/office/drawing/2014/main" val="10002"/>
                      </a:ext>
                    </a:extLst>
                  </a:tr>
                  <a:tr h="404867">
                    <a:tc>
                      <a:txBody>
                        <a:bodyPr/>
                        <a:lstStyle/>
                        <a:p>
                          <a:pPr algn="ctr">
                            <a:defRPr sz="1600" b="1">
                              <a:solidFill>
                                <a:schemeClr val="tx1"/>
                              </a:solidFill>
                            </a:defRPr>
                          </a:pPr>
                          <a:r>
                            <a:t>Items Produced</a:t>
                          </a:r>
                        </a:p>
                      </a:txBody>
                      <a:tcPr/>
                    </a:tc>
                    <a:tc>
                      <a:txBody>
                        <a:bodyPr/>
                        <a:lstStyle/>
                        <a:p>
                          <a:pPr algn="ctr">
                            <a:defRPr>
                              <a:solidFill>
                                <a:schemeClr val="tx1"/>
                              </a:solidFill>
                            </a:defRPr>
                          </a:pPr>
                          <a:r>
                            <a:rPr sz="1600" dirty="0"/>
                            <a:t>53.88</a:t>
                          </a:r>
                          <a:endParaRPr sz="1600" dirty="0">
                            <a:latin typeface="Cambria Math"/>
                          </a:endParaRPr>
                        </a:p>
                      </a:txBody>
                      <a:tcPr/>
                    </a:tc>
                    <a:tc>
                      <a:txBody>
                        <a:bodyPr/>
                        <a:lstStyle/>
                        <a:p>
                          <a:pPr algn="ctr">
                            <a:defRPr>
                              <a:solidFill>
                                <a:schemeClr val="tx1"/>
                              </a:solidFill>
                            </a:defRPr>
                          </a:pPr>
                          <a:r>
                            <a:rPr sz="1600"/>
                            <a:t>10.9778</a:t>
                          </a:r>
                          <a:endParaRPr sz="1600">
                            <a:latin typeface="Cambria Math"/>
                          </a:endParaRPr>
                        </a:p>
                      </a:txBody>
                      <a:tcPr/>
                    </a:tc>
                    <a:tc>
                      <a:txBody>
                        <a:bodyPr/>
                        <a:lstStyle/>
                        <a:p>
                          <a:pPr algn="ctr">
                            <a:defRPr>
                              <a:solidFill>
                                <a:schemeClr val="tx1"/>
                              </a:solidFill>
                            </a:defRPr>
                          </a:pPr>
                          <a:r>
                            <a:rPr sz="1600" dirty="0"/>
                            <a:t>4.908</a:t>
                          </a:r>
                          <a:endParaRPr sz="1600" dirty="0">
                            <a:latin typeface="Cambria Math"/>
                          </a:endParaRPr>
                        </a:p>
                      </a:txBody>
                      <a:tcPr/>
                    </a:tc>
                    <a:extLst>
                      <a:ext uri="{0D108BD9-81ED-4DB2-BD59-A6C34878D82A}">
                        <a16:rowId xmlns:a16="http://schemas.microsoft.com/office/drawing/2014/main" val="10003"/>
                      </a:ext>
                    </a:extLst>
                  </a:tr>
                </a:tbl>
              </a:graphicData>
            </a:graphic>
          </p:graphicFrame>
        </mc:Fallback>
      </mc:AlternateContent>
    </p:spTree>
    <p:extLst>
      <p:ext uri="{BB962C8B-B14F-4D97-AF65-F5344CB8AC3E}">
        <p14:creationId xmlns:p14="http://schemas.microsoft.com/office/powerpoint/2010/main" val="28041481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Conducting a Hypothesis Test of the Slope</a:t>
            </a:r>
            <a:r>
              <a:rPr lang="en-US" dirty="0"/>
              <a:t>—Slide 9</a:t>
            </a:r>
            <a:endParaRPr dirty="0"/>
          </a:p>
        </p:txBody>
      </p:sp>
      <p:pic>
        <p:nvPicPr>
          <p:cNvPr id="6" name="Picture 5" descr="t equals open fraction b subscript 1 minus 0 whole divided by s subscript b subscript 1 close fraction equals open fraction b subscript 1 divided by s subscript b subscript 1 close fraction is approximately equal to open fraction 53.88 divided by 10.9778 close fraction is approximately equal to 4.908.">
            <a:extLst>
              <a:ext uri="{FF2B5EF4-FFF2-40B4-BE49-F238E27FC236}">
                <a16:creationId xmlns:a16="http://schemas.microsoft.com/office/drawing/2014/main" id="{F7D79BFC-B25B-8EF8-B190-5A0E9E25AF34}"/>
              </a:ext>
            </a:extLst>
          </p:cNvPr>
          <p:cNvPicPr>
            <a:picLocks noChangeAspect="1"/>
          </p:cNvPicPr>
          <p:nvPr/>
        </p:nvPicPr>
        <p:blipFill>
          <a:blip r:embed="rId2"/>
          <a:stretch>
            <a:fillRect/>
          </a:stretch>
        </p:blipFill>
        <p:spPr>
          <a:xfrm>
            <a:off x="2062162" y="1371600"/>
            <a:ext cx="5019675" cy="1047750"/>
          </a:xfrm>
          <a:prstGeom prst="rect">
            <a:avLst/>
          </a:prstGeom>
        </p:spPr>
      </p:pic>
      <p:sp>
        <p:nvSpPr>
          <p:cNvPr id="8" name="TextBox 7">
            <a:extLst>
              <a:ext uri="{FF2B5EF4-FFF2-40B4-BE49-F238E27FC236}">
                <a16:creationId xmlns:a16="http://schemas.microsoft.com/office/drawing/2014/main" id="{6AD4ED58-81DC-D2AA-C81B-476FD27D044C}"/>
              </a:ext>
            </a:extLst>
          </p:cNvPr>
          <p:cNvSpPr txBox="1"/>
          <p:nvPr/>
        </p:nvSpPr>
        <p:spPr>
          <a:xfrm>
            <a:off x="457200" y="2667000"/>
            <a:ext cx="8229600" cy="1384995"/>
          </a:xfrm>
          <a:prstGeom prst="rect">
            <a:avLst/>
          </a:prstGeom>
          <a:noFill/>
        </p:spPr>
        <p:txBody>
          <a:bodyPr wrap="square">
            <a:spAutoFit/>
          </a:bodyPr>
          <a:lstStyle/>
          <a:p>
            <a:pPr>
              <a:defRPr sz="2800"/>
            </a:pPr>
            <a:r>
              <a:rPr lang="en-US" sz="2800" dirty="0"/>
              <a:t>The estimated value of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a:t>
            </a:r>
            <a:r>
              <a:rPr lang="en-US" sz="2800" dirty="0"/>
              <a:t> is almost five standard deviations above zero. This is very persuasive evidence that β</a:t>
            </a:r>
            <a:r>
              <a:rPr lang="en-US" sz="2800" dirty="0">
                <a:latin typeface="Calibri" panose="020F0502020204030204" pitchFamily="34" charset="0"/>
                <a:ea typeface="Calibri" panose="020F0502020204030204" pitchFamily="34" charset="0"/>
                <a:cs typeface="Calibri" panose="020F0502020204030204" pitchFamily="34" charset="0"/>
              </a:rPr>
              <a:t>₁ ≠ 0.</a:t>
            </a:r>
            <a:endParaRPr lang="en-US"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4</a:t>
            </a:r>
            <a:r>
              <a:rPr dirty="0"/>
              <a:t>: Conducting a Hypothesis Test of the Slope</a:t>
            </a:r>
            <a:r>
              <a:rPr lang="en-US" dirty="0"/>
              <a:t>—Slide 10</a:t>
            </a:r>
            <a:endParaRPr dirty="0"/>
          </a:p>
        </p:txBody>
      </p:sp>
      <p:sp>
        <p:nvSpPr>
          <p:cNvPr id="3" name="Text Placeholder 2"/>
          <p:cNvSpPr>
            <a:spLocks noGrp="1"/>
          </p:cNvSpPr>
          <p:nvPr>
            <p:ph type="body" sz="quarter" idx="10"/>
          </p:nvPr>
        </p:nvSpPr>
        <p:spPr/>
        <p:txBody>
          <a:bodyPr>
            <a:normAutofit/>
          </a:bodyPr>
          <a:lstStyle/>
          <a:p>
            <a:pPr>
              <a:defRPr sz="2800"/>
            </a:pPr>
            <a:r>
              <a:rPr lang="en-US" b="1" dirty="0"/>
              <a:t>Step 6: Make the decision and state the conclusion in terms of the original question.</a:t>
            </a:r>
          </a:p>
          <a:p>
            <a:pPr>
              <a:defRPr sz="2800"/>
            </a:pPr>
            <a:endParaRPr lang="en-US" b="1" dirty="0"/>
          </a:p>
          <a:p>
            <a:pPr>
              <a:defRPr sz="2800"/>
            </a:pPr>
            <a:endParaRPr lang="en-US" b="1" dirty="0"/>
          </a:p>
          <a:p>
            <a:pPr>
              <a:defRPr sz="2800"/>
            </a:pPr>
            <a:endParaRPr lang="en-US" b="1" dirty="0"/>
          </a:p>
          <a:p>
            <a:pPr>
              <a:defRPr sz="2800"/>
            </a:pPr>
            <a:endParaRPr lang="en-US" b="1" dirty="0"/>
          </a:p>
          <a:p>
            <a:pPr>
              <a:defRPr sz="2800"/>
            </a:pPr>
            <a:endParaRPr lang="en-US" b="1" dirty="0"/>
          </a:p>
          <a:p>
            <a:pPr>
              <a:defRPr sz="2800"/>
            </a:pPr>
            <a:endParaRPr lang="en-US" dirty="0"/>
          </a:p>
          <a:p>
            <a:pPr>
              <a:defRPr sz="2800"/>
            </a:pPr>
            <a:endParaRPr sz="2800" dirty="0"/>
          </a:p>
        </p:txBody>
      </p:sp>
      <p:pic>
        <p:nvPicPr>
          <p:cNvPr id="4" name="Picture 3" descr="A graph titled &quot;t-distribution, with degrees of freedom is 8. &#10;A horizontal line labelled &quot;t&quot; having three tick marks. Zero at placed at center of the line, the critical values, negative 2.306 and plus 2.306 are placed either sides of zero. &#10;The region to the left of the critical value, mentioned that &quot;Reject Null Hypotheses, H naught and the region to the right of the critical value, mentioned that &quot;Reject Null Hypotheses, H naught. The region in between the critical values is mentioned that &quot;Fail to Reject Null Hypotheses, H naught&quot;. Also the Test statistic, 4.908 is mentioned.">
            <a:extLst>
              <a:ext uri="{FF2B5EF4-FFF2-40B4-BE49-F238E27FC236}">
                <a16:creationId xmlns:a16="http://schemas.microsoft.com/office/drawing/2014/main" id="{A24A9DA1-B6EB-43D0-9C2C-70CBF6A81E2D}"/>
              </a:ext>
            </a:extLst>
          </p:cNvPr>
          <p:cNvPicPr>
            <a:picLocks noChangeAspect="1"/>
          </p:cNvPicPr>
          <p:nvPr/>
        </p:nvPicPr>
        <p:blipFill>
          <a:blip r:embed="rId2"/>
          <a:stretch>
            <a:fillRect/>
          </a:stretch>
        </p:blipFill>
        <p:spPr>
          <a:xfrm>
            <a:off x="277091" y="2362200"/>
            <a:ext cx="8589818" cy="1600423"/>
          </a:xfrm>
          <a:prstGeom prst="rect">
            <a:avLst/>
          </a:prstGeom>
        </p:spPr>
      </p:pic>
      <p:sp>
        <p:nvSpPr>
          <p:cNvPr id="6" name="TextBox 5">
            <a:extLst>
              <a:ext uri="{FF2B5EF4-FFF2-40B4-BE49-F238E27FC236}">
                <a16:creationId xmlns:a16="http://schemas.microsoft.com/office/drawing/2014/main" id="{6A702DC9-D17B-B919-B75A-83AEC5F3EB38}"/>
              </a:ext>
            </a:extLst>
          </p:cNvPr>
          <p:cNvSpPr txBox="1"/>
          <p:nvPr/>
        </p:nvSpPr>
        <p:spPr>
          <a:xfrm>
            <a:off x="457200" y="4056158"/>
            <a:ext cx="8229600" cy="1384995"/>
          </a:xfrm>
          <a:prstGeom prst="rect">
            <a:avLst/>
          </a:prstGeom>
          <a:noFill/>
        </p:spPr>
        <p:txBody>
          <a:bodyPr wrap="square">
            <a:spAutoFit/>
          </a:bodyPr>
          <a:lstStyle/>
          <a:p>
            <a:pPr>
              <a:defRPr sz="2800"/>
            </a:pPr>
            <a:r>
              <a:rPr lang="en-US" sz="2800" dirty="0"/>
              <a:t>Since the value of the test statistic falls into the rejection region, reject the null hypothesis in favor of the alternative.</a:t>
            </a:r>
          </a:p>
        </p:txBody>
      </p:sp>
    </p:spTree>
    <p:extLst>
      <p:ext uri="{BB962C8B-B14F-4D97-AF65-F5344CB8AC3E}">
        <p14:creationId xmlns:p14="http://schemas.microsoft.com/office/powerpoint/2010/main" val="369407869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Conducting a Hypothesis Test of the Slope</a:t>
            </a:r>
            <a:r>
              <a:rPr lang="en-US" dirty="0"/>
              <a:t>—Slide 11</a:t>
            </a:r>
            <a:endParaRPr dirty="0"/>
          </a:p>
        </p:txBody>
      </p:sp>
      <p:sp>
        <p:nvSpPr>
          <p:cNvPr id="3" name="Text Placeholder 2"/>
          <p:cNvSpPr>
            <a:spLocks noGrp="1"/>
          </p:cNvSpPr>
          <p:nvPr>
            <p:ph type="body" sz="quarter" idx="10"/>
          </p:nvPr>
        </p:nvSpPr>
        <p:spPr/>
        <p:txBody>
          <a:bodyPr>
            <a:normAutofit/>
          </a:bodyPr>
          <a:lstStyle/>
          <a:p>
            <a:pPr>
              <a:defRPr sz="2800"/>
            </a:pPr>
            <a:r>
              <a:rPr sz="2800" i="1" dirty="0"/>
              <a:t>Conclusion and Interpretation: </a:t>
            </a:r>
            <a:r>
              <a:rPr sz="2800" dirty="0"/>
              <a:t>There is overwhelming evidence at the </a:t>
            </a:r>
            <a:r>
              <a:rPr sz="2800" dirty="0">
                <a:latin typeface="Cambria Math"/>
              </a:rPr>
              <a:t>0.05</a:t>
            </a:r>
            <a:r>
              <a:rPr sz="2800" dirty="0"/>
              <a:t> significance level that </a:t>
            </a:r>
            <a:r>
              <a:rPr lang="en-US" dirty="0"/>
              <a:t>β</a:t>
            </a:r>
            <a:r>
              <a:rPr lang="en-US" dirty="0">
                <a:latin typeface="Calibri" panose="020F0502020204030204" pitchFamily="34" charset="0"/>
                <a:ea typeface="Calibri" panose="020F0502020204030204" pitchFamily="34" charset="0"/>
                <a:cs typeface="Calibri" panose="020F0502020204030204" pitchFamily="34" charset="0"/>
              </a:rPr>
              <a:t>₁ ≠ 0</a:t>
            </a:r>
            <a:r>
              <a:rPr sz="2800" dirty="0"/>
              <a:t> so we reject the null hypothesis in favor of the alternative. This implies that it is reasonable to believe (at the </a:t>
            </a:r>
            <a:r>
              <a:rPr sz="2800" dirty="0">
                <a:latin typeface="Cambria Math"/>
              </a:rPr>
              <a:t>0.05</a:t>
            </a:r>
            <a:r>
              <a:rPr sz="2800" dirty="0"/>
              <a:t> level) that there is a linear relationship between the number of items produced and total cost.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Conducting a Hypothesis Test of the Slope</a:t>
            </a:r>
            <a:r>
              <a:rPr lang="en-US" dirty="0"/>
              <a:t>—Slide 12</a:t>
            </a:r>
            <a:endParaRPr dirty="0"/>
          </a:p>
        </p:txBody>
      </p:sp>
      <p:sp>
        <p:nvSpPr>
          <p:cNvPr id="3" name="Text Placeholder 2"/>
          <p:cNvSpPr>
            <a:spLocks noGrp="1"/>
          </p:cNvSpPr>
          <p:nvPr>
            <p:ph type="body" sz="quarter" idx="10"/>
          </p:nvPr>
        </p:nvSpPr>
        <p:spPr/>
        <p:txBody>
          <a:bodyPr>
            <a:normAutofit/>
          </a:bodyPr>
          <a:lstStyle/>
          <a:p>
            <a:pPr>
              <a:defRPr sz="2800"/>
            </a:pPr>
            <a:r>
              <a:rPr sz="2800" dirty="0"/>
              <a:t>In fact, there appears to be a positive linear relationship between items produced and production cost. However, our hypothesis test did not address the issue of a </a:t>
            </a:r>
            <a:r>
              <a:rPr sz="2800" i="1" dirty="0"/>
              <a:t>positive</a:t>
            </a:r>
            <a:r>
              <a:rPr sz="2800" dirty="0"/>
              <a:t> relationship, so we cannot make this conclusion.</a:t>
            </a:r>
          </a:p>
        </p:txBody>
      </p:sp>
    </p:spTree>
    <p:extLst>
      <p:ext uri="{BB962C8B-B14F-4D97-AF65-F5344CB8AC3E}">
        <p14:creationId xmlns:p14="http://schemas.microsoft.com/office/powerpoint/2010/main" val="2324408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1322B-DB73-48D8-84B4-972CBD02D9C7}"/>
              </a:ext>
            </a:extLst>
          </p:cNvPr>
          <p:cNvSpPr>
            <a:spLocks noGrp="1"/>
          </p:cNvSpPr>
          <p:nvPr>
            <p:ph type="title"/>
          </p:nvPr>
        </p:nvSpPr>
        <p:spPr/>
        <p:txBody>
          <a:bodyPr/>
          <a:lstStyle/>
          <a:p>
            <a:r>
              <a:rPr lang="en-US" dirty="0"/>
              <a:t>Inference Concerning the Slope—Slide 5</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5EADBD4B-3926-4579-8001-EC72E1E19D3F}"/>
                  </a:ext>
                </a:extLst>
              </p:cNvPr>
              <p:cNvSpPr>
                <a:spLocks noGrp="1"/>
              </p:cNvSpPr>
              <p:nvPr>
                <p:ph type="body" sz="quarter" idx="10"/>
              </p:nvPr>
            </p:nvSpPr>
            <p:spPr/>
            <p:txBody>
              <a:bodyPr/>
              <a:lstStyle/>
              <a:p>
                <a:r>
                  <a:rPr lang="en-US" dirty="0"/>
                  <a:t>The only difference in the computation of </a:t>
                </a:r>
              </a:p>
              <a:p>
                <a:endParaRPr lang="en-US" dirty="0"/>
              </a:p>
              <a:p>
                <a:r>
                  <a:rPr lang="en-US" dirty="0"/>
                  <a:t>		 </a:t>
                </a:r>
              </a:p>
              <a:p>
                <a:r>
                  <a:rPr lang="en-US" dirty="0"/>
                  <a:t>		</a:t>
                </a:r>
              </a:p>
              <a:p>
                <a14:m>
                  <m:oMath xmlns:m="http://schemas.openxmlformats.org/officeDocument/2006/math">
                    <m:r>
                      <a:rPr lang="en-US" sz="3200" b="0" i="1" smtClean="0">
                        <a:latin typeface="Cambria Math" panose="02040503050406030204" pitchFamily="18" charset="0"/>
                        <a:ea typeface="Cambria Math" panose="02040503050406030204" pitchFamily="18" charset="0"/>
                      </a:rPr>
                      <m:t>  </m:t>
                    </m:r>
                  </m:oMath>
                </a14:m>
                <a:r>
                  <a:rPr lang="en-US" dirty="0"/>
                  <a:t>			</a:t>
                </a:r>
                <a:endParaRPr lang="en-US" sz="2200" dirty="0"/>
              </a:p>
              <a:p>
                <a:endParaRPr lang="en-IN" dirty="0"/>
              </a:p>
            </p:txBody>
          </p:sp>
        </mc:Choice>
        <mc:Fallback xmlns="">
          <p:sp>
            <p:nvSpPr>
              <p:cNvPr id="3" name="Text Placeholder 2">
                <a:extLst>
                  <a:ext uri="{FF2B5EF4-FFF2-40B4-BE49-F238E27FC236}">
                    <a16:creationId xmlns:a16="http://schemas.microsoft.com/office/drawing/2014/main" id="{5EADBD4B-3926-4579-8001-EC72E1E19D3F}"/>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8" name="Picture 7" descr="sigma subscript b subscript one squared and s subscript b subscript one squared">
            <a:extLst>
              <a:ext uri="{FF2B5EF4-FFF2-40B4-BE49-F238E27FC236}">
                <a16:creationId xmlns:a16="http://schemas.microsoft.com/office/drawing/2014/main" id="{8330DEFA-DD6F-CF09-DDA4-5D826FDEDDEC}"/>
              </a:ext>
            </a:extLst>
          </p:cNvPr>
          <p:cNvPicPr>
            <a:picLocks noChangeAspect="1"/>
          </p:cNvPicPr>
          <p:nvPr/>
        </p:nvPicPr>
        <p:blipFill>
          <a:blip r:embed="rId3"/>
          <a:stretch>
            <a:fillRect/>
          </a:stretch>
        </p:blipFill>
        <p:spPr>
          <a:xfrm>
            <a:off x="6696075" y="1084901"/>
            <a:ext cx="1381125" cy="495300"/>
          </a:xfrm>
          <a:prstGeom prst="rect">
            <a:avLst/>
          </a:prstGeom>
        </p:spPr>
      </p:pic>
      <p:sp>
        <p:nvSpPr>
          <p:cNvPr id="22" name="TextBox 21">
            <a:extLst>
              <a:ext uri="{FF2B5EF4-FFF2-40B4-BE49-F238E27FC236}">
                <a16:creationId xmlns:a16="http://schemas.microsoft.com/office/drawing/2014/main" id="{4169214B-2232-0B77-DF1A-A43DF3649E4C}"/>
              </a:ext>
            </a:extLst>
          </p:cNvPr>
          <p:cNvSpPr txBox="1"/>
          <p:nvPr/>
        </p:nvSpPr>
        <p:spPr>
          <a:xfrm>
            <a:off x="514350" y="1447800"/>
            <a:ext cx="8172450" cy="523220"/>
          </a:xfrm>
          <a:prstGeom prst="rect">
            <a:avLst/>
          </a:prstGeom>
          <a:noFill/>
        </p:spPr>
        <p:txBody>
          <a:bodyPr wrap="square">
            <a:spAutoFit/>
          </a:bodyPr>
          <a:lstStyle/>
          <a:p>
            <a:r>
              <a:rPr lang="en-US" sz="2800" dirty="0"/>
              <a:t>is the replacement of the population variance of the</a:t>
            </a:r>
            <a:endParaRPr lang="en-IN" sz="2800" dirty="0"/>
          </a:p>
        </p:txBody>
      </p:sp>
      <p:sp>
        <p:nvSpPr>
          <p:cNvPr id="24" name="TextBox 23">
            <a:extLst>
              <a:ext uri="{FF2B5EF4-FFF2-40B4-BE49-F238E27FC236}">
                <a16:creationId xmlns:a16="http://schemas.microsoft.com/office/drawing/2014/main" id="{27929525-51DE-7749-E47A-AEA5A8CE21FA}"/>
              </a:ext>
            </a:extLst>
          </p:cNvPr>
          <p:cNvSpPr txBox="1"/>
          <p:nvPr/>
        </p:nvSpPr>
        <p:spPr>
          <a:xfrm>
            <a:off x="514350" y="1846872"/>
            <a:ext cx="1905000" cy="523220"/>
          </a:xfrm>
          <a:prstGeom prst="rect">
            <a:avLst/>
          </a:prstGeom>
          <a:noFill/>
        </p:spPr>
        <p:txBody>
          <a:bodyPr wrap="square">
            <a:spAutoFit/>
          </a:bodyPr>
          <a:lstStyle/>
          <a:p>
            <a:r>
              <a:rPr lang="en-US" sz="2800" dirty="0"/>
              <a:t>error terms</a:t>
            </a:r>
            <a:endParaRPr lang="en-IN" sz="2800" dirty="0"/>
          </a:p>
        </p:txBody>
      </p:sp>
      <p:pic>
        <p:nvPicPr>
          <p:cNvPr id="11" name="Picture 10" descr="sigma subscript epsilon squared.">
            <a:extLst>
              <a:ext uri="{FF2B5EF4-FFF2-40B4-BE49-F238E27FC236}">
                <a16:creationId xmlns:a16="http://schemas.microsoft.com/office/drawing/2014/main" id="{15106DB8-C634-296B-43D2-8299CECD32DF}"/>
              </a:ext>
            </a:extLst>
          </p:cNvPr>
          <p:cNvPicPr>
            <a:picLocks noChangeAspect="1"/>
          </p:cNvPicPr>
          <p:nvPr/>
        </p:nvPicPr>
        <p:blipFill>
          <a:blip r:embed="rId4"/>
          <a:stretch>
            <a:fillRect/>
          </a:stretch>
        </p:blipFill>
        <p:spPr>
          <a:xfrm>
            <a:off x="2371725" y="1893377"/>
            <a:ext cx="438150" cy="457200"/>
          </a:xfrm>
          <a:prstGeom prst="rect">
            <a:avLst/>
          </a:prstGeom>
        </p:spPr>
      </p:pic>
      <p:sp>
        <p:nvSpPr>
          <p:cNvPr id="26" name="TextBox 25">
            <a:extLst>
              <a:ext uri="{FF2B5EF4-FFF2-40B4-BE49-F238E27FC236}">
                <a16:creationId xmlns:a16="http://schemas.microsoft.com/office/drawing/2014/main" id="{2AE2A371-D09A-F3AD-0669-774A5813FA26}"/>
              </a:ext>
            </a:extLst>
          </p:cNvPr>
          <p:cNvSpPr txBox="1"/>
          <p:nvPr/>
        </p:nvSpPr>
        <p:spPr>
          <a:xfrm>
            <a:off x="2796429" y="1838002"/>
            <a:ext cx="5638800" cy="523220"/>
          </a:xfrm>
          <a:prstGeom prst="rect">
            <a:avLst/>
          </a:prstGeom>
          <a:noFill/>
        </p:spPr>
        <p:txBody>
          <a:bodyPr wrap="square">
            <a:spAutoFit/>
          </a:bodyPr>
          <a:lstStyle/>
          <a:p>
            <a:r>
              <a:rPr lang="en-US" sz="2800" dirty="0"/>
              <a:t>with the corresponding sample</a:t>
            </a:r>
            <a:endParaRPr lang="en-IN" sz="2800" dirty="0"/>
          </a:p>
        </p:txBody>
      </p:sp>
      <p:sp>
        <p:nvSpPr>
          <p:cNvPr id="28" name="TextBox 27">
            <a:extLst>
              <a:ext uri="{FF2B5EF4-FFF2-40B4-BE49-F238E27FC236}">
                <a16:creationId xmlns:a16="http://schemas.microsoft.com/office/drawing/2014/main" id="{760E2257-3B33-0850-7A07-1D4AAB0CEF80}"/>
              </a:ext>
            </a:extLst>
          </p:cNvPr>
          <p:cNvSpPr txBox="1"/>
          <p:nvPr/>
        </p:nvSpPr>
        <p:spPr>
          <a:xfrm>
            <a:off x="533400" y="2304072"/>
            <a:ext cx="1447800" cy="523220"/>
          </a:xfrm>
          <a:prstGeom prst="rect">
            <a:avLst/>
          </a:prstGeom>
          <a:noFill/>
        </p:spPr>
        <p:txBody>
          <a:bodyPr wrap="square">
            <a:spAutoFit/>
          </a:bodyPr>
          <a:lstStyle/>
          <a:p>
            <a:r>
              <a:rPr lang="en-US" sz="2800" dirty="0"/>
              <a:t>statistic,</a:t>
            </a:r>
            <a:endParaRPr lang="en-IN" sz="2800" dirty="0"/>
          </a:p>
        </p:txBody>
      </p:sp>
      <p:pic>
        <p:nvPicPr>
          <p:cNvPr id="14" name="Picture 13" descr="s subscript e squared.">
            <a:extLst>
              <a:ext uri="{FF2B5EF4-FFF2-40B4-BE49-F238E27FC236}">
                <a16:creationId xmlns:a16="http://schemas.microsoft.com/office/drawing/2014/main" id="{6269FBD3-C9CB-4E30-C821-81CC6847E0B7}"/>
              </a:ext>
            </a:extLst>
          </p:cNvPr>
          <p:cNvPicPr>
            <a:picLocks noChangeAspect="1"/>
          </p:cNvPicPr>
          <p:nvPr/>
        </p:nvPicPr>
        <p:blipFill>
          <a:blip r:embed="rId5"/>
          <a:stretch>
            <a:fillRect/>
          </a:stretch>
        </p:blipFill>
        <p:spPr>
          <a:xfrm>
            <a:off x="1857375" y="2317424"/>
            <a:ext cx="428625" cy="514350"/>
          </a:xfrm>
          <a:prstGeom prst="rect">
            <a:avLst/>
          </a:prstGeom>
        </p:spPr>
      </p:pic>
      <p:sp>
        <p:nvSpPr>
          <p:cNvPr id="30" name="TextBox 29">
            <a:extLst>
              <a:ext uri="{FF2B5EF4-FFF2-40B4-BE49-F238E27FC236}">
                <a16:creationId xmlns:a16="http://schemas.microsoft.com/office/drawing/2014/main" id="{396DCB50-1BBA-65B2-F573-3316F1FACB90}"/>
              </a:ext>
            </a:extLst>
          </p:cNvPr>
          <p:cNvSpPr txBox="1"/>
          <p:nvPr/>
        </p:nvSpPr>
        <p:spPr>
          <a:xfrm>
            <a:off x="2286000" y="2353283"/>
            <a:ext cx="6400800" cy="523220"/>
          </a:xfrm>
          <a:prstGeom prst="rect">
            <a:avLst/>
          </a:prstGeom>
          <a:noFill/>
        </p:spPr>
        <p:txBody>
          <a:bodyPr wrap="square">
            <a:spAutoFit/>
          </a:bodyPr>
          <a:lstStyle/>
          <a:p>
            <a:r>
              <a:rPr lang="en-US" sz="2800" dirty="0"/>
              <a:t>The standard deviation (standard error) of</a:t>
            </a:r>
            <a:endParaRPr lang="en-IN" sz="2800" dirty="0"/>
          </a:p>
        </p:txBody>
      </p:sp>
      <p:sp>
        <p:nvSpPr>
          <p:cNvPr id="32" name="TextBox 31">
            <a:extLst>
              <a:ext uri="{FF2B5EF4-FFF2-40B4-BE49-F238E27FC236}">
                <a16:creationId xmlns:a16="http://schemas.microsoft.com/office/drawing/2014/main" id="{94EAAA2D-4BA3-14DF-B669-C010A1D2EFFD}"/>
              </a:ext>
            </a:extLst>
          </p:cNvPr>
          <p:cNvSpPr txBox="1"/>
          <p:nvPr/>
        </p:nvSpPr>
        <p:spPr>
          <a:xfrm>
            <a:off x="533400" y="2771452"/>
            <a:ext cx="3886200" cy="523220"/>
          </a:xfrm>
          <a:prstGeom prst="rect">
            <a:avLst/>
          </a:prstGeom>
          <a:noFill/>
        </p:spPr>
        <p:txBody>
          <a:bodyPr wrap="square">
            <a:spAutoFit/>
          </a:bodyPr>
          <a:lstStyle/>
          <a:p>
            <a:r>
              <a:rPr lang="en-US" sz="2800" dirty="0"/>
              <a:t>the sample estimate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a:t>
            </a:r>
            <a:r>
              <a:rPr lang="en-US" sz="2800" dirty="0"/>
              <a:t> is </a:t>
            </a:r>
            <a:endParaRPr lang="en-IN" sz="2800" dirty="0"/>
          </a:p>
        </p:txBody>
      </p:sp>
      <p:pic>
        <p:nvPicPr>
          <p:cNvPr id="20" name="Picture 19" descr="s subscript b subscript one equals square root of open fraction s subscript e squared divided by summation of open parenthesis x subscript i minus x bar close parenthesis squared close fraction">
            <a:extLst>
              <a:ext uri="{FF2B5EF4-FFF2-40B4-BE49-F238E27FC236}">
                <a16:creationId xmlns:a16="http://schemas.microsoft.com/office/drawing/2014/main" id="{EE89F260-94E4-FA41-9DCC-61919D1EC6C6}"/>
              </a:ext>
            </a:extLst>
          </p:cNvPr>
          <p:cNvPicPr>
            <a:picLocks noChangeAspect="1"/>
          </p:cNvPicPr>
          <p:nvPr/>
        </p:nvPicPr>
        <p:blipFill>
          <a:blip r:embed="rId6"/>
          <a:stretch>
            <a:fillRect/>
          </a:stretch>
        </p:blipFill>
        <p:spPr>
          <a:xfrm>
            <a:off x="3048000" y="3733800"/>
            <a:ext cx="2390775" cy="1095375"/>
          </a:xfrm>
          <a:prstGeom prst="rect">
            <a:avLst/>
          </a:prstGeom>
        </p:spPr>
      </p:pic>
    </p:spTree>
    <p:extLst>
      <p:ext uri="{BB962C8B-B14F-4D97-AF65-F5344CB8AC3E}">
        <p14:creationId xmlns:p14="http://schemas.microsoft.com/office/powerpoint/2010/main" val="1941864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sz="3100" dirty="0"/>
                  <a:t>Formula: 100(1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sz="3100" dirty="0">
                    <a:latin typeface="Calibri" panose="020F0502020204030204" pitchFamily="34" charset="0"/>
                    <a:ea typeface="Calibri" panose="020F0502020204030204" pitchFamily="34" charset="0"/>
                    <a:cs typeface="Calibri" panose="020F0502020204030204" pitchFamily="34" charset="0"/>
                  </a:rPr>
                  <a:t> </a:t>
                </a:r>
                <a:r>
                  <a:rPr lang="el-GR" sz="3100" i="1" dirty="0"/>
                  <a:t>α</a:t>
                </a:r>
                <a:r>
                  <a:rPr lang="en-US" sz="3100" dirty="0"/>
                  <a:t>)%</a:t>
                </a:r>
                <a:r>
                  <a:rPr sz="3100" dirty="0"/>
                  <a:t> Confidence Interval for </a:t>
                </a:r>
                <a:r>
                  <a:rPr lang="el-GR" sz="3100" dirty="0"/>
                  <a:t>β</a:t>
                </a:r>
                <a:r>
                  <a:rPr lang="el-GR" sz="3100" dirty="0">
                    <a:latin typeface="Calibri" panose="020F0502020204030204" pitchFamily="34" charset="0"/>
                    <a:ea typeface="Calibri" panose="020F0502020204030204" pitchFamily="34" charset="0"/>
                    <a:cs typeface="Calibri" panose="020F0502020204030204" pitchFamily="34" charset="0"/>
                  </a:rPr>
                  <a:t>₁</a:t>
                </a:r>
                <a:endParaRPr sz="31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82078"/>
            <a:ext cx="8229600" cy="3261322"/>
          </a:xfrm>
        </p:spPr>
        <p:txBody>
          <a:bodyPr>
            <a:normAutofit/>
          </a:bodyPr>
          <a:lstStyle/>
          <a:p>
            <a:pPr>
              <a:defRPr sz="2800"/>
            </a:pPr>
            <a:r>
              <a:rPr lang="en-IN" sz="2800" dirty="0"/>
              <a:t>The 100(1 </a:t>
            </a:r>
            <a:r>
              <a:rPr lang="en-IN" sz="2800" dirty="0">
                <a:latin typeface="Cambria Math" panose="02040503050406030204" pitchFamily="18" charset="0"/>
                <a:ea typeface="Cambria Math" panose="02040503050406030204" pitchFamily="18" charset="0"/>
              </a:rPr>
              <a:t>− </a:t>
            </a:r>
            <a:r>
              <a:rPr lang="el-GR" sz="2800" i="1" dirty="0">
                <a:latin typeface="Calibri" panose="020F0502020204030204" pitchFamily="34" charset="0"/>
                <a:ea typeface="Calibri" panose="020F0502020204030204" pitchFamily="34" charset="0"/>
                <a:cs typeface="Calibri" panose="020F0502020204030204" pitchFamily="34" charset="0"/>
              </a:rPr>
              <a:t>α</a:t>
            </a:r>
            <a:r>
              <a:rPr lang="el-GR" sz="2800" dirty="0"/>
              <a:t>)% </a:t>
            </a:r>
            <a:r>
              <a:rPr lang="en-IN" sz="2800" dirty="0"/>
              <a:t>Confidence </a:t>
            </a:r>
            <a:r>
              <a:rPr lang="en-IN" dirty="0"/>
              <a:t>I</a:t>
            </a:r>
            <a:r>
              <a:rPr lang="en-IN" sz="2800" dirty="0"/>
              <a:t>nterval for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lang="el-GR" sz="2800" dirty="0"/>
              <a:t> </a:t>
            </a:r>
            <a:r>
              <a:rPr lang="en-IN" sz="2800" dirty="0"/>
              <a:t>is given by</a:t>
            </a:r>
          </a:p>
          <a:p>
            <a:pPr>
              <a:defRPr sz="2800"/>
            </a:pPr>
            <a:endParaRPr lang="en-IN" sz="2800" dirty="0"/>
          </a:p>
          <a:p>
            <a:pPr>
              <a:defRPr sz="2800"/>
            </a:pPr>
            <a:r>
              <a:rPr lang="en-IN" sz="2800" dirty="0"/>
              <a:t>		 </a:t>
            </a:r>
          </a:p>
          <a:p>
            <a:endParaRPr sz="2800" dirty="0"/>
          </a:p>
        </p:txBody>
      </p:sp>
      <p:pic>
        <p:nvPicPr>
          <p:cNvPr id="12" name="Picture 11" descr="b subscript one plus or minus t subscript alpha divided by two comma degrees of freedom times s subscript b subscript one.">
            <a:extLst>
              <a:ext uri="{FF2B5EF4-FFF2-40B4-BE49-F238E27FC236}">
                <a16:creationId xmlns:a16="http://schemas.microsoft.com/office/drawing/2014/main" id="{BD0C0DF5-5648-25A1-638A-CA5A497ED532}"/>
              </a:ext>
            </a:extLst>
          </p:cNvPr>
          <p:cNvPicPr>
            <a:picLocks noChangeAspect="1"/>
          </p:cNvPicPr>
          <p:nvPr/>
        </p:nvPicPr>
        <p:blipFill>
          <a:blip r:embed="rId3"/>
          <a:stretch>
            <a:fillRect/>
          </a:stretch>
        </p:blipFill>
        <p:spPr>
          <a:xfrm>
            <a:off x="3748087" y="1698120"/>
            <a:ext cx="1647825" cy="457200"/>
          </a:xfrm>
          <a:prstGeom prst="rect">
            <a:avLst/>
          </a:prstGeom>
        </p:spPr>
      </p:pic>
      <p:sp>
        <p:nvSpPr>
          <p:cNvPr id="15" name="TextBox 14">
            <a:extLst>
              <a:ext uri="{FF2B5EF4-FFF2-40B4-BE49-F238E27FC236}">
                <a16:creationId xmlns:a16="http://schemas.microsoft.com/office/drawing/2014/main" id="{D5195654-5298-CD1C-D5B6-AC179BA090E3}"/>
              </a:ext>
            </a:extLst>
          </p:cNvPr>
          <p:cNvSpPr txBox="1"/>
          <p:nvPr/>
        </p:nvSpPr>
        <p:spPr>
          <a:xfrm>
            <a:off x="457200" y="2102175"/>
            <a:ext cx="1219200" cy="523220"/>
          </a:xfrm>
          <a:prstGeom prst="rect">
            <a:avLst/>
          </a:prstGeom>
          <a:noFill/>
        </p:spPr>
        <p:txBody>
          <a:bodyPr wrap="square">
            <a:spAutoFit/>
          </a:bodyPr>
          <a:lstStyle/>
          <a:p>
            <a:r>
              <a:rPr lang="en-IN" sz="2800" dirty="0">
                <a:solidFill>
                  <a:srgbClr val="000000"/>
                </a:solidFill>
              </a:rPr>
              <a:t>Where</a:t>
            </a:r>
          </a:p>
        </p:txBody>
      </p:sp>
      <p:pic>
        <p:nvPicPr>
          <p:cNvPr id="10" name="Picture 9" descr="t subscript alpha divided by 2 comma degrees of freedom.">
            <a:extLst>
              <a:ext uri="{FF2B5EF4-FFF2-40B4-BE49-F238E27FC236}">
                <a16:creationId xmlns:a16="http://schemas.microsoft.com/office/drawing/2014/main" id="{84798956-2F2F-9F8A-9578-685D18848A45}"/>
              </a:ext>
            </a:extLst>
          </p:cNvPr>
          <p:cNvPicPr>
            <a:picLocks noChangeAspect="1"/>
          </p:cNvPicPr>
          <p:nvPr/>
        </p:nvPicPr>
        <p:blipFill>
          <a:blip r:embed="rId4"/>
          <a:stretch>
            <a:fillRect/>
          </a:stretch>
        </p:blipFill>
        <p:spPr>
          <a:xfrm>
            <a:off x="1627655" y="2190583"/>
            <a:ext cx="676275" cy="457200"/>
          </a:xfrm>
          <a:prstGeom prst="rect">
            <a:avLst/>
          </a:prstGeom>
        </p:spPr>
      </p:pic>
      <p:sp>
        <p:nvSpPr>
          <p:cNvPr id="17" name="TextBox 16">
            <a:extLst>
              <a:ext uri="{FF2B5EF4-FFF2-40B4-BE49-F238E27FC236}">
                <a16:creationId xmlns:a16="http://schemas.microsoft.com/office/drawing/2014/main" id="{70FC7CFA-7B29-BD6A-201E-C9F40BFD3814}"/>
              </a:ext>
            </a:extLst>
          </p:cNvPr>
          <p:cNvSpPr txBox="1"/>
          <p:nvPr/>
        </p:nvSpPr>
        <p:spPr>
          <a:xfrm>
            <a:off x="2321859" y="2102175"/>
            <a:ext cx="6400800" cy="523220"/>
          </a:xfrm>
          <a:prstGeom prst="rect">
            <a:avLst/>
          </a:prstGeom>
          <a:noFill/>
        </p:spPr>
        <p:txBody>
          <a:bodyPr wrap="square">
            <a:spAutoFit/>
          </a:bodyPr>
          <a:lstStyle/>
          <a:p>
            <a:r>
              <a:rPr lang="en-IN" sz="2800" dirty="0">
                <a:solidFill>
                  <a:srgbClr val="000000"/>
                </a:solidFill>
              </a:rPr>
              <a:t>is the critical value for a </a:t>
            </a:r>
            <a:r>
              <a:rPr lang="en-IN" sz="2800" i="1" dirty="0">
                <a:solidFill>
                  <a:srgbClr val="000000"/>
                </a:solidFill>
              </a:rPr>
              <a:t>t</a:t>
            </a:r>
            <a:r>
              <a:rPr lang="en-IN" sz="2800" dirty="0">
                <a:solidFill>
                  <a:srgbClr val="000000"/>
                </a:solidFill>
              </a:rPr>
              <a:t>-distribution with</a:t>
            </a:r>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12F3D931-11FF-8EC7-C507-471DED7083B3}"/>
                  </a:ext>
                </a:extLst>
              </p:cNvPr>
              <p:cNvSpPr txBox="1"/>
              <p:nvPr/>
            </p:nvSpPr>
            <p:spPr>
              <a:xfrm>
                <a:off x="490536" y="2577256"/>
                <a:ext cx="4157663" cy="523220"/>
              </a:xfrm>
              <a:prstGeom prst="rect">
                <a:avLst/>
              </a:prstGeom>
              <a:noFill/>
            </p:spPr>
            <p:txBody>
              <a:bodyPr wrap="square">
                <a:spAutoFit/>
              </a:bodyPr>
              <a:lstStyle/>
              <a:p>
                <a:pPr>
                  <a:defRPr sz="2800"/>
                </a:pPr>
                <a:r>
                  <a:rPr lang="en-IN" sz="2800" i="1" dirty="0">
                    <a:solidFill>
                      <a:srgbClr val="000000"/>
                    </a:solidFill>
                  </a:rPr>
                  <a:t>n</a:t>
                </a:r>
                <a:r>
                  <a:rPr lang="en-IN" sz="2800" dirty="0">
                    <a:solidFill>
                      <a:srgbClr val="000000"/>
                    </a:solidFill>
                  </a:rPr>
                  <a:t> </a:t>
                </a:r>
                <a14:m>
                  <m:oMath xmlns:m="http://schemas.openxmlformats.org/officeDocument/2006/math">
                    <m:r>
                      <a:rPr lang="en-US" sz="2800" i="1">
                        <a:latin typeface="Cambria Math" panose="02040503050406030204" pitchFamily="18" charset="0"/>
                        <a:ea typeface="Cambria Math" panose="02040503050406030204" pitchFamily="18" charset="0"/>
                      </a:rPr>
                      <m:t>−</m:t>
                    </m:r>
                  </m:oMath>
                </a14:m>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IN" sz="2800" dirty="0">
                    <a:solidFill>
                      <a:srgbClr val="000000"/>
                    </a:solidFill>
                  </a:rPr>
                  <a:t>2 degrees of freedom.</a:t>
                </a:r>
              </a:p>
            </p:txBody>
          </p:sp>
        </mc:Choice>
        <mc:Fallback xmlns="">
          <p:sp>
            <p:nvSpPr>
              <p:cNvPr id="19" name="TextBox 18">
                <a:extLst>
                  <a:ext uri="{FF2B5EF4-FFF2-40B4-BE49-F238E27FC236}">
                    <a16:creationId xmlns:a16="http://schemas.microsoft.com/office/drawing/2014/main" id="{12F3D931-11FF-8EC7-C507-471DED7083B3}"/>
                  </a:ext>
                </a:extLst>
              </p:cNvPr>
              <p:cNvSpPr txBox="1">
                <a:spLocks noRot="1" noChangeAspect="1" noMove="1" noResize="1" noEditPoints="1" noAdjustHandles="1" noChangeArrowheads="1" noChangeShapeType="1" noTextEdit="1"/>
              </p:cNvSpPr>
              <p:nvPr/>
            </p:nvSpPr>
            <p:spPr>
              <a:xfrm>
                <a:off x="490536" y="2577256"/>
                <a:ext cx="4157663" cy="523220"/>
              </a:xfrm>
              <a:prstGeom prst="rect">
                <a:avLst/>
              </a:prstGeom>
              <a:blipFill>
                <a:blip r:embed="rId6"/>
                <a:stretch>
                  <a:fillRect l="-2933" t="-11628" b="-32558"/>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57A06-4FC5-46F3-9B5B-BB9FEB9F4C93}"/>
              </a:ext>
            </a:extLst>
          </p:cNvPr>
          <p:cNvSpPr>
            <a:spLocks noGrp="1"/>
          </p:cNvSpPr>
          <p:nvPr>
            <p:ph type="title"/>
          </p:nvPr>
        </p:nvSpPr>
        <p:spPr/>
        <p:txBody>
          <a:bodyPr/>
          <a:lstStyle/>
          <a:p>
            <a:r>
              <a:rPr lang="en-US" dirty="0"/>
              <a:t>Inference Concerning the Slope—Slide 6</a:t>
            </a:r>
            <a:endParaRPr lang="en-IN" dirty="0"/>
          </a:p>
        </p:txBody>
      </p:sp>
      <p:sp>
        <p:nvSpPr>
          <p:cNvPr id="3" name="Text Placeholder 2">
            <a:extLst>
              <a:ext uri="{FF2B5EF4-FFF2-40B4-BE49-F238E27FC236}">
                <a16:creationId xmlns:a16="http://schemas.microsoft.com/office/drawing/2014/main" id="{AC2E940E-A11C-47E7-97D7-AAFCB18DAE74}"/>
              </a:ext>
            </a:extLst>
          </p:cNvPr>
          <p:cNvSpPr>
            <a:spLocks noGrp="1"/>
          </p:cNvSpPr>
          <p:nvPr>
            <p:ph type="body" sz="quarter" idx="10"/>
          </p:nvPr>
        </p:nvSpPr>
        <p:spPr/>
        <p:txBody>
          <a:bodyPr/>
          <a:lstStyle/>
          <a:p>
            <a:r>
              <a:rPr lang="en-US" dirty="0"/>
              <a:t>The expression 		 </a:t>
            </a:r>
          </a:p>
          <a:p>
            <a:endParaRPr lang="en-US" dirty="0"/>
          </a:p>
          <a:p>
            <a:endParaRPr lang="en-US" dirty="0"/>
          </a:p>
          <a:p>
            <a:endParaRPr lang="en-US" dirty="0"/>
          </a:p>
          <a:p>
            <a:r>
              <a:rPr lang="en-US" dirty="0"/>
              <a:t>			 </a:t>
            </a:r>
          </a:p>
          <a:p>
            <a:r>
              <a:rPr lang="en-US" dirty="0"/>
              <a:t> </a:t>
            </a:r>
          </a:p>
        </p:txBody>
      </p:sp>
      <p:pic>
        <p:nvPicPr>
          <p:cNvPr id="6" name="Picture 5" descr="b subscript 1 plus or minus t subscript alpha divided by 2 comma degrees of freedom times s subscript b subscript 1.">
            <a:extLst>
              <a:ext uri="{FF2B5EF4-FFF2-40B4-BE49-F238E27FC236}">
                <a16:creationId xmlns:a16="http://schemas.microsoft.com/office/drawing/2014/main" id="{494E13A7-8595-90FB-2FC8-5DB0CA0D1E42}"/>
              </a:ext>
            </a:extLst>
          </p:cNvPr>
          <p:cNvPicPr>
            <a:picLocks noChangeAspect="1"/>
          </p:cNvPicPr>
          <p:nvPr/>
        </p:nvPicPr>
        <p:blipFill>
          <a:blip r:embed="rId2"/>
          <a:stretch>
            <a:fillRect/>
          </a:stretch>
        </p:blipFill>
        <p:spPr>
          <a:xfrm>
            <a:off x="2876550" y="1121122"/>
            <a:ext cx="1543050" cy="457200"/>
          </a:xfrm>
          <a:prstGeom prst="rect">
            <a:avLst/>
          </a:prstGeom>
        </p:spPr>
      </p:pic>
      <p:sp>
        <p:nvSpPr>
          <p:cNvPr id="18" name="TextBox 17">
            <a:extLst>
              <a:ext uri="{FF2B5EF4-FFF2-40B4-BE49-F238E27FC236}">
                <a16:creationId xmlns:a16="http://schemas.microsoft.com/office/drawing/2014/main" id="{EEA266E1-FEF1-9910-A911-FB15D51E6E76}"/>
              </a:ext>
            </a:extLst>
          </p:cNvPr>
          <p:cNvSpPr txBox="1"/>
          <p:nvPr/>
        </p:nvSpPr>
        <p:spPr>
          <a:xfrm>
            <a:off x="4517370" y="1055102"/>
            <a:ext cx="3276602" cy="523220"/>
          </a:xfrm>
          <a:prstGeom prst="rect">
            <a:avLst/>
          </a:prstGeom>
          <a:noFill/>
        </p:spPr>
        <p:txBody>
          <a:bodyPr wrap="square">
            <a:spAutoFit/>
          </a:bodyPr>
          <a:lstStyle/>
          <a:p>
            <a:r>
              <a:rPr lang="en-US" sz="2800" dirty="0"/>
              <a:t>creates the following</a:t>
            </a:r>
            <a:endParaRPr lang="en-IN" sz="2800" dirty="0"/>
          </a:p>
        </p:txBody>
      </p:sp>
      <p:sp>
        <p:nvSpPr>
          <p:cNvPr id="20" name="TextBox 19">
            <a:extLst>
              <a:ext uri="{FF2B5EF4-FFF2-40B4-BE49-F238E27FC236}">
                <a16:creationId xmlns:a16="http://schemas.microsoft.com/office/drawing/2014/main" id="{C12F9B04-E3AA-3791-0134-9C0F123E3A35}"/>
              </a:ext>
            </a:extLst>
          </p:cNvPr>
          <p:cNvSpPr txBox="1"/>
          <p:nvPr/>
        </p:nvSpPr>
        <p:spPr>
          <a:xfrm>
            <a:off x="494040" y="1463713"/>
            <a:ext cx="1447800" cy="523220"/>
          </a:xfrm>
          <a:prstGeom prst="rect">
            <a:avLst/>
          </a:prstGeom>
          <a:noFill/>
        </p:spPr>
        <p:txBody>
          <a:bodyPr wrap="square">
            <a:spAutoFit/>
          </a:bodyPr>
          <a:lstStyle/>
          <a:p>
            <a:r>
              <a:rPr lang="en-US" sz="2800" dirty="0"/>
              <a:t>interval.</a:t>
            </a:r>
            <a:endParaRPr lang="en-IN" sz="2800" dirty="0"/>
          </a:p>
        </p:txBody>
      </p:sp>
      <p:pic>
        <p:nvPicPr>
          <p:cNvPr id="5" name="Picture 4" descr="A horizontal line is shown marked with three tick marks from left to right as, a thick marked open parentheses at left with &quot;b subscript 1, minus t subscript alpha divided by 2, degrees of freedom times S subscript b subscript 1,” in middle of the line with a thick vertical line “b subscript 1,” and a thick marked close parentheses at right with “b subscript 1 plus t subscript alpha divided by 2, degrees of freedom times S subscript b subscript 1.">
            <a:extLst>
              <a:ext uri="{FF2B5EF4-FFF2-40B4-BE49-F238E27FC236}">
                <a16:creationId xmlns:a16="http://schemas.microsoft.com/office/drawing/2014/main" id="{99CB32C6-71D2-4E19-9D82-338F727CA04F}"/>
              </a:ext>
            </a:extLst>
          </p:cNvPr>
          <p:cNvPicPr>
            <a:picLocks noChangeAspect="1"/>
          </p:cNvPicPr>
          <p:nvPr/>
        </p:nvPicPr>
        <p:blipFill>
          <a:blip r:embed="rId3"/>
          <a:stretch>
            <a:fillRect/>
          </a:stretch>
        </p:blipFill>
        <p:spPr>
          <a:xfrm>
            <a:off x="685800" y="1943687"/>
            <a:ext cx="7316221" cy="885949"/>
          </a:xfrm>
          <a:prstGeom prst="rect">
            <a:avLst/>
          </a:prstGeom>
        </p:spPr>
      </p:pic>
      <p:sp>
        <p:nvSpPr>
          <p:cNvPr id="12" name="TextBox 11">
            <a:extLst>
              <a:ext uri="{FF2B5EF4-FFF2-40B4-BE49-F238E27FC236}">
                <a16:creationId xmlns:a16="http://schemas.microsoft.com/office/drawing/2014/main" id="{F19AA582-982D-C5FD-5D2B-CE4AA93738BD}"/>
              </a:ext>
            </a:extLst>
          </p:cNvPr>
          <p:cNvSpPr txBox="1"/>
          <p:nvPr/>
        </p:nvSpPr>
        <p:spPr>
          <a:xfrm>
            <a:off x="409575" y="2989600"/>
            <a:ext cx="2438400" cy="523220"/>
          </a:xfrm>
          <a:prstGeom prst="rect">
            <a:avLst/>
          </a:prstGeom>
          <a:noFill/>
        </p:spPr>
        <p:txBody>
          <a:bodyPr wrap="square">
            <a:spAutoFit/>
          </a:bodyPr>
          <a:lstStyle/>
          <a:p>
            <a:r>
              <a:rPr lang="en-US" sz="2800" dirty="0"/>
              <a:t>The expression</a:t>
            </a:r>
            <a:endParaRPr lang="en-IN" sz="2800" dirty="0"/>
          </a:p>
        </p:txBody>
      </p:sp>
      <p:pic>
        <p:nvPicPr>
          <p:cNvPr id="9" name="Picture 8" descr="t subscript alpha divided by 2 comma degrees of freedom.">
            <a:extLst>
              <a:ext uri="{FF2B5EF4-FFF2-40B4-BE49-F238E27FC236}">
                <a16:creationId xmlns:a16="http://schemas.microsoft.com/office/drawing/2014/main" id="{B4697EF5-EE1E-0E97-573F-5A98E02105CA}"/>
              </a:ext>
            </a:extLst>
          </p:cNvPr>
          <p:cNvPicPr>
            <a:picLocks noChangeAspect="1"/>
          </p:cNvPicPr>
          <p:nvPr/>
        </p:nvPicPr>
        <p:blipFill>
          <a:blip r:embed="rId4"/>
          <a:stretch>
            <a:fillRect/>
          </a:stretch>
        </p:blipFill>
        <p:spPr>
          <a:xfrm>
            <a:off x="2827245" y="3085373"/>
            <a:ext cx="676275" cy="457200"/>
          </a:xfrm>
          <a:prstGeom prst="rect">
            <a:avLst/>
          </a:prstGeom>
        </p:spPr>
      </p:pic>
      <p:sp>
        <p:nvSpPr>
          <p:cNvPr id="14" name="TextBox 13">
            <a:extLst>
              <a:ext uri="{FF2B5EF4-FFF2-40B4-BE49-F238E27FC236}">
                <a16:creationId xmlns:a16="http://schemas.microsoft.com/office/drawing/2014/main" id="{5E99D861-CF68-5961-E757-39993E81D470}"/>
              </a:ext>
            </a:extLst>
          </p:cNvPr>
          <p:cNvSpPr txBox="1"/>
          <p:nvPr/>
        </p:nvSpPr>
        <p:spPr>
          <a:xfrm>
            <a:off x="3576918" y="2989600"/>
            <a:ext cx="5157507" cy="523220"/>
          </a:xfrm>
          <a:prstGeom prst="rect">
            <a:avLst/>
          </a:prstGeom>
          <a:noFill/>
        </p:spPr>
        <p:txBody>
          <a:bodyPr wrap="square">
            <a:spAutoFit/>
          </a:bodyPr>
          <a:lstStyle/>
          <a:p>
            <a:r>
              <a:rPr lang="en-US" sz="2800" dirty="0"/>
              <a:t>relates the width of the interval to</a:t>
            </a:r>
            <a:endParaRPr lang="en-IN" sz="2800" dirty="0"/>
          </a:p>
        </p:txBody>
      </p:sp>
      <p:sp>
        <p:nvSpPr>
          <p:cNvPr id="16" name="TextBox 15">
            <a:extLst>
              <a:ext uri="{FF2B5EF4-FFF2-40B4-BE49-F238E27FC236}">
                <a16:creationId xmlns:a16="http://schemas.microsoft.com/office/drawing/2014/main" id="{A0E03E45-216B-AEB0-93B3-FB477C1A62F7}"/>
              </a:ext>
            </a:extLst>
          </p:cNvPr>
          <p:cNvSpPr txBox="1"/>
          <p:nvPr/>
        </p:nvSpPr>
        <p:spPr>
          <a:xfrm>
            <a:off x="438912" y="3518535"/>
            <a:ext cx="6096000" cy="523220"/>
          </a:xfrm>
          <a:prstGeom prst="rect">
            <a:avLst/>
          </a:prstGeom>
          <a:noFill/>
        </p:spPr>
        <p:txBody>
          <a:bodyPr wrap="square">
            <a:spAutoFit/>
          </a:bodyPr>
          <a:lstStyle/>
          <a:p>
            <a:r>
              <a:rPr lang="en-US" sz="2800" dirty="0"/>
              <a:t>the amount of confidence required.</a:t>
            </a:r>
            <a:endParaRPr lang="en-IN" sz="2800" dirty="0"/>
          </a:p>
        </p:txBody>
      </p:sp>
    </p:spTree>
    <p:extLst>
      <p:ext uri="{BB962C8B-B14F-4D97-AF65-F5344CB8AC3E}">
        <p14:creationId xmlns:p14="http://schemas.microsoft.com/office/powerpoint/2010/main" val="3214631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57A06-4FC5-46F3-9B5B-BB9FEB9F4C93}"/>
              </a:ext>
            </a:extLst>
          </p:cNvPr>
          <p:cNvSpPr>
            <a:spLocks noGrp="1"/>
          </p:cNvSpPr>
          <p:nvPr>
            <p:ph type="title"/>
          </p:nvPr>
        </p:nvSpPr>
        <p:spPr/>
        <p:txBody>
          <a:bodyPr/>
          <a:lstStyle/>
          <a:p>
            <a:r>
              <a:rPr lang="en-US" dirty="0"/>
              <a:t>Inference Concerning the Slope—Slide 7</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AC2E940E-A11C-47E7-97D7-AAFCB18DAE74}"/>
                  </a:ext>
                </a:extLst>
              </p:cNvPr>
              <p:cNvSpPr>
                <a:spLocks noGrp="1"/>
              </p:cNvSpPr>
              <p:nvPr>
                <p:ph type="body" sz="quarter" idx="10"/>
              </p:nvPr>
            </p:nvSpPr>
            <p:spPr/>
            <p:txBody>
              <a:bodyPr/>
              <a:lstStyle/>
              <a:p>
                <a:r>
                  <a:rPr lang="en-US" dirty="0"/>
                  <a:t>Recall that the </a:t>
                </a:r>
                <a:r>
                  <a:rPr lang="en-US" i="1" dirty="0">
                    <a:ea typeface="Cambria Math" panose="02040503050406030204" pitchFamily="18" charset="0"/>
                  </a:rPr>
                  <a:t>t</a:t>
                </a:r>
                <a:r>
                  <a:rPr lang="en-US" dirty="0"/>
                  <a:t>-distribution is very similar to the </a:t>
                </a:r>
                <a:br>
                  <a:rPr lang="en-US" dirty="0"/>
                </a:br>
                <a:r>
                  <a:rPr lang="en-US" i="1" dirty="0">
                    <a:ea typeface="Cambria Math" panose="02040503050406030204" pitchFamily="18" charset="0"/>
                  </a:rPr>
                  <a:t>z</a:t>
                </a:r>
                <a:r>
                  <a:rPr lang="en-US" dirty="0"/>
                  <a:t>-distribution. To use the </a:t>
                </a:r>
                <a:r>
                  <a:rPr lang="en-US" i="1" dirty="0">
                    <a:ea typeface="Cambria Math" panose="02040503050406030204" pitchFamily="18" charset="0"/>
                  </a:rPr>
                  <a:t>t</a:t>
                </a:r>
                <a:r>
                  <a:rPr lang="en-US" dirty="0"/>
                  <a:t>-distribution requires that its degrees of freedom be specified. In this case the degrees of freedom are </a:t>
                </a:r>
                <a:r>
                  <a:rPr lang="en-US" i="1" dirty="0" err="1"/>
                  <a:t>df</a:t>
                </a:r>
                <a:r>
                  <a:rPr lang="en-US" dirty="0"/>
                  <a:t> = </a:t>
                </a:r>
                <a:r>
                  <a:rPr lang="en-US" i="1" dirty="0"/>
                  <a:t>n</a:t>
                </a:r>
                <a:r>
                  <a:rPr lang="en-US" dirty="0"/>
                  <a:t>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dirty="0">
                    <a:latin typeface="Calibri" panose="020F0502020204030204" pitchFamily="34" charset="0"/>
                    <a:ea typeface="Calibri" panose="020F0502020204030204" pitchFamily="34" charset="0"/>
                    <a:cs typeface="Calibri" panose="020F0502020204030204" pitchFamily="34" charset="0"/>
                  </a:rPr>
                  <a:t> 2.</a:t>
                </a:r>
                <a:r>
                  <a:rPr lang="en-US" dirty="0"/>
                  <a:t> </a:t>
                </a:r>
                <a:endParaRPr lang="en-IN" dirty="0"/>
              </a:p>
            </p:txBody>
          </p:sp>
        </mc:Choice>
        <mc:Fallback xmlns="">
          <p:sp>
            <p:nvSpPr>
              <p:cNvPr id="3" name="Text Placeholder 2">
                <a:extLst>
                  <a:ext uri="{FF2B5EF4-FFF2-40B4-BE49-F238E27FC236}">
                    <a16:creationId xmlns:a16="http://schemas.microsoft.com/office/drawing/2014/main" id="{AC2E940E-A11C-47E7-97D7-AAFCB18DAE74}"/>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963"/>
                </a:stretch>
              </a:blipFill>
            </p:spPr>
            <p:txBody>
              <a:bodyPr/>
              <a:lstStyle/>
              <a:p>
                <a:r>
                  <a:rPr lang="en-IN">
                    <a:noFill/>
                  </a:rPr>
                  <a:t> </a:t>
                </a:r>
              </a:p>
            </p:txBody>
          </p:sp>
        </mc:Fallback>
      </mc:AlternateContent>
    </p:spTree>
    <p:extLst>
      <p:ext uri="{BB962C8B-B14F-4D97-AF65-F5344CB8AC3E}">
        <p14:creationId xmlns:p14="http://schemas.microsoft.com/office/powerpoint/2010/main" val="409790521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B1515EC-7C4F-4165-9329-548F7CF13B0B}"/>
</file>

<file path=customXml/itemProps2.xml><?xml version="1.0" encoding="utf-8"?>
<ds:datastoreItem xmlns:ds="http://schemas.openxmlformats.org/officeDocument/2006/customXml" ds:itemID="{EB744024-40D3-4AE9-9A7F-74FE953C66F0}"/>
</file>

<file path=customXml/itemProps3.xml><?xml version="1.0" encoding="utf-8"?>
<ds:datastoreItem xmlns:ds="http://schemas.openxmlformats.org/officeDocument/2006/customXml" ds:itemID="{4B7393BE-6D46-40D2-84EB-4D4328E57E6F}"/>
</file>

<file path=docProps/app.xml><?xml version="1.0" encoding="utf-8"?>
<Properties xmlns="http://schemas.openxmlformats.org/officeDocument/2006/extended-properties" xmlns:vt="http://schemas.openxmlformats.org/officeDocument/2006/docPropsVTypes">
  <TotalTime>6675</TotalTime>
  <Words>3180</Words>
  <Application>Microsoft Office PowerPoint</Application>
  <PresentationFormat>On-screen Show (4:3)</PresentationFormat>
  <Paragraphs>366</Paragraphs>
  <Slides>55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55</vt:i4>
      </vt:variant>
    </vt:vector>
  </HeadingPairs>
  <TitlesOfParts>
    <vt:vector size="60" baseType="lpstr">
      <vt:lpstr>Calibri</vt:lpstr>
      <vt:lpstr>Cambria Math</vt:lpstr>
      <vt:lpstr>Courier New</vt:lpstr>
      <vt:lpstr>Arial</vt:lpstr>
      <vt:lpstr>Office Theme</vt:lpstr>
      <vt:lpstr>Section 13.5</vt:lpstr>
      <vt:lpstr>Inference Concerning the Slope—Slide 1</vt:lpstr>
      <vt:lpstr>Inference Concerning the Slope—Slide 2</vt:lpstr>
      <vt:lpstr>Inference Concerning the Slope—Slide 3</vt:lpstr>
      <vt:lpstr>Inference Concerning the Slope—Slide 4</vt:lpstr>
      <vt:lpstr>Inference Concerning the Slope—Slide 5</vt:lpstr>
      <vt:lpstr>Formula: 100(1 - α)% Confidence Interval for β₁</vt:lpstr>
      <vt:lpstr>Inference Concerning the Slope—Slide 6</vt:lpstr>
      <vt:lpstr>Inference Concerning the Slope—Slide 7</vt:lpstr>
      <vt:lpstr>Inference Concerning the Slope—Slide 8</vt:lpstr>
      <vt:lpstr>Inference Concerning the Slope—Slide 9</vt:lpstr>
      <vt:lpstr>Example 1: Estimating a Confidence Interval for the Slope—Slide 1</vt:lpstr>
      <vt:lpstr>Example 1: Estimating a Confidence Interval for the Slope—Slide 2</vt:lpstr>
      <vt:lpstr>Example 1: Estimating a Confidence Interval for the Slope—Slide 3</vt:lpstr>
      <vt:lpstr>Example 1: Estimating a Confidence Interval for the Slope—Slide 4</vt:lpstr>
      <vt:lpstr>Example 1: Estimating a Confidence Interval for the Slope—Slide 5</vt:lpstr>
      <vt:lpstr>Example 1: Estimating a Confidence Interval for the Slope—Slide 6</vt:lpstr>
      <vt:lpstr>Example 1: Estimating a Confidence Interval for the Slope—Slide 7</vt:lpstr>
      <vt:lpstr>Example 1: Estimating a Confidence Interval for the Slope—Slide 8</vt:lpstr>
      <vt:lpstr>Example 1: Estimating a Confidence Interval for the Slope—Slide 9</vt:lpstr>
      <vt:lpstr>Example 1: Estimating a Confidence Interval for the Slope—Slide 10</vt:lpstr>
      <vt:lpstr>Example 1: Estimating a Confidence Interval for the Slope—Slide 11</vt:lpstr>
      <vt:lpstr>Example 1: Estimating a Confidence Interval for the Slope—Slide 12</vt:lpstr>
      <vt:lpstr>Example 1: Estimating a Confidence Interval for the Slope—Slide 13</vt:lpstr>
      <vt:lpstr>Example 1: Estimating a Confidence Interval for the Slope—Slide 14</vt:lpstr>
      <vt:lpstr>Example 1: Estimating a Confidence Interval for the Slope—Slide 15</vt:lpstr>
      <vt:lpstr>Example 1: Estimating a Confidence Interval for the Slope—Slide 16</vt:lpstr>
      <vt:lpstr>Example 2: Constructing a Confidence Interval for the Slope—Slide 1</vt:lpstr>
      <vt:lpstr>Example 2: Constructing a Confidence Interval for the Slope—Slide 2</vt:lpstr>
      <vt:lpstr>Example 2: Constructing a Confidence Interval for the Slope—Slide 3</vt:lpstr>
      <vt:lpstr>Example 3: Constructing a Confidence Interval for the Slope in the GPA Model—Slide 1</vt:lpstr>
      <vt:lpstr>Data</vt:lpstr>
      <vt:lpstr>Example 3: Constructing a Confidence Interval for the Slope in the GPA Model—Slide 2</vt:lpstr>
      <vt:lpstr>Example 3: Constructing a Confidence Interval for the Slope in the GPA Model—Slide 3</vt:lpstr>
      <vt:lpstr>Example 3: Constructing a Confidence Interval for the Slope in the GPA Model—Slide 4</vt:lpstr>
      <vt:lpstr>Example 3: Constructing a Confidence Interval for the Slope in the GPA Model—Slide 5</vt:lpstr>
      <vt:lpstr>Example 3: Constructing a Confidence Interval for the Slope in the GPA Model—Slide 6</vt:lpstr>
      <vt:lpstr>Example 3: Constructing a Confidence Interval for the Slope in the GPA Model—Slide 7</vt:lpstr>
      <vt:lpstr>Example 3: Constructing a Confidence Interval for the Slope in the GPA Model—Slide 8</vt:lpstr>
      <vt:lpstr>Example 3: Constructing a Confidence Interval for the Slope in the GPA Model—Slide 9</vt:lpstr>
      <vt:lpstr>Example 3: Constructing a Confidence Interval for the Slope in the GPA Model—Slide 10</vt:lpstr>
      <vt:lpstr>Example 3: Constructing a Confidence Interval for the Slope in the GPA Model—Slide 11</vt:lpstr>
      <vt:lpstr>Formula: Test Statistic for Testing the Hypothesis β₁ ≠ 0</vt:lpstr>
      <vt:lpstr>Example 4: Conducting a Hypothesis Test of the Slope—Slide 1</vt:lpstr>
      <vt:lpstr>Example 4: Conducting a Hypothesis Test of the Slope—Slide 2</vt:lpstr>
      <vt:lpstr>Example 4: Conducting a Hypothesis Test of the Slope—Slide 3</vt:lpstr>
      <vt:lpstr>Example 4: Conducting a Hypothesis Test of the Slope—Slide 4</vt:lpstr>
      <vt:lpstr>Example 4: Conducting a Hypothesis Test of the Slope—Slide 5</vt:lpstr>
      <vt:lpstr>Example 4: Conducting a Hypothesis Test of the Slope—Slide 6</vt:lpstr>
      <vt:lpstr>Example 4: Conducting a Hypothesis Test of the Slope—Slide 7</vt:lpstr>
      <vt:lpstr>Example 4: Conducting a Hypothesis Test of the Slope—Slide 8</vt:lpstr>
      <vt:lpstr>Example 4: Conducting a Hypothesis Test of the Slope—Slide 9</vt:lpstr>
      <vt:lpstr>Example 4: Conducting a Hypothesis Test of the Slope—Slide 10</vt:lpstr>
      <vt:lpstr>Example 4: Conducting a Hypothesis Test of the Slope—Slide 11</vt:lpstr>
      <vt:lpstr>Example 4: Conducting a Hypothesis Test of the Slope—Slide 12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- 13.5 - Inference Concerning the Slope</dc:title>
  <dc:creator>Hawkes Learning</dc:creator>
  <cp:lastModifiedBy>Kodanda Ram Bade</cp:lastModifiedBy>
  <cp:revision>278</cp:revision>
  <dcterms:created xsi:type="dcterms:W3CDTF">2013-04-26T14:43:13Z</dcterms:created>
  <dcterms:modified xsi:type="dcterms:W3CDTF">2025-10-03T05:55:37Z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