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4"/>
  </p:notesMasterIdLst>
  <p:handoutMasterIdLst>
    <p:handoutMasterId r:id="rId45"/>
  </p:handoutMasterIdLst>
  <p:sldIdLst>
    <p:sldId id="256" r:id="rId2"/>
    <p:sldId id="273" r:id="rId3"/>
    <p:sldId id="302" r:id="rId4"/>
    <p:sldId id="274" r:id="rId5"/>
    <p:sldId id="276" r:id="rId6"/>
    <p:sldId id="303" r:id="rId7"/>
    <p:sldId id="277" r:id="rId8"/>
    <p:sldId id="275" r:id="rId9"/>
    <p:sldId id="257" r:id="rId10"/>
    <p:sldId id="271" r:id="rId11"/>
    <p:sldId id="272" r:id="rId12"/>
    <p:sldId id="260" r:id="rId13"/>
    <p:sldId id="261" r:id="rId14"/>
    <p:sldId id="294" r:id="rId15"/>
    <p:sldId id="305" r:id="rId16"/>
    <p:sldId id="295" r:id="rId17"/>
    <p:sldId id="262" r:id="rId18"/>
    <p:sldId id="263" r:id="rId19"/>
    <p:sldId id="296" r:id="rId20"/>
    <p:sldId id="265" r:id="rId21"/>
    <p:sldId id="280" r:id="rId22"/>
    <p:sldId id="281" r:id="rId23"/>
    <p:sldId id="283" r:id="rId24"/>
    <p:sldId id="304" r:id="rId25"/>
    <p:sldId id="285" r:id="rId26"/>
    <p:sldId id="284" r:id="rId27"/>
    <p:sldId id="297" r:id="rId28"/>
    <p:sldId id="286" r:id="rId29"/>
    <p:sldId id="298" r:id="rId30"/>
    <p:sldId id="267" r:id="rId31"/>
    <p:sldId id="287" r:id="rId32"/>
    <p:sldId id="268" r:id="rId33"/>
    <p:sldId id="269" r:id="rId34"/>
    <p:sldId id="299" r:id="rId35"/>
    <p:sldId id="288" r:id="rId36"/>
    <p:sldId id="289" r:id="rId37"/>
    <p:sldId id="290" r:id="rId38"/>
    <p:sldId id="291" r:id="rId39"/>
    <p:sldId id="300" r:id="rId40"/>
    <p:sldId id="292" r:id="rId41"/>
    <p:sldId id="301" r:id="rId42"/>
    <p:sldId id="293" r:id="rId43"/>
  </p:sldIdLst>
  <p:sldSz cx="9144000" cy="6858000" type="screen4x3"/>
  <p:notesSz cx="6858000" cy="9144000"/>
  <p:embeddedFontLst>
    <p:embeddedFont>
      <p:font typeface="Cambria Math" panose="02040503050406030204" pitchFamily="18" charset="0"/>
      <p:regular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73" autoAdjust="0"/>
  </p:normalViewPr>
  <p:slideViewPr>
    <p:cSldViewPr>
      <p:cViewPr varScale="1">
        <p:scale>
          <a:sx n="105" d="100"/>
          <a:sy n="105" d="100"/>
        </p:scale>
        <p:origin x="109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4" Type="http://schemas.openxmlformats.org/officeDocument/2006/relationships/image" Target="../media/image28.emf"/></Relationships>
</file>

<file path=ppt/slides/_rels/slide34.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13.6</a:t>
            </a:r>
          </a:p>
        </p:txBody>
      </p:sp>
      <p:sp>
        <p:nvSpPr>
          <p:cNvPr id="2" name="Text Placeholder 1"/>
          <p:cNvSpPr>
            <a:spLocks noGrp="1"/>
          </p:cNvSpPr>
          <p:nvPr>
            <p:ph type="body" sz="quarter" idx="10"/>
          </p:nvPr>
        </p:nvSpPr>
        <p:spPr/>
        <p:txBody>
          <a:bodyPr/>
          <a:lstStyle/>
          <a:p>
            <a:pPr algn="ctr"/>
            <a:r>
              <a:rPr dirty="0"/>
              <a:t>Inference Concerning the Model's Prediction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100(1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α</a:t>
            </a:r>
            <a:r>
              <a:rPr lang="en-US" dirty="0"/>
              <a:t>)%</a:t>
            </a:r>
            <a:r>
              <a:rPr lang="en-US" sz="2800" dirty="0"/>
              <a:t> </a:t>
            </a:r>
            <a:r>
              <a:rPr lang="en-US" dirty="0"/>
              <a:t>Confidence Intervals for the Mean Value of </a:t>
            </a:r>
            <a:r>
              <a:rPr lang="en-US" i="1" dirty="0"/>
              <a:t>y</a:t>
            </a:r>
            <a:r>
              <a:rPr lang="en-US" dirty="0"/>
              <a:t> Given</a:t>
            </a:r>
            <a:r>
              <a:rPr lang="en-US" sz="2800" dirty="0"/>
              <a:t> </a:t>
            </a:r>
            <a:r>
              <a:rPr lang="en-US" i="1" dirty="0"/>
              <a:t>x</a:t>
            </a:r>
            <a:r>
              <a:rPr lang="en-US" dirty="0"/>
              <a:t>—Slide 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4099522"/>
          </a:xfrm>
        </p:spPr>
        <p:txBody>
          <a:bodyPr>
            <a:normAutofit/>
          </a:bodyPr>
          <a:lstStyle/>
          <a:p>
            <a:r>
              <a:rPr lang="en-IN" sz="2800" i="0" u="none" strike="noStrike" kern="1200" dirty="0">
                <a:solidFill>
                  <a:srgbClr val="000000"/>
                </a:solidFill>
                <a:effectLst/>
                <a:latin typeface="Calibri" panose="020F0502020204030204" pitchFamily="34" charset="0"/>
              </a:rPr>
              <a:t>	</a:t>
            </a:r>
            <a:endParaRPr lang="en-IN" sz="2800" b="1" i="0" u="none" strike="noStrike" kern="1200" dirty="0">
              <a:solidFill>
                <a:srgbClr val="000000"/>
              </a:solidFill>
              <a:effectLst/>
              <a:latin typeface="Calibri" panose="020F0502020204030204" pitchFamily="34" charset="0"/>
            </a:endParaRPr>
          </a:p>
          <a:p>
            <a:r>
              <a:rPr lang="en-IN" sz="2800" i="0" u="none" strike="noStrike" kern="1200" dirty="0">
                <a:solidFill>
                  <a:srgbClr val="000000"/>
                </a:solidFill>
                <a:effectLst/>
                <a:latin typeface="Calibri" panose="020F0502020204030204" pitchFamily="34" charset="0"/>
              </a:rPr>
              <a:t>                  </a:t>
            </a:r>
          </a:p>
          <a:p>
            <a:r>
              <a:rPr lang="en-IN" sz="2800" b="0" i="0" u="none" strike="noStrike" kern="1200" dirty="0">
                <a:solidFill>
                  <a:srgbClr val="000000"/>
                </a:solidFill>
                <a:effectLst/>
                <a:latin typeface="Calibri" panose="020F0502020204030204" pitchFamily="34" charset="0"/>
              </a:rPr>
              <a:t>	</a:t>
            </a:r>
          </a:p>
          <a:p>
            <a:endParaRPr lang="en-IN" dirty="0">
              <a:latin typeface="Calibri" panose="020F0502020204030204" pitchFamily="34" charset="0"/>
            </a:endParaRPr>
          </a:p>
          <a:p>
            <a:endParaRPr lang="en-IN" sz="2800" b="0" i="0" u="none" strike="noStrike" kern="1200" dirty="0">
              <a:solidFill>
                <a:srgbClr val="000000"/>
              </a:solidFill>
              <a:effectLst/>
              <a:latin typeface="Calibri" panose="020F0502020204030204" pitchFamily="34" charset="0"/>
            </a:endParaRPr>
          </a:p>
        </p:txBody>
      </p:sp>
      <p:pic>
        <p:nvPicPr>
          <p:cNvPr id="7" name="Picture 6" descr="y hat subscript p">
            <a:extLst>
              <a:ext uri="{FF2B5EF4-FFF2-40B4-BE49-F238E27FC236}">
                <a16:creationId xmlns:a16="http://schemas.microsoft.com/office/drawing/2014/main" id="{DE577DAB-1C62-4576-72C3-B8769ED36ACB}"/>
              </a:ext>
            </a:extLst>
          </p:cNvPr>
          <p:cNvPicPr>
            <a:picLocks noChangeAspect="1"/>
          </p:cNvPicPr>
          <p:nvPr/>
        </p:nvPicPr>
        <p:blipFill>
          <a:blip r:embed="rId2"/>
          <a:stretch>
            <a:fillRect/>
          </a:stretch>
        </p:blipFill>
        <p:spPr>
          <a:xfrm>
            <a:off x="533400" y="1162050"/>
            <a:ext cx="352425" cy="514350"/>
          </a:xfrm>
          <a:prstGeom prst="rect">
            <a:avLst/>
          </a:prstGeom>
        </p:spPr>
      </p:pic>
      <p:sp>
        <p:nvSpPr>
          <p:cNvPr id="9" name="TextBox 8">
            <a:extLst>
              <a:ext uri="{FF2B5EF4-FFF2-40B4-BE49-F238E27FC236}">
                <a16:creationId xmlns:a16="http://schemas.microsoft.com/office/drawing/2014/main" id="{0A753358-7FE0-BE39-E888-E9CD5984D21D}"/>
              </a:ext>
            </a:extLst>
          </p:cNvPr>
          <p:cNvSpPr txBox="1"/>
          <p:nvPr/>
        </p:nvSpPr>
        <p:spPr>
          <a:xfrm>
            <a:off x="1905000" y="1076980"/>
            <a:ext cx="6553200" cy="523220"/>
          </a:xfrm>
          <a:prstGeom prst="rect">
            <a:avLst/>
          </a:prstGeom>
          <a:noFill/>
        </p:spPr>
        <p:txBody>
          <a:bodyPr wrap="square">
            <a:spAutoFit/>
          </a:bodyPr>
          <a:lstStyle/>
          <a:p>
            <a:r>
              <a:rPr lang="en-IN" sz="2800" i="0" u="none" strike="noStrike" kern="1200" dirty="0">
                <a:solidFill>
                  <a:srgbClr val="000000"/>
                </a:solidFill>
                <a:effectLst/>
                <a:latin typeface="Calibri" panose="020F0502020204030204" pitchFamily="34" charset="0"/>
              </a:rPr>
              <a:t>is the predicted value of </a:t>
            </a:r>
            <a:r>
              <a:rPr lang="en-IN" sz="2800" i="1" u="none" strike="noStrike" kern="1200" dirty="0">
                <a:solidFill>
                  <a:srgbClr val="000000"/>
                </a:solidFill>
                <a:effectLst/>
                <a:latin typeface="Calibri" panose="020F0502020204030204" pitchFamily="34" charset="0"/>
              </a:rPr>
              <a:t>y</a:t>
            </a:r>
            <a:r>
              <a:rPr lang="en-IN" sz="2800" i="0" u="none" strike="noStrike" kern="1200" dirty="0">
                <a:solidFill>
                  <a:srgbClr val="000000"/>
                </a:solidFill>
                <a:effectLst/>
                <a:latin typeface="Calibri" panose="020F0502020204030204" pitchFamily="34" charset="0"/>
              </a:rPr>
              <a:t> when </a:t>
            </a:r>
            <a:r>
              <a:rPr lang="en-IN" sz="2800" i="1" u="none" strike="noStrike" kern="1200" dirty="0">
                <a:solidFill>
                  <a:srgbClr val="000000"/>
                </a:solidFill>
                <a:effectLst/>
                <a:latin typeface="Calibri" panose="020F0502020204030204" pitchFamily="34" charset="0"/>
              </a:rPr>
              <a:t>x</a:t>
            </a:r>
            <a:r>
              <a:rPr lang="en-IN" sz="2800" i="0" u="none" strike="noStrike" kern="1200" dirty="0">
                <a:solidFill>
                  <a:srgbClr val="000000"/>
                </a:solidFill>
                <a:effectLst/>
                <a:latin typeface="Calibri" panose="020F0502020204030204" pitchFamily="34" charset="0"/>
              </a:rPr>
              <a:t> = </a:t>
            </a:r>
            <a:r>
              <a:rPr lang="en-IN" sz="2800" i="1" dirty="0">
                <a:solidFill>
                  <a:srgbClr val="000000"/>
                </a:solidFill>
              </a:rPr>
              <a:t>x</a:t>
            </a:r>
            <a:r>
              <a:rPr lang="en-IN" sz="1050" i="1" dirty="0">
                <a:solidFill>
                  <a:srgbClr val="000000"/>
                </a:solidFill>
              </a:rPr>
              <a:t> </a:t>
            </a:r>
            <a:r>
              <a:rPr lang="en-IN" sz="2800" i="1" baseline="-25000" dirty="0">
                <a:solidFill>
                  <a:srgbClr val="000000"/>
                </a:solidFill>
              </a:rPr>
              <a:t>p</a:t>
            </a:r>
            <a:r>
              <a:rPr lang="en-IN" sz="2800" i="0" u="none" strike="noStrike" kern="1200" dirty="0">
                <a:solidFill>
                  <a:srgbClr val="000000"/>
                </a:solidFill>
                <a:effectLst/>
                <a:latin typeface="Calibri" panose="020F0502020204030204" pitchFamily="34" charset="0"/>
              </a:rPr>
              <a:t>,</a:t>
            </a:r>
            <a:endParaRPr lang="en-IN" sz="2800" dirty="0"/>
          </a:p>
        </p:txBody>
      </p:sp>
      <p:pic>
        <p:nvPicPr>
          <p:cNvPr id="5" name="Picture 4" descr="that is y hat subscript p equals b naught plus b subscript 1 times x subscript p">
            <a:extLst>
              <a:ext uri="{FF2B5EF4-FFF2-40B4-BE49-F238E27FC236}">
                <a16:creationId xmlns:a16="http://schemas.microsoft.com/office/drawing/2014/main" id="{248A0265-2FF3-0974-1748-21498A96ED43}"/>
              </a:ext>
            </a:extLst>
          </p:cNvPr>
          <p:cNvPicPr>
            <a:picLocks noChangeAspect="1"/>
          </p:cNvPicPr>
          <p:nvPr/>
        </p:nvPicPr>
        <p:blipFill>
          <a:blip r:embed="rId3"/>
          <a:stretch>
            <a:fillRect/>
          </a:stretch>
        </p:blipFill>
        <p:spPr>
          <a:xfrm>
            <a:off x="1981199" y="1662436"/>
            <a:ext cx="2448000" cy="471164"/>
          </a:xfrm>
          <a:prstGeom prst="rect">
            <a:avLst/>
          </a:prstGeom>
        </p:spPr>
      </p:pic>
      <p:pic>
        <p:nvPicPr>
          <p:cNvPr id="6" name="Picture 5" descr="t subscript alpha divided by 2 comma degrees of freedom">
            <a:extLst>
              <a:ext uri="{FF2B5EF4-FFF2-40B4-BE49-F238E27FC236}">
                <a16:creationId xmlns:a16="http://schemas.microsoft.com/office/drawing/2014/main" id="{112AB6BF-8BDE-7EA1-6161-276083B7C473}"/>
              </a:ext>
            </a:extLst>
          </p:cNvPr>
          <p:cNvPicPr>
            <a:picLocks noChangeAspect="1"/>
          </p:cNvPicPr>
          <p:nvPr/>
        </p:nvPicPr>
        <p:blipFill>
          <a:blip r:embed="rId4"/>
          <a:stretch>
            <a:fillRect/>
          </a:stretch>
        </p:blipFill>
        <p:spPr>
          <a:xfrm>
            <a:off x="561975" y="2195836"/>
            <a:ext cx="676275" cy="457200"/>
          </a:xfrm>
          <a:prstGeom prst="rect">
            <a:avLst/>
          </a:prstGeom>
        </p:spPr>
      </p:pic>
      <p:sp>
        <p:nvSpPr>
          <p:cNvPr id="23" name="TextBox 22">
            <a:extLst>
              <a:ext uri="{FF2B5EF4-FFF2-40B4-BE49-F238E27FC236}">
                <a16:creationId xmlns:a16="http://schemas.microsoft.com/office/drawing/2014/main" id="{3DD77042-9FE7-F293-4D93-6E25225CDF64}"/>
              </a:ext>
            </a:extLst>
          </p:cNvPr>
          <p:cNvSpPr txBox="1"/>
          <p:nvPr/>
        </p:nvSpPr>
        <p:spPr>
          <a:xfrm>
            <a:off x="1905000" y="2105025"/>
            <a:ext cx="6553200" cy="1384995"/>
          </a:xfrm>
          <a:prstGeom prst="rect">
            <a:avLst/>
          </a:prstGeom>
          <a:noFill/>
        </p:spPr>
        <p:txBody>
          <a:bodyPr wrap="square">
            <a:spAutoFit/>
          </a:bodyPr>
          <a:lstStyle/>
          <a:p>
            <a:r>
              <a:rPr lang="en-IN" sz="2800" b="0" i="0" u="none" strike="noStrike" kern="1200" dirty="0">
                <a:solidFill>
                  <a:srgbClr val="000000"/>
                </a:solidFill>
                <a:effectLst/>
                <a:latin typeface="Calibri" panose="020F0502020204030204" pitchFamily="34" charset="0"/>
              </a:rPr>
              <a:t>is the </a:t>
            </a:r>
            <a:r>
              <a:rPr lang="en-IN" sz="2800" b="0" i="1" u="none" strike="noStrike" kern="1200" dirty="0">
                <a:solidFill>
                  <a:srgbClr val="000000"/>
                </a:solidFill>
                <a:effectLst/>
                <a:latin typeface="Calibri" panose="020F0502020204030204" pitchFamily="34" charset="0"/>
              </a:rPr>
              <a:t>t</a:t>
            </a:r>
            <a:r>
              <a:rPr lang="en-IN" sz="2800" b="0" i="0" u="none" strike="noStrike" kern="1200" dirty="0">
                <a:solidFill>
                  <a:srgbClr val="000000"/>
                </a:solidFill>
                <a:effectLst/>
                <a:latin typeface="Calibri" panose="020F0502020204030204" pitchFamily="34" charset="0"/>
              </a:rPr>
              <a:t>-value associated with 100(1 </a:t>
            </a:r>
            <a:r>
              <a:rPr lang="en-IN" sz="2800" b="0" i="0" u="none" strike="noStrike"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l-GR" sz="2800" b="0" i="0" u="none" strike="noStrike"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α</a:t>
            </a:r>
            <a:r>
              <a:rPr lang="en-IN" sz="2800" b="0" i="0" u="none" strike="noStrike" kern="1200" dirty="0">
                <a:solidFill>
                  <a:srgbClr val="000000"/>
                </a:solidFill>
                <a:effectLst/>
                <a:latin typeface="Calibri" panose="020F0502020204030204" pitchFamily="34" charset="0"/>
              </a:rPr>
              <a:t>)%</a:t>
            </a:r>
            <a:endParaRPr lang="en-US" sz="2800" dirty="0">
              <a:solidFill>
                <a:srgbClr val="000000"/>
              </a:solidFill>
            </a:endParaRPr>
          </a:p>
          <a:p>
            <a:r>
              <a:rPr lang="en-IN" sz="2800" b="0" i="0" u="none" strike="noStrike" kern="1200" dirty="0">
                <a:solidFill>
                  <a:srgbClr val="000000"/>
                </a:solidFill>
                <a:effectLst/>
                <a:latin typeface="Calibri" panose="020F0502020204030204" pitchFamily="34" charset="0"/>
              </a:rPr>
              <a:t>confidence (the same </a:t>
            </a:r>
            <a:r>
              <a:rPr lang="en-IN" sz="2800" b="0" i="1" u="none" strike="noStrike" kern="1200" dirty="0">
                <a:solidFill>
                  <a:srgbClr val="000000"/>
                </a:solidFill>
                <a:effectLst/>
                <a:latin typeface="Calibri" panose="020F0502020204030204" pitchFamily="34" charset="0"/>
              </a:rPr>
              <a:t>t</a:t>
            </a:r>
            <a:r>
              <a:rPr lang="en-IN" sz="2800" b="0" i="0" u="none" strike="noStrike" kern="1200" dirty="0">
                <a:solidFill>
                  <a:srgbClr val="000000"/>
                </a:solidFill>
                <a:effectLst/>
                <a:latin typeface="Calibri" panose="020F0502020204030204" pitchFamily="34" charset="0"/>
              </a:rPr>
              <a:t> used in constructing</a:t>
            </a:r>
            <a:endParaRPr lang="en-IN" sz="2800" i="0" u="none" strike="noStrike" kern="1200" dirty="0">
              <a:solidFill>
                <a:srgbClr val="000000"/>
              </a:solidFill>
              <a:effectLst/>
              <a:latin typeface="Calibri" panose="020F0502020204030204" pitchFamily="34" charset="0"/>
            </a:endParaRPr>
          </a:p>
          <a:p>
            <a:r>
              <a:rPr lang="en-IN" sz="2800" b="0" i="0" u="none" strike="noStrike" kern="1200" dirty="0">
                <a:solidFill>
                  <a:srgbClr val="000000"/>
                </a:solidFill>
                <a:effectLst/>
                <a:latin typeface="Calibri" panose="020F0502020204030204" pitchFamily="34" charset="0"/>
              </a:rPr>
              <a:t>confidence intervals for </a:t>
            </a:r>
            <a:r>
              <a:rPr lang="el-GR" sz="2800" b="0" i="0" u="none" strike="noStrike" kern="1200" dirty="0">
                <a:solidFill>
                  <a:srgbClr val="000000"/>
                </a:solidFill>
                <a:effectLst/>
                <a:latin typeface="Calibri" panose="020F0502020204030204" pitchFamily="34" charset="0"/>
              </a:rPr>
              <a:t>β</a:t>
            </a:r>
            <a:r>
              <a:rPr lang="el-GR" sz="2800" b="0" i="0" u="none" strike="noStrike" kern="12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₁</a:t>
            </a:r>
            <a:r>
              <a:rPr lang="en-IN" sz="2800" b="0" i="0" u="none" strike="noStrike" kern="1200" dirty="0">
                <a:solidFill>
                  <a:srgbClr val="000000"/>
                </a:solidFill>
                <a:effectLst/>
                <a:latin typeface="Calibri" panose="020F0502020204030204" pitchFamily="34" charset="0"/>
              </a:rPr>
              <a:t>),</a:t>
            </a:r>
            <a:endParaRPr lang="en-IN" sz="2800" dirty="0"/>
          </a:p>
        </p:txBody>
      </p:sp>
      <p:sp>
        <p:nvSpPr>
          <p:cNvPr id="25" name="TextBox 24">
            <a:extLst>
              <a:ext uri="{FF2B5EF4-FFF2-40B4-BE49-F238E27FC236}">
                <a16:creationId xmlns:a16="http://schemas.microsoft.com/office/drawing/2014/main" id="{418B6023-97DE-1275-DE12-20B400969481}"/>
              </a:ext>
            </a:extLst>
          </p:cNvPr>
          <p:cNvSpPr txBox="1"/>
          <p:nvPr/>
        </p:nvSpPr>
        <p:spPr>
          <a:xfrm>
            <a:off x="485774" y="3541693"/>
            <a:ext cx="7972425" cy="954107"/>
          </a:xfrm>
          <a:prstGeom prst="rect">
            <a:avLst/>
          </a:prstGeom>
          <a:noFill/>
        </p:spPr>
        <p:txBody>
          <a:bodyPr wrap="square">
            <a:spAutoFit/>
          </a:bodyPr>
          <a:lstStyle/>
          <a:p>
            <a:r>
              <a:rPr lang="en-IN" sz="2800" b="0" i="1" u="none" strike="noStrike" kern="1200" dirty="0">
                <a:solidFill>
                  <a:srgbClr val="000000"/>
                </a:solidFill>
                <a:effectLst/>
              </a:rPr>
              <a:t>s</a:t>
            </a:r>
            <a:r>
              <a:rPr lang="en-IN" sz="1050" b="0" i="1" u="none" strike="noStrike" kern="1200" dirty="0">
                <a:solidFill>
                  <a:srgbClr val="000000"/>
                </a:solidFill>
                <a:effectLst/>
              </a:rPr>
              <a:t> </a:t>
            </a:r>
            <a:r>
              <a:rPr lang="en-IN" sz="2800" b="0" i="1" u="none" strike="noStrike" kern="1200" baseline="-25000" dirty="0">
                <a:solidFill>
                  <a:srgbClr val="000000"/>
                </a:solidFill>
                <a:effectLst/>
              </a:rPr>
              <a:t>e</a:t>
            </a:r>
            <a:r>
              <a:rPr lang="en-IN" sz="2800" b="0" i="0" u="none" strike="noStrike" kern="1200" dirty="0">
                <a:solidFill>
                  <a:srgbClr val="000000"/>
                </a:solidFill>
                <a:effectLst/>
                <a:latin typeface="Calibri" panose="020F0502020204030204" pitchFamily="34" charset="0"/>
              </a:rPr>
              <a:t>              </a:t>
            </a:r>
            <a:r>
              <a:rPr lang="en-US" sz="2800" dirty="0">
                <a:solidFill>
                  <a:srgbClr val="000000"/>
                </a:solidFill>
                <a:latin typeface="Calibri" panose="020F0502020204030204" pitchFamily="34" charset="0"/>
              </a:rPr>
              <a:t>is the standard deviation of the error terms</a:t>
            </a:r>
            <a:r>
              <a:rPr lang="en-US" sz="2800" dirty="0">
                <a:solidFill>
                  <a:srgbClr val="000000"/>
                </a:solidFill>
                <a:latin typeface="Cambria Math" panose="02040503050406030204" pitchFamily="18" charset="0"/>
                <a:ea typeface="Cambria Math" panose="02040503050406030204" pitchFamily="18" charset="0"/>
              </a:rPr>
              <a:t>,</a:t>
            </a:r>
            <a:r>
              <a:rPr lang="en-US" sz="2800" dirty="0">
                <a:solidFill>
                  <a:srgbClr val="000000"/>
                </a:solidFill>
                <a:latin typeface="Calibri" panose="020F0502020204030204" pitchFamily="34" charset="0"/>
              </a:rPr>
              <a:t> </a:t>
            </a:r>
          </a:p>
          <a:p>
            <a:r>
              <a:rPr lang="en-US" sz="2800" b="0" i="0" u="none" strike="noStrike" kern="1200" dirty="0">
                <a:solidFill>
                  <a:srgbClr val="000000"/>
                </a:solidFill>
                <a:effectLst/>
                <a:latin typeface="Calibri" panose="020F0502020204030204" pitchFamily="34" charset="0"/>
              </a:rPr>
              <a:t>                 and</a:t>
            </a:r>
            <a:endParaRPr lang="en-IN" sz="2800" b="0" i="0" u="none" strike="noStrike" kern="1200"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649110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100(1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α</a:t>
            </a:r>
            <a:r>
              <a:rPr lang="en-US" dirty="0"/>
              <a:t>)%</a:t>
            </a:r>
            <a:r>
              <a:rPr lang="en-US" sz="2800" dirty="0"/>
              <a:t> </a:t>
            </a:r>
            <a:r>
              <a:rPr lang="en-US" dirty="0"/>
              <a:t>Confidence Intervals for the Mean Value of </a:t>
            </a:r>
            <a:r>
              <a:rPr lang="en-US" i="1" dirty="0"/>
              <a:t>y</a:t>
            </a:r>
            <a:r>
              <a:rPr lang="en-US" dirty="0"/>
              <a:t> Given</a:t>
            </a:r>
            <a:r>
              <a:rPr lang="en-US" sz="2800" dirty="0"/>
              <a:t> </a:t>
            </a:r>
            <a:r>
              <a:rPr lang="en-US" i="1" dirty="0"/>
              <a:t>x</a:t>
            </a:r>
            <a:r>
              <a:rPr lang="en-US" dirty="0"/>
              <a:t>—Slide 3</a:t>
            </a:r>
            <a:endParaRPr sz="2800"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44415"/>
            <a:ext cx="8229600" cy="2804122"/>
          </a:xfrm>
        </p:spPr>
        <p:txBody>
          <a:bodyPr>
            <a:normAutofit fontScale="92500" lnSpcReduction="10000"/>
          </a:bodyPr>
          <a:lstStyle/>
          <a:p>
            <a:r>
              <a:rPr lang="en-US" sz="2800" dirty="0">
                <a:solidFill>
                  <a:srgbClr val="000000"/>
                </a:solidFill>
              </a:rPr>
              <a:t>	</a:t>
            </a:r>
          </a:p>
          <a:p>
            <a:pPr fontAlgn="t">
              <a:spcBef>
                <a:spcPts val="0"/>
              </a:spcBef>
            </a:pPr>
            <a:r>
              <a:rPr lang="en-US" dirty="0">
                <a:solidFill>
                  <a:srgbClr val="000000"/>
                </a:solidFill>
              </a:rPr>
              <a:t>                  </a:t>
            </a:r>
            <a:endParaRPr lang="en-IN" dirty="0">
              <a:solidFill>
                <a:srgbClr val="000000"/>
              </a:solidFill>
              <a:latin typeface="Calibri" panose="020F0502020204030204" pitchFamily="34" charset="0"/>
            </a:endParaRPr>
          </a:p>
          <a:p>
            <a:pPr fontAlgn="t">
              <a:spcBef>
                <a:spcPts val="0"/>
              </a:spcBef>
            </a:pPr>
            <a:r>
              <a:rPr lang="en-US" dirty="0">
                <a:solidFill>
                  <a:srgbClr val="000000"/>
                </a:solidFill>
              </a:rPr>
              <a:t>		</a:t>
            </a:r>
          </a:p>
          <a:p>
            <a:pPr fontAlgn="t">
              <a:spcBef>
                <a:spcPts val="0"/>
              </a:spcBef>
            </a:pPr>
            <a:r>
              <a:rPr lang="en-IN" dirty="0">
                <a:solidFill>
                  <a:srgbClr val="000000"/>
                </a:solidFill>
                <a:latin typeface="Calibri" panose="020F0502020204030204" pitchFamily="34" charset="0"/>
              </a:rPr>
              <a:t>                  </a:t>
            </a:r>
          </a:p>
          <a:p>
            <a:pPr fontAlgn="t">
              <a:spcBef>
                <a:spcPts val="0"/>
              </a:spcBef>
            </a:pPr>
            <a:endParaRPr lang="en-IN" dirty="0">
              <a:solidFill>
                <a:srgbClr val="366092"/>
              </a:solidFill>
              <a:latin typeface="Calibri" panose="020F0502020204030204" pitchFamily="34" charset="0"/>
            </a:endParaRPr>
          </a:p>
          <a:p>
            <a:pPr fontAlgn="t">
              <a:spcBef>
                <a:spcPts val="0"/>
              </a:spcBef>
            </a:pPr>
            <a:r>
              <a:rPr lang="en-IN" dirty="0">
                <a:solidFill>
                  <a:srgbClr val="366092"/>
                </a:solidFill>
                <a:latin typeface="Calibri" panose="020F0502020204030204" pitchFamily="34" charset="0"/>
              </a:rPr>
              <a:t>                  </a:t>
            </a:r>
            <a:endParaRPr lang="en-US" sz="2800" dirty="0">
              <a:solidFill>
                <a:schemeClr val="accent6">
                  <a:lumMod val="50000"/>
                </a:schemeClr>
              </a:solidFill>
            </a:endParaRPr>
          </a:p>
          <a:p>
            <a:r>
              <a:rPr lang="en-US" dirty="0">
                <a:solidFill>
                  <a:schemeClr val="accent6">
                    <a:lumMod val="50000"/>
                  </a:schemeClr>
                </a:solidFill>
              </a:rPr>
              <a:t>  </a:t>
            </a:r>
            <a:endParaRPr sz="2800" dirty="0">
              <a:solidFill>
                <a:schemeClr val="accent6">
                  <a:lumMod val="50000"/>
                </a:schemeClr>
              </a:solidFill>
            </a:endParaRPr>
          </a:p>
        </p:txBody>
      </p:sp>
      <p:pic>
        <p:nvPicPr>
          <p:cNvPr id="4" name="Picture 3" descr="Open parenthesis x subscript p minus x bar close parenthesis squared divided by summation of open parenthesis x subscript i minus x bar close parenthesis squared.">
            <a:extLst>
              <a:ext uri="{FF2B5EF4-FFF2-40B4-BE49-F238E27FC236}">
                <a16:creationId xmlns:a16="http://schemas.microsoft.com/office/drawing/2014/main" id="{E7E19C02-ABEE-17D9-8774-780DF2D97979}"/>
              </a:ext>
            </a:extLst>
          </p:cNvPr>
          <p:cNvPicPr>
            <a:picLocks noChangeAspect="1"/>
          </p:cNvPicPr>
          <p:nvPr/>
        </p:nvPicPr>
        <p:blipFill>
          <a:blip r:embed="rId2"/>
          <a:stretch>
            <a:fillRect/>
          </a:stretch>
        </p:blipFill>
        <p:spPr>
          <a:xfrm>
            <a:off x="564357" y="1152525"/>
            <a:ext cx="1228725" cy="942975"/>
          </a:xfrm>
          <a:prstGeom prst="rect">
            <a:avLst/>
          </a:prstGeom>
        </p:spPr>
      </p:pic>
      <p:sp>
        <p:nvSpPr>
          <p:cNvPr id="6" name="TextBox 5">
            <a:extLst>
              <a:ext uri="{FF2B5EF4-FFF2-40B4-BE49-F238E27FC236}">
                <a16:creationId xmlns:a16="http://schemas.microsoft.com/office/drawing/2014/main" id="{8975ED00-6344-C01B-C5E6-B25CDB42F0A7}"/>
              </a:ext>
            </a:extLst>
          </p:cNvPr>
          <p:cNvSpPr txBox="1"/>
          <p:nvPr/>
        </p:nvSpPr>
        <p:spPr>
          <a:xfrm>
            <a:off x="1810941" y="1034890"/>
            <a:ext cx="4572000" cy="492443"/>
          </a:xfrm>
          <a:prstGeom prst="rect">
            <a:avLst/>
          </a:prstGeom>
          <a:noFill/>
        </p:spPr>
        <p:txBody>
          <a:bodyPr wrap="square">
            <a:spAutoFit/>
          </a:bodyPr>
          <a:lstStyle/>
          <a:p>
            <a:r>
              <a:rPr lang="en-US" sz="2600" dirty="0">
                <a:solidFill>
                  <a:srgbClr val="000000"/>
                </a:solidFill>
              </a:rPr>
              <a:t>measures how far </a:t>
            </a:r>
            <a:r>
              <a:rPr lang="en-US" sz="2600" i="1" dirty="0">
                <a:solidFill>
                  <a:srgbClr val="000000"/>
                </a:solidFill>
              </a:rPr>
              <a:t>x</a:t>
            </a:r>
            <a:r>
              <a:rPr lang="en-US" sz="1050" i="1" dirty="0">
                <a:solidFill>
                  <a:srgbClr val="000000"/>
                </a:solidFill>
              </a:rPr>
              <a:t> </a:t>
            </a:r>
            <a:r>
              <a:rPr lang="en-US" sz="2600" i="1" baseline="-25000" dirty="0">
                <a:solidFill>
                  <a:srgbClr val="000000"/>
                </a:solidFill>
              </a:rPr>
              <a:t>p</a:t>
            </a:r>
            <a:r>
              <a:rPr lang="en-US" sz="2600" dirty="0">
                <a:solidFill>
                  <a:srgbClr val="000000"/>
                </a:solidFill>
              </a:rPr>
              <a:t> is from</a:t>
            </a:r>
            <a:endParaRPr lang="en-IN" sz="2600" dirty="0"/>
          </a:p>
        </p:txBody>
      </p:sp>
      <p:pic>
        <p:nvPicPr>
          <p:cNvPr id="11" name="Picture 10" descr="x bar">
            <a:extLst>
              <a:ext uri="{FF2B5EF4-FFF2-40B4-BE49-F238E27FC236}">
                <a16:creationId xmlns:a16="http://schemas.microsoft.com/office/drawing/2014/main" id="{C8B7276A-B85B-04C6-801D-17632A5F7090}"/>
              </a:ext>
            </a:extLst>
          </p:cNvPr>
          <p:cNvPicPr>
            <a:picLocks noChangeAspect="1"/>
          </p:cNvPicPr>
          <p:nvPr/>
        </p:nvPicPr>
        <p:blipFill>
          <a:blip r:embed="rId3"/>
          <a:stretch>
            <a:fillRect/>
          </a:stretch>
        </p:blipFill>
        <p:spPr>
          <a:xfrm>
            <a:off x="5715000" y="1152525"/>
            <a:ext cx="238125" cy="276225"/>
          </a:xfrm>
          <a:prstGeom prst="rect">
            <a:avLst/>
          </a:prstGeom>
        </p:spPr>
      </p:pic>
      <p:sp>
        <p:nvSpPr>
          <p:cNvPr id="17" name="TextBox 16">
            <a:extLst>
              <a:ext uri="{FF2B5EF4-FFF2-40B4-BE49-F238E27FC236}">
                <a16:creationId xmlns:a16="http://schemas.microsoft.com/office/drawing/2014/main" id="{C82F993A-CAD9-E64F-B9F8-4F80511B6EE3}"/>
              </a:ext>
            </a:extLst>
          </p:cNvPr>
          <p:cNvSpPr txBox="1"/>
          <p:nvPr/>
        </p:nvSpPr>
        <p:spPr>
          <a:xfrm>
            <a:off x="5934075" y="1044415"/>
            <a:ext cx="2057400" cy="492443"/>
          </a:xfrm>
          <a:prstGeom prst="rect">
            <a:avLst/>
          </a:prstGeom>
          <a:noFill/>
        </p:spPr>
        <p:txBody>
          <a:bodyPr wrap="square">
            <a:spAutoFit/>
          </a:bodyPr>
          <a:lstStyle/>
          <a:p>
            <a:r>
              <a:rPr lang="en-US" sz="2600" dirty="0">
                <a:solidFill>
                  <a:srgbClr val="000000"/>
                </a:solidFill>
              </a:rPr>
              <a:t>in relation to</a:t>
            </a:r>
            <a:endParaRPr lang="en-IN" sz="2600" dirty="0"/>
          </a:p>
        </p:txBody>
      </p:sp>
      <p:sp>
        <p:nvSpPr>
          <p:cNvPr id="19" name="TextBox 18">
            <a:extLst>
              <a:ext uri="{FF2B5EF4-FFF2-40B4-BE49-F238E27FC236}">
                <a16:creationId xmlns:a16="http://schemas.microsoft.com/office/drawing/2014/main" id="{412457EE-B096-A6B8-119B-0A230CED9747}"/>
              </a:ext>
            </a:extLst>
          </p:cNvPr>
          <p:cNvSpPr txBox="1"/>
          <p:nvPr/>
        </p:nvSpPr>
        <p:spPr>
          <a:xfrm>
            <a:off x="1828800" y="1374053"/>
            <a:ext cx="6400800" cy="492443"/>
          </a:xfrm>
          <a:prstGeom prst="rect">
            <a:avLst/>
          </a:prstGeom>
          <a:noFill/>
        </p:spPr>
        <p:txBody>
          <a:bodyPr wrap="square">
            <a:spAutoFit/>
          </a:bodyPr>
          <a:lstStyle/>
          <a:p>
            <a:r>
              <a:rPr lang="en-US" sz="2600" dirty="0">
                <a:solidFill>
                  <a:srgbClr val="000000"/>
                </a:solidFill>
              </a:rPr>
              <a:t>the total variation of </a:t>
            </a:r>
            <a:r>
              <a:rPr lang="en-US" sz="2600" i="1" dirty="0">
                <a:solidFill>
                  <a:srgbClr val="000000"/>
                </a:solidFill>
              </a:rPr>
              <a:t>x</a:t>
            </a:r>
            <a:r>
              <a:rPr lang="en-US" sz="2600" dirty="0">
                <a:solidFill>
                  <a:srgbClr val="000000"/>
                </a:solidFill>
              </a:rPr>
              <a:t>. The further </a:t>
            </a:r>
            <a:r>
              <a:rPr lang="en-IN" sz="2400" i="1" dirty="0">
                <a:solidFill>
                  <a:srgbClr val="000000"/>
                </a:solidFill>
              </a:rPr>
              <a:t>x</a:t>
            </a:r>
            <a:r>
              <a:rPr lang="en-IN" sz="1000" i="1" dirty="0">
                <a:solidFill>
                  <a:srgbClr val="000000"/>
                </a:solidFill>
              </a:rPr>
              <a:t> </a:t>
            </a:r>
            <a:r>
              <a:rPr lang="en-IN" sz="2400" i="1" baseline="-25000" dirty="0">
                <a:solidFill>
                  <a:srgbClr val="000000"/>
                </a:solidFill>
              </a:rPr>
              <a:t>p</a:t>
            </a:r>
            <a:r>
              <a:rPr lang="en-US" sz="2600" i="1" dirty="0">
                <a:latin typeface="Calibri" panose="020F0502020204030204" pitchFamily="34" charset="0"/>
                <a:ea typeface="Calibri" panose="020F0502020204030204" pitchFamily="34" charset="0"/>
                <a:cs typeface="Calibri" panose="020F0502020204030204" pitchFamily="34" charset="0"/>
              </a:rPr>
              <a:t> </a:t>
            </a:r>
            <a:r>
              <a:rPr lang="en-US" sz="2600" dirty="0">
                <a:solidFill>
                  <a:srgbClr val="000000"/>
                </a:solidFill>
              </a:rPr>
              <a:t>is from</a:t>
            </a:r>
            <a:endParaRPr lang="en-IN" sz="2600" dirty="0"/>
          </a:p>
        </p:txBody>
      </p:sp>
      <p:pic>
        <p:nvPicPr>
          <p:cNvPr id="15" name="Picture 14" descr="x bar">
            <a:extLst>
              <a:ext uri="{FF2B5EF4-FFF2-40B4-BE49-F238E27FC236}">
                <a16:creationId xmlns:a16="http://schemas.microsoft.com/office/drawing/2014/main" id="{666CD347-8164-94AA-7DA1-062F2B522C6B}"/>
              </a:ext>
            </a:extLst>
          </p:cNvPr>
          <p:cNvPicPr>
            <a:picLocks noChangeAspect="1"/>
          </p:cNvPicPr>
          <p:nvPr/>
        </p:nvPicPr>
        <p:blipFill>
          <a:blip r:embed="rId4"/>
          <a:stretch>
            <a:fillRect/>
          </a:stretch>
        </p:blipFill>
        <p:spPr>
          <a:xfrm>
            <a:off x="1962150" y="1891334"/>
            <a:ext cx="323850" cy="333375"/>
          </a:xfrm>
          <a:prstGeom prst="rect">
            <a:avLst/>
          </a:prstGeom>
        </p:spPr>
      </p:pic>
      <p:sp>
        <p:nvSpPr>
          <p:cNvPr id="23" name="TextBox 22">
            <a:extLst>
              <a:ext uri="{FF2B5EF4-FFF2-40B4-BE49-F238E27FC236}">
                <a16:creationId xmlns:a16="http://schemas.microsoft.com/office/drawing/2014/main" id="{7D7CEA77-AA67-D79C-A913-B13C522954BE}"/>
              </a:ext>
            </a:extLst>
          </p:cNvPr>
          <p:cNvSpPr txBox="1"/>
          <p:nvPr/>
        </p:nvSpPr>
        <p:spPr>
          <a:xfrm>
            <a:off x="2257425" y="1774086"/>
            <a:ext cx="5181600" cy="492443"/>
          </a:xfrm>
          <a:prstGeom prst="rect">
            <a:avLst/>
          </a:prstGeom>
          <a:noFill/>
        </p:spPr>
        <p:txBody>
          <a:bodyPr wrap="square">
            <a:spAutoFit/>
          </a:bodyPr>
          <a:lstStyle/>
          <a:p>
            <a:r>
              <a:rPr lang="en-US" sz="2600" dirty="0">
                <a:solidFill>
                  <a:srgbClr val="000000"/>
                </a:solidFill>
              </a:rPr>
              <a:t>the larger this ratio will be, </a:t>
            </a:r>
            <a:r>
              <a:rPr lang="en-IN" sz="2600" dirty="0">
                <a:solidFill>
                  <a:srgbClr val="000000"/>
                </a:solidFill>
                <a:latin typeface="Calibri" panose="020F0502020204030204" pitchFamily="34" charset="0"/>
              </a:rPr>
              <a:t>resulting</a:t>
            </a:r>
            <a:endParaRPr lang="en-IN" sz="2600" dirty="0"/>
          </a:p>
        </p:txBody>
      </p:sp>
      <p:sp>
        <p:nvSpPr>
          <p:cNvPr id="25" name="TextBox 24">
            <a:extLst>
              <a:ext uri="{FF2B5EF4-FFF2-40B4-BE49-F238E27FC236}">
                <a16:creationId xmlns:a16="http://schemas.microsoft.com/office/drawing/2014/main" id="{A7EA2BEB-45B7-AE8E-0D39-0EABC99CE9E7}"/>
              </a:ext>
            </a:extLst>
          </p:cNvPr>
          <p:cNvSpPr txBox="1"/>
          <p:nvPr/>
        </p:nvSpPr>
        <p:spPr>
          <a:xfrm>
            <a:off x="1828800" y="2158471"/>
            <a:ext cx="5334000" cy="492443"/>
          </a:xfrm>
          <a:prstGeom prst="rect">
            <a:avLst/>
          </a:prstGeom>
          <a:noFill/>
        </p:spPr>
        <p:txBody>
          <a:bodyPr wrap="square">
            <a:spAutoFit/>
          </a:bodyPr>
          <a:lstStyle/>
          <a:p>
            <a:r>
              <a:rPr lang="en-IN" sz="2600" dirty="0">
                <a:solidFill>
                  <a:srgbClr val="000000"/>
                </a:solidFill>
                <a:latin typeface="Calibri" panose="020F0502020204030204" pitchFamily="34" charset="0"/>
              </a:rPr>
              <a:t>in a wider the confidence interval.</a:t>
            </a:r>
            <a:endParaRPr lang="en-IN" sz="2600" dirty="0"/>
          </a:p>
        </p:txBody>
      </p:sp>
    </p:spTree>
    <p:extLst>
      <p:ext uri="{BB962C8B-B14F-4D97-AF65-F5344CB8AC3E}">
        <p14:creationId xmlns:p14="http://schemas.microsoft.com/office/powerpoint/2010/main" val="27691316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a:t>
            </a:r>
            <a:r>
              <a:rPr lang="en-US" dirty="0"/>
              <a:t>: Calculating a Confidence Interval for the Average Cost—Slide 1 </a:t>
            </a:r>
            <a:endParaRPr dirty="0"/>
          </a:p>
        </p:txBody>
      </p:sp>
      <p:sp>
        <p:nvSpPr>
          <p:cNvPr id="3" name="Text Placeholder 2"/>
          <p:cNvSpPr>
            <a:spLocks noGrp="1"/>
          </p:cNvSpPr>
          <p:nvPr>
            <p:ph type="body" sz="quarter" idx="10"/>
          </p:nvPr>
        </p:nvSpPr>
        <p:spPr/>
        <p:txBody>
          <a:bodyPr>
            <a:normAutofit/>
          </a:bodyPr>
          <a:lstStyle/>
          <a:p>
            <a:pPr>
              <a:defRPr sz="2800"/>
            </a:pPr>
            <a:r>
              <a:rPr sz="2800" dirty="0"/>
              <a:t>For the production model, calculate the </a:t>
            </a:r>
            <a:r>
              <a:rPr lang="en-US" sz="2800" dirty="0"/>
              <a:t>95%</a:t>
            </a:r>
            <a:r>
              <a:rPr sz="2800" dirty="0"/>
              <a:t> confidence interval for the average cost of producing </a:t>
            </a:r>
            <a:r>
              <a:rPr sz="2800" dirty="0">
                <a:latin typeface="Cambria Math"/>
              </a:rPr>
              <a:t>35</a:t>
            </a:r>
            <a:r>
              <a:rPr sz="2800" dirty="0"/>
              <a:t> items.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2 </a:t>
            </a:r>
            <a:endParaRPr dirty="0"/>
          </a:p>
        </p:txBody>
      </p:sp>
      <p:sp>
        <p:nvSpPr>
          <p:cNvPr id="3" name="Text Placeholder 2"/>
          <p:cNvSpPr>
            <a:spLocks noGrp="1"/>
          </p:cNvSpPr>
          <p:nvPr>
            <p:ph type="body" sz="quarter" idx="10"/>
          </p:nvPr>
        </p:nvSpPr>
        <p:spPr/>
        <p:txBody>
          <a:bodyPr>
            <a:normAutofit/>
          </a:bodyPr>
          <a:lstStyle/>
          <a:p>
            <a:r>
              <a:rPr sz="2800" b="1" dirty="0"/>
              <a:t>Solution</a:t>
            </a:r>
            <a:endParaRPr lang="en-US" sz="2800" b="1" dirty="0"/>
          </a:p>
          <a:p>
            <a:pPr>
              <a:defRPr sz="2800"/>
            </a:pPr>
            <a:r>
              <a:rPr lang="en-US" dirty="0"/>
              <a:t>Four pieces of information are required to calculate the 95% confidence interval for the mean value of </a:t>
            </a:r>
            <a:r>
              <a:rPr lang="en-US" i="1" dirty="0"/>
              <a:t>y</a:t>
            </a:r>
            <a:r>
              <a:rPr lang="en-US" dirty="0"/>
              <a:t> given   </a:t>
            </a:r>
            <a:r>
              <a:rPr lang="en-US" i="1" dirty="0"/>
              <a:t>x</a:t>
            </a:r>
            <a:r>
              <a:rPr lang="en-US" dirty="0"/>
              <a:t> = </a:t>
            </a:r>
            <a:r>
              <a:rPr lang="en-IN" i="1" dirty="0"/>
              <a:t>x</a:t>
            </a:r>
            <a:r>
              <a:rPr lang="en-IN" sz="1050" i="1" dirty="0"/>
              <a:t> </a:t>
            </a:r>
            <a:r>
              <a:rPr lang="en-IN" i="1" baseline="-25000" dirty="0"/>
              <a:t>p</a:t>
            </a:r>
            <a:r>
              <a:rPr lang="en-US" dirty="0">
                <a:latin typeface="Calibri" panose="020F0502020204030204" pitchFamily="34" charset="0"/>
                <a:ea typeface="Calibri" panose="020F0502020204030204" pitchFamily="34" charset="0"/>
                <a:cs typeface="Calibri" panose="020F0502020204030204" pitchFamily="34" charset="0"/>
              </a:rPr>
              <a:t>. </a:t>
            </a:r>
            <a:endParaRPr lang="ar-AE" dirty="0"/>
          </a:p>
          <a:p>
            <a:pPr marL="542925" indent="-542925">
              <a:buFont typeface="+mj-lt"/>
              <a:buAutoNum type="arabicPeriod"/>
              <a:defRPr sz="2800"/>
            </a:pPr>
            <a:r>
              <a:rPr sz="2800" dirty="0"/>
              <a:t>Use the estimated regression line to calculate</a:t>
            </a:r>
            <a:endParaRPr lang="en-US" sz="2800" dirty="0"/>
          </a:p>
          <a:p>
            <a:pPr marL="542925" indent="-542925">
              <a:defRPr sz="2800"/>
            </a:pPr>
            <a:endParaRPr sz="2800" dirty="0"/>
          </a:p>
          <a:p>
            <a:pPr marL="542925" indent="-542925">
              <a:defRPr sz="2800"/>
            </a:pPr>
            <a:endParaRPr sz="2800" dirty="0"/>
          </a:p>
          <a:p>
            <a:pPr algn="ctr">
              <a:defRPr sz="2800"/>
            </a:pPr>
            <a:endParaRPr sz="2800" dirty="0"/>
          </a:p>
        </p:txBody>
      </p:sp>
      <p:pic>
        <p:nvPicPr>
          <p:cNvPr id="6" name="Picture 5" descr="y hat subscript p.">
            <a:extLst>
              <a:ext uri="{FF2B5EF4-FFF2-40B4-BE49-F238E27FC236}">
                <a16:creationId xmlns:a16="http://schemas.microsoft.com/office/drawing/2014/main" id="{43E22D06-7D11-1302-3FCD-CB0A0DE658F1}"/>
              </a:ext>
            </a:extLst>
          </p:cNvPr>
          <p:cNvPicPr>
            <a:picLocks noChangeAspect="1"/>
          </p:cNvPicPr>
          <p:nvPr/>
        </p:nvPicPr>
        <p:blipFill>
          <a:blip r:embed="rId2"/>
          <a:stretch>
            <a:fillRect/>
          </a:stretch>
        </p:blipFill>
        <p:spPr>
          <a:xfrm>
            <a:off x="7696200" y="3017520"/>
            <a:ext cx="304800" cy="438150"/>
          </a:xfrm>
          <a:prstGeom prst="rect">
            <a:avLst/>
          </a:prstGeom>
        </p:spPr>
      </p:pic>
      <p:sp>
        <p:nvSpPr>
          <p:cNvPr id="8" name="TextBox 7">
            <a:extLst>
              <a:ext uri="{FF2B5EF4-FFF2-40B4-BE49-F238E27FC236}">
                <a16:creationId xmlns:a16="http://schemas.microsoft.com/office/drawing/2014/main" id="{404AA533-F5E3-0645-D05B-3A10A512D6DF}"/>
              </a:ext>
            </a:extLst>
          </p:cNvPr>
          <p:cNvSpPr txBox="1"/>
          <p:nvPr/>
        </p:nvSpPr>
        <p:spPr>
          <a:xfrm>
            <a:off x="990600" y="3276600"/>
            <a:ext cx="5029200" cy="523220"/>
          </a:xfrm>
          <a:prstGeom prst="rect">
            <a:avLst/>
          </a:prstGeom>
          <a:noFill/>
        </p:spPr>
        <p:txBody>
          <a:bodyPr wrap="square">
            <a:spAutoFit/>
          </a:bodyPr>
          <a:lstStyle/>
          <a:p>
            <a:r>
              <a:rPr lang="en-US" sz="2800" dirty="0"/>
              <a:t>for the value given for </a:t>
            </a:r>
            <a:r>
              <a:rPr lang="en-US" sz="2800" i="1" dirty="0"/>
              <a:t>x</a:t>
            </a:r>
            <a:r>
              <a:rPr lang="en-US" sz="2800" dirty="0"/>
              <a:t> = </a:t>
            </a:r>
            <a:r>
              <a:rPr lang="en-IN" sz="2800" i="1" dirty="0"/>
              <a:t>x</a:t>
            </a:r>
            <a:r>
              <a:rPr lang="en-IN" sz="1050" i="1" dirty="0"/>
              <a:t> </a:t>
            </a:r>
            <a:r>
              <a:rPr lang="en-IN" sz="2800" i="1" baseline="-25000" dirty="0"/>
              <a:t>p</a:t>
            </a:r>
            <a:r>
              <a:rPr lang="en-US" sz="2800" dirty="0">
                <a:latin typeface="Calibri" panose="020F0502020204030204" pitchFamily="34" charset="0"/>
                <a:ea typeface="Calibri" panose="020F0502020204030204" pitchFamily="34" charset="0"/>
                <a:cs typeface="Calibri" panose="020F0502020204030204" pitchFamily="34" charset="0"/>
              </a:rPr>
              <a:t>.</a:t>
            </a:r>
            <a:endParaRPr lang="en-IN" sz="2800" dirty="0"/>
          </a:p>
        </p:txBody>
      </p:sp>
      <p:sp>
        <p:nvSpPr>
          <p:cNvPr id="10" name="TextBox 9">
            <a:extLst>
              <a:ext uri="{FF2B5EF4-FFF2-40B4-BE49-F238E27FC236}">
                <a16:creationId xmlns:a16="http://schemas.microsoft.com/office/drawing/2014/main" id="{B76CA302-9CF7-76BD-0F98-4A5835713863}"/>
              </a:ext>
            </a:extLst>
          </p:cNvPr>
          <p:cNvSpPr txBox="1"/>
          <p:nvPr/>
        </p:nvSpPr>
        <p:spPr>
          <a:xfrm>
            <a:off x="457200" y="3796605"/>
            <a:ext cx="8153400" cy="1384995"/>
          </a:xfrm>
          <a:prstGeom prst="rect">
            <a:avLst/>
          </a:prstGeom>
          <a:noFill/>
        </p:spPr>
        <p:txBody>
          <a:bodyPr wrap="square">
            <a:spAutoFit/>
          </a:bodyPr>
          <a:lstStyle/>
          <a:p>
            <a:pPr marL="542925" indent="-542925"/>
            <a:r>
              <a:rPr lang="en-US" sz="2800" dirty="0"/>
              <a:t>2.	​Find a </a:t>
            </a:r>
            <a:r>
              <a:rPr lang="en-US" sz="2800" i="1" dirty="0"/>
              <a:t>t</a:t>
            </a:r>
            <a:r>
              <a:rPr lang="en-US" sz="2800" dirty="0"/>
              <a:t>-value corresponding to the level of confidence and the degrees of freedom associated with the data used to estimate the model.</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3 </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3.</a:t>
            </a:r>
            <a:r>
              <a:rPr dirty="0"/>
              <a:t>​</a:t>
            </a:r>
            <a:r>
              <a:rPr lang="en-US" dirty="0"/>
              <a:t>	</a:t>
            </a:r>
            <a:r>
              <a:rPr sz="2800" dirty="0"/>
              <a:t>Determine the standard deviation of the error terms.</a:t>
            </a:r>
          </a:p>
          <a:p>
            <a:pPr marL="542925" indent="-542925">
              <a:defRPr sz="2800"/>
            </a:pPr>
            <a:r>
              <a:rPr lang="en-US" dirty="0"/>
              <a:t>4.</a:t>
            </a:r>
            <a:r>
              <a:rPr dirty="0"/>
              <a:t>​</a:t>
            </a:r>
            <a:r>
              <a:rPr lang="en-US" dirty="0"/>
              <a:t>	</a:t>
            </a:r>
            <a:r>
              <a:rPr sz="2800" dirty="0"/>
              <a:t>Compute the term</a:t>
            </a:r>
          </a:p>
          <a:p>
            <a:pPr algn="ctr">
              <a:defRPr sz="2800"/>
            </a:pPr>
            <a:endParaRPr sz="2800" dirty="0"/>
          </a:p>
        </p:txBody>
      </p:sp>
      <p:pic>
        <p:nvPicPr>
          <p:cNvPr id="9" name="Picture 8" descr="Open parenthesis x subscript p minus x bar close parenthesis squared divided by summation of open parenthesis x subscript i minus x bar close parenthesis squared.">
            <a:extLst>
              <a:ext uri="{FF2B5EF4-FFF2-40B4-BE49-F238E27FC236}">
                <a16:creationId xmlns:a16="http://schemas.microsoft.com/office/drawing/2014/main" id="{53231FAB-83BF-3ED7-AAEE-1B01E481CD23}"/>
              </a:ext>
            </a:extLst>
          </p:cNvPr>
          <p:cNvPicPr>
            <a:picLocks noChangeAspect="1"/>
          </p:cNvPicPr>
          <p:nvPr/>
        </p:nvPicPr>
        <p:blipFill>
          <a:blip r:embed="rId2"/>
          <a:stretch>
            <a:fillRect/>
          </a:stretch>
        </p:blipFill>
        <p:spPr>
          <a:xfrm>
            <a:off x="3800475" y="1676400"/>
            <a:ext cx="1543050" cy="1123950"/>
          </a:xfrm>
          <a:prstGeom prst="rect">
            <a:avLst/>
          </a:prstGeom>
        </p:spPr>
      </p:pic>
    </p:spTree>
    <p:extLst>
      <p:ext uri="{BB962C8B-B14F-4D97-AF65-F5344CB8AC3E}">
        <p14:creationId xmlns:p14="http://schemas.microsoft.com/office/powerpoint/2010/main" val="932333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4</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In Example 1, </a:t>
            </a:r>
          </a:p>
          <a:p>
            <a:pPr>
              <a:defRPr sz="2800"/>
            </a:pPr>
            <a:r>
              <a:rPr lang="en-US" dirty="0"/>
              <a:t>Estimated Cost = $2227.96 + $53.88 </a:t>
            </a:r>
            <a:r>
              <a:rPr lang="en-US" dirty="0">
                <a:latin typeface="Cambria Math" panose="02040503050406030204" pitchFamily="18" charset="0"/>
                <a:ea typeface="Cambria Math" panose="02040503050406030204" pitchFamily="18" charset="0"/>
              </a:rPr>
              <a:t>⋅ </a:t>
            </a:r>
            <a:r>
              <a:rPr lang="en-US" dirty="0"/>
              <a:t>(Items Produced),</a:t>
            </a:r>
            <a:br>
              <a:rPr lang="en-US" sz="2800" dirty="0"/>
            </a:br>
            <a:r>
              <a:rPr lang="en-IN" i="1" dirty="0"/>
              <a:t>x</a:t>
            </a:r>
            <a:r>
              <a:rPr lang="en-IN" sz="1050" i="1" dirty="0"/>
              <a:t> </a:t>
            </a:r>
            <a:r>
              <a:rPr lang="en-IN" i="1" baseline="-25000" dirty="0"/>
              <a:t>p</a:t>
            </a:r>
            <a:r>
              <a:rPr lang="en-US" sz="2800" dirty="0">
                <a:latin typeface="Calibri" panose="020F0502020204030204" pitchFamily="34" charset="0"/>
                <a:ea typeface="Calibri" panose="020F0502020204030204" pitchFamily="34" charset="0"/>
                <a:cs typeface="Calibri" panose="020F0502020204030204" pitchFamily="34" charset="0"/>
              </a:rPr>
              <a:t> = 35, </a:t>
            </a:r>
            <a:r>
              <a:rPr lang="en-US" sz="2800" dirty="0"/>
              <a:t>and the predicted value for </a:t>
            </a:r>
            <a:r>
              <a:rPr lang="en-US" sz="2800" i="1" dirty="0"/>
              <a:t>y</a:t>
            </a:r>
            <a:r>
              <a:rPr lang="en-US" sz="2800" dirty="0"/>
              <a:t> for this given </a:t>
            </a:r>
            <a:r>
              <a:rPr lang="en-US" sz="2800" i="1" dirty="0"/>
              <a:t>x</a:t>
            </a:r>
            <a:r>
              <a:rPr lang="en-US" sz="2800" dirty="0"/>
              <a:t> is</a:t>
            </a:r>
          </a:p>
          <a:p>
            <a:pPr>
              <a:defRPr sz="2800"/>
            </a:pPr>
            <a:endParaRPr lang="en-US" dirty="0"/>
          </a:p>
          <a:p>
            <a:pPr>
              <a:defRPr sz="2800"/>
            </a:pPr>
            <a:endParaRPr lang="en-IN" dirty="0"/>
          </a:p>
          <a:p>
            <a:pPr>
              <a:defRPr sz="2800"/>
            </a:pPr>
            <a:endParaRPr lang="en-IN" dirty="0"/>
          </a:p>
          <a:p>
            <a:pPr>
              <a:defRPr sz="2800"/>
            </a:pPr>
            <a:endParaRPr lang="ar-AE" sz="2600" dirty="0"/>
          </a:p>
          <a:p>
            <a:pPr>
              <a:defRPr sz="2800"/>
            </a:pPr>
            <a:endParaRPr sz="2800" dirty="0"/>
          </a:p>
        </p:txBody>
      </p:sp>
      <p:pic>
        <p:nvPicPr>
          <p:cNvPr id="9" name="Picture 8" descr="y hat subscript p equals b naught plus b subscript 1 times x subscript p equals $2227.96 plus $53.88 times open parenthesis 35 close parenthesis equals $4113.76.">
            <a:extLst>
              <a:ext uri="{FF2B5EF4-FFF2-40B4-BE49-F238E27FC236}">
                <a16:creationId xmlns:a16="http://schemas.microsoft.com/office/drawing/2014/main" id="{EFBE2ABD-6899-E552-37DA-882014A9AF12}"/>
              </a:ext>
            </a:extLst>
          </p:cNvPr>
          <p:cNvPicPr>
            <a:picLocks noChangeAspect="1"/>
          </p:cNvPicPr>
          <p:nvPr/>
        </p:nvPicPr>
        <p:blipFill>
          <a:blip r:embed="rId2"/>
          <a:stretch>
            <a:fillRect/>
          </a:stretch>
        </p:blipFill>
        <p:spPr>
          <a:xfrm>
            <a:off x="990600" y="2495550"/>
            <a:ext cx="6600825" cy="466725"/>
          </a:xfrm>
          <a:prstGeom prst="rect">
            <a:avLst/>
          </a:prstGeom>
        </p:spPr>
      </p:pic>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84457B3E-2435-AA94-9A63-B29621FAFE7F}"/>
                  </a:ext>
                </a:extLst>
              </p:cNvPr>
              <p:cNvSpPr txBox="1"/>
              <p:nvPr/>
            </p:nvSpPr>
            <p:spPr>
              <a:xfrm>
                <a:off x="457200" y="2962275"/>
                <a:ext cx="8229600" cy="954107"/>
              </a:xfrm>
              <a:prstGeom prst="rect">
                <a:avLst/>
              </a:prstGeom>
              <a:noFill/>
            </p:spPr>
            <p:txBody>
              <a:bodyPr wrap="square">
                <a:spAutoFit/>
              </a:bodyPr>
              <a:lstStyle/>
              <a:p>
                <a:pPr>
                  <a:defRPr sz="2800"/>
                </a:pPr>
                <a:r>
                  <a:rPr lang="en-US" dirty="0"/>
                  <a:t>For a 95% confidence interval, </a:t>
                </a:r>
                <a:r>
                  <a:rPr lang="el-GR" i="1" dirty="0"/>
                  <a:t>α</a:t>
                </a:r>
                <a:r>
                  <a:rPr lang="en-US" dirty="0"/>
                  <a:t> = 0.05,</a:t>
                </a:r>
                <a:r>
                  <a:rPr lang="en-IN" dirty="0"/>
                  <a:t> and the degrees of freedom are </a:t>
                </a:r>
                <a:r>
                  <a:rPr lang="en-IN" i="1" dirty="0"/>
                  <a:t>n</a:t>
                </a:r>
                <a:r>
                  <a:rPr lang="en-IN" dirty="0"/>
                  <a:t> </a:t>
                </a:r>
                <a14:m>
                  <m:oMath xmlns:m="http://schemas.openxmlformats.org/officeDocument/2006/math">
                    <m:r>
                      <a:rPr lang="en-IN" i="1" smtClean="0">
                        <a:latin typeface="Cambria Math" panose="02040503050406030204" pitchFamily="18" charset="0"/>
                        <a:ea typeface="Cambria Math" panose="02040503050406030204" pitchFamily="18" charset="0"/>
                      </a:rPr>
                      <m:t>−</m:t>
                    </m:r>
                  </m:oMath>
                </a14:m>
                <a:r>
                  <a:rPr lang="en-IN" dirty="0"/>
                  <a:t> 2 = 10 </a:t>
                </a:r>
                <a14:m>
                  <m:oMath xmlns:m="http://schemas.openxmlformats.org/officeDocument/2006/math">
                    <m:r>
                      <a:rPr lang="en-IN" i="1">
                        <a:latin typeface="Cambria Math" panose="02040503050406030204" pitchFamily="18" charset="0"/>
                        <a:ea typeface="Cambria Math" panose="02040503050406030204" pitchFamily="18" charset="0"/>
                      </a:rPr>
                      <m:t>−</m:t>
                    </m:r>
                  </m:oMath>
                </a14:m>
                <a:r>
                  <a:rPr lang="en-IN" dirty="0"/>
                  <a:t> 2 = 8.</a:t>
                </a:r>
              </a:p>
            </p:txBody>
          </p:sp>
        </mc:Choice>
        <mc:Fallback xmlns="">
          <p:sp>
            <p:nvSpPr>
              <p:cNvPr id="16" name="TextBox 15">
                <a:extLst>
                  <a:ext uri="{FF2B5EF4-FFF2-40B4-BE49-F238E27FC236}">
                    <a16:creationId xmlns:a16="http://schemas.microsoft.com/office/drawing/2014/main" id="{84457B3E-2435-AA94-9A63-B29621FAFE7F}"/>
                  </a:ext>
                </a:extLst>
              </p:cNvPr>
              <p:cNvSpPr txBox="1">
                <a:spLocks noRot="1" noChangeAspect="1" noMove="1" noResize="1" noEditPoints="1" noAdjustHandles="1" noChangeArrowheads="1" noChangeShapeType="1" noTextEdit="1"/>
              </p:cNvSpPr>
              <p:nvPr/>
            </p:nvSpPr>
            <p:spPr>
              <a:xfrm>
                <a:off x="457200" y="2962275"/>
                <a:ext cx="8229600" cy="954107"/>
              </a:xfrm>
              <a:prstGeom prst="rect">
                <a:avLst/>
              </a:prstGeom>
              <a:blipFill>
                <a:blip r:embed="rId3"/>
                <a:stretch>
                  <a:fillRect l="-1481" t="-6410" b="-17949"/>
                </a:stretch>
              </a:blipFill>
            </p:spPr>
            <p:txBody>
              <a:bodyPr/>
              <a:lstStyle/>
              <a:p>
                <a:r>
                  <a:rPr lang="en-IN">
                    <a:noFill/>
                  </a:rPr>
                  <a:t> </a:t>
                </a:r>
              </a:p>
            </p:txBody>
          </p:sp>
        </mc:Fallback>
      </mc:AlternateContent>
      <p:sp>
        <p:nvSpPr>
          <p:cNvPr id="18" name="TextBox 17">
            <a:extLst>
              <a:ext uri="{FF2B5EF4-FFF2-40B4-BE49-F238E27FC236}">
                <a16:creationId xmlns:a16="http://schemas.microsoft.com/office/drawing/2014/main" id="{A236C03E-84C4-C4B2-BC23-2FDB4D220C37}"/>
              </a:ext>
            </a:extLst>
          </p:cNvPr>
          <p:cNvSpPr txBox="1"/>
          <p:nvPr/>
        </p:nvSpPr>
        <p:spPr>
          <a:xfrm>
            <a:off x="457200" y="3943418"/>
            <a:ext cx="1066800" cy="523220"/>
          </a:xfrm>
          <a:prstGeom prst="rect">
            <a:avLst/>
          </a:prstGeom>
          <a:noFill/>
        </p:spPr>
        <p:txBody>
          <a:bodyPr wrap="square">
            <a:spAutoFit/>
          </a:bodyPr>
          <a:lstStyle/>
          <a:p>
            <a:pPr>
              <a:defRPr sz="2800"/>
            </a:pPr>
            <a:r>
              <a:rPr lang="en-IN" dirty="0"/>
              <a:t>Thus,</a:t>
            </a:r>
            <a:endParaRPr lang="ar-AE" dirty="0"/>
          </a:p>
        </p:txBody>
      </p:sp>
      <p:pic>
        <p:nvPicPr>
          <p:cNvPr id="7" name="Picture 6" descr="t subscript alpha divided by 2 comma d f equals t subscript 0.025 comma 8 equals 2.306.">
            <a:extLst>
              <a:ext uri="{FF2B5EF4-FFF2-40B4-BE49-F238E27FC236}">
                <a16:creationId xmlns:a16="http://schemas.microsoft.com/office/drawing/2014/main" id="{A697E237-D53B-E832-017F-BB6CE8A7E5BD}"/>
              </a:ext>
            </a:extLst>
          </p:cNvPr>
          <p:cNvPicPr>
            <a:picLocks noChangeAspect="1"/>
          </p:cNvPicPr>
          <p:nvPr/>
        </p:nvPicPr>
        <p:blipFill>
          <a:blip r:embed="rId4"/>
          <a:stretch>
            <a:fillRect/>
          </a:stretch>
        </p:blipFill>
        <p:spPr>
          <a:xfrm>
            <a:off x="1419225" y="4036474"/>
            <a:ext cx="2828925" cy="457200"/>
          </a:xfrm>
          <a:prstGeom prst="rect">
            <a:avLst/>
          </a:prstGeom>
        </p:spPr>
      </p:pic>
    </p:spTree>
    <p:extLst>
      <p:ext uri="{BB962C8B-B14F-4D97-AF65-F5344CB8AC3E}">
        <p14:creationId xmlns:p14="http://schemas.microsoft.com/office/powerpoint/2010/main" val="13416087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5 </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The standard deviation of the error terms is found in the output in Figure 1. </a:t>
            </a:r>
            <a:r>
              <a:rPr lang="en-IN" sz="2800" dirty="0">
                <a:latin typeface="Cambria Math" panose="02040503050406030204" pitchFamily="18" charset="0"/>
                <a:ea typeface="Cambria Math" panose="02040503050406030204" pitchFamily="18" charset="0"/>
              </a:rPr>
              <a:t>I</a:t>
            </a:r>
            <a:r>
              <a:rPr lang="en-IN" sz="2800" dirty="0"/>
              <a:t>n particular, </a:t>
            </a:r>
          </a:p>
          <a:p>
            <a:pPr>
              <a:defRPr sz="2800"/>
            </a:pPr>
            <a:r>
              <a:rPr lang="en-US" i="1" dirty="0"/>
              <a:t>s</a:t>
            </a:r>
            <a:r>
              <a:rPr lang="en-US" sz="1050" i="1" dirty="0"/>
              <a:t> </a:t>
            </a:r>
            <a:r>
              <a:rPr lang="en-US" i="1" baseline="-25000" dirty="0"/>
              <a:t>e</a:t>
            </a:r>
            <a:r>
              <a:rPr lang="en-US" dirty="0">
                <a:latin typeface="Calibri" panose="020F0502020204030204" pitchFamily="34" charset="0"/>
                <a:ea typeface="Calibri" panose="020F0502020204030204" pitchFamily="34" charset="0"/>
                <a:cs typeface="Calibri" panose="020F0502020204030204" pitchFamily="34" charset="0"/>
              </a:rPr>
              <a:t> ≈ 223.0682.</a:t>
            </a:r>
            <a:r>
              <a:rPr lang="ar-AE" sz="2800" dirty="0"/>
              <a:t> </a:t>
            </a:r>
            <a:r>
              <a:rPr lang="en-IN" sz="2800" dirty="0"/>
              <a:t>Note that </a:t>
            </a:r>
            <a:r>
              <a:rPr lang="en-US" i="1" dirty="0"/>
              <a:t>s</a:t>
            </a:r>
            <a:r>
              <a:rPr lang="en-US" sz="1050" i="1" dirty="0"/>
              <a:t> </a:t>
            </a:r>
            <a:r>
              <a:rPr lang="en-US" i="1" baseline="-25000" dirty="0"/>
              <a:t>e</a:t>
            </a:r>
            <a:r>
              <a:rPr lang="en-US" i="1" dirty="0">
                <a:latin typeface="Calibri" panose="020F0502020204030204" pitchFamily="34" charset="0"/>
                <a:ea typeface="Calibri" panose="020F0502020204030204" pitchFamily="34" charset="0"/>
                <a:cs typeface="Calibri" panose="020F0502020204030204" pitchFamily="34" charset="0"/>
              </a:rPr>
              <a:t> </a:t>
            </a:r>
            <a:r>
              <a:rPr lang="en-IN" sz="2800" dirty="0"/>
              <a:t>can also be computed by </a:t>
            </a:r>
            <a:r>
              <a:rPr lang="en-US" dirty="0"/>
              <a:t>taking the square root of the mean square error, </a:t>
            </a:r>
          </a:p>
          <a:p>
            <a:pPr>
              <a:defRPr sz="2800"/>
            </a:pPr>
            <a:r>
              <a:rPr lang="en-US" dirty="0"/>
              <a:t>		</a:t>
            </a:r>
          </a:p>
          <a:p>
            <a:endParaRPr lang="en-US" dirty="0"/>
          </a:p>
          <a:p>
            <a:pPr algn="ctr">
              <a:defRPr sz="2800"/>
            </a:pPr>
            <a:endParaRPr lang="en-US" dirty="0"/>
          </a:p>
          <a:p>
            <a:pPr algn="ctr">
              <a:defRPr sz="2800"/>
            </a:pPr>
            <a:endParaRPr lang="ar-AE" dirty="0"/>
          </a:p>
          <a:p>
            <a:pPr>
              <a:defRPr sz="2800"/>
            </a:pPr>
            <a:endParaRPr sz="2800" dirty="0"/>
          </a:p>
        </p:txBody>
      </p:sp>
      <p:pic>
        <p:nvPicPr>
          <p:cNvPr id="18" name="Picture 17" descr="s subscript e squared is approximately equal to 49759.41.">
            <a:extLst>
              <a:ext uri="{FF2B5EF4-FFF2-40B4-BE49-F238E27FC236}">
                <a16:creationId xmlns:a16="http://schemas.microsoft.com/office/drawing/2014/main" id="{4B00C2F8-1F4D-2FEA-74DA-CFBCA9BBE382}"/>
              </a:ext>
            </a:extLst>
          </p:cNvPr>
          <p:cNvPicPr>
            <a:picLocks noChangeAspect="1"/>
          </p:cNvPicPr>
          <p:nvPr/>
        </p:nvPicPr>
        <p:blipFill>
          <a:blip r:embed="rId2"/>
          <a:stretch>
            <a:fillRect/>
          </a:stretch>
        </p:blipFill>
        <p:spPr>
          <a:xfrm>
            <a:off x="576263" y="2923934"/>
            <a:ext cx="2090737" cy="486637"/>
          </a:xfrm>
          <a:prstGeom prst="rect">
            <a:avLst/>
          </a:prstGeom>
        </p:spPr>
      </p:pic>
      <p:sp>
        <p:nvSpPr>
          <p:cNvPr id="10" name="TextBox 9">
            <a:extLst>
              <a:ext uri="{FF2B5EF4-FFF2-40B4-BE49-F238E27FC236}">
                <a16:creationId xmlns:a16="http://schemas.microsoft.com/office/drawing/2014/main" id="{9F86E762-57C5-00A8-0A8F-239A2613D2EF}"/>
              </a:ext>
            </a:extLst>
          </p:cNvPr>
          <p:cNvSpPr txBox="1"/>
          <p:nvPr/>
        </p:nvSpPr>
        <p:spPr>
          <a:xfrm>
            <a:off x="2709863" y="2896255"/>
            <a:ext cx="5672137" cy="523220"/>
          </a:xfrm>
          <a:prstGeom prst="rect">
            <a:avLst/>
          </a:prstGeom>
          <a:noFill/>
        </p:spPr>
        <p:txBody>
          <a:bodyPr wrap="square">
            <a:spAutoFit/>
          </a:bodyPr>
          <a:lstStyle/>
          <a:p>
            <a:r>
              <a:rPr lang="en-US" sz="2800" dirty="0"/>
              <a:t>which was computed in Section 13.5.</a:t>
            </a:r>
            <a:endParaRPr lang="en-IN" sz="2800" dirty="0"/>
          </a:p>
        </p:txBody>
      </p:sp>
      <p:sp>
        <p:nvSpPr>
          <p:cNvPr id="12" name="TextBox 11">
            <a:extLst>
              <a:ext uri="{FF2B5EF4-FFF2-40B4-BE49-F238E27FC236}">
                <a16:creationId xmlns:a16="http://schemas.microsoft.com/office/drawing/2014/main" id="{440FB4BE-4D1C-E160-2F37-EA1C733019B9}"/>
              </a:ext>
            </a:extLst>
          </p:cNvPr>
          <p:cNvSpPr txBox="1"/>
          <p:nvPr/>
        </p:nvSpPr>
        <p:spPr>
          <a:xfrm>
            <a:off x="457200" y="3419475"/>
            <a:ext cx="7324725" cy="523220"/>
          </a:xfrm>
          <a:prstGeom prst="rect">
            <a:avLst/>
          </a:prstGeom>
          <a:noFill/>
        </p:spPr>
        <p:txBody>
          <a:bodyPr wrap="square">
            <a:spAutoFit/>
          </a:bodyPr>
          <a:lstStyle/>
          <a:p>
            <a:r>
              <a:rPr lang="en-US" sz="2800" dirty="0"/>
              <a:t>The last piece of information is the quotient</a:t>
            </a:r>
            <a:endParaRPr lang="en-IN" sz="2800" dirty="0"/>
          </a:p>
        </p:txBody>
      </p:sp>
      <p:pic>
        <p:nvPicPr>
          <p:cNvPr id="15" name="Picture 14" descr="open parenthesis x subscript p minus x bar close parenthesis squared divided by summation of open parenthesis x subscript i minus x bar close parenthesis squared equals open parenthesis 35 minus 33.1 close parenthesis squared divided by 412.90, which is approximately equal to 0.0087.">
            <a:extLst>
              <a:ext uri="{FF2B5EF4-FFF2-40B4-BE49-F238E27FC236}">
                <a16:creationId xmlns:a16="http://schemas.microsoft.com/office/drawing/2014/main" id="{5FAAF227-3052-EE5C-4A80-5501CB59307F}"/>
              </a:ext>
            </a:extLst>
          </p:cNvPr>
          <p:cNvPicPr>
            <a:picLocks noChangeAspect="1"/>
          </p:cNvPicPr>
          <p:nvPr/>
        </p:nvPicPr>
        <p:blipFill>
          <a:blip r:embed="rId3"/>
          <a:stretch>
            <a:fillRect/>
          </a:stretch>
        </p:blipFill>
        <p:spPr>
          <a:xfrm>
            <a:off x="2309812" y="3903379"/>
            <a:ext cx="4524375" cy="1123950"/>
          </a:xfrm>
          <a:prstGeom prst="rect">
            <a:avLst/>
          </a:prstGeom>
        </p:spPr>
      </p:pic>
      <p:sp>
        <p:nvSpPr>
          <p:cNvPr id="26" name="TextBox 25">
            <a:extLst>
              <a:ext uri="{FF2B5EF4-FFF2-40B4-BE49-F238E27FC236}">
                <a16:creationId xmlns:a16="http://schemas.microsoft.com/office/drawing/2014/main" id="{982F8C91-C640-C4E0-08EE-701CDEC2B124}"/>
              </a:ext>
            </a:extLst>
          </p:cNvPr>
          <p:cNvSpPr txBox="1"/>
          <p:nvPr/>
        </p:nvSpPr>
        <p:spPr>
          <a:xfrm>
            <a:off x="500062" y="4953000"/>
            <a:ext cx="8186737" cy="954107"/>
          </a:xfrm>
          <a:prstGeom prst="rect">
            <a:avLst/>
          </a:prstGeom>
          <a:noFill/>
        </p:spPr>
        <p:txBody>
          <a:bodyPr wrap="square">
            <a:spAutoFit/>
          </a:bodyPr>
          <a:lstStyle/>
          <a:p>
            <a:pPr>
              <a:defRPr sz="2800"/>
            </a:pPr>
            <a:r>
              <a:rPr lang="en-US" dirty="0"/>
              <a:t>Table 1 contains the calculation for the sum of the squared deviations,</a:t>
            </a:r>
            <a:endParaRPr lang="ar-AE" dirty="0"/>
          </a:p>
        </p:txBody>
      </p:sp>
      <p:pic>
        <p:nvPicPr>
          <p:cNvPr id="24" name="Picture 23" descr="Summation of open parenthesis x subscript i minus x bar close parenthesis squared.">
            <a:extLst>
              <a:ext uri="{FF2B5EF4-FFF2-40B4-BE49-F238E27FC236}">
                <a16:creationId xmlns:a16="http://schemas.microsoft.com/office/drawing/2014/main" id="{01D3C668-0993-ADCA-07B9-D469CA7FF095}"/>
              </a:ext>
            </a:extLst>
          </p:cNvPr>
          <p:cNvPicPr>
            <a:picLocks noChangeAspect="1"/>
          </p:cNvPicPr>
          <p:nvPr/>
        </p:nvPicPr>
        <p:blipFill>
          <a:blip r:embed="rId4"/>
          <a:stretch>
            <a:fillRect/>
          </a:stretch>
        </p:blipFill>
        <p:spPr>
          <a:xfrm>
            <a:off x="3524250" y="5400502"/>
            <a:ext cx="1428750" cy="508000"/>
          </a:xfrm>
          <a:prstGeom prst="rect">
            <a:avLst/>
          </a:prstGeom>
        </p:spPr>
      </p:pic>
    </p:spTree>
    <p:extLst>
      <p:ext uri="{BB962C8B-B14F-4D97-AF65-F5344CB8AC3E}">
        <p14:creationId xmlns:p14="http://schemas.microsoft.com/office/powerpoint/2010/main" val="3262902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6 </a:t>
            </a:r>
            <a:endParaRPr dirty="0"/>
          </a:p>
        </p:txBody>
      </p:sp>
      <p:sp>
        <p:nvSpPr>
          <p:cNvPr id="5" name="TextBox 4">
            <a:extLst>
              <a:ext uri="{FF2B5EF4-FFF2-40B4-BE49-F238E27FC236}">
                <a16:creationId xmlns:a16="http://schemas.microsoft.com/office/drawing/2014/main" id="{F9D22364-654E-176A-A66C-11E4891AC1E3}"/>
              </a:ext>
            </a:extLst>
          </p:cNvPr>
          <p:cNvSpPr txBox="1"/>
          <p:nvPr/>
        </p:nvSpPr>
        <p:spPr>
          <a:xfrm>
            <a:off x="2514600" y="1066800"/>
            <a:ext cx="4572000" cy="369332"/>
          </a:xfrm>
          <a:prstGeom prst="rect">
            <a:avLst/>
          </a:prstGeom>
          <a:noFill/>
        </p:spPr>
        <p:txBody>
          <a:bodyPr wrap="square">
            <a:spAutoFit/>
          </a:bodyPr>
          <a:lstStyle/>
          <a:p>
            <a:pPr algn="ctr">
              <a:defRPr sz="1800" b="1"/>
            </a:pPr>
            <a:r>
              <a:rPr lang="en-IN" dirty="0"/>
              <a:t>Table 1 – Squared Deviation</a:t>
            </a:r>
          </a:p>
        </p:txBody>
      </p:sp>
      <mc:AlternateContent xmlns:mc="http://schemas.openxmlformats.org/markup-compatibility/2006">
        <mc:Choice xmlns:a14="http://schemas.microsoft.com/office/drawing/2010/main" Requires="a14">
          <p:graphicFrame>
            <p:nvGraphicFramePr>
              <p:cNvPr id="3" name="Table Placeholder 2" descr="The table shows the Items Produced and their corresponding Squared Deviations from the mean (33.1), calculated as Open parenthesis x subscript i minus x bar close parenthesis squared.&#10;If Items Produced is 22,&#10;Squared Deviation is Open parenthesis 22 minus 33.1 close parenthesis squared equals to 123.21,&#10;If Items Produced is 30,&#10;Squared Deviation: Open parenthesis 30 minus 33.1 close parenthesis squared equals to 9.61,&#10;If Items Produced is 36,&#10;Squared Deviation: Open parenthesis 36 minus 33.1 close parenthesis squared equals to 8.41,&#10;If Items Produced is 41,&#10;Squared Deviation: Open parenthesis 41 minus 33.1 close parenthesis squared equals to 62.41,&#10;If Items Produced is 27,&#10;Squared Deviation: Open parenthesis 27 minus 33.1 close parenthesis squared equals to 37.21,&#10;If Items Produced is 45,&#10;Squared Deviation: Open parenthesis 45 minus 33.1 close parenthesis squared equals to 141.61,&#10;If Items Produced is 30,&#10;Squared Deviation: Open parenthesis 30 minus 33.1 close parenthesis squared equals to 9.61,&#10;If Items Produced is 37,&#10;Squared Deviation: Open parenthesis 37 minus 33.1 close parenthesis squared equals to 15.21,&#10;If Items Produced is 32,&#10;Squared Deviation: Open parenthesis 32 minus 33.1 close parenthesis squared equals to 1.21,&#10;If Items Produced is 31,&#10;Squared Deviation: Open parenthesis 31 minus 33.1 close parenthesis squared equals to 4.41,&#10;Total Sum of Squared Deviations: 412.90"/>
              <p:cNvGraphicFramePr>
                <a:graphicFrameLocks noGrp="1"/>
              </p:cNvGraphicFramePr>
              <p:nvPr>
                <p:ph type="tbl" sz="quarter" idx="10"/>
                <p:extLst>
                  <p:ext uri="{D42A27DB-BD31-4B8C-83A1-F6EECF244321}">
                    <p14:modId xmlns:p14="http://schemas.microsoft.com/office/powerpoint/2010/main" val="2322273205"/>
                  </p:ext>
                </p:extLst>
              </p:nvPr>
            </p:nvGraphicFramePr>
            <p:xfrm>
              <a:off x="457200" y="1480560"/>
              <a:ext cx="8229600" cy="44500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Items Produced</a:t>
                          </a:r>
                        </a:p>
                      </a:txBody>
                      <a:tcPr/>
                    </a:tc>
                    <a:tc>
                      <a:txBody>
                        <a:bodyPr/>
                        <a:lstStyle/>
                        <a:p>
                          <a:pPr algn="ctr">
                            <a:defRPr sz="1800" b="1"/>
                          </a:pPr>
                          <a:r>
                            <a:rPr sz="1800" dirty="0"/>
                            <a:t>Squared Deviation </a:t>
                          </a:r>
                          <a14:m>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e>
                                  </m:d>
                                </m:e>
                                <m:sup>
                                  <m:r>
                                    <a:rPr sz="1800">
                                      <a:latin typeface="Cambria Math" panose="02040503050406030204" pitchFamily="18" charset="0"/>
                                    </a:rPr>
                                    <m:t>2</m:t>
                                  </m:r>
                                </m:sup>
                              </m:sSup>
                            </m:oMath>
                          </a14:m>
                          <a:endParaRPr sz="1800" dirty="0"/>
                        </a:p>
                      </a:txBody>
                      <a:tcPr/>
                    </a:tc>
                    <a:extLst>
                      <a:ext uri="{0D108BD9-81ED-4DB2-BD59-A6C34878D82A}">
                        <a16:rowId xmlns:a16="http://schemas.microsoft.com/office/drawing/2014/main" val="10001"/>
                      </a:ext>
                    </a:extLst>
                  </a:tr>
                  <a:tr h="370840">
                    <a:tc>
                      <a:txBody>
                        <a:bodyPr/>
                        <a:lstStyle/>
                        <a:p>
                          <a:pPr algn="ctr"/>
                          <a:r>
                            <a:rPr sz="1800" dirty="0"/>
                            <a:t>22</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22−33.1</m:t>
                                        </m:r>
                                      </m:e>
                                    </m:d>
                                  </m:e>
                                  <m:sup>
                                    <m:r>
                                      <a:rPr sz="1800">
                                        <a:latin typeface="Cambria Math" panose="02040503050406030204" pitchFamily="18" charset="0"/>
                                      </a:rPr>
                                      <m:t>2</m:t>
                                    </m:r>
                                  </m:sup>
                                </m:sSup>
                                <m:r>
                                  <a:rPr sz="1800">
                                    <a:latin typeface="Cambria Math" panose="02040503050406030204" pitchFamily="18" charset="0"/>
                                  </a:rPr>
                                  <m:t>=123.21</m:t>
                                </m:r>
                              </m:oMath>
                            </m:oMathPara>
                          </a14:m>
                          <a:endParaRPr dirty="0"/>
                        </a:p>
                      </a:txBody>
                      <a:tcPr/>
                    </a:tc>
                    <a:extLst>
                      <a:ext uri="{0D108BD9-81ED-4DB2-BD59-A6C34878D82A}">
                        <a16:rowId xmlns:a16="http://schemas.microsoft.com/office/drawing/2014/main" val="10002"/>
                      </a:ext>
                    </a:extLst>
                  </a:tr>
                  <a:tr h="370840">
                    <a:tc>
                      <a:txBody>
                        <a:bodyPr/>
                        <a:lstStyle/>
                        <a:p>
                          <a:pPr algn="ctr"/>
                          <a:r>
                            <a:rPr sz="1800"/>
                            <a:t>30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30−33.1</m:t>
                                        </m:r>
                                      </m:e>
                                    </m:d>
                                  </m:e>
                                  <m:sup>
                                    <m:r>
                                      <a:rPr sz="1800">
                                        <a:latin typeface="Cambria Math" panose="02040503050406030204" pitchFamily="18" charset="0"/>
                                      </a:rPr>
                                      <m:t>2</m:t>
                                    </m:r>
                                  </m:sup>
                                </m:sSup>
                                <m:r>
                                  <a:rPr sz="1800">
                                    <a:latin typeface="Cambria Math" panose="02040503050406030204" pitchFamily="18" charset="0"/>
                                  </a:rPr>
                                  <m:t>=9.61</m:t>
                                </m:r>
                              </m:oMath>
                            </m:oMathPara>
                          </a14:m>
                          <a:endParaRPr dirty="0"/>
                        </a:p>
                      </a:txBody>
                      <a:tcPr/>
                    </a:tc>
                    <a:extLst>
                      <a:ext uri="{0D108BD9-81ED-4DB2-BD59-A6C34878D82A}">
                        <a16:rowId xmlns:a16="http://schemas.microsoft.com/office/drawing/2014/main" val="10003"/>
                      </a:ext>
                    </a:extLst>
                  </a:tr>
                  <a:tr h="370840">
                    <a:tc>
                      <a:txBody>
                        <a:bodyPr/>
                        <a:lstStyle/>
                        <a:p>
                          <a:pPr algn="ctr"/>
                          <a:r>
                            <a:rPr sz="1800" dirty="0"/>
                            <a:t>36</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36−33.1</m:t>
                                        </m:r>
                                      </m:e>
                                    </m:d>
                                  </m:e>
                                  <m:sup>
                                    <m:r>
                                      <a:rPr sz="1800">
                                        <a:latin typeface="Cambria Math" panose="02040503050406030204" pitchFamily="18" charset="0"/>
                                      </a:rPr>
                                      <m:t>2</m:t>
                                    </m:r>
                                  </m:sup>
                                </m:sSup>
                                <m:r>
                                  <a:rPr sz="1800">
                                    <a:latin typeface="Cambria Math" panose="02040503050406030204" pitchFamily="18" charset="0"/>
                                  </a:rPr>
                                  <m:t>=8.41</m:t>
                                </m:r>
                              </m:oMath>
                            </m:oMathPara>
                          </a14:m>
                          <a:endParaRPr/>
                        </a:p>
                      </a:txBody>
                      <a:tcPr/>
                    </a:tc>
                    <a:extLst>
                      <a:ext uri="{0D108BD9-81ED-4DB2-BD59-A6C34878D82A}">
                        <a16:rowId xmlns:a16="http://schemas.microsoft.com/office/drawing/2014/main" val="10004"/>
                      </a:ext>
                    </a:extLst>
                  </a:tr>
                  <a:tr h="370840">
                    <a:tc>
                      <a:txBody>
                        <a:bodyPr/>
                        <a:lstStyle/>
                        <a:p>
                          <a:pPr algn="ctr"/>
                          <a:r>
                            <a:rPr sz="1800"/>
                            <a:t>41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41−33.1</m:t>
                                        </m:r>
                                      </m:e>
                                    </m:d>
                                  </m:e>
                                  <m:sup>
                                    <m:r>
                                      <a:rPr sz="1800">
                                        <a:latin typeface="Cambria Math" panose="02040503050406030204" pitchFamily="18" charset="0"/>
                                      </a:rPr>
                                      <m:t>2</m:t>
                                    </m:r>
                                  </m:sup>
                                </m:sSup>
                                <m:r>
                                  <a:rPr sz="1800">
                                    <a:latin typeface="Cambria Math" panose="02040503050406030204" pitchFamily="18" charset="0"/>
                                  </a:rPr>
                                  <m:t>=62.41</m:t>
                                </m:r>
                              </m:oMath>
                            </m:oMathPara>
                          </a14:m>
                          <a:endParaRPr/>
                        </a:p>
                      </a:txBody>
                      <a:tcPr/>
                    </a:tc>
                    <a:extLst>
                      <a:ext uri="{0D108BD9-81ED-4DB2-BD59-A6C34878D82A}">
                        <a16:rowId xmlns:a16="http://schemas.microsoft.com/office/drawing/2014/main" val="10005"/>
                      </a:ext>
                    </a:extLst>
                  </a:tr>
                  <a:tr h="370840">
                    <a:tc>
                      <a:txBody>
                        <a:bodyPr/>
                        <a:lstStyle/>
                        <a:p>
                          <a:pPr algn="ctr"/>
                          <a:r>
                            <a:rPr sz="1800"/>
                            <a:t>27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27−33.1</m:t>
                                        </m:r>
                                      </m:e>
                                    </m:d>
                                  </m:e>
                                  <m:sup>
                                    <m:r>
                                      <a:rPr sz="1800">
                                        <a:latin typeface="Cambria Math" panose="02040503050406030204" pitchFamily="18" charset="0"/>
                                      </a:rPr>
                                      <m:t>2</m:t>
                                    </m:r>
                                  </m:sup>
                                </m:sSup>
                                <m:r>
                                  <a:rPr sz="1800">
                                    <a:latin typeface="Cambria Math" panose="02040503050406030204" pitchFamily="18" charset="0"/>
                                  </a:rPr>
                                  <m:t>=37.21</m:t>
                                </m:r>
                              </m:oMath>
                            </m:oMathPara>
                          </a14:m>
                          <a:endParaRPr/>
                        </a:p>
                      </a:txBody>
                      <a:tcPr/>
                    </a:tc>
                    <a:extLst>
                      <a:ext uri="{0D108BD9-81ED-4DB2-BD59-A6C34878D82A}">
                        <a16:rowId xmlns:a16="http://schemas.microsoft.com/office/drawing/2014/main" val="10006"/>
                      </a:ext>
                    </a:extLst>
                  </a:tr>
                  <a:tr h="370840">
                    <a:tc>
                      <a:txBody>
                        <a:bodyPr/>
                        <a:lstStyle/>
                        <a:p>
                          <a:pPr algn="ctr"/>
                          <a:r>
                            <a:rPr sz="1800"/>
                            <a:t>45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smtClean="0">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45−33.1</m:t>
                                        </m:r>
                                      </m:e>
                                    </m:d>
                                  </m:e>
                                  <m:sup>
                                    <m:r>
                                      <a:rPr sz="1800">
                                        <a:latin typeface="Cambria Math" panose="02040503050406030204" pitchFamily="18" charset="0"/>
                                      </a:rPr>
                                      <m:t>2</m:t>
                                    </m:r>
                                  </m:sup>
                                </m:sSup>
                                <m:r>
                                  <a:rPr sz="1800" smtClean="0">
                                    <a:latin typeface="Cambria Math" panose="02040503050406030204" pitchFamily="18" charset="0"/>
                                  </a:rPr>
                                  <m:t>=141.61</m:t>
                                </m:r>
                              </m:oMath>
                            </m:oMathPara>
                          </a14:m>
                          <a:endParaRPr dirty="0"/>
                        </a:p>
                      </a:txBody>
                      <a:tcPr/>
                    </a:tc>
                    <a:extLst>
                      <a:ext uri="{0D108BD9-81ED-4DB2-BD59-A6C34878D82A}">
                        <a16:rowId xmlns:a16="http://schemas.microsoft.com/office/drawing/2014/main" val="10007"/>
                      </a:ext>
                    </a:extLst>
                  </a:tr>
                  <a:tr h="370840">
                    <a:tc>
                      <a:txBody>
                        <a:bodyPr/>
                        <a:lstStyle/>
                        <a:p>
                          <a:pPr algn="ctr"/>
                          <a:r>
                            <a:rPr sz="1800" dirty="0"/>
                            <a:t>30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30−33.1</m:t>
                                        </m:r>
                                      </m:e>
                                    </m:d>
                                  </m:e>
                                  <m:sup>
                                    <m:r>
                                      <a:rPr sz="1800">
                                        <a:latin typeface="Cambria Math" panose="02040503050406030204" pitchFamily="18" charset="0"/>
                                      </a:rPr>
                                      <m:t>2</m:t>
                                    </m:r>
                                  </m:sup>
                                </m:sSup>
                                <m:r>
                                  <a:rPr sz="1800">
                                    <a:latin typeface="Cambria Math" panose="02040503050406030204" pitchFamily="18" charset="0"/>
                                  </a:rPr>
                                  <m:t>=9.61</m:t>
                                </m:r>
                              </m:oMath>
                            </m:oMathPara>
                          </a14:m>
                          <a:endParaRPr/>
                        </a:p>
                      </a:txBody>
                      <a:tcPr/>
                    </a:tc>
                    <a:extLst>
                      <a:ext uri="{0D108BD9-81ED-4DB2-BD59-A6C34878D82A}">
                        <a16:rowId xmlns:a16="http://schemas.microsoft.com/office/drawing/2014/main" val="10008"/>
                      </a:ext>
                    </a:extLst>
                  </a:tr>
                  <a:tr h="370840">
                    <a:tc>
                      <a:txBody>
                        <a:bodyPr/>
                        <a:lstStyle/>
                        <a:p>
                          <a:pPr algn="ctr"/>
                          <a:r>
                            <a:rPr sz="1800"/>
                            <a:t>37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37−33.1</m:t>
                                        </m:r>
                                      </m:e>
                                    </m:d>
                                  </m:e>
                                  <m:sup>
                                    <m:r>
                                      <a:rPr sz="1800">
                                        <a:latin typeface="Cambria Math" panose="02040503050406030204" pitchFamily="18" charset="0"/>
                                      </a:rPr>
                                      <m:t>2</m:t>
                                    </m:r>
                                  </m:sup>
                                </m:sSup>
                                <m:r>
                                  <a:rPr sz="1800">
                                    <a:latin typeface="Cambria Math" panose="02040503050406030204" pitchFamily="18" charset="0"/>
                                  </a:rPr>
                                  <m:t>=15.21</m:t>
                                </m:r>
                              </m:oMath>
                            </m:oMathPara>
                          </a14:m>
                          <a:endParaRPr/>
                        </a:p>
                      </a:txBody>
                      <a:tcPr/>
                    </a:tc>
                    <a:extLst>
                      <a:ext uri="{0D108BD9-81ED-4DB2-BD59-A6C34878D82A}">
                        <a16:rowId xmlns:a16="http://schemas.microsoft.com/office/drawing/2014/main" val="10009"/>
                      </a:ext>
                    </a:extLst>
                  </a:tr>
                  <a:tr h="370840">
                    <a:tc>
                      <a:txBody>
                        <a:bodyPr/>
                        <a:lstStyle/>
                        <a:p>
                          <a:pPr algn="ctr"/>
                          <a:r>
                            <a:rPr sz="1800"/>
                            <a:t>32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32−33.1</m:t>
                                        </m:r>
                                      </m:e>
                                    </m:d>
                                  </m:e>
                                  <m:sup>
                                    <m:r>
                                      <a:rPr sz="1800">
                                        <a:latin typeface="Cambria Math" panose="02040503050406030204" pitchFamily="18" charset="0"/>
                                      </a:rPr>
                                      <m:t>2</m:t>
                                    </m:r>
                                  </m:sup>
                                </m:sSup>
                                <m:r>
                                  <a:rPr sz="1800">
                                    <a:latin typeface="Cambria Math" panose="02040503050406030204" pitchFamily="18" charset="0"/>
                                  </a:rPr>
                                  <m:t>=1.21</m:t>
                                </m:r>
                              </m:oMath>
                            </m:oMathPara>
                          </a14:m>
                          <a:endParaRPr/>
                        </a:p>
                      </a:txBody>
                      <a:tcPr/>
                    </a:tc>
                    <a:extLst>
                      <a:ext uri="{0D108BD9-81ED-4DB2-BD59-A6C34878D82A}">
                        <a16:rowId xmlns:a16="http://schemas.microsoft.com/office/drawing/2014/main" val="10010"/>
                      </a:ext>
                    </a:extLst>
                  </a:tr>
                  <a:tr h="370840">
                    <a:tc>
                      <a:txBody>
                        <a:bodyPr/>
                        <a:lstStyle/>
                        <a:p>
                          <a:pPr algn="ctr"/>
                          <a:r>
                            <a:rPr sz="1800"/>
                            <a:t>31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sSup>
                                  <m:sSupPr>
                                    <m:ctrlPr>
                                      <a:rPr sz="1800" i="1">
                                        <a:latin typeface="Cambria Math" panose="02040503050406030204" pitchFamily="18" charset="0"/>
                                      </a:rPr>
                                    </m:ctrlPr>
                                  </m:sSupPr>
                                  <m:e>
                                    <m:d>
                                      <m:dPr>
                                        <m:ctrlPr>
                                          <a:rPr sz="1800" i="1">
                                            <a:latin typeface="Cambria Math" panose="02040503050406030204" pitchFamily="18" charset="0"/>
                                          </a:rPr>
                                        </m:ctrlPr>
                                      </m:dPr>
                                      <m:e>
                                        <m:r>
                                          <a:rPr sz="1800">
                                            <a:latin typeface="Cambria Math" panose="02040503050406030204" pitchFamily="18" charset="0"/>
                                          </a:rPr>
                                          <m:t>31−33.1</m:t>
                                        </m:r>
                                      </m:e>
                                    </m:d>
                                  </m:e>
                                  <m:sup>
                                    <m:r>
                                      <a:rPr sz="1800">
                                        <a:latin typeface="Cambria Math" panose="02040503050406030204" pitchFamily="18" charset="0"/>
                                      </a:rPr>
                                      <m:t>2</m:t>
                                    </m:r>
                                  </m:sup>
                                </m:sSup>
                                <m:r>
                                  <a:rPr sz="1800">
                                    <a:latin typeface="Cambria Math" panose="02040503050406030204" pitchFamily="18" charset="0"/>
                                  </a:rPr>
                                  <m:t>=4.41</m:t>
                                </m:r>
                              </m:oMath>
                            </m:oMathPara>
                          </a14:m>
                          <a:endParaRPr/>
                        </a:p>
                      </a:txBody>
                      <a:tcPr/>
                    </a:tc>
                    <a:extLst>
                      <a:ext uri="{0D108BD9-81ED-4DB2-BD59-A6C34878D82A}">
                        <a16:rowId xmlns:a16="http://schemas.microsoft.com/office/drawing/2014/main" val="10011"/>
                      </a:ext>
                    </a:extLst>
                  </a:tr>
                  <a:tr h="370840">
                    <a:tc>
                      <a:txBody>
                        <a:bodyPr/>
                        <a:lstStyle/>
                        <a:p>
                          <a:pPr algn="ctr">
                            <a:defRPr sz="1800" b="1"/>
                          </a:pPr>
                          <a:r>
                            <a:t>Total</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m:t>
                                </m:r>
                                <m:sSup>
                                  <m:sSupPr>
                                    <m:ctrlPr>
                                      <a:rPr sz="1800" i="1">
                                        <a:latin typeface="Cambria Math" panose="02040503050406030204" pitchFamily="18" charset="0"/>
                                      </a:rPr>
                                    </m:ctrlPr>
                                  </m:sSupPr>
                                  <m:e>
                                    <m:d>
                                      <m:dPr>
                                        <m:ctrlPr>
                                          <a:rPr sz="1800" i="1">
                                            <a:latin typeface="Cambria Math" panose="02040503050406030204" pitchFamily="18" charset="0"/>
                                          </a:rPr>
                                        </m:ctrlPr>
                                      </m:dPr>
                                      <m:e>
                                        <m:sSub>
                                          <m:sSubPr>
                                            <m:ctrlPr>
                                              <a:rPr sz="1800" i="1">
                                                <a:latin typeface="Cambria Math" panose="02040503050406030204" pitchFamily="18" charset="0"/>
                                              </a:rPr>
                                            </m:ctrlPr>
                                          </m:sSubPr>
                                          <m:e>
                                            <m:r>
                                              <a:rPr sz="1800">
                                                <a:latin typeface="Cambria Math" panose="02040503050406030204" pitchFamily="18" charset="0"/>
                                              </a:rPr>
                                              <m:t>𝑥</m:t>
                                            </m:r>
                                          </m:e>
                                          <m:sub>
                                            <m:r>
                                              <a:rPr sz="1800">
                                                <a:latin typeface="Cambria Math" panose="02040503050406030204" pitchFamily="18" charset="0"/>
                                              </a:rPr>
                                              <m:t>𝑖</m:t>
                                            </m:r>
                                          </m:sub>
                                        </m:sSub>
                                        <m:r>
                                          <a:rPr sz="1800">
                                            <a:latin typeface="Cambria Math" panose="02040503050406030204" pitchFamily="18" charset="0"/>
                                          </a:rPr>
                                          <m:t>−</m:t>
                                        </m:r>
                                        <m:bar>
                                          <m:barPr>
                                            <m:pos m:val="top"/>
                                            <m:ctrlPr>
                                              <a:rPr sz="1800" i="1">
                                                <a:latin typeface="Cambria Math" panose="02040503050406030204" pitchFamily="18" charset="0"/>
                                              </a:rPr>
                                            </m:ctrlPr>
                                          </m:barPr>
                                          <m:e>
                                            <m:r>
                                              <a:rPr sz="1800">
                                                <a:latin typeface="Cambria Math" panose="02040503050406030204" pitchFamily="18" charset="0"/>
                                              </a:rPr>
                                              <m:t>𝑥</m:t>
                                            </m:r>
                                          </m:e>
                                        </m:bar>
                                      </m:e>
                                    </m:d>
                                  </m:e>
                                  <m:sup>
                                    <m:r>
                                      <a:rPr sz="1800">
                                        <a:latin typeface="Cambria Math" panose="02040503050406030204" pitchFamily="18" charset="0"/>
                                      </a:rPr>
                                      <m:t>2</m:t>
                                    </m:r>
                                  </m:sup>
                                </m:sSup>
                                <m:r>
                                  <a:rPr sz="1800">
                                    <a:latin typeface="Cambria Math" panose="02040503050406030204" pitchFamily="18" charset="0"/>
                                  </a:rPr>
                                  <m:t>=412.90</m:t>
                                </m:r>
                              </m:oMath>
                            </m:oMathPara>
                          </a14:m>
                          <a:endParaRPr dirty="0"/>
                        </a:p>
                      </a:txBody>
                      <a:tcPr/>
                    </a:tc>
                    <a:extLst>
                      <a:ext uri="{0D108BD9-81ED-4DB2-BD59-A6C34878D82A}">
                        <a16:rowId xmlns:a16="http://schemas.microsoft.com/office/drawing/2014/main" val="10012"/>
                      </a:ext>
                    </a:extLst>
                  </a:tr>
                </a:tbl>
              </a:graphicData>
            </a:graphic>
          </p:graphicFrame>
        </mc:Choice>
        <mc:Fallback>
          <p:graphicFrame>
            <p:nvGraphicFramePr>
              <p:cNvPr id="3" name="Table Placeholder 2" descr="The table shows the Items Produced and their corresponding Squared Deviations from the mean (33.1), calculated as Open parenthesis x subscript i minus x bar close parenthesis squared.&#10;If Items Produced is 22,&#10;Squared Deviation is Open parenthesis 22 minus 33.1 close parenthesis squared equals to 123.21,&#10;If Items Produced is 30,&#10;Squared Deviation: Open parenthesis 30 minus 33.1 close parenthesis squared equals to 9.61,&#10;If Items Produced is 36,&#10;Squared Deviation: Open parenthesis 36 minus 33.1 close parenthesis squared equals to 8.41,&#10;If Items Produced is 41,&#10;Squared Deviation: Open parenthesis 41 minus 33.1 close parenthesis squared equals to 62.41,&#10;If Items Produced is 27,&#10;Squared Deviation: Open parenthesis 27 minus 33.1 close parenthesis squared equals to 37.21,&#10;If Items Produced is 45,&#10;Squared Deviation: Open parenthesis 45 minus 33.1 close parenthesis squared equals to 141.61,&#10;If Items Produced is 30,&#10;Squared Deviation: Open parenthesis 30 minus 33.1 close parenthesis squared equals to 9.61,&#10;If Items Produced is 37,&#10;Squared Deviation: Open parenthesis 37 minus 33.1 close parenthesis squared equals to 15.21,&#10;If Items Produced is 32,&#10;Squared Deviation: Open parenthesis 32 minus 33.1 close parenthesis squared equals to 1.21,&#10;If Items Produced is 31,&#10;Squared Deviation: Open parenthesis 31 minus 33.1 close parenthesis squared equals to 4.41,&#10;Total Sum of Squared Deviations: 412.90"/>
              <p:cNvGraphicFramePr>
                <a:graphicFrameLocks noGrp="1"/>
              </p:cNvGraphicFramePr>
              <p:nvPr>
                <p:ph type="tbl" sz="quarter" idx="10"/>
                <p:extLst>
                  <p:ext uri="{D42A27DB-BD31-4B8C-83A1-F6EECF244321}">
                    <p14:modId xmlns:p14="http://schemas.microsoft.com/office/powerpoint/2010/main" val="2322273205"/>
                  </p:ext>
                </p:extLst>
              </p:nvPr>
            </p:nvGraphicFramePr>
            <p:xfrm>
              <a:off x="457200" y="1480560"/>
              <a:ext cx="8229600" cy="445008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Items Produced</a:t>
                          </a:r>
                        </a:p>
                      </a:txBody>
                      <a:tcPr/>
                    </a:tc>
                    <a:tc>
                      <a:txBody>
                        <a:bodyPr/>
                        <a:lstStyle/>
                        <a:p>
                          <a:endParaRPr lang="en-US"/>
                        </a:p>
                      </a:txBody>
                      <a:tcPr>
                        <a:blipFill>
                          <a:blip r:embed="rId2"/>
                          <a:stretch>
                            <a:fillRect l="-100296" t="-8197" r="-444" b="-1122951"/>
                          </a:stretch>
                        </a:blipFill>
                      </a:tcPr>
                    </a:tc>
                    <a:extLst>
                      <a:ext uri="{0D108BD9-81ED-4DB2-BD59-A6C34878D82A}">
                        <a16:rowId xmlns:a16="http://schemas.microsoft.com/office/drawing/2014/main" val="10001"/>
                      </a:ext>
                    </a:extLst>
                  </a:tr>
                  <a:tr h="370840">
                    <a:tc>
                      <a:txBody>
                        <a:bodyPr/>
                        <a:lstStyle/>
                        <a:p>
                          <a:pPr algn="ctr"/>
                          <a:r>
                            <a:rPr sz="1800" dirty="0"/>
                            <a:t>22</a:t>
                          </a:r>
                          <a:endParaRPr sz="1800" dirty="0">
                            <a:latin typeface="Cambria Math"/>
                          </a:endParaRPr>
                        </a:p>
                      </a:txBody>
                      <a:tcPr/>
                    </a:tc>
                    <a:tc>
                      <a:txBody>
                        <a:bodyPr/>
                        <a:lstStyle/>
                        <a:p>
                          <a:endParaRPr lang="en-US"/>
                        </a:p>
                      </a:txBody>
                      <a:tcPr>
                        <a:blipFill>
                          <a:blip r:embed="rId2"/>
                          <a:stretch>
                            <a:fillRect l="-100296" t="-108197" r="-444" b="-1022951"/>
                          </a:stretch>
                        </a:blipFill>
                      </a:tcPr>
                    </a:tc>
                    <a:extLst>
                      <a:ext uri="{0D108BD9-81ED-4DB2-BD59-A6C34878D82A}">
                        <a16:rowId xmlns:a16="http://schemas.microsoft.com/office/drawing/2014/main" val="10002"/>
                      </a:ext>
                    </a:extLst>
                  </a:tr>
                  <a:tr h="370840">
                    <a:tc>
                      <a:txBody>
                        <a:bodyPr/>
                        <a:lstStyle/>
                        <a:p>
                          <a:pPr algn="ctr"/>
                          <a:r>
                            <a:rPr sz="1800"/>
                            <a:t>30</a:t>
                          </a:r>
                          <a:endParaRPr sz="1800">
                            <a:latin typeface="Cambria Math"/>
                          </a:endParaRPr>
                        </a:p>
                      </a:txBody>
                      <a:tcPr/>
                    </a:tc>
                    <a:tc>
                      <a:txBody>
                        <a:bodyPr/>
                        <a:lstStyle/>
                        <a:p>
                          <a:endParaRPr lang="en-US"/>
                        </a:p>
                      </a:txBody>
                      <a:tcPr>
                        <a:blipFill>
                          <a:blip r:embed="rId2"/>
                          <a:stretch>
                            <a:fillRect l="-100296" t="-208197" r="-444" b="-922951"/>
                          </a:stretch>
                        </a:blipFill>
                      </a:tcPr>
                    </a:tc>
                    <a:extLst>
                      <a:ext uri="{0D108BD9-81ED-4DB2-BD59-A6C34878D82A}">
                        <a16:rowId xmlns:a16="http://schemas.microsoft.com/office/drawing/2014/main" val="10003"/>
                      </a:ext>
                    </a:extLst>
                  </a:tr>
                  <a:tr h="370840">
                    <a:tc>
                      <a:txBody>
                        <a:bodyPr/>
                        <a:lstStyle/>
                        <a:p>
                          <a:pPr algn="ctr"/>
                          <a:r>
                            <a:rPr sz="1800" dirty="0"/>
                            <a:t>36</a:t>
                          </a:r>
                          <a:endParaRPr sz="1800" dirty="0">
                            <a:latin typeface="Cambria Math"/>
                          </a:endParaRPr>
                        </a:p>
                      </a:txBody>
                      <a:tcPr/>
                    </a:tc>
                    <a:tc>
                      <a:txBody>
                        <a:bodyPr/>
                        <a:lstStyle/>
                        <a:p>
                          <a:endParaRPr lang="en-US"/>
                        </a:p>
                      </a:txBody>
                      <a:tcPr>
                        <a:blipFill>
                          <a:blip r:embed="rId2"/>
                          <a:stretch>
                            <a:fillRect l="-100296" t="-308197" r="-444" b="-822951"/>
                          </a:stretch>
                        </a:blipFill>
                      </a:tcPr>
                    </a:tc>
                    <a:extLst>
                      <a:ext uri="{0D108BD9-81ED-4DB2-BD59-A6C34878D82A}">
                        <a16:rowId xmlns:a16="http://schemas.microsoft.com/office/drawing/2014/main" val="10004"/>
                      </a:ext>
                    </a:extLst>
                  </a:tr>
                  <a:tr h="370840">
                    <a:tc>
                      <a:txBody>
                        <a:bodyPr/>
                        <a:lstStyle/>
                        <a:p>
                          <a:pPr algn="ctr"/>
                          <a:r>
                            <a:rPr sz="1800"/>
                            <a:t>41</a:t>
                          </a:r>
                          <a:endParaRPr sz="1800">
                            <a:latin typeface="Cambria Math"/>
                          </a:endParaRPr>
                        </a:p>
                      </a:txBody>
                      <a:tcPr/>
                    </a:tc>
                    <a:tc>
                      <a:txBody>
                        <a:bodyPr/>
                        <a:lstStyle/>
                        <a:p>
                          <a:endParaRPr lang="en-US"/>
                        </a:p>
                      </a:txBody>
                      <a:tcPr>
                        <a:blipFill>
                          <a:blip r:embed="rId2"/>
                          <a:stretch>
                            <a:fillRect l="-100296" t="-408197" r="-444" b="-722951"/>
                          </a:stretch>
                        </a:blipFill>
                      </a:tcPr>
                    </a:tc>
                    <a:extLst>
                      <a:ext uri="{0D108BD9-81ED-4DB2-BD59-A6C34878D82A}">
                        <a16:rowId xmlns:a16="http://schemas.microsoft.com/office/drawing/2014/main" val="10005"/>
                      </a:ext>
                    </a:extLst>
                  </a:tr>
                  <a:tr h="370840">
                    <a:tc>
                      <a:txBody>
                        <a:bodyPr/>
                        <a:lstStyle/>
                        <a:p>
                          <a:pPr algn="ctr"/>
                          <a:r>
                            <a:rPr sz="1800"/>
                            <a:t>27</a:t>
                          </a:r>
                          <a:endParaRPr sz="1800">
                            <a:latin typeface="Cambria Math"/>
                          </a:endParaRPr>
                        </a:p>
                      </a:txBody>
                      <a:tcPr/>
                    </a:tc>
                    <a:tc>
                      <a:txBody>
                        <a:bodyPr/>
                        <a:lstStyle/>
                        <a:p>
                          <a:endParaRPr lang="en-US"/>
                        </a:p>
                      </a:txBody>
                      <a:tcPr>
                        <a:blipFill>
                          <a:blip r:embed="rId2"/>
                          <a:stretch>
                            <a:fillRect l="-100296" t="-508197" r="-444" b="-622951"/>
                          </a:stretch>
                        </a:blipFill>
                      </a:tcPr>
                    </a:tc>
                    <a:extLst>
                      <a:ext uri="{0D108BD9-81ED-4DB2-BD59-A6C34878D82A}">
                        <a16:rowId xmlns:a16="http://schemas.microsoft.com/office/drawing/2014/main" val="10006"/>
                      </a:ext>
                    </a:extLst>
                  </a:tr>
                  <a:tr h="370840">
                    <a:tc>
                      <a:txBody>
                        <a:bodyPr/>
                        <a:lstStyle/>
                        <a:p>
                          <a:pPr algn="ctr"/>
                          <a:r>
                            <a:rPr sz="1800"/>
                            <a:t>45</a:t>
                          </a:r>
                          <a:endParaRPr sz="1800">
                            <a:latin typeface="Cambria Math"/>
                          </a:endParaRPr>
                        </a:p>
                      </a:txBody>
                      <a:tcPr/>
                    </a:tc>
                    <a:tc>
                      <a:txBody>
                        <a:bodyPr/>
                        <a:lstStyle/>
                        <a:p>
                          <a:endParaRPr lang="en-US"/>
                        </a:p>
                      </a:txBody>
                      <a:tcPr>
                        <a:blipFill>
                          <a:blip r:embed="rId2"/>
                          <a:stretch>
                            <a:fillRect l="-100296" t="-618333" r="-444" b="-533333"/>
                          </a:stretch>
                        </a:blipFill>
                      </a:tcPr>
                    </a:tc>
                    <a:extLst>
                      <a:ext uri="{0D108BD9-81ED-4DB2-BD59-A6C34878D82A}">
                        <a16:rowId xmlns:a16="http://schemas.microsoft.com/office/drawing/2014/main" val="10007"/>
                      </a:ext>
                    </a:extLst>
                  </a:tr>
                  <a:tr h="370840">
                    <a:tc>
                      <a:txBody>
                        <a:bodyPr/>
                        <a:lstStyle/>
                        <a:p>
                          <a:pPr algn="ctr"/>
                          <a:r>
                            <a:rPr sz="1800" dirty="0"/>
                            <a:t>30</a:t>
                          </a:r>
                          <a:endParaRPr sz="1800" dirty="0">
                            <a:latin typeface="Cambria Math"/>
                          </a:endParaRPr>
                        </a:p>
                      </a:txBody>
                      <a:tcPr/>
                    </a:tc>
                    <a:tc>
                      <a:txBody>
                        <a:bodyPr/>
                        <a:lstStyle/>
                        <a:p>
                          <a:endParaRPr lang="en-US"/>
                        </a:p>
                      </a:txBody>
                      <a:tcPr>
                        <a:blipFill>
                          <a:blip r:embed="rId2"/>
                          <a:stretch>
                            <a:fillRect l="-100296" t="-706557" r="-444" b="-424590"/>
                          </a:stretch>
                        </a:blipFill>
                      </a:tcPr>
                    </a:tc>
                    <a:extLst>
                      <a:ext uri="{0D108BD9-81ED-4DB2-BD59-A6C34878D82A}">
                        <a16:rowId xmlns:a16="http://schemas.microsoft.com/office/drawing/2014/main" val="10008"/>
                      </a:ext>
                    </a:extLst>
                  </a:tr>
                  <a:tr h="370840">
                    <a:tc>
                      <a:txBody>
                        <a:bodyPr/>
                        <a:lstStyle/>
                        <a:p>
                          <a:pPr algn="ctr"/>
                          <a:r>
                            <a:rPr sz="1800"/>
                            <a:t>37</a:t>
                          </a:r>
                          <a:endParaRPr sz="1800">
                            <a:latin typeface="Cambria Math"/>
                          </a:endParaRPr>
                        </a:p>
                      </a:txBody>
                      <a:tcPr/>
                    </a:tc>
                    <a:tc>
                      <a:txBody>
                        <a:bodyPr/>
                        <a:lstStyle/>
                        <a:p>
                          <a:endParaRPr lang="en-US"/>
                        </a:p>
                      </a:txBody>
                      <a:tcPr>
                        <a:blipFill>
                          <a:blip r:embed="rId2"/>
                          <a:stretch>
                            <a:fillRect l="-100296" t="-806557" r="-444" b="-324590"/>
                          </a:stretch>
                        </a:blipFill>
                      </a:tcPr>
                    </a:tc>
                    <a:extLst>
                      <a:ext uri="{0D108BD9-81ED-4DB2-BD59-A6C34878D82A}">
                        <a16:rowId xmlns:a16="http://schemas.microsoft.com/office/drawing/2014/main" val="10009"/>
                      </a:ext>
                    </a:extLst>
                  </a:tr>
                  <a:tr h="370840">
                    <a:tc>
                      <a:txBody>
                        <a:bodyPr/>
                        <a:lstStyle/>
                        <a:p>
                          <a:pPr algn="ctr"/>
                          <a:r>
                            <a:rPr sz="1800"/>
                            <a:t>32</a:t>
                          </a:r>
                          <a:endParaRPr sz="1800">
                            <a:latin typeface="Cambria Math"/>
                          </a:endParaRPr>
                        </a:p>
                      </a:txBody>
                      <a:tcPr/>
                    </a:tc>
                    <a:tc>
                      <a:txBody>
                        <a:bodyPr/>
                        <a:lstStyle/>
                        <a:p>
                          <a:endParaRPr lang="en-US"/>
                        </a:p>
                      </a:txBody>
                      <a:tcPr>
                        <a:blipFill>
                          <a:blip r:embed="rId2"/>
                          <a:stretch>
                            <a:fillRect l="-100296" t="-906557" r="-444" b="-224590"/>
                          </a:stretch>
                        </a:blipFill>
                      </a:tcPr>
                    </a:tc>
                    <a:extLst>
                      <a:ext uri="{0D108BD9-81ED-4DB2-BD59-A6C34878D82A}">
                        <a16:rowId xmlns:a16="http://schemas.microsoft.com/office/drawing/2014/main" val="10010"/>
                      </a:ext>
                    </a:extLst>
                  </a:tr>
                  <a:tr h="370840">
                    <a:tc>
                      <a:txBody>
                        <a:bodyPr/>
                        <a:lstStyle/>
                        <a:p>
                          <a:pPr algn="ctr"/>
                          <a:r>
                            <a:rPr sz="1800"/>
                            <a:t>31</a:t>
                          </a:r>
                          <a:endParaRPr sz="1800">
                            <a:latin typeface="Cambria Math"/>
                          </a:endParaRPr>
                        </a:p>
                      </a:txBody>
                      <a:tcPr/>
                    </a:tc>
                    <a:tc>
                      <a:txBody>
                        <a:bodyPr/>
                        <a:lstStyle/>
                        <a:p>
                          <a:endParaRPr lang="en-US"/>
                        </a:p>
                      </a:txBody>
                      <a:tcPr>
                        <a:blipFill>
                          <a:blip r:embed="rId2"/>
                          <a:stretch>
                            <a:fillRect l="-100296" t="-1006557" r="-444" b="-124590"/>
                          </a:stretch>
                        </a:blipFill>
                      </a:tcPr>
                    </a:tc>
                    <a:extLst>
                      <a:ext uri="{0D108BD9-81ED-4DB2-BD59-A6C34878D82A}">
                        <a16:rowId xmlns:a16="http://schemas.microsoft.com/office/drawing/2014/main" val="10011"/>
                      </a:ext>
                    </a:extLst>
                  </a:tr>
                  <a:tr h="370840">
                    <a:tc>
                      <a:txBody>
                        <a:bodyPr/>
                        <a:lstStyle/>
                        <a:p>
                          <a:pPr algn="ctr">
                            <a:defRPr sz="1800" b="1"/>
                          </a:pPr>
                          <a:r>
                            <a:t>Total</a:t>
                          </a:r>
                        </a:p>
                      </a:txBody>
                      <a:tcPr/>
                    </a:tc>
                    <a:tc>
                      <a:txBody>
                        <a:bodyPr/>
                        <a:lstStyle/>
                        <a:p>
                          <a:endParaRPr lang="en-US"/>
                        </a:p>
                      </a:txBody>
                      <a:tcPr>
                        <a:blipFill>
                          <a:blip r:embed="rId2"/>
                          <a:stretch>
                            <a:fillRect l="-100296" t="-1106557" r="-444" b="-24590"/>
                          </a:stretch>
                        </a:blipFill>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7 </a:t>
            </a:r>
            <a:endParaRPr dirty="0"/>
          </a:p>
        </p:txBody>
      </p:sp>
      <p:sp>
        <p:nvSpPr>
          <p:cNvPr id="3" name="Text Placeholder 2"/>
          <p:cNvSpPr>
            <a:spLocks noGrp="1"/>
          </p:cNvSpPr>
          <p:nvPr>
            <p:ph type="body" sz="quarter" idx="10"/>
          </p:nvPr>
        </p:nvSpPr>
        <p:spPr>
          <a:xfrm>
            <a:off x="381000" y="1029287"/>
            <a:ext cx="8305800" cy="4967067"/>
          </a:xfrm>
        </p:spPr>
        <p:txBody>
          <a:bodyPr>
            <a:normAutofit/>
          </a:bodyPr>
          <a:lstStyle/>
          <a:p>
            <a:pPr>
              <a:defRPr sz="2800"/>
            </a:pPr>
            <a:r>
              <a:rPr lang="en-IN" sz="2800" dirty="0"/>
              <a:t>Assembling the pieces for the 95% confidence interval we have the following.</a:t>
            </a:r>
          </a:p>
          <a:p>
            <a:endParaRP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8 </a:t>
            </a:r>
            <a:endParaRPr dirty="0"/>
          </a:p>
        </p:txBody>
      </p:sp>
      <p:sp>
        <p:nvSpPr>
          <p:cNvPr id="3" name="Text Placeholder 2"/>
          <p:cNvSpPr>
            <a:spLocks noGrp="1"/>
          </p:cNvSpPr>
          <p:nvPr>
            <p:ph type="body" sz="quarter" idx="10"/>
          </p:nvPr>
        </p:nvSpPr>
        <p:spPr>
          <a:xfrm>
            <a:off x="381000" y="1029287"/>
            <a:ext cx="8305800" cy="4967067"/>
          </a:xfrm>
        </p:spPr>
        <p:txBody>
          <a:bodyPr>
            <a:normAutofit/>
          </a:bodyPr>
          <a:lstStyle/>
          <a:p>
            <a:pPr algn="ctr">
              <a:defRPr sz="2800"/>
            </a:pPr>
            <a:r>
              <a:rPr lang="en-IN" sz="2400" b="1" dirty="0"/>
              <a:t>95% Confidence Interval for the Mean Value of </a:t>
            </a:r>
            <a:r>
              <a:rPr lang="en-IN" sz="2400" b="1" i="1" dirty="0"/>
              <a:t>y</a:t>
            </a:r>
            <a:r>
              <a:rPr lang="en-IN" sz="2400" b="1" dirty="0"/>
              <a:t> Given </a:t>
            </a:r>
            <a:r>
              <a:rPr lang="en-IN" sz="2400" b="1" i="1" dirty="0"/>
              <a:t>x</a:t>
            </a:r>
            <a:r>
              <a:rPr lang="en-IN" sz="2400" b="1" dirty="0"/>
              <a:t> = 35</a:t>
            </a:r>
          </a:p>
          <a:p>
            <a:endParaRPr sz="2800" dirty="0"/>
          </a:p>
        </p:txBody>
      </p:sp>
      <p:pic>
        <p:nvPicPr>
          <p:cNvPr id="6" name="Picture 5" descr="y hat subscript p plus or minus t subscript alpha divided by 2, comma degrees of freedom d f times s subscript e multiplied by the square root of open parenthesis open fraction 1 divided by n close fraction plus open fraction open parenthesis x subscript p minus x bar close parenthesis squared divided by summation of open parenthesis x subscript i minus x bar close parenthesis squared close fraction close parenthesis.&#10;&#10;By substituting the known values we get,&#10;&#10;4113.76 plus or minus 2.306 times open parenthesis 223.0682 times the square root of open parenthesis open fraction 1 divided by 10 close fraction plus 0.0087 close parenthesis close parenthesis.&#10;&#10;That equals 4113.76 plus or minus 169.5945.&#10;&#10;By simplifying it through separate addition and subtraction, we get, 3944.17 to 4283.35.">
            <a:extLst>
              <a:ext uri="{FF2B5EF4-FFF2-40B4-BE49-F238E27FC236}">
                <a16:creationId xmlns:a16="http://schemas.microsoft.com/office/drawing/2014/main" id="{D98B5750-0CC5-EA9E-0B98-E5A58847EA99}"/>
              </a:ext>
            </a:extLst>
          </p:cNvPr>
          <p:cNvPicPr>
            <a:picLocks noChangeAspect="1"/>
          </p:cNvPicPr>
          <p:nvPr/>
        </p:nvPicPr>
        <p:blipFill>
          <a:blip r:embed="rId2"/>
          <a:stretch>
            <a:fillRect/>
          </a:stretch>
        </p:blipFill>
        <p:spPr>
          <a:xfrm>
            <a:off x="1914730" y="1619519"/>
            <a:ext cx="5467350" cy="3286125"/>
          </a:xfrm>
          <a:prstGeom prst="rect">
            <a:avLst/>
          </a:prstGeom>
        </p:spPr>
      </p:pic>
      <p:pic>
        <p:nvPicPr>
          <p:cNvPr id="5" name="Picture 4" descr="A horizontal line is shown marked with three tick marks from left to right with a small vertical line at middle of the line, the values under each marks are 3944.17, 4113.76, and 4283.35 respectively.">
            <a:extLst>
              <a:ext uri="{FF2B5EF4-FFF2-40B4-BE49-F238E27FC236}">
                <a16:creationId xmlns:a16="http://schemas.microsoft.com/office/drawing/2014/main" id="{A41E24F3-C176-2EA1-B472-ADA4F81090AD}"/>
              </a:ext>
            </a:extLst>
          </p:cNvPr>
          <p:cNvPicPr>
            <a:picLocks noChangeAspect="1"/>
          </p:cNvPicPr>
          <p:nvPr/>
        </p:nvPicPr>
        <p:blipFill>
          <a:blip r:embed="rId3"/>
          <a:srcRect r="1305"/>
          <a:stretch>
            <a:fillRect/>
          </a:stretch>
        </p:blipFill>
        <p:spPr>
          <a:xfrm>
            <a:off x="1752600" y="4886594"/>
            <a:ext cx="5791610" cy="876422"/>
          </a:xfrm>
          <a:prstGeom prst="rect">
            <a:avLst/>
          </a:prstGeom>
        </p:spPr>
      </p:pic>
    </p:spTree>
    <p:extLst>
      <p:ext uri="{BB962C8B-B14F-4D97-AF65-F5344CB8AC3E}">
        <p14:creationId xmlns:p14="http://schemas.microsoft.com/office/powerpoint/2010/main" val="2777034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1</a:t>
            </a:r>
            <a:endParaRPr lang="en-IN" i="1"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Examining the production data in Table 1 reveals two weeks in which 30 items were produced. For a given value of items produced (say 30) the costs of producing 30 items were $3800 and $3600. For anyone who has observed a production process, price variation is not unexpected.</a:t>
            </a:r>
          </a:p>
        </p:txBody>
      </p:sp>
    </p:spTree>
    <p:extLst>
      <p:ext uri="{BB962C8B-B14F-4D97-AF65-F5344CB8AC3E}">
        <p14:creationId xmlns:p14="http://schemas.microsoft.com/office/powerpoint/2010/main" val="36024768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9 </a:t>
            </a:r>
            <a:endParaRPr dirty="0"/>
          </a:p>
        </p:txBody>
      </p:sp>
      <p:sp>
        <p:nvSpPr>
          <p:cNvPr id="3" name="Text Placeholder 2"/>
          <p:cNvSpPr>
            <a:spLocks noGrp="1"/>
          </p:cNvSpPr>
          <p:nvPr>
            <p:ph type="body" sz="quarter" idx="10"/>
          </p:nvPr>
        </p:nvSpPr>
        <p:spPr/>
        <p:txBody>
          <a:bodyPr>
            <a:normAutofit/>
          </a:bodyPr>
          <a:lstStyle/>
          <a:p>
            <a:r>
              <a:rPr sz="2800" dirty="0"/>
              <a:t>The confidence interval can be interpreted in two ways.</a:t>
            </a:r>
          </a:p>
          <a:p>
            <a:pPr marL="542925" indent="-542925">
              <a:defRPr sz="2800"/>
            </a:pPr>
            <a:r>
              <a:rPr lang="en-US" dirty="0"/>
              <a:t>1.</a:t>
            </a:r>
            <a:r>
              <a:rPr dirty="0"/>
              <a:t>​</a:t>
            </a:r>
            <a:r>
              <a:rPr lang="en-US" dirty="0"/>
              <a:t>	</a:t>
            </a:r>
            <a:r>
              <a:rPr sz="2800" dirty="0"/>
              <a:t>We are </a:t>
            </a:r>
            <a:r>
              <a:rPr lang="en-US" sz="2800" dirty="0"/>
              <a:t>95%</a:t>
            </a:r>
            <a:r>
              <a:rPr sz="2800" dirty="0"/>
              <a:t> confident that the average cost of producing </a:t>
            </a:r>
            <a:r>
              <a:rPr sz="2800" dirty="0">
                <a:latin typeface="Cambria Math"/>
              </a:rPr>
              <a:t>35</a:t>
            </a:r>
            <a:r>
              <a:rPr sz="2800" dirty="0"/>
              <a:t> items is between </a:t>
            </a:r>
            <a:r>
              <a:rPr lang="en-US" sz="2800" dirty="0"/>
              <a:t>$3944.17</a:t>
            </a:r>
            <a:r>
              <a:rPr sz="2800" dirty="0"/>
              <a:t> and </a:t>
            </a:r>
            <a:r>
              <a:rPr lang="en-US" sz="2800" dirty="0"/>
              <a:t>$4283.35</a:t>
            </a:r>
            <a:r>
              <a:rPr sz="2800" dirty="0"/>
              <a:t>. (Note that like all confidence intervals, the confidence is in the method not in a particular interval.)</a:t>
            </a:r>
            <a:endParaRPr lang="en-US" sz="2800" dirty="0"/>
          </a:p>
          <a:p>
            <a:pPr marL="542925" indent="-542925">
              <a:defRPr sz="2800"/>
            </a:pPr>
            <a:r>
              <a:rPr lang="en-US" sz="2800" dirty="0"/>
              <a:t>2.	We are 95% confident that the maximum error of </a:t>
            </a:r>
            <a:r>
              <a:rPr lang="en-US" dirty="0"/>
              <a:t>estimation for the average cost of producing </a:t>
            </a:r>
            <a:r>
              <a:rPr lang="en-US" dirty="0">
                <a:latin typeface="Cambria Math"/>
              </a:rPr>
              <a:t>35</a:t>
            </a:r>
            <a:r>
              <a:rPr lang="en-US" dirty="0"/>
              <a:t> items is $169.59.</a:t>
            </a:r>
          </a:p>
          <a:p>
            <a:pPr marL="514350" indent="-514350">
              <a:buFont typeface="+mj-lt"/>
              <a:buAutoNum type="arabicPeriod"/>
              <a:defRPr sz="2800"/>
            </a:pPr>
            <a:endParaRPr lang="en-US" sz="2800" dirty="0"/>
          </a:p>
          <a:p>
            <a:pPr marL="514350" indent="-514350">
              <a:buFont typeface="+mj-lt"/>
              <a:buAutoNum type="arabicPeriod"/>
              <a:defRPr sz="2800"/>
            </a:pPr>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Calculating a Confidence Interval for the Average Cost—Slide 10 </a:t>
            </a:r>
            <a:endParaRPr dirty="0"/>
          </a:p>
        </p:txBody>
      </p:sp>
      <p:sp>
        <p:nvSpPr>
          <p:cNvPr id="3" name="Text Placeholder 2"/>
          <p:cNvSpPr>
            <a:spLocks noGrp="1"/>
          </p:cNvSpPr>
          <p:nvPr>
            <p:ph type="body" sz="quarter" idx="10"/>
          </p:nvPr>
        </p:nvSpPr>
        <p:spPr/>
        <p:txBody>
          <a:bodyPr>
            <a:normAutofit/>
          </a:bodyPr>
          <a:lstStyle/>
          <a:p>
            <a:pPr>
              <a:defRPr sz="2800"/>
            </a:pPr>
            <a:r>
              <a:rPr sz="2800" dirty="0"/>
              <a:t>Figure 1 shows the fitted line plot of the production data along with the </a:t>
            </a:r>
            <a:r>
              <a:rPr lang="en-US" sz="2800" dirty="0"/>
              <a:t>95%</a:t>
            </a:r>
            <a:r>
              <a:rPr sz="2800" dirty="0"/>
              <a:t> confidence interval. Notice that as you approach the edges of the data, the confidence interval gets wider. This illustrates why it is important to only make predictions within the scope of the sample data.</a:t>
            </a:r>
          </a:p>
        </p:txBody>
      </p:sp>
    </p:spTree>
    <p:extLst>
      <p:ext uri="{BB962C8B-B14F-4D97-AF65-F5344CB8AC3E}">
        <p14:creationId xmlns:p14="http://schemas.microsoft.com/office/powerpoint/2010/main" val="34560923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8B8C2-ACB1-46EA-A9F8-D42486B57857}"/>
              </a:ext>
            </a:extLst>
          </p:cNvPr>
          <p:cNvSpPr>
            <a:spLocks noGrp="1"/>
          </p:cNvSpPr>
          <p:nvPr>
            <p:ph type="title"/>
          </p:nvPr>
        </p:nvSpPr>
        <p:spPr/>
        <p:txBody>
          <a:bodyPr/>
          <a:lstStyle/>
          <a:p>
            <a:r>
              <a:rPr lang="en-US" dirty="0"/>
              <a:t>Example 1: Calculating a Confidence Interval for the Average Cost—Slide 11 </a:t>
            </a:r>
            <a:endParaRPr lang="en-IN" dirty="0"/>
          </a:p>
        </p:txBody>
      </p:sp>
      <p:pic>
        <p:nvPicPr>
          <p:cNvPr id="7" name="Picture 6" descr="The image shows a linear regression analysis plot titled Fitted Line Plot, and the regression equation is cost equals 2228 plus 53.88 times Items produced.&#10;The plot shows the relationship between items produced on x axis and cost on y axis. The x axis ranges from 20 to 45 in increments of 5, and the y-axis ranges from 3000 to 5000 in increments of 500.&#10;The plot has a solid black line representing the regression line.&#10;Red dashed lines above and below the regression line represent the 95 percent confidence interval.&#10;The points plotted on the graph representing the observed data points.&#10;And at the top right we have, s equals 223.068, R squared equals 75.1 percent, and Adjusted R square equals 72.0 percent.&#10;This graph shows that how the cost increases with the number of items produced with the regression line estimating that for every additional item produced, the cost increases by approximately 53 dollars 88 cents.&#10;The data points generally follow an upward trend, suggesting a positive linear relationship between the number of items produced and cost.&#10;However, a few points lie outside the confidence interval, particularly near the upper range of items produced (around 35 to 40) and the lower range of items produced (around 30 to 35).&#10;The confidence bands widen at both ends of the regression line, indicating higher prediction uncertainty at the extremes of the data range.">
            <a:extLst>
              <a:ext uri="{FF2B5EF4-FFF2-40B4-BE49-F238E27FC236}">
                <a16:creationId xmlns:a16="http://schemas.microsoft.com/office/drawing/2014/main" id="{7A8F8B68-115E-4978-91E3-5CBC8EF8A458}"/>
              </a:ext>
            </a:extLst>
          </p:cNvPr>
          <p:cNvPicPr>
            <a:picLocks noChangeAspect="1"/>
          </p:cNvPicPr>
          <p:nvPr/>
        </p:nvPicPr>
        <p:blipFill>
          <a:blip r:embed="rId2"/>
          <a:srcRect b="8260"/>
          <a:stretch>
            <a:fillRect/>
          </a:stretch>
        </p:blipFill>
        <p:spPr>
          <a:xfrm>
            <a:off x="1013916" y="1029287"/>
            <a:ext cx="7116168" cy="4457113"/>
          </a:xfrm>
          <a:prstGeom prst="rect">
            <a:avLst/>
          </a:prstGeom>
        </p:spPr>
      </p:pic>
      <p:sp>
        <p:nvSpPr>
          <p:cNvPr id="3" name="TextBox 2">
            <a:extLst>
              <a:ext uri="{FF2B5EF4-FFF2-40B4-BE49-F238E27FC236}">
                <a16:creationId xmlns:a16="http://schemas.microsoft.com/office/drawing/2014/main" id="{8EA95FEC-EF64-4F00-EDC1-3A3F42C5A012}"/>
              </a:ext>
            </a:extLst>
          </p:cNvPr>
          <p:cNvSpPr txBox="1"/>
          <p:nvPr/>
        </p:nvSpPr>
        <p:spPr>
          <a:xfrm>
            <a:off x="3581400" y="5562600"/>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624902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79EE-AD97-4447-9B84-416B0486E3FB}"/>
              </a:ext>
            </a:extLst>
          </p:cNvPr>
          <p:cNvSpPr>
            <a:spLocks noGrp="1"/>
          </p:cNvSpPr>
          <p:nvPr>
            <p:ph type="title"/>
          </p:nvPr>
        </p:nvSpPr>
        <p:spPr/>
        <p:txBody>
          <a:bodyPr/>
          <a:lstStyle/>
          <a:p>
            <a:r>
              <a:rPr lang="en-US" dirty="0"/>
              <a:t>Example 1: Calculating a Confidence Interval for the Average Cost—Slide 12 </a:t>
            </a:r>
            <a:endParaRPr lang="en-IN" dirty="0"/>
          </a:p>
        </p:txBody>
      </p:sp>
      <p:sp>
        <p:nvSpPr>
          <p:cNvPr id="3" name="Text Placeholder 2">
            <a:extLst>
              <a:ext uri="{FF2B5EF4-FFF2-40B4-BE49-F238E27FC236}">
                <a16:creationId xmlns:a16="http://schemas.microsoft.com/office/drawing/2014/main" id="{CB64C1BB-A0F5-47FE-8114-6976CFA4A21F}"/>
              </a:ext>
            </a:extLst>
          </p:cNvPr>
          <p:cNvSpPr>
            <a:spLocks noGrp="1"/>
          </p:cNvSpPr>
          <p:nvPr>
            <p:ph type="body" sz="quarter" idx="10"/>
          </p:nvPr>
        </p:nvSpPr>
        <p:spPr/>
        <p:txBody>
          <a:bodyPr/>
          <a:lstStyle/>
          <a:p>
            <a:r>
              <a:rPr lang="en-US" dirty="0"/>
              <a:t>Many statistical analysis packages compute a confidence interval for the mean value of </a:t>
            </a:r>
            <a:r>
              <a:rPr lang="en-US" i="1" dirty="0"/>
              <a:t>y</a:t>
            </a:r>
            <a:r>
              <a:rPr lang="en-US" dirty="0"/>
              <a:t> for a given value of </a:t>
            </a:r>
            <a:r>
              <a:rPr lang="en-US" i="1" dirty="0"/>
              <a:t>x</a:t>
            </a:r>
            <a:r>
              <a:rPr lang="en-US" dirty="0"/>
              <a:t>. Figure 2 is an example of a Minitab output. The output uses the estimated production model when items produced = 35. The value labeled </a:t>
            </a:r>
            <a:r>
              <a:rPr lang="en-US" dirty="0">
                <a:latin typeface="Cambria Math" panose="02040503050406030204" pitchFamily="18" charset="0"/>
                <a:ea typeface="Cambria Math" panose="02040503050406030204" pitchFamily="18" charset="0"/>
              </a:rPr>
              <a:t>“Fit” </a:t>
            </a:r>
            <a:r>
              <a:rPr lang="en-US" dirty="0"/>
              <a:t>is the predicted value of </a:t>
            </a:r>
            <a:r>
              <a:rPr lang="en-US" i="1" dirty="0"/>
              <a:t>y</a:t>
            </a:r>
            <a:r>
              <a:rPr lang="en-US" dirty="0"/>
              <a:t> when </a:t>
            </a:r>
            <a:r>
              <a:rPr lang="en-US" i="1" dirty="0"/>
              <a:t>x</a:t>
            </a:r>
            <a:r>
              <a:rPr lang="en-US" dirty="0"/>
              <a:t> = 35. </a:t>
            </a:r>
            <a:endParaRPr lang="en-IN" dirty="0"/>
          </a:p>
        </p:txBody>
      </p:sp>
    </p:spTree>
    <p:extLst>
      <p:ext uri="{BB962C8B-B14F-4D97-AF65-F5344CB8AC3E}">
        <p14:creationId xmlns:p14="http://schemas.microsoft.com/office/powerpoint/2010/main" val="514056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79EE-AD97-4447-9B84-416B0486E3FB}"/>
              </a:ext>
            </a:extLst>
          </p:cNvPr>
          <p:cNvSpPr>
            <a:spLocks noGrp="1"/>
          </p:cNvSpPr>
          <p:nvPr>
            <p:ph type="title"/>
          </p:nvPr>
        </p:nvSpPr>
        <p:spPr/>
        <p:txBody>
          <a:bodyPr/>
          <a:lstStyle/>
          <a:p>
            <a:r>
              <a:rPr lang="en-US" dirty="0"/>
              <a:t>Example 1: Calculating a Confidence Interval for the Average Cost—Slide 13 </a:t>
            </a:r>
            <a:endParaRPr lang="en-IN" dirty="0"/>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CB64C1BB-A0F5-47FE-8114-6976CFA4A21F}"/>
                  </a:ext>
                </a:extLst>
              </p:cNvPr>
              <p:cNvSpPr>
                <a:spLocks noGrp="1"/>
              </p:cNvSpPr>
              <p:nvPr>
                <p:ph type="body" sz="quarter" idx="10"/>
              </p:nvPr>
            </p:nvSpPr>
            <p:spPr/>
            <p:txBody>
              <a:bodyPr/>
              <a:lstStyle/>
              <a:p>
                <a:r>
                  <a:rPr lang="en-US" dirty="0"/>
                  <a:t>(Note that values differ slightly to the ones previously presented due to rounding.) The value labeled </a:t>
                </a:r>
                <a:r>
                  <a:rPr lang="en-US" dirty="0">
                    <a:latin typeface="Cambria Math" panose="02040503050406030204" pitchFamily="18" charset="0"/>
                    <a:ea typeface="Cambria Math" panose="02040503050406030204" pitchFamily="18" charset="0"/>
                  </a:rPr>
                  <a:t>“SE Fit” </a:t>
                </a:r>
                <a:r>
                  <a:rPr lang="en-US" dirty="0"/>
                  <a:t>is the standard error of the fitted value when </a:t>
                </a:r>
                <a:r>
                  <a:rPr lang="en-US" i="1" dirty="0"/>
                  <a:t>x</a:t>
                </a:r>
                <a:r>
                  <a:rPr lang="en-US" dirty="0"/>
                  <a:t> = 35. The </a:t>
                </a:r>
                <a:r>
                  <a:rPr lang="en-US" dirty="0">
                    <a:latin typeface="Cambria Math" panose="02040503050406030204" pitchFamily="18" charset="0"/>
                    <a:ea typeface="Cambria Math" panose="02040503050406030204" pitchFamily="18" charset="0"/>
                  </a:rPr>
                  <a:t>“</a:t>
                </a:r>
                <a:r>
                  <a:rPr lang="en-US" dirty="0">
                    <a:ea typeface="Cambria Math" panose="02040503050406030204" pitchFamily="18" charset="0"/>
                  </a:rPr>
                  <a:t>95% CI</a:t>
                </a:r>
                <a:r>
                  <a:rPr lang="en-US" dirty="0">
                    <a:latin typeface="Cambria Math" panose="02040503050406030204" pitchFamily="18" charset="0"/>
                    <a:ea typeface="Cambria Math" panose="02040503050406030204" pitchFamily="18" charset="0"/>
                  </a:rPr>
                  <a:t>” </a:t>
                </a:r>
                <a:r>
                  <a:rPr lang="en-US" dirty="0"/>
                  <a:t>is the 95% confidence interval for the mean value of </a:t>
                </a:r>
                <a:r>
                  <a:rPr lang="en-US" i="1" dirty="0"/>
                  <a:t>y</a:t>
                </a:r>
                <a:r>
                  <a:rPr lang="en-US" dirty="0"/>
                  <a:t> when </a:t>
                </a:r>
                <a:r>
                  <a:rPr lang="en-US" i="1" dirty="0"/>
                  <a:t>x</a:t>
                </a:r>
                <a14:m>
                  <m:oMath xmlns:m="http://schemas.openxmlformats.org/officeDocument/2006/math">
                    <m:r>
                      <a:rPr lang="en-US" b="0" i="1" smtClean="0">
                        <a:latin typeface="Cambria Math" panose="02040503050406030204" pitchFamily="18" charset="0"/>
                      </a:rPr>
                      <m:t> </m:t>
                    </m:r>
                  </m:oMath>
                </a14:m>
                <a:r>
                  <a:rPr lang="en-US" dirty="0"/>
                  <a:t>= 35. The “</a:t>
                </a:r>
                <a:r>
                  <a:rPr lang="en-US" dirty="0">
                    <a:ea typeface="Cambria Math" panose="02040503050406030204" pitchFamily="18" charset="0"/>
                  </a:rPr>
                  <a:t>95%</a:t>
                </a:r>
                <a:r>
                  <a:rPr lang="en-US" dirty="0"/>
                  <a:t> P</a:t>
                </a:r>
                <a:r>
                  <a:rPr lang="en-US" sz="100" dirty="0"/>
                  <a:t> </a:t>
                </a:r>
                <a:r>
                  <a:rPr lang="en-US" dirty="0"/>
                  <a:t>I” will be discussed next.</a:t>
                </a:r>
                <a:endParaRPr lang="en-IN" dirty="0"/>
              </a:p>
            </p:txBody>
          </p:sp>
        </mc:Choice>
        <mc:Fallback>
          <p:sp>
            <p:nvSpPr>
              <p:cNvPr id="3" name="Text Placeholder 2">
                <a:extLst>
                  <a:ext uri="{FF2B5EF4-FFF2-40B4-BE49-F238E27FC236}">
                    <a16:creationId xmlns:a16="http://schemas.microsoft.com/office/drawing/2014/main" id="{CB64C1BB-A0F5-47FE-8114-6976CFA4A21F}"/>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444"/>
                </a:stretch>
              </a:blipFill>
            </p:spPr>
            <p:txBody>
              <a:bodyPr/>
              <a:lstStyle/>
              <a:p>
                <a:r>
                  <a:rPr lang="en-IN">
                    <a:noFill/>
                  </a:rPr>
                  <a:t> </a:t>
                </a:r>
              </a:p>
            </p:txBody>
          </p:sp>
        </mc:Fallback>
      </mc:AlternateContent>
    </p:spTree>
    <p:extLst>
      <p:ext uri="{BB962C8B-B14F-4D97-AF65-F5344CB8AC3E}">
        <p14:creationId xmlns:p14="http://schemas.microsoft.com/office/powerpoint/2010/main" val="33777684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79EE-AD97-4447-9B84-416B0486E3FB}"/>
              </a:ext>
            </a:extLst>
          </p:cNvPr>
          <p:cNvSpPr>
            <a:spLocks noGrp="1"/>
          </p:cNvSpPr>
          <p:nvPr>
            <p:ph type="title"/>
          </p:nvPr>
        </p:nvSpPr>
        <p:spPr/>
        <p:txBody>
          <a:bodyPr/>
          <a:lstStyle/>
          <a:p>
            <a:r>
              <a:rPr lang="en-US" dirty="0"/>
              <a:t>Example 1: Calculating a Confidence Interval for the Average Cost—Slide 14 </a:t>
            </a:r>
            <a:endParaRPr lang="en-IN" dirty="0"/>
          </a:p>
        </p:txBody>
      </p:sp>
      <p:pic>
        <p:nvPicPr>
          <p:cNvPr id="5" name="Picture 4" descr="The table contains predicted values and predictor information for a new observation:&#10;Predicted Values for New Observations:&#10;If the New Observation is 1, &#10;Fit is 4113.9, &#10;Standard Error of Fit is 73.6, &#10;95% Confidence Interval is (3944.3 to 4283.5), &#10;95% Prediction Interval is (3572.2 to 4655.5).&#10;&#10;Values of Predictors for New Observations:&#10;If New Observation is 1, &#10;Items Produced are 35.0.">
            <a:extLst>
              <a:ext uri="{FF2B5EF4-FFF2-40B4-BE49-F238E27FC236}">
                <a16:creationId xmlns:a16="http://schemas.microsoft.com/office/drawing/2014/main" id="{DF52B969-7503-4937-B18F-CF5F93F5ABF1}"/>
              </a:ext>
            </a:extLst>
          </p:cNvPr>
          <p:cNvPicPr>
            <a:picLocks noChangeAspect="1"/>
          </p:cNvPicPr>
          <p:nvPr/>
        </p:nvPicPr>
        <p:blipFill>
          <a:blip r:embed="rId2"/>
          <a:srcRect b="16202"/>
          <a:stretch>
            <a:fillRect/>
          </a:stretch>
        </p:blipFill>
        <p:spPr>
          <a:xfrm>
            <a:off x="408420" y="1752600"/>
            <a:ext cx="8278380" cy="3352800"/>
          </a:xfrm>
          <a:prstGeom prst="rect">
            <a:avLst/>
          </a:prstGeom>
        </p:spPr>
      </p:pic>
      <p:sp>
        <p:nvSpPr>
          <p:cNvPr id="3" name="TextBox 2">
            <a:extLst>
              <a:ext uri="{FF2B5EF4-FFF2-40B4-BE49-F238E27FC236}">
                <a16:creationId xmlns:a16="http://schemas.microsoft.com/office/drawing/2014/main" id="{D7E71C04-53E0-90FF-A741-E749F9066A0E}"/>
              </a:ext>
            </a:extLst>
          </p:cNvPr>
          <p:cNvSpPr txBox="1"/>
          <p:nvPr/>
        </p:nvSpPr>
        <p:spPr>
          <a:xfrm>
            <a:off x="3581400" y="51054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2875888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79EE-AD97-4447-9B84-416B0486E3FB}"/>
              </a:ext>
            </a:extLst>
          </p:cNvPr>
          <p:cNvSpPr>
            <a:spLocks noGrp="1"/>
          </p:cNvSpPr>
          <p:nvPr>
            <p:ph type="title"/>
          </p:nvPr>
        </p:nvSpPr>
        <p:spPr/>
        <p:txBody>
          <a:bodyPr>
            <a:normAutofit/>
          </a:bodyPr>
          <a:lstStyle/>
          <a:p>
            <a:r>
              <a:rPr lang="en-US" dirty="0"/>
              <a:t>Confidence Intervals for the Predicted Value of </a:t>
            </a:r>
            <a:r>
              <a:rPr lang="en-US" i="1" dirty="0"/>
              <a:t>y</a:t>
            </a:r>
            <a:r>
              <a:rPr lang="en-US" dirty="0"/>
              <a:t> Given </a:t>
            </a:r>
            <a:r>
              <a:rPr lang="en-US" i="1" dirty="0"/>
              <a:t>x</a:t>
            </a:r>
            <a:r>
              <a:rPr lang="en-US" dirty="0"/>
              <a:t>—Slide 1</a:t>
            </a:r>
            <a:endParaRPr lang="en-IN" dirty="0"/>
          </a:p>
        </p:txBody>
      </p:sp>
      <p:sp>
        <p:nvSpPr>
          <p:cNvPr id="3" name="Text Placeholder 2">
            <a:extLst>
              <a:ext uri="{FF2B5EF4-FFF2-40B4-BE49-F238E27FC236}">
                <a16:creationId xmlns:a16="http://schemas.microsoft.com/office/drawing/2014/main" id="{CB64C1BB-A0F5-47FE-8114-6976CFA4A21F}"/>
              </a:ext>
            </a:extLst>
          </p:cNvPr>
          <p:cNvSpPr>
            <a:spLocks noGrp="1"/>
          </p:cNvSpPr>
          <p:nvPr>
            <p:ph type="body" sz="quarter" idx="10"/>
          </p:nvPr>
        </p:nvSpPr>
        <p:spPr/>
        <p:txBody>
          <a:bodyPr/>
          <a:lstStyle/>
          <a:p>
            <a:r>
              <a:rPr lang="en-US" dirty="0"/>
              <a:t>We previously discussed confidence intervals for the mean value of </a:t>
            </a:r>
            <a:r>
              <a:rPr lang="en-US" i="1" dirty="0"/>
              <a:t>y</a:t>
            </a:r>
            <a:r>
              <a:rPr lang="en-US" dirty="0"/>
              <a:t> given </a:t>
            </a:r>
            <a:r>
              <a:rPr lang="en-US" i="1" dirty="0"/>
              <a:t>x</a:t>
            </a:r>
            <a:r>
              <a:rPr lang="en-US" dirty="0">
                <a:latin typeface="Cambria Math" panose="02040503050406030204" pitchFamily="18" charset="0"/>
                <a:ea typeface="Cambria Math" panose="02040503050406030204" pitchFamily="18" charset="0"/>
              </a:rPr>
              <a:t>,</a:t>
            </a:r>
            <a:r>
              <a:rPr lang="en-US" dirty="0"/>
              <a:t> rather than individual outcomes. Suppose you wish to produce 35 items</a:t>
            </a:r>
            <a:r>
              <a:rPr lang="en-US" dirty="0">
                <a:latin typeface="Cambria Math" panose="02040503050406030204" pitchFamily="18" charset="0"/>
                <a:ea typeface="Cambria Math" panose="02040503050406030204" pitchFamily="18" charset="0"/>
              </a:rPr>
              <a:t>,</a:t>
            </a:r>
            <a:r>
              <a:rPr lang="en-US" dirty="0"/>
              <a:t> and you wish to predict the total cost of production and compute a 95</a:t>
            </a:r>
            <a:r>
              <a:rPr lang="en-US" dirty="0">
                <a:latin typeface="Cambria Math" panose="02040503050406030204" pitchFamily="18" charset="0"/>
                <a:ea typeface="Cambria Math" panose="02040503050406030204" pitchFamily="18" charset="0"/>
              </a:rPr>
              <a:t>%</a:t>
            </a:r>
            <a:r>
              <a:rPr lang="en-US" dirty="0"/>
              <a:t> confidence interval for the total cost. </a:t>
            </a:r>
            <a:endParaRPr lang="en-IN" b="1" dirty="0"/>
          </a:p>
        </p:txBody>
      </p:sp>
    </p:spTree>
    <p:extLst>
      <p:ext uri="{BB962C8B-B14F-4D97-AF65-F5344CB8AC3E}">
        <p14:creationId xmlns:p14="http://schemas.microsoft.com/office/powerpoint/2010/main" val="3869356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879EE-AD97-4447-9B84-416B0486E3FB}"/>
              </a:ext>
            </a:extLst>
          </p:cNvPr>
          <p:cNvSpPr>
            <a:spLocks noGrp="1"/>
          </p:cNvSpPr>
          <p:nvPr>
            <p:ph type="title"/>
          </p:nvPr>
        </p:nvSpPr>
        <p:spPr/>
        <p:txBody>
          <a:bodyPr>
            <a:normAutofit/>
          </a:bodyPr>
          <a:lstStyle/>
          <a:p>
            <a:r>
              <a:rPr lang="en-US" dirty="0"/>
              <a:t>Confidence Intervals for the Predicted Value of </a:t>
            </a:r>
            <a:r>
              <a:rPr lang="en-US" i="1" dirty="0"/>
              <a:t>y</a:t>
            </a:r>
            <a:r>
              <a:rPr lang="en-US" dirty="0"/>
              <a:t> Given </a:t>
            </a:r>
            <a:r>
              <a:rPr lang="en-US" i="1" dirty="0"/>
              <a:t>x</a:t>
            </a:r>
            <a:r>
              <a:rPr lang="en-US" dirty="0"/>
              <a:t>—Slide 2</a:t>
            </a:r>
            <a:endParaRPr lang="en-IN" dirty="0"/>
          </a:p>
        </p:txBody>
      </p:sp>
      <p:sp>
        <p:nvSpPr>
          <p:cNvPr id="3" name="Text Placeholder 2">
            <a:extLst>
              <a:ext uri="{FF2B5EF4-FFF2-40B4-BE49-F238E27FC236}">
                <a16:creationId xmlns:a16="http://schemas.microsoft.com/office/drawing/2014/main" id="{CB64C1BB-A0F5-47FE-8114-6976CFA4A21F}"/>
              </a:ext>
            </a:extLst>
          </p:cNvPr>
          <p:cNvSpPr>
            <a:spLocks noGrp="1"/>
          </p:cNvSpPr>
          <p:nvPr>
            <p:ph type="body" sz="quarter" idx="10"/>
          </p:nvPr>
        </p:nvSpPr>
        <p:spPr/>
        <p:txBody>
          <a:bodyPr/>
          <a:lstStyle/>
          <a:p>
            <a:r>
              <a:rPr lang="en-US" dirty="0"/>
              <a:t>Using the model</a:t>
            </a:r>
            <a:r>
              <a:rPr lang="en-US" dirty="0">
                <a:latin typeface="Cambria Math" panose="02040503050406030204" pitchFamily="18" charset="0"/>
                <a:ea typeface="Cambria Math" panose="02040503050406030204" pitchFamily="18" charset="0"/>
              </a:rPr>
              <a:t>, </a:t>
            </a:r>
          </a:p>
        </p:txBody>
      </p:sp>
      <p:pic>
        <p:nvPicPr>
          <p:cNvPr id="7" name="Picture 6" descr="Estimated Cost equals $2227.96 plus $53.88 times 35 equals $4113.76,">
            <a:extLst>
              <a:ext uri="{FF2B5EF4-FFF2-40B4-BE49-F238E27FC236}">
                <a16:creationId xmlns:a16="http://schemas.microsoft.com/office/drawing/2014/main" id="{DA8B81B4-DA01-D111-1955-512F59B17261}"/>
              </a:ext>
            </a:extLst>
          </p:cNvPr>
          <p:cNvPicPr>
            <a:picLocks noChangeAspect="1"/>
          </p:cNvPicPr>
          <p:nvPr/>
        </p:nvPicPr>
        <p:blipFill>
          <a:blip r:embed="rId2"/>
          <a:stretch>
            <a:fillRect/>
          </a:stretch>
        </p:blipFill>
        <p:spPr>
          <a:xfrm>
            <a:off x="762000" y="1584430"/>
            <a:ext cx="7452000" cy="505742"/>
          </a:xfrm>
          <a:prstGeom prst="rect">
            <a:avLst/>
          </a:prstGeom>
        </p:spPr>
      </p:pic>
      <p:sp>
        <p:nvSpPr>
          <p:cNvPr id="5" name="TextBox 4">
            <a:extLst>
              <a:ext uri="{FF2B5EF4-FFF2-40B4-BE49-F238E27FC236}">
                <a16:creationId xmlns:a16="http://schemas.microsoft.com/office/drawing/2014/main" id="{4D43FDCD-755D-D397-6A98-4BCBC02A1C78}"/>
              </a:ext>
            </a:extLst>
          </p:cNvPr>
          <p:cNvSpPr txBox="1"/>
          <p:nvPr/>
        </p:nvSpPr>
        <p:spPr>
          <a:xfrm>
            <a:off x="457200" y="2090172"/>
            <a:ext cx="8229600" cy="13849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for producing 35 items. The actual cost of producing 35 items in a particular week may be above or below average, the model has no way of knowing. </a:t>
            </a:r>
            <a:endParaRPr kumimoji="0" lang="en-IN" sz="2800" b="1" i="0" u="none" strike="noStrike" kern="1200" cap="none" spc="0" normalizeH="0" baseline="0" noProof="0" dirty="0">
              <a:ln>
                <a:noFill/>
              </a:ln>
              <a:solidFill>
                <a:srgbClr val="366092"/>
              </a:solidFill>
              <a:effectLst/>
              <a:uLnTx/>
              <a:uFillTx/>
              <a:latin typeface="Calibri"/>
              <a:ea typeface="+mn-ea"/>
              <a:cs typeface="+mn-cs"/>
            </a:endParaRPr>
          </a:p>
        </p:txBody>
      </p:sp>
    </p:spTree>
    <p:extLst>
      <p:ext uri="{BB962C8B-B14F-4D97-AF65-F5344CB8AC3E}">
        <p14:creationId xmlns:p14="http://schemas.microsoft.com/office/powerpoint/2010/main" val="697936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9355-843C-4F2F-B420-A9D2D942492B}"/>
              </a:ext>
            </a:extLst>
          </p:cNvPr>
          <p:cNvSpPr>
            <a:spLocks noGrp="1"/>
          </p:cNvSpPr>
          <p:nvPr>
            <p:ph type="title"/>
          </p:nvPr>
        </p:nvSpPr>
        <p:spPr/>
        <p:txBody>
          <a:bodyPr/>
          <a:lstStyle/>
          <a:p>
            <a:r>
              <a:rPr lang="en-US" dirty="0"/>
              <a:t>Confidence Intervals for the Predicted Value of </a:t>
            </a:r>
            <a:r>
              <a:rPr lang="en-US" i="1" dirty="0"/>
              <a:t>y</a:t>
            </a:r>
            <a:r>
              <a:rPr lang="en-US" dirty="0"/>
              <a:t> Given </a:t>
            </a:r>
            <a:r>
              <a:rPr lang="en-US" i="1" dirty="0"/>
              <a:t>x</a:t>
            </a:r>
            <a:r>
              <a:rPr lang="en-US" dirty="0"/>
              <a:t>—Slide 3</a:t>
            </a:r>
            <a:endParaRPr lang="en-IN" dirty="0"/>
          </a:p>
        </p:txBody>
      </p:sp>
      <p:sp>
        <p:nvSpPr>
          <p:cNvPr id="3" name="Text Placeholder 2">
            <a:extLst>
              <a:ext uri="{FF2B5EF4-FFF2-40B4-BE49-F238E27FC236}">
                <a16:creationId xmlns:a16="http://schemas.microsoft.com/office/drawing/2014/main" id="{59D77949-EA5F-4D32-A5CA-137DBCDC6D88}"/>
              </a:ext>
            </a:extLst>
          </p:cNvPr>
          <p:cNvSpPr>
            <a:spLocks noGrp="1"/>
          </p:cNvSpPr>
          <p:nvPr>
            <p:ph type="body" sz="quarter" idx="10"/>
          </p:nvPr>
        </p:nvSpPr>
        <p:spPr/>
        <p:txBody>
          <a:bodyPr/>
          <a:lstStyle/>
          <a:p>
            <a:r>
              <a:rPr lang="en-US" dirty="0"/>
              <a:t>Consequently</a:t>
            </a:r>
            <a:r>
              <a:rPr lang="en-US" dirty="0">
                <a:latin typeface="Cambria Math" panose="02040503050406030204" pitchFamily="18" charset="0"/>
                <a:ea typeface="Cambria Math" panose="02040503050406030204" pitchFamily="18" charset="0"/>
              </a:rPr>
              <a:t>,</a:t>
            </a:r>
            <a:r>
              <a:rPr lang="en-US" dirty="0"/>
              <a:t> the actual cost will likely be different from the average value, and that difference will be an error in the model’s prediction. That error needs to be accounted for in the confidence interval for the predicted value of </a:t>
            </a:r>
            <a:r>
              <a:rPr lang="en-US" i="1" dirty="0"/>
              <a:t>y</a:t>
            </a:r>
            <a:r>
              <a:rPr lang="en-US" dirty="0"/>
              <a:t> given </a:t>
            </a:r>
            <a:r>
              <a:rPr lang="en-US" i="1" dirty="0"/>
              <a:t>x</a:t>
            </a:r>
            <a:r>
              <a:rPr lang="en-US" dirty="0"/>
              <a:t>. </a:t>
            </a:r>
          </a:p>
        </p:txBody>
      </p:sp>
    </p:spTree>
    <p:extLst>
      <p:ext uri="{BB962C8B-B14F-4D97-AF65-F5344CB8AC3E}">
        <p14:creationId xmlns:p14="http://schemas.microsoft.com/office/powerpoint/2010/main" val="30365380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E9355-843C-4F2F-B420-A9D2D942492B}"/>
              </a:ext>
            </a:extLst>
          </p:cNvPr>
          <p:cNvSpPr>
            <a:spLocks noGrp="1"/>
          </p:cNvSpPr>
          <p:nvPr>
            <p:ph type="title"/>
          </p:nvPr>
        </p:nvSpPr>
        <p:spPr/>
        <p:txBody>
          <a:bodyPr/>
          <a:lstStyle/>
          <a:p>
            <a:r>
              <a:rPr lang="en-US" dirty="0"/>
              <a:t>Confidence Intervals for the Predicted Value of </a:t>
            </a:r>
            <a:r>
              <a:rPr lang="en-US" i="1" dirty="0"/>
              <a:t>y</a:t>
            </a:r>
            <a:r>
              <a:rPr lang="en-US" dirty="0"/>
              <a:t> Given </a:t>
            </a:r>
            <a:r>
              <a:rPr lang="en-US" i="1" dirty="0"/>
              <a:t>x</a:t>
            </a:r>
            <a:r>
              <a:rPr lang="en-US" dirty="0"/>
              <a:t>—Slide 4</a:t>
            </a:r>
            <a:endParaRPr lang="en-IN" dirty="0"/>
          </a:p>
        </p:txBody>
      </p:sp>
      <p:sp>
        <p:nvSpPr>
          <p:cNvPr id="3" name="Text Placeholder 2">
            <a:extLst>
              <a:ext uri="{FF2B5EF4-FFF2-40B4-BE49-F238E27FC236}">
                <a16:creationId xmlns:a16="http://schemas.microsoft.com/office/drawing/2014/main" id="{59D77949-EA5F-4D32-A5CA-137DBCDC6D88}"/>
              </a:ext>
            </a:extLst>
          </p:cNvPr>
          <p:cNvSpPr>
            <a:spLocks noGrp="1"/>
          </p:cNvSpPr>
          <p:nvPr>
            <p:ph type="body" sz="quarter" idx="10"/>
          </p:nvPr>
        </p:nvSpPr>
        <p:spPr/>
        <p:txBody>
          <a:bodyPr/>
          <a:lstStyle/>
          <a:p>
            <a:r>
              <a:rPr lang="en-US" dirty="0"/>
              <a:t>The expression for the confidence interval for a predicted value is very similar to the confidence interval for the mean value of </a:t>
            </a:r>
            <a:r>
              <a:rPr lang="en-US" i="1" dirty="0"/>
              <a:t>y</a:t>
            </a:r>
            <a:r>
              <a:rPr lang="en-US" dirty="0"/>
              <a:t> given </a:t>
            </a:r>
            <a:r>
              <a:rPr lang="en-US" i="1" dirty="0"/>
              <a:t>x</a:t>
            </a:r>
            <a:r>
              <a:rPr lang="en-US" dirty="0"/>
              <a:t>. However</a:t>
            </a:r>
            <a:r>
              <a:rPr lang="en-US" dirty="0">
                <a:latin typeface="Cambria Math" panose="02040503050406030204" pitchFamily="18" charset="0"/>
                <a:ea typeface="Cambria Math" panose="02040503050406030204" pitchFamily="18" charset="0"/>
              </a:rPr>
              <a:t>,</a:t>
            </a:r>
            <a:r>
              <a:rPr lang="en-US" dirty="0"/>
              <a:t> instead of calling this interval a confidence interval (which it is)</a:t>
            </a:r>
            <a:r>
              <a:rPr lang="en-US" dirty="0">
                <a:latin typeface="Cambria Math" panose="02040503050406030204" pitchFamily="18" charset="0"/>
                <a:ea typeface="Cambria Math" panose="02040503050406030204" pitchFamily="18" charset="0"/>
              </a:rPr>
              <a:t>,</a:t>
            </a:r>
            <a:r>
              <a:rPr lang="en-US" dirty="0"/>
              <a:t> let</a:t>
            </a:r>
            <a:r>
              <a:rPr lang="en-US" dirty="0">
                <a:latin typeface="Cambria Math" panose="02040503050406030204" pitchFamily="18" charset="0"/>
                <a:ea typeface="Cambria Math" panose="02040503050406030204" pitchFamily="18" charset="0"/>
              </a:rPr>
              <a:t>’</a:t>
            </a:r>
            <a:r>
              <a:rPr lang="en-US" dirty="0"/>
              <a:t>s call it a </a:t>
            </a:r>
            <a:r>
              <a:rPr lang="en-US" b="1" dirty="0"/>
              <a:t>prediction interval </a:t>
            </a:r>
            <a:r>
              <a:rPr lang="en-US" dirty="0"/>
              <a:t>to distinguish the interval from the confidence interval for the mean value of </a:t>
            </a:r>
            <a:r>
              <a:rPr lang="en-US" i="1" dirty="0"/>
              <a:t>y</a:t>
            </a:r>
            <a:r>
              <a:rPr lang="en-US" dirty="0"/>
              <a:t> given </a:t>
            </a:r>
            <a:r>
              <a:rPr lang="en-US" i="1" dirty="0"/>
              <a:t>x</a:t>
            </a:r>
            <a:r>
              <a:rPr lang="en-US" dirty="0"/>
              <a:t>.</a:t>
            </a:r>
          </a:p>
          <a:p>
            <a:endParaRPr lang="en-IN" dirty="0"/>
          </a:p>
        </p:txBody>
      </p:sp>
    </p:spTree>
    <p:extLst>
      <p:ext uri="{BB962C8B-B14F-4D97-AF65-F5344CB8AC3E}">
        <p14:creationId xmlns:p14="http://schemas.microsoft.com/office/powerpoint/2010/main" val="2400447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2</a:t>
            </a:r>
            <a:endParaRPr lang="en-IN"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If you use the model</a:t>
                </a:r>
              </a:p>
              <a:p>
                <a:pPr algn="ctr"/>
                <a:r>
                  <a:rPr lang="en-US" dirty="0"/>
                  <a:t>Estimated Cost </a:t>
                </a:r>
                <a14:m>
                  <m:oMath xmlns:m="http://schemas.openxmlformats.org/officeDocument/2006/math">
                    <m:r>
                      <a:rPr lang="ar-AE">
                        <a:latin typeface="Cambria Math" panose="02040503050406030204" pitchFamily="18" charset="0"/>
                      </a:rPr>
                      <m:t>=</m:t>
                    </m:r>
                  </m:oMath>
                </a14:m>
                <a:r>
                  <a:rPr lang="en-US" dirty="0"/>
                  <a:t> $2227.96 + $53.88 </a:t>
                </a:r>
                <a:r>
                  <a:rPr lang="en-US" dirty="0">
                    <a:latin typeface="Cambria Math" panose="02040503050406030204" pitchFamily="18" charset="0"/>
                    <a:ea typeface="Cambria Math" panose="02040503050406030204" pitchFamily="18" charset="0"/>
                  </a:rPr>
                  <a:t>⋅ </a:t>
                </a:r>
                <a:r>
                  <a:rPr lang="en-US" dirty="0"/>
                  <a:t>(Items Produced)</a:t>
                </a:r>
              </a:p>
              <a:p>
                <a:r>
                  <a:rPr lang="en-US" dirty="0"/>
                  <a:t>for predictive purposes, then the predicted cost of producing 30 items will be</a:t>
                </a:r>
              </a:p>
              <a:p>
                <a:pPr algn="ctr"/>
                <a:endParaRPr lang="en-US" dirty="0"/>
              </a:p>
            </p:txBody>
          </p:sp>
        </mc:Choice>
        <mc:Fallback xmlns="">
          <p:sp>
            <p:nvSpPr>
              <p:cNvPr id="3" name="Text Placeholder 2">
                <a:extLst>
                  <a:ext uri="{FF2B5EF4-FFF2-40B4-BE49-F238E27FC236}">
                    <a16:creationId xmlns:a16="http://schemas.microsoft.com/office/drawing/2014/main" id="{2271AB26-D23D-48AA-9A02-E8AD01E63698}"/>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r="-1111"/>
                </a:stretch>
              </a:blipFill>
            </p:spPr>
            <p:txBody>
              <a:bodyPr/>
              <a:lstStyle/>
              <a:p>
                <a:r>
                  <a:rPr lang="en-IN">
                    <a:noFill/>
                  </a:rPr>
                  <a:t> </a:t>
                </a:r>
              </a:p>
            </p:txBody>
          </p:sp>
        </mc:Fallback>
      </mc:AlternateContent>
      <p:pic>
        <p:nvPicPr>
          <p:cNvPr id="5" name="Picture 4" descr="Estimated Cost equals $2227.96 plus $53.88 times 30 equals $3844.36.">
            <a:extLst>
              <a:ext uri="{FF2B5EF4-FFF2-40B4-BE49-F238E27FC236}">
                <a16:creationId xmlns:a16="http://schemas.microsoft.com/office/drawing/2014/main" id="{6D3720C8-F865-B55E-01B5-1778CEF11CA8}"/>
              </a:ext>
            </a:extLst>
          </p:cNvPr>
          <p:cNvPicPr>
            <a:picLocks noChangeAspect="1"/>
          </p:cNvPicPr>
          <p:nvPr/>
        </p:nvPicPr>
        <p:blipFill>
          <a:blip r:embed="rId3"/>
          <a:stretch>
            <a:fillRect/>
          </a:stretch>
        </p:blipFill>
        <p:spPr>
          <a:xfrm>
            <a:off x="810000" y="3200400"/>
            <a:ext cx="7524000" cy="510628"/>
          </a:xfrm>
          <a:prstGeom prst="rect">
            <a:avLst/>
          </a:prstGeom>
        </p:spPr>
      </p:pic>
    </p:spTree>
    <p:extLst>
      <p:ext uri="{BB962C8B-B14F-4D97-AF65-F5344CB8AC3E}">
        <p14:creationId xmlns:p14="http://schemas.microsoft.com/office/powerpoint/2010/main" val="3886741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100(1 </a:t>
            </a:r>
            <a:r>
              <a:rPr lang="en-US" sz="3200" dirty="0">
                <a:latin typeface="Calibri" panose="020F0502020204030204" pitchFamily="34" charset="0"/>
                <a:ea typeface="Calibri" panose="020F0502020204030204" pitchFamily="34" charset="0"/>
                <a:cs typeface="Calibri" panose="020F0502020204030204" pitchFamily="34" charset="0"/>
              </a:rPr>
              <a:t>− </a:t>
            </a:r>
            <a:r>
              <a:rPr lang="el-GR" sz="3200" dirty="0">
                <a:latin typeface="Calibri" panose="020F0502020204030204" pitchFamily="34" charset="0"/>
                <a:ea typeface="Calibri" panose="020F0502020204030204" pitchFamily="34" charset="0"/>
                <a:cs typeface="Calibri" panose="020F0502020204030204" pitchFamily="34" charset="0"/>
              </a:rPr>
              <a:t>α</a:t>
            </a:r>
            <a:r>
              <a:rPr lang="en-US" sz="3200" dirty="0"/>
              <a:t>)%</a:t>
            </a:r>
            <a:r>
              <a:rPr sz="2800" dirty="0"/>
              <a:t> </a:t>
            </a:r>
            <a:r>
              <a:rPr dirty="0"/>
              <a:t>Prediction Interval for the Value of </a:t>
            </a:r>
            <a:r>
              <a:rPr lang="en-US" i="1" dirty="0"/>
              <a:t>y</a:t>
            </a:r>
            <a:r>
              <a:rPr sz="2800" dirty="0"/>
              <a:t> </a:t>
            </a:r>
            <a:r>
              <a:rPr dirty="0"/>
              <a:t>Given</a:t>
            </a:r>
            <a:r>
              <a:rPr lang="en-US" dirty="0"/>
              <a:t> </a:t>
            </a:r>
            <a:r>
              <a:rPr lang="en-US" i="1" dirty="0"/>
              <a:t>x</a:t>
            </a:r>
            <a:endParaRPr sz="2800" dirty="0"/>
          </a:p>
        </p:txBody>
      </p:sp>
      <p:sp>
        <p:nvSpPr>
          <p:cNvPr id="3" name="Text Placeholder 2"/>
          <p:cNvSpPr>
            <a:spLocks noGrp="1"/>
          </p:cNvSpPr>
          <p:nvPr>
            <p:ph type="body" sz="quarter" idx="10"/>
          </p:nvPr>
        </p:nvSpPr>
        <p:spPr>
          <a:xfrm>
            <a:off x="457200" y="1082078"/>
            <a:ext cx="8229600" cy="3870922"/>
          </a:xfrm>
        </p:spPr>
        <p:txBody>
          <a:bodyPr>
            <a:normAutofit/>
          </a:bodyPr>
          <a:lstStyle/>
          <a:p>
            <a:pPr>
              <a:defRPr sz="2800"/>
            </a:pPr>
            <a:r>
              <a:rPr sz="2800" dirty="0"/>
              <a:t>A </a:t>
            </a:r>
            <a:r>
              <a:rPr lang="en-US" sz="2800" dirty="0"/>
              <a:t>100(1 </a:t>
            </a:r>
            <a:r>
              <a:rPr lang="en-US" sz="2800" dirty="0">
                <a:latin typeface="Calibri" panose="020F0502020204030204" pitchFamily="34" charset="0"/>
                <a:ea typeface="Calibri" panose="020F0502020204030204" pitchFamily="34" charset="0"/>
                <a:cs typeface="Calibri" panose="020F0502020204030204" pitchFamily="34" charset="0"/>
              </a:rPr>
              <a:t>− </a:t>
            </a:r>
            <a:r>
              <a:rPr lang="el-GR" sz="2800" i="1" dirty="0">
                <a:latin typeface="Calibri" panose="020F0502020204030204" pitchFamily="34" charset="0"/>
                <a:ea typeface="Calibri" panose="020F0502020204030204" pitchFamily="34" charset="0"/>
                <a:cs typeface="Calibri" panose="020F0502020204030204" pitchFamily="34" charset="0"/>
              </a:rPr>
              <a:t>α</a:t>
            </a:r>
            <a:r>
              <a:rPr lang="en-US" sz="2800" dirty="0"/>
              <a:t>)%</a:t>
            </a:r>
            <a:r>
              <a:rPr sz="2800" dirty="0"/>
              <a:t> confidence interval for the predicted value of </a:t>
            </a:r>
            <a:r>
              <a:rPr lang="en-US" sz="2800" i="1" dirty="0"/>
              <a:t>y </a:t>
            </a:r>
            <a:r>
              <a:rPr sz="2800" dirty="0"/>
              <a:t>given </a:t>
            </a:r>
            <a:r>
              <a:rPr lang="en-US" sz="2800" i="1" dirty="0"/>
              <a:t>x</a:t>
            </a:r>
            <a:r>
              <a:rPr sz="2800" dirty="0"/>
              <a:t>, also known as a </a:t>
            </a:r>
            <a:r>
              <a:rPr sz="2800" b="1" dirty="0"/>
              <a:t>prediction interval</a:t>
            </a:r>
            <a:r>
              <a:rPr sz="2800" dirty="0"/>
              <a:t>, is given by</a:t>
            </a:r>
          </a:p>
          <a:p>
            <a:pPr algn="ctr">
              <a:defRPr sz="2800"/>
            </a:pPr>
            <a:endParaRPr sz="2800" dirty="0"/>
          </a:p>
          <a:p>
            <a:endParaRPr sz="2800" dirty="0"/>
          </a:p>
        </p:txBody>
      </p:sp>
      <p:pic>
        <p:nvPicPr>
          <p:cNvPr id="5" name="Picture 4" descr="y hat subscript p plus or minus t subscript alpha divided by 2 comma degrees of freedom times s subscript e times the square root of open parenthesis 1 plus open fraction 1 divided by n close fraction plus open parenthesis x subscript p minus x bar close parenthesis squared divided by the summation of open parenthesis x subscript i minus x bar close parenthesis squared close parenthesis.">
            <a:extLst>
              <a:ext uri="{FF2B5EF4-FFF2-40B4-BE49-F238E27FC236}">
                <a16:creationId xmlns:a16="http://schemas.microsoft.com/office/drawing/2014/main" id="{09514BEC-C203-6559-8A32-C472EF39CEFC}"/>
              </a:ext>
            </a:extLst>
          </p:cNvPr>
          <p:cNvPicPr>
            <a:picLocks noChangeAspect="1"/>
          </p:cNvPicPr>
          <p:nvPr/>
        </p:nvPicPr>
        <p:blipFill>
          <a:blip r:embed="rId2"/>
          <a:stretch>
            <a:fillRect/>
          </a:stretch>
        </p:blipFill>
        <p:spPr>
          <a:xfrm>
            <a:off x="2505075" y="2667000"/>
            <a:ext cx="4133850" cy="12287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2BC91-914C-4B27-8CD3-CD25D696EA9C}"/>
              </a:ext>
            </a:extLst>
          </p:cNvPr>
          <p:cNvSpPr>
            <a:spLocks noGrp="1"/>
          </p:cNvSpPr>
          <p:nvPr>
            <p:ph type="title"/>
          </p:nvPr>
        </p:nvSpPr>
        <p:spPr/>
        <p:txBody>
          <a:bodyPr/>
          <a:lstStyle/>
          <a:p>
            <a:r>
              <a:rPr lang="en-US" dirty="0"/>
              <a:t>Confidence Intervals for the Predicted Value of </a:t>
            </a:r>
            <a:r>
              <a:rPr lang="en-US" i="1" dirty="0"/>
              <a:t>y</a:t>
            </a:r>
            <a:r>
              <a:rPr lang="en-US" dirty="0"/>
              <a:t> Given </a:t>
            </a:r>
            <a:r>
              <a:rPr lang="en-US" i="1" dirty="0"/>
              <a:t>x</a:t>
            </a:r>
            <a:r>
              <a:rPr lang="en-US" dirty="0"/>
              <a:t>—Slide 5</a:t>
            </a:r>
            <a:endParaRPr lang="en-IN" dirty="0"/>
          </a:p>
        </p:txBody>
      </p:sp>
      <p:sp>
        <p:nvSpPr>
          <p:cNvPr id="3" name="Text Placeholder 2">
            <a:extLst>
              <a:ext uri="{FF2B5EF4-FFF2-40B4-BE49-F238E27FC236}">
                <a16:creationId xmlns:a16="http://schemas.microsoft.com/office/drawing/2014/main" id="{22554EF1-2710-4B5D-B2BB-AE40BE4D3DC7}"/>
              </a:ext>
            </a:extLst>
          </p:cNvPr>
          <p:cNvSpPr>
            <a:spLocks noGrp="1"/>
          </p:cNvSpPr>
          <p:nvPr>
            <p:ph type="body" sz="quarter" idx="10"/>
          </p:nvPr>
        </p:nvSpPr>
        <p:spPr/>
        <p:txBody>
          <a:bodyPr/>
          <a:lstStyle/>
          <a:p>
            <a:r>
              <a:rPr lang="en-US" dirty="0"/>
              <a:t>Since the only difference between the prediction interval and the confidence interval for the mean value of </a:t>
            </a:r>
            <a:r>
              <a:rPr lang="en-US" i="1" dirty="0"/>
              <a:t>y</a:t>
            </a:r>
            <a:r>
              <a:rPr lang="en-US" dirty="0"/>
              <a:t> given </a:t>
            </a:r>
            <a:r>
              <a:rPr lang="en-US" i="1" dirty="0"/>
              <a:t>x</a:t>
            </a:r>
            <a:r>
              <a:rPr lang="en-US" dirty="0"/>
              <a:t> is the </a:t>
            </a:r>
            <a:r>
              <a:rPr lang="en-US" dirty="0">
                <a:latin typeface="Cambria Math" panose="02040503050406030204" pitchFamily="18" charset="0"/>
                <a:ea typeface="Cambria Math" panose="02040503050406030204" pitchFamily="18" charset="0"/>
              </a:rPr>
              <a:t>“1” </a:t>
            </a:r>
            <a:r>
              <a:rPr lang="en-US" dirty="0"/>
              <a:t>inside the square root</a:t>
            </a:r>
            <a:r>
              <a:rPr lang="en-US" dirty="0">
                <a:latin typeface="Cambria Math" panose="02040503050406030204" pitchFamily="18" charset="0"/>
                <a:ea typeface="Cambria Math" panose="02040503050406030204" pitchFamily="18" charset="0"/>
              </a:rPr>
              <a:t>,</a:t>
            </a:r>
            <a:r>
              <a:rPr lang="en-US" dirty="0"/>
              <a:t> the same information is required to compute the interval. However</a:t>
            </a:r>
            <a:r>
              <a:rPr lang="en-US" dirty="0">
                <a:latin typeface="Cambria Math" panose="02040503050406030204" pitchFamily="18" charset="0"/>
                <a:ea typeface="Cambria Math" panose="02040503050406030204" pitchFamily="18" charset="0"/>
              </a:rPr>
              <a:t>,</a:t>
            </a:r>
            <a:r>
              <a:rPr lang="en-US" dirty="0"/>
              <a:t> since many statistical analysis packages will compute the prediction interval</a:t>
            </a:r>
            <a:r>
              <a:rPr lang="en-US" dirty="0">
                <a:latin typeface="Cambria Math" panose="02040503050406030204" pitchFamily="18" charset="0"/>
                <a:ea typeface="Cambria Math" panose="02040503050406030204" pitchFamily="18" charset="0"/>
              </a:rPr>
              <a:t>,</a:t>
            </a:r>
            <a:r>
              <a:rPr lang="en-US" dirty="0"/>
              <a:t> you may not have to perform the computations very often. </a:t>
            </a:r>
            <a:endParaRPr lang="en-IN" dirty="0"/>
          </a:p>
        </p:txBody>
      </p:sp>
    </p:spTree>
    <p:extLst>
      <p:ext uri="{BB962C8B-B14F-4D97-AF65-F5344CB8AC3E}">
        <p14:creationId xmlns:p14="http://schemas.microsoft.com/office/powerpoint/2010/main" val="22624972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Calculating a Prediction Interval for the Total Cost—Slide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Suppose you</a:t>
            </a:r>
            <a:r>
              <a:rPr sz="2800" dirty="0">
                <a:latin typeface="Cambria Math" panose="02040503050406030204" pitchFamily="18" charset="0"/>
                <a:ea typeface="Cambria Math" panose="02040503050406030204" pitchFamily="18" charset="0"/>
              </a:rPr>
              <a:t>,</a:t>
            </a:r>
            <a:r>
              <a:rPr sz="2800" dirty="0"/>
              <a:t> as the production manager</a:t>
            </a:r>
            <a:r>
              <a:rPr lang="en-IN" dirty="0">
                <a:latin typeface="Cambria Math" panose="02040503050406030204" pitchFamily="18" charset="0"/>
                <a:ea typeface="Cambria Math" panose="02040503050406030204" pitchFamily="18" charset="0"/>
              </a:rPr>
              <a:t>,</a:t>
            </a:r>
            <a:r>
              <a:rPr sz="2800" dirty="0"/>
              <a:t> wish to produce </a:t>
            </a:r>
            <a:r>
              <a:rPr sz="2800" dirty="0">
                <a:latin typeface="Cambria Math"/>
              </a:rPr>
              <a:t>35</a:t>
            </a:r>
            <a:r>
              <a:rPr sz="2800" dirty="0"/>
              <a:t> items this week. Compute the </a:t>
            </a:r>
            <a:r>
              <a:rPr lang="en-US" sz="2800" dirty="0"/>
              <a:t>95%</a:t>
            </a:r>
            <a:r>
              <a:rPr sz="2800" dirty="0"/>
              <a:t> prediction interval for the total cost of production.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a Prediction Interval for the Total Cost—Slide 2</a:t>
            </a:r>
            <a:endParaRPr dirty="0"/>
          </a:p>
        </p:txBody>
      </p:sp>
      <p:sp>
        <p:nvSpPr>
          <p:cNvPr id="3" name="Text Placeholder 2"/>
          <p:cNvSpPr>
            <a:spLocks noGrp="1"/>
          </p:cNvSpPr>
          <p:nvPr>
            <p:ph type="body" sz="quarter" idx="10"/>
          </p:nvPr>
        </p:nvSpPr>
        <p:spPr/>
        <p:txBody>
          <a:bodyPr>
            <a:noAutofit/>
          </a:bodyPr>
          <a:lstStyle/>
          <a:p>
            <a:r>
              <a:rPr lang="en-IN" b="1" dirty="0"/>
              <a:t>Solution</a:t>
            </a:r>
          </a:p>
          <a:p>
            <a:r>
              <a:rPr lang="en-IN" dirty="0"/>
              <a:t>The predicted cost of producing </a:t>
            </a:r>
            <a:r>
              <a:rPr lang="en-IN" dirty="0">
                <a:latin typeface="Cambria Math"/>
              </a:rPr>
              <a:t>35</a:t>
            </a:r>
            <a:r>
              <a:rPr lang="en-IN" dirty="0"/>
              <a:t> items is given by</a:t>
            </a:r>
            <a:endParaRPr dirty="0"/>
          </a:p>
        </p:txBody>
      </p:sp>
      <p:pic>
        <p:nvPicPr>
          <p:cNvPr id="5" name="Picture 4" descr="Estimated Cost equals $2227.96 plus $53.88 times 35 equals $4113.76.">
            <a:extLst>
              <a:ext uri="{FF2B5EF4-FFF2-40B4-BE49-F238E27FC236}">
                <a16:creationId xmlns:a16="http://schemas.microsoft.com/office/drawing/2014/main" id="{9206E772-A264-2D09-C21E-5749DE0E6989}"/>
              </a:ext>
            </a:extLst>
          </p:cNvPr>
          <p:cNvPicPr>
            <a:picLocks noChangeAspect="1"/>
          </p:cNvPicPr>
          <p:nvPr/>
        </p:nvPicPr>
        <p:blipFill>
          <a:blip r:embed="rId2"/>
          <a:stretch>
            <a:fillRect/>
          </a:stretch>
        </p:blipFill>
        <p:spPr>
          <a:xfrm>
            <a:off x="988387" y="2152581"/>
            <a:ext cx="7272000" cy="493527"/>
          </a:xfrm>
          <a:prstGeom prst="rect">
            <a:avLst/>
          </a:prstGeom>
        </p:spPr>
      </p:pic>
      <p:pic>
        <p:nvPicPr>
          <p:cNvPr id="7" name="Picture 6" descr="t subscript alpha divided by 2 comma degrees of freedom equals t subscript 0.025 comma 8 equals 2.306,&#10;s subscript e equals 223.0682, and">
            <a:extLst>
              <a:ext uri="{FF2B5EF4-FFF2-40B4-BE49-F238E27FC236}">
                <a16:creationId xmlns:a16="http://schemas.microsoft.com/office/drawing/2014/main" id="{A9F03A2C-1276-D884-B605-2C59834C0246}"/>
              </a:ext>
            </a:extLst>
          </p:cNvPr>
          <p:cNvPicPr>
            <a:picLocks noChangeAspect="1"/>
          </p:cNvPicPr>
          <p:nvPr/>
        </p:nvPicPr>
        <p:blipFill>
          <a:blip r:embed="rId3"/>
          <a:stretch>
            <a:fillRect/>
          </a:stretch>
        </p:blipFill>
        <p:spPr>
          <a:xfrm>
            <a:off x="1909762" y="2806128"/>
            <a:ext cx="5324475" cy="457200"/>
          </a:xfrm>
          <a:prstGeom prst="rect">
            <a:avLst/>
          </a:prstGeom>
        </p:spPr>
      </p:pic>
      <p:pic>
        <p:nvPicPr>
          <p:cNvPr id="10" name="Picture 9" descr="Open parenthesis x subscript p minus x bar close parenthesis squared divided by summation of open parenthesis x subscript i minus x bar close parenthesis squared equals open parenthesis 35 minus 33.1 close parenthesis squared divided by 412.90 is approximately equal to 0.0087.">
            <a:extLst>
              <a:ext uri="{FF2B5EF4-FFF2-40B4-BE49-F238E27FC236}">
                <a16:creationId xmlns:a16="http://schemas.microsoft.com/office/drawing/2014/main" id="{963C53E8-2566-E128-95C6-134A2A535826}"/>
              </a:ext>
            </a:extLst>
          </p:cNvPr>
          <p:cNvPicPr>
            <a:picLocks noChangeAspect="1"/>
          </p:cNvPicPr>
          <p:nvPr/>
        </p:nvPicPr>
        <p:blipFill>
          <a:blip r:embed="rId4"/>
          <a:stretch>
            <a:fillRect/>
          </a:stretch>
        </p:blipFill>
        <p:spPr>
          <a:xfrm>
            <a:off x="2362200" y="3512820"/>
            <a:ext cx="4524375" cy="1123950"/>
          </a:xfrm>
          <a:prstGeom prst="rect">
            <a:avLst/>
          </a:prstGeom>
        </p:spPr>
      </p:pic>
      <p:sp>
        <p:nvSpPr>
          <p:cNvPr id="12" name="TextBox 11">
            <a:extLst>
              <a:ext uri="{FF2B5EF4-FFF2-40B4-BE49-F238E27FC236}">
                <a16:creationId xmlns:a16="http://schemas.microsoft.com/office/drawing/2014/main" id="{F7F7EFB3-4C6C-DBA4-13B1-A34C2C29AA8B}"/>
              </a:ext>
            </a:extLst>
          </p:cNvPr>
          <p:cNvSpPr txBox="1"/>
          <p:nvPr/>
        </p:nvSpPr>
        <p:spPr>
          <a:xfrm>
            <a:off x="457200" y="4806315"/>
            <a:ext cx="8229600" cy="523220"/>
          </a:xfrm>
          <a:prstGeom prst="rect">
            <a:avLst/>
          </a:prstGeom>
          <a:noFill/>
        </p:spPr>
        <p:txBody>
          <a:bodyPr wrap="square">
            <a:spAutoFit/>
          </a:bodyPr>
          <a:lstStyle/>
          <a:p>
            <a:r>
              <a:rPr lang="en-IN" sz="2800" dirty="0"/>
              <a:t>Computing the interval we have the following.</a:t>
            </a:r>
            <a:endParaRPr lang="ar-AE" sz="2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a Prediction Interval for the Total Cost—Slide 3</a:t>
            </a:r>
            <a:endParaRPr dirty="0"/>
          </a:p>
        </p:txBody>
      </p:sp>
      <p:sp>
        <p:nvSpPr>
          <p:cNvPr id="3" name="Text Placeholder 2"/>
          <p:cNvSpPr>
            <a:spLocks noGrp="1"/>
          </p:cNvSpPr>
          <p:nvPr>
            <p:ph type="body" sz="quarter" idx="10"/>
          </p:nvPr>
        </p:nvSpPr>
        <p:spPr/>
        <p:txBody>
          <a:bodyPr>
            <a:normAutofit/>
          </a:bodyPr>
          <a:lstStyle/>
          <a:p>
            <a:pPr algn="ctr">
              <a:defRPr sz="2800"/>
            </a:pPr>
            <a:r>
              <a:rPr lang="en-IN" sz="2400" b="1" dirty="0"/>
              <a:t>95% Prediction Interval for </a:t>
            </a:r>
            <a:r>
              <a:rPr lang="en-IN" sz="2400" b="1" i="1" dirty="0"/>
              <a:t>y</a:t>
            </a:r>
            <a:r>
              <a:rPr lang="en-IN" sz="2400" b="1" dirty="0"/>
              <a:t> Given </a:t>
            </a:r>
            <a:r>
              <a:rPr lang="en-IN" sz="2400" b="1" i="1" dirty="0"/>
              <a:t>x</a:t>
            </a:r>
            <a:r>
              <a:rPr lang="en-IN" sz="2400" b="1" dirty="0"/>
              <a:t> = 35</a:t>
            </a:r>
          </a:p>
          <a:p>
            <a:pPr algn="ctr">
              <a:defRPr sz="2800"/>
            </a:pPr>
            <a:endParaRPr lang="en-IN" sz="2400" dirty="0"/>
          </a:p>
          <a:p>
            <a:pPr algn="ctr">
              <a:defRPr sz="2800"/>
            </a:pPr>
            <a:endParaRPr lang="en-US" sz="2400" dirty="0"/>
          </a:p>
          <a:p>
            <a:pPr algn="ctr">
              <a:defRPr sz="2800"/>
            </a:pPr>
            <a:endParaRPr lang="ar-AE" sz="2400" dirty="0"/>
          </a:p>
          <a:p>
            <a:br>
              <a:rPr lang="ar-AE" sz="2400" dirty="0">
                <a:latin typeface="Cambria Math" panose="02040503050406030204" pitchFamily="18" charset="0"/>
              </a:rPr>
            </a:br>
            <a:br>
              <a:rPr lang="ar-AE" sz="2400" dirty="0">
                <a:latin typeface="Cambria Math" panose="02040503050406030204" pitchFamily="18" charset="0"/>
              </a:rPr>
            </a:br>
            <a:endParaRPr sz="2400" dirty="0"/>
          </a:p>
        </p:txBody>
      </p:sp>
      <p:pic>
        <p:nvPicPr>
          <p:cNvPr id="5" name="Picture 4" descr="y hat subscript p plus or minus t subscript alpha divided by 2 comma degrees of freedom times s subscript e times the square root of open parenthesis 1 plus open fraction 1 divided by n close fraction plus open parenthesis x subscript p minus x bar close parenthesis squared divided by summation of open parenthesis x subscript i minus x bar close parenthesis squared close parenthesis.&#10;&#10;which is 4113.76 plus or minus 2.306 times 223.0682 times the square root of open parenthesis 1 plus open fraction 1 divided by 10 close fraction plus 0.0087 close parenthesis.&#10;&#10;that equals 4113.76 plus or minus 541.6316.&#10;&#10;which is 3572.13 to 4655.39.">
            <a:extLst>
              <a:ext uri="{FF2B5EF4-FFF2-40B4-BE49-F238E27FC236}">
                <a16:creationId xmlns:a16="http://schemas.microsoft.com/office/drawing/2014/main" id="{A1A582D9-7AF4-F20D-9AAF-FACD50A5833F}"/>
              </a:ext>
            </a:extLst>
          </p:cNvPr>
          <p:cNvPicPr>
            <a:picLocks noChangeAspect="1"/>
          </p:cNvPicPr>
          <p:nvPr/>
        </p:nvPicPr>
        <p:blipFill>
          <a:blip r:embed="rId2"/>
          <a:stretch>
            <a:fillRect/>
          </a:stretch>
        </p:blipFill>
        <p:spPr>
          <a:xfrm>
            <a:off x="1624012" y="1943687"/>
            <a:ext cx="5895975" cy="3286125"/>
          </a:xfrm>
          <a:prstGeom prst="rect">
            <a:avLst/>
          </a:prstGeom>
        </p:spPr>
      </p:pic>
    </p:spTree>
    <p:extLst>
      <p:ext uri="{BB962C8B-B14F-4D97-AF65-F5344CB8AC3E}">
        <p14:creationId xmlns:p14="http://schemas.microsoft.com/office/powerpoint/2010/main" val="22945805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a Prediction Interval for the Total Cost—Slide 4</a:t>
            </a:r>
            <a:endParaRPr dirty="0"/>
          </a:p>
        </p:txBody>
      </p:sp>
      <p:sp>
        <p:nvSpPr>
          <p:cNvPr id="3" name="Text Placeholder 2"/>
          <p:cNvSpPr>
            <a:spLocks noGrp="1"/>
          </p:cNvSpPr>
          <p:nvPr>
            <p:ph type="body" sz="quarter" idx="10"/>
          </p:nvPr>
        </p:nvSpPr>
        <p:spPr/>
        <p:txBody>
          <a:bodyPr>
            <a:normAutofit/>
          </a:bodyPr>
          <a:lstStyle/>
          <a:p>
            <a:r>
              <a:rPr sz="2600" dirty="0"/>
              <a:t>We are </a:t>
            </a:r>
            <a:r>
              <a:rPr lang="en-US" sz="2600" dirty="0"/>
              <a:t>95%</a:t>
            </a:r>
            <a:r>
              <a:rPr sz="2600" dirty="0"/>
              <a:t> confident that the actual cost of production will be within </a:t>
            </a:r>
            <a:r>
              <a:rPr lang="en-US" sz="2600" dirty="0"/>
              <a:t>$541.63</a:t>
            </a:r>
            <a:r>
              <a:rPr sz="2600" dirty="0"/>
              <a:t> of the average price for producing 35 items (</a:t>
            </a:r>
            <a:r>
              <a:rPr lang="en-US" sz="2600" dirty="0"/>
              <a:t>$4113.76</a:t>
            </a:r>
            <a:r>
              <a:rPr sz="2600" dirty="0"/>
              <a:t>). Specifically, we are </a:t>
            </a:r>
            <a:r>
              <a:rPr lang="en-US" sz="2600" dirty="0"/>
              <a:t>95%</a:t>
            </a:r>
            <a:r>
              <a:rPr sz="2600" dirty="0"/>
              <a:t> confident that the production cost will be between </a:t>
            </a:r>
            <a:r>
              <a:rPr lang="en-US" sz="2600" dirty="0"/>
              <a:t>$3572.13</a:t>
            </a:r>
            <a:r>
              <a:rPr sz="2600" dirty="0"/>
              <a:t> and </a:t>
            </a:r>
            <a:r>
              <a:rPr lang="en-US" sz="2600" dirty="0"/>
              <a:t>$4655.39.</a:t>
            </a:r>
            <a:endParaRPr sz="2600" dirty="0"/>
          </a:p>
        </p:txBody>
      </p:sp>
    </p:spTree>
    <p:extLst>
      <p:ext uri="{BB962C8B-B14F-4D97-AF65-F5344CB8AC3E}">
        <p14:creationId xmlns:p14="http://schemas.microsoft.com/office/powerpoint/2010/main" val="35504963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Calculating a Prediction Interval for the Total Cost—Slide 5</a:t>
            </a:r>
            <a:endParaRPr dirty="0"/>
          </a:p>
        </p:txBody>
      </p:sp>
      <p:sp>
        <p:nvSpPr>
          <p:cNvPr id="3" name="Text Placeholder 2"/>
          <p:cNvSpPr>
            <a:spLocks noGrp="1"/>
          </p:cNvSpPr>
          <p:nvPr>
            <p:ph type="body" sz="quarter" idx="10"/>
          </p:nvPr>
        </p:nvSpPr>
        <p:spPr/>
        <p:txBody>
          <a:bodyPr>
            <a:normAutofit/>
          </a:bodyPr>
          <a:lstStyle/>
          <a:p>
            <a:pPr>
              <a:defRPr sz="2800"/>
            </a:pPr>
            <a:r>
              <a:rPr sz="2800" dirty="0"/>
              <a:t>Figure 3 shows a fitted line plot of the production data along with the </a:t>
            </a:r>
            <a:r>
              <a:rPr lang="en-US" dirty="0"/>
              <a:t>95%</a:t>
            </a:r>
            <a:r>
              <a:rPr sz="2800" dirty="0"/>
              <a:t> prediction interval. Notice the difference between the plots of the </a:t>
            </a:r>
            <a:r>
              <a:rPr lang="en-US" sz="2800" dirty="0"/>
              <a:t>95%</a:t>
            </a:r>
            <a:r>
              <a:rPr sz="2800" dirty="0"/>
              <a:t> confidence interval (in Figure 1) and the </a:t>
            </a:r>
            <a:r>
              <a:rPr lang="en-US" sz="2800" dirty="0"/>
              <a:t>95%</a:t>
            </a:r>
            <a:r>
              <a:rPr sz="2800" dirty="0"/>
              <a:t> prediction interval.</a:t>
            </a:r>
            <a:endParaRPr lang="en-US" sz="2800" dirty="0"/>
          </a:p>
        </p:txBody>
      </p:sp>
    </p:spTree>
    <p:extLst>
      <p:ext uri="{BB962C8B-B14F-4D97-AF65-F5344CB8AC3E}">
        <p14:creationId xmlns:p14="http://schemas.microsoft.com/office/powerpoint/2010/main" val="2875175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E840E-A1FD-4C21-AA17-3A90D7D3A6EB}"/>
              </a:ext>
            </a:extLst>
          </p:cNvPr>
          <p:cNvSpPr>
            <a:spLocks noGrp="1"/>
          </p:cNvSpPr>
          <p:nvPr>
            <p:ph type="title"/>
          </p:nvPr>
        </p:nvSpPr>
        <p:spPr/>
        <p:txBody>
          <a:bodyPr/>
          <a:lstStyle/>
          <a:p>
            <a:r>
              <a:rPr lang="en-US" dirty="0"/>
              <a:t>Example 2: Calculating a Prediction Interval for the Total Cost—Slide 6</a:t>
            </a:r>
            <a:endParaRPr lang="en-IN" dirty="0"/>
          </a:p>
        </p:txBody>
      </p:sp>
      <p:pic>
        <p:nvPicPr>
          <p:cNvPr id="9" name="Picture 8" descr="The image shows a linear regression analysis plot titled Fitted Line Plot, and the regression equation is cost equals 2228 plus 53.88 times Items produced.&#10;The plot shows the relationship between items produced on x axis and cost on y axis. The x axis ranges from 20 to 45 in increments of 5, and the y-axis ranges from 3000 to 5500 in increments of 500.&#10;The plot has a solid black line representing the regression line.&#10;Red dashed lines above and below the regression line represent the 95 percent prediction interval.&#10;The points plotted on the graph representing the observed data points and all are in between the Confidence interval.&#10;And at the top right we have, s equals 223.068, R squared equals 75.1 percent, and Adjusted R square equals 72.0 percent.&#10;This graph shows that how the cost increases with the number of items produced with the regression line estimating that for every additional item produced, the cost increases by approximately 53 dollars 88 cents.&#10;The data points generally follow an upward trend, suggesting a positive linear relationship between the number of items produced and cost.&#10;The prediction bands widen at both ends of the regression line, indicating higher prediction uncertainty at the extremes of the data range.">
            <a:extLst>
              <a:ext uri="{FF2B5EF4-FFF2-40B4-BE49-F238E27FC236}">
                <a16:creationId xmlns:a16="http://schemas.microsoft.com/office/drawing/2014/main" id="{4970AA08-A899-4E66-90E4-D97DDF964A4F}"/>
              </a:ext>
            </a:extLst>
          </p:cNvPr>
          <p:cNvPicPr>
            <a:picLocks noChangeAspect="1"/>
          </p:cNvPicPr>
          <p:nvPr/>
        </p:nvPicPr>
        <p:blipFill>
          <a:blip r:embed="rId2"/>
          <a:srcRect b="6629"/>
          <a:stretch>
            <a:fillRect/>
          </a:stretch>
        </p:blipFill>
        <p:spPr>
          <a:xfrm>
            <a:off x="1160080" y="1031596"/>
            <a:ext cx="6823840" cy="4607204"/>
          </a:xfrm>
          <a:prstGeom prst="rect">
            <a:avLst/>
          </a:prstGeom>
        </p:spPr>
      </p:pic>
      <p:sp>
        <p:nvSpPr>
          <p:cNvPr id="3" name="TextBox 2">
            <a:extLst>
              <a:ext uri="{FF2B5EF4-FFF2-40B4-BE49-F238E27FC236}">
                <a16:creationId xmlns:a16="http://schemas.microsoft.com/office/drawing/2014/main" id="{FB41CB5B-7910-54BB-3777-C769807CE871}"/>
              </a:ext>
            </a:extLst>
          </p:cNvPr>
          <p:cNvSpPr txBox="1"/>
          <p:nvPr/>
        </p:nvSpPr>
        <p:spPr>
          <a:xfrm>
            <a:off x="3657600" y="5595571"/>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17706074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E840E-A1FD-4C21-AA17-3A90D7D3A6EB}"/>
              </a:ext>
            </a:extLst>
          </p:cNvPr>
          <p:cNvSpPr>
            <a:spLocks noGrp="1"/>
          </p:cNvSpPr>
          <p:nvPr>
            <p:ph type="title"/>
          </p:nvPr>
        </p:nvSpPr>
        <p:spPr/>
        <p:txBody>
          <a:bodyPr/>
          <a:lstStyle/>
          <a:p>
            <a:r>
              <a:rPr lang="en-US" dirty="0"/>
              <a:t>Example 2: Calculating a Prediction Interval for the Total Cost—Slide 7</a:t>
            </a:r>
            <a:endParaRPr lang="en-IN" dirty="0"/>
          </a:p>
        </p:txBody>
      </p:sp>
      <p:sp>
        <p:nvSpPr>
          <p:cNvPr id="3" name="Text Placeholder 2">
            <a:extLst>
              <a:ext uri="{FF2B5EF4-FFF2-40B4-BE49-F238E27FC236}">
                <a16:creationId xmlns:a16="http://schemas.microsoft.com/office/drawing/2014/main" id="{B3B1D5E8-831D-4D7B-ACAD-CA3AA7BD6637}"/>
              </a:ext>
            </a:extLst>
          </p:cNvPr>
          <p:cNvSpPr>
            <a:spLocks noGrp="1"/>
          </p:cNvSpPr>
          <p:nvPr>
            <p:ph type="body" sz="quarter" idx="10"/>
          </p:nvPr>
        </p:nvSpPr>
        <p:spPr/>
        <p:txBody>
          <a:bodyPr/>
          <a:lstStyle/>
          <a:p>
            <a:r>
              <a:rPr lang="en-US" dirty="0"/>
              <a:t>The graphs below compare the confidence intervals for the mean value of </a:t>
            </a:r>
            <a:r>
              <a:rPr lang="en-US" i="1" dirty="0"/>
              <a:t>y</a:t>
            </a:r>
            <a:r>
              <a:rPr lang="en-US" dirty="0"/>
              <a:t> given </a:t>
            </a:r>
            <a:r>
              <a:rPr lang="en-US" i="1" dirty="0"/>
              <a:t>x</a:t>
            </a:r>
            <a:r>
              <a:rPr lang="en-US" dirty="0"/>
              <a:t> = 35 and the predicted value of </a:t>
            </a:r>
            <a:r>
              <a:rPr lang="en-US" i="1" dirty="0"/>
              <a:t>y</a:t>
            </a:r>
            <a:r>
              <a:rPr lang="en-US" dirty="0"/>
              <a:t> given </a:t>
            </a:r>
            <a:r>
              <a:rPr lang="en-US" i="1" dirty="0"/>
              <a:t>x</a:t>
            </a:r>
            <a:r>
              <a:rPr lang="en-US" dirty="0"/>
              <a:t> = 35.</a:t>
            </a:r>
          </a:p>
          <a:p>
            <a:endParaRPr lang="en-US" dirty="0"/>
          </a:p>
          <a:p>
            <a:endParaRPr lang="en-US" dirty="0"/>
          </a:p>
          <a:p>
            <a:endParaRPr lang="en-US" dirty="0"/>
          </a:p>
        </p:txBody>
      </p:sp>
      <p:pic>
        <p:nvPicPr>
          <p:cNvPr id="5" name="Picture 4" descr="For Confidence Interval for the Mean value of y,&#10;A horizontal line is shown marked with three tick marks from left to right with a small vertical line at middle of the line, the values under each marks are 3944.17, 4113.76, and 4283.35 respectively.&#10;&#10;For Confidence Interval for the predicted value of y,&#10;A horizontal line is shown marked with three tick marks from left to right with a small vertical line at middle of the line, the values under each marks are 3572.13, 4113.76, and 4655.39 respectively.">
            <a:extLst>
              <a:ext uri="{FF2B5EF4-FFF2-40B4-BE49-F238E27FC236}">
                <a16:creationId xmlns:a16="http://schemas.microsoft.com/office/drawing/2014/main" id="{BB631C7B-E7E2-4086-8EDE-31F4CF05141A}"/>
              </a:ext>
            </a:extLst>
          </p:cNvPr>
          <p:cNvPicPr>
            <a:picLocks noChangeAspect="1"/>
          </p:cNvPicPr>
          <p:nvPr/>
        </p:nvPicPr>
        <p:blipFill>
          <a:blip r:embed="rId2"/>
          <a:stretch>
            <a:fillRect/>
          </a:stretch>
        </p:blipFill>
        <p:spPr>
          <a:xfrm>
            <a:off x="1371600" y="2590800"/>
            <a:ext cx="5811061" cy="1448002"/>
          </a:xfrm>
          <a:prstGeom prst="rect">
            <a:avLst/>
          </a:prstGeom>
        </p:spPr>
      </p:pic>
    </p:spTree>
    <p:extLst>
      <p:ext uri="{BB962C8B-B14F-4D97-AF65-F5344CB8AC3E}">
        <p14:creationId xmlns:p14="http://schemas.microsoft.com/office/powerpoint/2010/main" val="39788894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E840E-A1FD-4C21-AA17-3A90D7D3A6EB}"/>
              </a:ext>
            </a:extLst>
          </p:cNvPr>
          <p:cNvSpPr>
            <a:spLocks noGrp="1"/>
          </p:cNvSpPr>
          <p:nvPr>
            <p:ph type="title"/>
          </p:nvPr>
        </p:nvSpPr>
        <p:spPr/>
        <p:txBody>
          <a:bodyPr/>
          <a:lstStyle/>
          <a:p>
            <a:r>
              <a:rPr lang="en-US" dirty="0"/>
              <a:t>Example 2: Calculating a Prediction Interval for the Total Cost—Slide 8</a:t>
            </a:r>
            <a:endParaRPr lang="en-IN" dirty="0"/>
          </a:p>
        </p:txBody>
      </p:sp>
      <p:sp>
        <p:nvSpPr>
          <p:cNvPr id="3" name="Text Placeholder 2">
            <a:extLst>
              <a:ext uri="{FF2B5EF4-FFF2-40B4-BE49-F238E27FC236}">
                <a16:creationId xmlns:a16="http://schemas.microsoft.com/office/drawing/2014/main" id="{B3B1D5E8-831D-4D7B-ACAD-CA3AA7BD6637}"/>
              </a:ext>
            </a:extLst>
          </p:cNvPr>
          <p:cNvSpPr>
            <a:spLocks noGrp="1"/>
          </p:cNvSpPr>
          <p:nvPr>
            <p:ph type="body" sz="quarter" idx="10"/>
          </p:nvPr>
        </p:nvSpPr>
        <p:spPr/>
        <p:txBody>
          <a:bodyPr/>
          <a:lstStyle/>
          <a:p>
            <a:r>
              <a:rPr lang="en-US" dirty="0"/>
              <a:t>The prediction interval is more than three times wider than the confidence interval for the average value. A high price has been paid in order to account for individual variability. </a:t>
            </a:r>
            <a:endParaRPr lang="en-IN" dirty="0"/>
          </a:p>
        </p:txBody>
      </p:sp>
    </p:spTree>
    <p:extLst>
      <p:ext uri="{BB962C8B-B14F-4D97-AF65-F5344CB8AC3E}">
        <p14:creationId xmlns:p14="http://schemas.microsoft.com/office/powerpoint/2010/main" val="628052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3</a:t>
            </a:r>
            <a:endParaRPr lang="en-IN"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Using this model, producing 30 items will have a predicted cost of $3844.36. Since the actual cost of producing 30 items varies, how do you interpret the predicted cost of $3844.36, which happens to be above the two observed values</a:t>
            </a:r>
            <a:r>
              <a:rPr lang="en-US" dirty="0">
                <a:latin typeface="Cambria Math" panose="02040503050406030204" pitchFamily="18" charset="0"/>
                <a:ea typeface="Cambria Math" panose="02040503050406030204" pitchFamily="18" charset="0"/>
              </a:rPr>
              <a:t>?</a:t>
            </a:r>
            <a:r>
              <a:rPr lang="en-US" dirty="0"/>
              <a:t> The model’s predicted value when 30 items are produced is considered to be the average cost of producing 30 items. In other words, it is the mean value of </a:t>
            </a:r>
            <a:r>
              <a:rPr lang="en-US" i="1" dirty="0"/>
              <a:t>y</a:t>
            </a:r>
            <a:r>
              <a:rPr lang="en-US" dirty="0"/>
              <a:t> (cost) when </a:t>
            </a:r>
            <a:r>
              <a:rPr lang="en-US" i="1" dirty="0"/>
              <a:t>x</a:t>
            </a:r>
            <a:r>
              <a:rPr lang="en-US" dirty="0"/>
              <a:t> (items produced) equals 30. But wait a minute</a:t>
            </a:r>
            <a:r>
              <a:rPr lang="en-US" dirty="0">
                <a:latin typeface="Cambria Math" panose="02040503050406030204" pitchFamily="18" charset="0"/>
                <a:ea typeface="Cambria Math" panose="02040503050406030204" pitchFamily="18" charset="0"/>
              </a:rPr>
              <a:t>!</a:t>
            </a:r>
            <a:r>
              <a:rPr lang="en-US" dirty="0"/>
              <a:t> </a:t>
            </a:r>
            <a:endParaRPr lang="en-IN" dirty="0"/>
          </a:p>
        </p:txBody>
      </p:sp>
    </p:spTree>
    <p:extLst>
      <p:ext uri="{BB962C8B-B14F-4D97-AF65-F5344CB8AC3E}">
        <p14:creationId xmlns:p14="http://schemas.microsoft.com/office/powerpoint/2010/main" val="41851335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BEB32-8B0E-4AB5-BF6E-83707D6AA1F8}"/>
              </a:ext>
            </a:extLst>
          </p:cNvPr>
          <p:cNvSpPr>
            <a:spLocks noGrp="1"/>
          </p:cNvSpPr>
          <p:nvPr>
            <p:ph type="title"/>
          </p:nvPr>
        </p:nvSpPr>
        <p:spPr/>
        <p:txBody>
          <a:bodyPr/>
          <a:lstStyle/>
          <a:p>
            <a:r>
              <a:rPr lang="en-US" dirty="0"/>
              <a:t>Example 2: Calculating a Prediction Interval for the Total Cost—Slide 9</a:t>
            </a:r>
            <a:endParaRPr lang="en-IN" dirty="0"/>
          </a:p>
        </p:txBody>
      </p:sp>
      <p:sp>
        <p:nvSpPr>
          <p:cNvPr id="3" name="Text Placeholder 2">
            <a:extLst>
              <a:ext uri="{FF2B5EF4-FFF2-40B4-BE49-F238E27FC236}">
                <a16:creationId xmlns:a16="http://schemas.microsoft.com/office/drawing/2014/main" id="{FC4BC0B6-25B5-47E9-875E-554D8FBCB513}"/>
              </a:ext>
            </a:extLst>
          </p:cNvPr>
          <p:cNvSpPr>
            <a:spLocks noGrp="1"/>
          </p:cNvSpPr>
          <p:nvPr>
            <p:ph type="body" sz="quarter" idx="10"/>
          </p:nvPr>
        </p:nvSpPr>
        <p:spPr/>
        <p:txBody>
          <a:bodyPr/>
          <a:lstStyle/>
          <a:p>
            <a:r>
              <a:rPr lang="en-US" dirty="0"/>
              <a:t>Using the model for prediction outside the range of </a:t>
            </a:r>
            <a:r>
              <a:rPr lang="en-US" i="1" dirty="0"/>
              <a:t>x</a:t>
            </a:r>
            <a:r>
              <a:rPr lang="en-US" dirty="0"/>
              <a:t> values used to create the model can be dangerous. The nature of the relationship may not be linear outside of the range of </a:t>
            </a:r>
            <a:r>
              <a:rPr lang="en-US" i="1" dirty="0"/>
              <a:t>x</a:t>
            </a:r>
            <a:r>
              <a:rPr lang="en-US" dirty="0"/>
              <a:t> used to define the model. In the production example, the range of </a:t>
            </a:r>
            <a:r>
              <a:rPr lang="en-US" i="1" dirty="0"/>
              <a:t>x</a:t>
            </a:r>
            <a:r>
              <a:rPr lang="en-US" dirty="0"/>
              <a:t>-values spans from 22 to 45 items produced. </a:t>
            </a:r>
            <a:endParaRPr lang="en-IN" dirty="0"/>
          </a:p>
        </p:txBody>
      </p:sp>
    </p:spTree>
    <p:extLst>
      <p:ext uri="{BB962C8B-B14F-4D97-AF65-F5344CB8AC3E}">
        <p14:creationId xmlns:p14="http://schemas.microsoft.com/office/powerpoint/2010/main" val="10447170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BEB32-8B0E-4AB5-BF6E-83707D6AA1F8}"/>
              </a:ext>
            </a:extLst>
          </p:cNvPr>
          <p:cNvSpPr>
            <a:spLocks noGrp="1"/>
          </p:cNvSpPr>
          <p:nvPr>
            <p:ph type="title"/>
          </p:nvPr>
        </p:nvSpPr>
        <p:spPr/>
        <p:txBody>
          <a:bodyPr/>
          <a:lstStyle/>
          <a:p>
            <a:r>
              <a:rPr lang="en-US" dirty="0"/>
              <a:t>Example 2: Calculating a Prediction Interval for the Total Cost—Slide 10</a:t>
            </a:r>
            <a:endParaRPr lang="en-IN" dirty="0"/>
          </a:p>
        </p:txBody>
      </p:sp>
      <p:sp>
        <p:nvSpPr>
          <p:cNvPr id="3" name="Text Placeholder 2">
            <a:extLst>
              <a:ext uri="{FF2B5EF4-FFF2-40B4-BE49-F238E27FC236}">
                <a16:creationId xmlns:a16="http://schemas.microsoft.com/office/drawing/2014/main" id="{FC4BC0B6-25B5-47E9-875E-554D8FBCB513}"/>
              </a:ext>
            </a:extLst>
          </p:cNvPr>
          <p:cNvSpPr>
            <a:spLocks noGrp="1"/>
          </p:cNvSpPr>
          <p:nvPr>
            <p:ph type="body" sz="quarter" idx="10"/>
          </p:nvPr>
        </p:nvSpPr>
        <p:spPr/>
        <p:txBody>
          <a:bodyPr/>
          <a:lstStyle/>
          <a:p>
            <a:r>
              <a:rPr lang="en-US" dirty="0"/>
              <a:t>Using the model to predict the cost of producing 100 items would no doubt have a sizable error. </a:t>
            </a:r>
            <a:r>
              <a:rPr lang="en-US" dirty="0">
                <a:latin typeface="Cambria Math" panose="02040503050406030204" pitchFamily="18" charset="0"/>
                <a:ea typeface="Cambria Math" panose="02040503050406030204" pitchFamily="18" charset="0"/>
              </a:rPr>
              <a:t>I</a:t>
            </a:r>
            <a:r>
              <a:rPr lang="en-US" dirty="0"/>
              <a:t>nferential methods are not valid outside the range of </a:t>
            </a:r>
            <a:r>
              <a:rPr lang="en-US" i="1" dirty="0"/>
              <a:t>x</a:t>
            </a:r>
            <a:r>
              <a:rPr lang="en-US" dirty="0"/>
              <a:t>. Figure 4 illustrates the uncertainty associated with the regression line outside the range of the data. </a:t>
            </a:r>
            <a:endParaRPr lang="en-IN" dirty="0"/>
          </a:p>
        </p:txBody>
      </p:sp>
    </p:spTree>
    <p:extLst>
      <p:ext uri="{BB962C8B-B14F-4D97-AF65-F5344CB8AC3E}">
        <p14:creationId xmlns:p14="http://schemas.microsoft.com/office/powerpoint/2010/main" val="36404209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BEB32-8B0E-4AB5-BF6E-83707D6AA1F8}"/>
              </a:ext>
            </a:extLst>
          </p:cNvPr>
          <p:cNvSpPr>
            <a:spLocks noGrp="1"/>
          </p:cNvSpPr>
          <p:nvPr>
            <p:ph type="title"/>
          </p:nvPr>
        </p:nvSpPr>
        <p:spPr/>
        <p:txBody>
          <a:bodyPr/>
          <a:lstStyle/>
          <a:p>
            <a:r>
              <a:rPr lang="en-US" dirty="0"/>
              <a:t>Example 2: Calculating a Prediction Interval for the Total Cost—Slide 11</a:t>
            </a:r>
            <a:endParaRPr lang="en-IN" dirty="0"/>
          </a:p>
        </p:txBody>
      </p:sp>
      <p:pic>
        <p:nvPicPr>
          <p:cNvPr id="5" name="Picture 4" descr="The image shows a linear regression analysis plot titled Fitted Line Plot, and the regression equation is cost equals 2228 plus 53.88 times Items produced.&#10;The plot shows the relationship between items produced on x axis and cost on y axis. The x axis ranges from 20 to 45 in increments of 5, and the y-axis ranges from 3000 to 5000 in increments of 500.&#10;The plot has a solid black line representing the regression line.&#10;Red dashed lines above and below the regression line represent the 95 percent confidence interval.&#10;The points plotted on the graph representing the observed data points.&#10;And at the top right we have, s equals 223.068, R squared equals 75.1 percent, and Adjusted R square equals 72.0 percent.&#10;This graph shows that how the cost increases with the number of items produced with the regression line estimating that for every additional item produced, the cost increases by approximately 53 dollars 88 cents.&#10;The data points generally follow an upward trend, suggesting a positive linear relationship between the number of items produced and cost.&#10;However, a few points lie outside the confidence interval, particularly near the upper range of items produced (around 35 to 40).&#10;The confidence bands widen at both ends of the regression line, indicating higher prediction uncertainty at the extremes of the data range.">
            <a:extLst>
              <a:ext uri="{FF2B5EF4-FFF2-40B4-BE49-F238E27FC236}">
                <a16:creationId xmlns:a16="http://schemas.microsoft.com/office/drawing/2014/main" id="{936338EB-F5A3-4884-A013-716DFDD2C5B5}"/>
              </a:ext>
            </a:extLst>
          </p:cNvPr>
          <p:cNvPicPr>
            <a:picLocks noChangeAspect="1"/>
          </p:cNvPicPr>
          <p:nvPr/>
        </p:nvPicPr>
        <p:blipFill>
          <a:blip r:embed="rId2"/>
          <a:srcRect b="6509"/>
          <a:stretch>
            <a:fillRect/>
          </a:stretch>
        </p:blipFill>
        <p:spPr>
          <a:xfrm>
            <a:off x="1295400" y="1029287"/>
            <a:ext cx="6898539" cy="4533313"/>
          </a:xfrm>
          <a:prstGeom prst="rect">
            <a:avLst/>
          </a:prstGeom>
        </p:spPr>
      </p:pic>
      <p:sp>
        <p:nvSpPr>
          <p:cNvPr id="3" name="TextBox 2">
            <a:extLst>
              <a:ext uri="{FF2B5EF4-FFF2-40B4-BE49-F238E27FC236}">
                <a16:creationId xmlns:a16="http://schemas.microsoft.com/office/drawing/2014/main" id="{09D9AD80-C520-9359-C553-3171DD4EBB4B}"/>
              </a:ext>
            </a:extLst>
          </p:cNvPr>
          <p:cNvSpPr txBox="1"/>
          <p:nvPr/>
        </p:nvSpPr>
        <p:spPr>
          <a:xfrm>
            <a:off x="3771900" y="5534025"/>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61865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4</a:t>
            </a:r>
            <a:endParaRPr lang="en-IN"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The costs of producing 30 items were $3800 and $3600, and the average of these numbers is not $3844.36. What kind of average is this</a:t>
            </a:r>
            <a:r>
              <a:rPr lang="en-US" dirty="0">
                <a:latin typeface="Cambria Math" panose="02040503050406030204" pitchFamily="18" charset="0"/>
                <a:ea typeface="Cambria Math" panose="02040503050406030204" pitchFamily="18" charset="0"/>
              </a:rPr>
              <a:t>?</a:t>
            </a:r>
            <a:endParaRPr lang="en-US" dirty="0"/>
          </a:p>
        </p:txBody>
      </p:sp>
    </p:spTree>
    <p:extLst>
      <p:ext uri="{BB962C8B-B14F-4D97-AF65-F5344CB8AC3E}">
        <p14:creationId xmlns:p14="http://schemas.microsoft.com/office/powerpoint/2010/main" val="1528962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5</a:t>
            </a:r>
            <a:endParaRPr lang="en-IN"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What we are essentially saying is that if we are willing to acknowledge that the relationship between </a:t>
            </a:r>
            <a:r>
              <a:rPr lang="en-US" i="1" dirty="0"/>
              <a:t>x</a:t>
            </a:r>
            <a:r>
              <a:rPr lang="en-US" dirty="0"/>
              <a:t> and </a:t>
            </a:r>
            <a:r>
              <a:rPr lang="en-US" i="1" dirty="0"/>
              <a:t>y</a:t>
            </a:r>
            <a:r>
              <a:rPr lang="en-US" dirty="0"/>
              <a:t> is linear, then all data (not just the data for </a:t>
            </a:r>
            <a:r>
              <a:rPr lang="en-US" i="1" dirty="0"/>
              <a:t>x</a:t>
            </a:r>
            <a:r>
              <a:rPr lang="en-US" dirty="0"/>
              <a:t> = 30) will be useful in establishing the estimated relationship. Once the relationship is established it will be used to estimate the mean value of </a:t>
            </a:r>
            <a:r>
              <a:rPr lang="en-US" i="1" dirty="0"/>
              <a:t>y</a:t>
            </a:r>
            <a:r>
              <a:rPr lang="en-US" dirty="0"/>
              <a:t> for any given </a:t>
            </a:r>
            <a:r>
              <a:rPr lang="en-US" i="1" dirty="0"/>
              <a:t>x</a:t>
            </a:r>
            <a:r>
              <a:rPr lang="en-US" dirty="0"/>
              <a:t>. In fact, if items produced = 35, the predicted cost would be</a:t>
            </a:r>
          </a:p>
          <a:p>
            <a:endParaRPr lang="en-US" dirty="0"/>
          </a:p>
        </p:txBody>
      </p:sp>
      <p:pic>
        <p:nvPicPr>
          <p:cNvPr id="7" name="Picture 6" descr="Estimated Cost equals $2227.96 plus $53.88 times 35 equals $4113.76,">
            <a:extLst>
              <a:ext uri="{FF2B5EF4-FFF2-40B4-BE49-F238E27FC236}">
                <a16:creationId xmlns:a16="http://schemas.microsoft.com/office/drawing/2014/main" id="{E0BEE80B-0FEE-E904-25BC-CC0159F4D09C}"/>
              </a:ext>
            </a:extLst>
          </p:cNvPr>
          <p:cNvPicPr>
            <a:picLocks noChangeAspect="1"/>
          </p:cNvPicPr>
          <p:nvPr/>
        </p:nvPicPr>
        <p:blipFill>
          <a:blip r:embed="rId2"/>
          <a:stretch>
            <a:fillRect/>
          </a:stretch>
        </p:blipFill>
        <p:spPr>
          <a:xfrm>
            <a:off x="838200" y="4144630"/>
            <a:ext cx="7164000" cy="486198"/>
          </a:xfrm>
          <a:prstGeom prst="rect">
            <a:avLst/>
          </a:prstGeom>
        </p:spPr>
      </p:pic>
      <p:sp>
        <p:nvSpPr>
          <p:cNvPr id="5" name="TextBox 4">
            <a:extLst>
              <a:ext uri="{FF2B5EF4-FFF2-40B4-BE49-F238E27FC236}">
                <a16:creationId xmlns:a16="http://schemas.microsoft.com/office/drawing/2014/main" id="{9AEF47D1-EC7B-2B24-266E-7783E848D891}"/>
              </a:ext>
            </a:extLst>
          </p:cNvPr>
          <p:cNvSpPr txBox="1"/>
          <p:nvPr/>
        </p:nvSpPr>
        <p:spPr>
          <a:xfrm>
            <a:off x="466724" y="4611359"/>
            <a:ext cx="8067675"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which would be interpreted to be the average cost of producing 35 items.</a:t>
            </a:r>
          </a:p>
        </p:txBody>
      </p:sp>
    </p:spTree>
    <p:extLst>
      <p:ext uri="{BB962C8B-B14F-4D97-AF65-F5344CB8AC3E}">
        <p14:creationId xmlns:p14="http://schemas.microsoft.com/office/powerpoint/2010/main" val="561361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6</a:t>
            </a:r>
            <a:endParaRPr lang="en-IN"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The entire regression line can be considered a collection of means of </a:t>
            </a:r>
            <a:r>
              <a:rPr lang="en-US" i="1" dirty="0"/>
              <a:t>y</a:t>
            </a:r>
            <a:r>
              <a:rPr lang="en-US" dirty="0"/>
              <a:t> for different values of </a:t>
            </a:r>
            <a:r>
              <a:rPr lang="en-US" i="1" dirty="0"/>
              <a:t>x</a:t>
            </a:r>
            <a:r>
              <a:rPr lang="en-US" dirty="0"/>
              <a:t>. Unfortunately</a:t>
            </a:r>
            <a:r>
              <a:rPr lang="en-US" dirty="0">
                <a:latin typeface="Cambria Math" panose="02040503050406030204" pitchFamily="18" charset="0"/>
                <a:ea typeface="Cambria Math" panose="02040503050406030204" pitchFamily="18" charset="0"/>
              </a:rPr>
              <a:t>,</a:t>
            </a:r>
            <a:r>
              <a:rPr lang="en-US" dirty="0"/>
              <a:t> the true linear relationship is unknown since all the data in the population will not be available. Since only the estimated model is available, only estimated values of the mean value of </a:t>
            </a:r>
            <a:r>
              <a:rPr lang="en-US" i="1" dirty="0"/>
              <a:t>y</a:t>
            </a:r>
            <a:r>
              <a:rPr lang="en-US" dirty="0"/>
              <a:t> for some given </a:t>
            </a:r>
            <a:r>
              <a:rPr lang="en-US" i="1" dirty="0"/>
              <a:t>x</a:t>
            </a:r>
            <a:r>
              <a:rPr lang="en-US" dirty="0"/>
              <a:t> will be available.</a:t>
            </a:r>
          </a:p>
          <a:p>
            <a:endParaRPr lang="en-IN" dirty="0"/>
          </a:p>
        </p:txBody>
      </p:sp>
    </p:spTree>
    <p:extLst>
      <p:ext uri="{BB962C8B-B14F-4D97-AF65-F5344CB8AC3E}">
        <p14:creationId xmlns:p14="http://schemas.microsoft.com/office/powerpoint/2010/main" val="2658037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45113-32A6-4440-83DE-AFE4EA4E1A71}"/>
              </a:ext>
            </a:extLst>
          </p:cNvPr>
          <p:cNvSpPr>
            <a:spLocks noGrp="1"/>
          </p:cNvSpPr>
          <p:nvPr>
            <p:ph type="title"/>
          </p:nvPr>
        </p:nvSpPr>
        <p:spPr/>
        <p:txBody>
          <a:bodyPr/>
          <a:lstStyle/>
          <a:p>
            <a:r>
              <a:rPr lang="en-US" dirty="0"/>
              <a:t>The Regression Line as the Mean Value of </a:t>
            </a:r>
            <a:r>
              <a:rPr lang="en-US" i="1" dirty="0"/>
              <a:t>y</a:t>
            </a:r>
            <a:r>
              <a:rPr lang="en-US" dirty="0"/>
              <a:t> Given </a:t>
            </a:r>
            <a:r>
              <a:rPr lang="en-US" i="1" dirty="0"/>
              <a:t>x</a:t>
            </a:r>
            <a:r>
              <a:rPr lang="en-US" dirty="0"/>
              <a:t>—Slide 7</a:t>
            </a:r>
            <a:endParaRPr lang="en-IN" dirty="0"/>
          </a:p>
        </p:txBody>
      </p:sp>
      <p:sp>
        <p:nvSpPr>
          <p:cNvPr id="3" name="Text Placeholder 2">
            <a:extLst>
              <a:ext uri="{FF2B5EF4-FFF2-40B4-BE49-F238E27FC236}">
                <a16:creationId xmlns:a16="http://schemas.microsoft.com/office/drawing/2014/main" id="{2271AB26-D23D-48AA-9A02-E8AD01E63698}"/>
              </a:ext>
            </a:extLst>
          </p:cNvPr>
          <p:cNvSpPr>
            <a:spLocks noGrp="1"/>
          </p:cNvSpPr>
          <p:nvPr>
            <p:ph type="body" sz="quarter" idx="10"/>
          </p:nvPr>
        </p:nvSpPr>
        <p:spPr/>
        <p:txBody>
          <a:bodyPr/>
          <a:lstStyle/>
          <a:p>
            <a:r>
              <a:rPr lang="en-US" dirty="0"/>
              <a:t>How good are these estimates</a:t>
            </a:r>
            <a:r>
              <a:rPr lang="en-US" dirty="0">
                <a:latin typeface="Cambria Math" panose="02040503050406030204" pitchFamily="18" charset="0"/>
                <a:ea typeface="Cambria Math" panose="02040503050406030204" pitchFamily="18" charset="0"/>
              </a:rPr>
              <a:t>? </a:t>
            </a:r>
            <a:r>
              <a:rPr lang="en-US" dirty="0"/>
              <a:t>How good is the estimate of a mean value of </a:t>
            </a:r>
            <a:r>
              <a:rPr lang="en-US" i="1" dirty="0"/>
              <a:t>y</a:t>
            </a:r>
            <a:r>
              <a:rPr lang="en-US" dirty="0"/>
              <a:t> = $4113.76 when </a:t>
            </a:r>
            <a:br>
              <a:rPr lang="en-US" dirty="0"/>
            </a:br>
            <a:r>
              <a:rPr lang="en-US" i="1" dirty="0"/>
              <a:t>x</a:t>
            </a:r>
            <a:r>
              <a:rPr lang="en-US" dirty="0"/>
              <a:t> = 35</a:t>
            </a:r>
            <a:r>
              <a:rPr lang="en-US" dirty="0">
                <a:latin typeface="Cambria Math" panose="02040503050406030204" pitchFamily="18" charset="0"/>
                <a:ea typeface="Cambria Math" panose="02040503050406030204" pitchFamily="18" charset="0"/>
              </a:rPr>
              <a:t>?</a:t>
            </a:r>
            <a:r>
              <a:rPr lang="en-US" dirty="0"/>
              <a:t> To answer this question, we will once again rely on the notion of a confidence interval.</a:t>
            </a:r>
            <a:endParaRPr lang="en-IN" dirty="0"/>
          </a:p>
        </p:txBody>
      </p:sp>
    </p:spTree>
    <p:extLst>
      <p:ext uri="{BB962C8B-B14F-4D97-AF65-F5344CB8AC3E}">
        <p14:creationId xmlns:p14="http://schemas.microsoft.com/office/powerpoint/2010/main" val="2731061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100(1 </a:t>
            </a:r>
            <a:r>
              <a:rPr lang="en-US" sz="3200" dirty="0">
                <a:latin typeface="Calibri" panose="020F0502020204030204" pitchFamily="34" charset="0"/>
                <a:ea typeface="Calibri" panose="020F0502020204030204" pitchFamily="34" charset="0"/>
                <a:cs typeface="Calibri" panose="020F0502020204030204" pitchFamily="34" charset="0"/>
              </a:rPr>
              <a:t>− </a:t>
            </a:r>
            <a:r>
              <a:rPr lang="el-GR" sz="3200" i="1" dirty="0">
                <a:latin typeface="Calibri" panose="020F0502020204030204" pitchFamily="34" charset="0"/>
                <a:ea typeface="Calibri" panose="020F0502020204030204" pitchFamily="34" charset="0"/>
                <a:cs typeface="Calibri" panose="020F0502020204030204" pitchFamily="34" charset="0"/>
              </a:rPr>
              <a:t>α</a:t>
            </a:r>
            <a:r>
              <a:rPr lang="en-US" sz="3200" dirty="0"/>
              <a:t>)%</a:t>
            </a:r>
            <a:r>
              <a:rPr sz="2800" dirty="0"/>
              <a:t> </a:t>
            </a:r>
            <a:r>
              <a:rPr dirty="0"/>
              <a:t>Confidence Interval</a:t>
            </a:r>
            <a:r>
              <a:rPr lang="en-US" dirty="0"/>
              <a:t>s</a:t>
            </a:r>
            <a:r>
              <a:rPr dirty="0"/>
              <a:t> for the Mean Value of </a:t>
            </a:r>
            <a:r>
              <a:rPr lang="en-US" i="1" dirty="0"/>
              <a:t>y</a:t>
            </a:r>
            <a:r>
              <a:rPr dirty="0"/>
              <a:t> Given</a:t>
            </a:r>
            <a:r>
              <a:rPr sz="2800" dirty="0"/>
              <a:t> </a:t>
            </a:r>
            <a:r>
              <a:rPr lang="en-US" i="1" dirty="0"/>
              <a:t>x</a:t>
            </a:r>
            <a:r>
              <a:rPr lang="en-US" dirty="0"/>
              <a:t>—Slide 1</a:t>
            </a:r>
            <a:endParaRPr i="1" dirty="0"/>
          </a:p>
        </p:txBody>
      </p:sp>
      <p:sp>
        <p:nvSpPr>
          <p:cNvPr id="3" name="Text Placeholder 2"/>
          <p:cNvSpPr>
            <a:spLocks noGrp="1"/>
          </p:cNvSpPr>
          <p:nvPr>
            <p:ph type="body" sz="quarter" idx="10"/>
          </p:nvPr>
        </p:nvSpPr>
        <p:spPr>
          <a:xfrm>
            <a:off x="457200" y="1082078"/>
            <a:ext cx="8229600" cy="3794722"/>
          </a:xfrm>
        </p:spPr>
        <p:txBody>
          <a:bodyPr>
            <a:normAutofit/>
          </a:bodyPr>
          <a:lstStyle/>
          <a:p>
            <a:pPr>
              <a:defRPr sz="2800"/>
            </a:pPr>
            <a:r>
              <a:rPr lang="en-IN" sz="2800" dirty="0">
                <a:solidFill>
                  <a:srgbClr val="000000"/>
                </a:solidFill>
              </a:rPr>
              <a:t>If </a:t>
            </a:r>
            <a:r>
              <a:rPr lang="en-IN" sz="2800" i="1" dirty="0">
                <a:solidFill>
                  <a:srgbClr val="000000"/>
                </a:solidFill>
              </a:rPr>
              <a:t>x</a:t>
            </a:r>
            <a:r>
              <a:rPr lang="en-IN" sz="1050" i="1" dirty="0">
                <a:solidFill>
                  <a:srgbClr val="000000"/>
                </a:solidFill>
              </a:rPr>
              <a:t> </a:t>
            </a:r>
            <a:r>
              <a:rPr lang="en-IN" sz="2800" i="1" baseline="-25000" dirty="0">
                <a:solidFill>
                  <a:srgbClr val="000000"/>
                </a:solidFill>
              </a:rPr>
              <a:t>p</a:t>
            </a:r>
            <a:r>
              <a:rPr lang="ar-AE" sz="2800" dirty="0">
                <a:solidFill>
                  <a:srgbClr val="000000"/>
                </a:solidFill>
              </a:rPr>
              <a:t> </a:t>
            </a:r>
            <a:r>
              <a:rPr lang="en-IN" sz="2800" dirty="0">
                <a:solidFill>
                  <a:srgbClr val="000000"/>
                </a:solidFill>
              </a:rPr>
              <a:t>is a value of </a:t>
            </a:r>
            <a:r>
              <a:rPr lang="en-IN" sz="2800" i="1" dirty="0">
                <a:solidFill>
                  <a:srgbClr val="000000"/>
                </a:solidFill>
              </a:rPr>
              <a:t>x</a:t>
            </a:r>
            <a:r>
              <a:rPr lang="en-IN" sz="2800" dirty="0">
                <a:solidFill>
                  <a:srgbClr val="000000"/>
                </a:solidFill>
              </a:rPr>
              <a:t> for which we wish to know the mean value of </a:t>
            </a:r>
            <a:r>
              <a:rPr lang="en-IN" sz="2800" i="1" dirty="0">
                <a:solidFill>
                  <a:srgbClr val="000000"/>
                </a:solidFill>
              </a:rPr>
              <a:t>y</a:t>
            </a:r>
            <a:r>
              <a:rPr lang="en-IN" sz="2800" dirty="0">
                <a:solidFill>
                  <a:srgbClr val="000000"/>
                </a:solidFill>
              </a:rPr>
              <a:t>, then the 100(1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l-GR" sz="2800" i="1" dirty="0">
                <a:solidFill>
                  <a:srgbClr val="000000"/>
                </a:solidFill>
                <a:latin typeface="Calibri" panose="020F0502020204030204" pitchFamily="34" charset="0"/>
                <a:ea typeface="Calibri" panose="020F0502020204030204" pitchFamily="34" charset="0"/>
                <a:cs typeface="Calibri" panose="020F0502020204030204" pitchFamily="34" charset="0"/>
              </a:rPr>
              <a:t>α</a:t>
            </a:r>
            <a:r>
              <a:rPr lang="en-IN" sz="2800" dirty="0">
                <a:solidFill>
                  <a:srgbClr val="000000"/>
                </a:solidFill>
              </a:rPr>
              <a:t>)%</a:t>
            </a:r>
            <a:r>
              <a:rPr lang="ar-AE" sz="2800" dirty="0">
                <a:solidFill>
                  <a:srgbClr val="000000"/>
                </a:solidFill>
              </a:rPr>
              <a:t> </a:t>
            </a:r>
            <a:r>
              <a:rPr lang="en-IN" sz="2800" dirty="0">
                <a:solidFill>
                  <a:srgbClr val="000000"/>
                </a:solidFill>
              </a:rPr>
              <a:t>confidence interval is given by</a:t>
            </a:r>
          </a:p>
          <a:p>
            <a:endParaRPr sz="2800" dirty="0"/>
          </a:p>
        </p:txBody>
      </p:sp>
      <p:pic>
        <p:nvPicPr>
          <p:cNvPr id="8" name="Picture 7" descr="y hat subscript p plus or minus t subscript alpha divided by 2 comma degrees of freedom times s subscript e times the square root of open parenthesis open fraction 1 divided by n close fraction plus open fraction open parenthesis x subscript p minus x bar close parenthesis squared divided by the summation of open parenthesis x subscript i minus x bar close parenthesis squared close fraction close parenthesis, where">
            <a:extLst>
              <a:ext uri="{FF2B5EF4-FFF2-40B4-BE49-F238E27FC236}">
                <a16:creationId xmlns:a16="http://schemas.microsoft.com/office/drawing/2014/main" id="{4CEF4652-DF7B-27BE-8D06-3AA1ECADF656}"/>
              </a:ext>
            </a:extLst>
          </p:cNvPr>
          <p:cNvPicPr>
            <a:picLocks noChangeAspect="1"/>
          </p:cNvPicPr>
          <p:nvPr/>
        </p:nvPicPr>
        <p:blipFill>
          <a:blip r:embed="rId2"/>
          <a:stretch>
            <a:fillRect/>
          </a:stretch>
        </p:blipFill>
        <p:spPr>
          <a:xfrm>
            <a:off x="2133600" y="2814637"/>
            <a:ext cx="4743450" cy="1228725"/>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67E0246-410F-4473-ABC7-D44714116A29}"/>
</file>

<file path=customXml/itemProps2.xml><?xml version="1.0" encoding="utf-8"?>
<ds:datastoreItem xmlns:ds="http://schemas.openxmlformats.org/officeDocument/2006/customXml" ds:itemID="{19565F2F-67FA-45CA-8073-1E5783B487AD}"/>
</file>

<file path=customXml/itemProps3.xml><?xml version="1.0" encoding="utf-8"?>
<ds:datastoreItem xmlns:ds="http://schemas.openxmlformats.org/officeDocument/2006/customXml" ds:itemID="{6279A7A5-8CDA-430F-96E5-27C96AA120B8}"/>
</file>

<file path=docProps/app.xml><?xml version="1.0" encoding="utf-8"?>
<Properties xmlns="http://schemas.openxmlformats.org/officeDocument/2006/extended-properties" xmlns:vt="http://schemas.openxmlformats.org/officeDocument/2006/docPropsVTypes">
  <TotalTime>1947</TotalTime>
  <Words>2339</Words>
  <Application>Microsoft Office PowerPoint</Application>
  <PresentationFormat>On-screen Show (4:3)</PresentationFormat>
  <Paragraphs>159</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Cambria Math</vt:lpstr>
      <vt:lpstr>Courier New</vt:lpstr>
      <vt:lpstr>Office Theme</vt:lpstr>
      <vt:lpstr>Section 13.6</vt:lpstr>
      <vt:lpstr>The Regression Line as the Mean Value of y Given x—Slide 1</vt:lpstr>
      <vt:lpstr>The Regression Line as the Mean Value of y Given x—Slide 2</vt:lpstr>
      <vt:lpstr>The Regression Line as the Mean Value of y Given x—Slide 3</vt:lpstr>
      <vt:lpstr>The Regression Line as the Mean Value of y Given x—Slide 4</vt:lpstr>
      <vt:lpstr>The Regression Line as the Mean Value of y Given x—Slide 5</vt:lpstr>
      <vt:lpstr>The Regression Line as the Mean Value of y Given x—Slide 6</vt:lpstr>
      <vt:lpstr>The Regression Line as the Mean Value of y Given x—Slide 7</vt:lpstr>
      <vt:lpstr>Formula: 100(1 − α)% Confidence Intervals for the Mean Value of y Given x—Slide 1</vt:lpstr>
      <vt:lpstr>Formula: 100(1 − α)% Confidence Intervals for the Mean Value of y Given x—Slide 2</vt:lpstr>
      <vt:lpstr>Formula: 100(1 − α)% Confidence Intervals for the Mean Value of y Given x—Slide 3</vt:lpstr>
      <vt:lpstr>Example 1: Calculating a Confidence Interval for the Average Cost—Slide 1 </vt:lpstr>
      <vt:lpstr>Example 1: Calculating a Confidence Interval for the Average Cost—Slide 2 </vt:lpstr>
      <vt:lpstr>Example 1: Calculating a Confidence Interval for the Average Cost—Slide 3 </vt:lpstr>
      <vt:lpstr>Example 1: Calculating a Confidence Interval for the Average Cost—Slide 4</vt:lpstr>
      <vt:lpstr>Example 1: Calculating a Confidence Interval for the Average Cost—Slide 5 </vt:lpstr>
      <vt:lpstr>Example 1: Calculating a Confidence Interval for the Average Cost—Slide 6 </vt:lpstr>
      <vt:lpstr>Example 1: Calculating a Confidence Interval for the Average Cost—Slide 7 </vt:lpstr>
      <vt:lpstr>Example 1: Calculating a Confidence Interval for the Average Cost—Slide 8 </vt:lpstr>
      <vt:lpstr>Example 1: Calculating a Confidence Interval for the Average Cost—Slide 9 </vt:lpstr>
      <vt:lpstr>Example 1: Calculating a Confidence Interval for the Average Cost—Slide 10 </vt:lpstr>
      <vt:lpstr>Example 1: Calculating a Confidence Interval for the Average Cost—Slide 11 </vt:lpstr>
      <vt:lpstr>Example 1: Calculating a Confidence Interval for the Average Cost—Slide 12 </vt:lpstr>
      <vt:lpstr>Example 1: Calculating a Confidence Interval for the Average Cost—Slide 13 </vt:lpstr>
      <vt:lpstr>Example 1: Calculating a Confidence Interval for the Average Cost—Slide 14 </vt:lpstr>
      <vt:lpstr>Confidence Intervals for the Predicted Value of y Given x—Slide 1</vt:lpstr>
      <vt:lpstr>Confidence Intervals for the Predicted Value of y Given x—Slide 2</vt:lpstr>
      <vt:lpstr>Confidence Intervals for the Predicted Value of y Given x—Slide 3</vt:lpstr>
      <vt:lpstr>Confidence Intervals for the Predicted Value of y Given x—Slide 4</vt:lpstr>
      <vt:lpstr>Formula: 100(1 − α)% Prediction Interval for the Value of y Given x</vt:lpstr>
      <vt:lpstr>Confidence Intervals for the Predicted Value of y Given x—Slide 5</vt:lpstr>
      <vt:lpstr>Example 2 Calculating a Prediction Interval for the Total Cost—Slide 1</vt:lpstr>
      <vt:lpstr>Example 2: Calculating a Prediction Interval for the Total Cost—Slide 2</vt:lpstr>
      <vt:lpstr>Example 2: Calculating a Prediction Interval for the Total Cost—Slide 3</vt:lpstr>
      <vt:lpstr>Example 2: Calculating a Prediction Interval for the Total Cost—Slide 4</vt:lpstr>
      <vt:lpstr>Example 2: Calculating a Prediction Interval for the Total Cost—Slide 5</vt:lpstr>
      <vt:lpstr>Example 2: Calculating a Prediction Interval for the Total Cost—Slide 6</vt:lpstr>
      <vt:lpstr>Example 2: Calculating a Prediction Interval for the Total Cost—Slide 7</vt:lpstr>
      <vt:lpstr>Example 2: Calculating a Prediction Interval for the Total Cost—Slide 8</vt:lpstr>
      <vt:lpstr>Example 2: Calculating a Prediction Interval for the Total Cost—Slide 9</vt:lpstr>
      <vt:lpstr>Example 2: Calculating a Prediction Interval for the Total Cost—Slide 10</vt:lpstr>
      <vt:lpstr>Example 2: Calculating a Prediction Interval for the Total Cost—Slide 11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- 13.6 - Inference Concerning the Model's Prediction</dc:title>
  <dc:creator>Hawkes Learning</dc:creator>
  <cp:lastModifiedBy>Kodanda Ram Bade</cp:lastModifiedBy>
  <cp:revision>189</cp:revision>
  <dcterms:created xsi:type="dcterms:W3CDTF">2013-04-26T14:43:13Z</dcterms:created>
  <dcterms:modified xsi:type="dcterms:W3CDTF">2025-10-06T05:30:22Z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