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1" r:id="rId6"/>
    <p:sldId id="274" r:id="rId7"/>
    <p:sldId id="275" r:id="rId8"/>
    <p:sldId id="260" r:id="rId9"/>
    <p:sldId id="262" r:id="rId10"/>
    <p:sldId id="280" r:id="rId11"/>
    <p:sldId id="276" r:id="rId12"/>
    <p:sldId id="277" r:id="rId13"/>
    <p:sldId id="278" r:id="rId14"/>
    <p:sldId id="279" r:id="rId15"/>
    <p:sldId id="281" r:id="rId16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3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117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stat.hawkeslearning.com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The Multiple Regression Model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14.1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sz="3100" dirty="0"/>
              <a:t>Example 1: Modeling Pizza Delivery Time</a:t>
            </a:r>
            <a:r>
              <a:rPr lang="en-US" sz="3100" dirty="0"/>
              <a:t>—Slide 6</a:t>
            </a:r>
            <a:endParaRPr sz="31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If inferences concerning the model's predicted values or parameters are desired, then random sampling methods must be used during data collection. Assume that the data in Table 1 have been collected using random sampling techniques. The summary output from JMP is given in Figure 1.</a:t>
            </a:r>
          </a:p>
        </p:txBody>
      </p:sp>
    </p:spTree>
    <p:extLst>
      <p:ext uri="{BB962C8B-B14F-4D97-AF65-F5344CB8AC3E}">
        <p14:creationId xmlns:p14="http://schemas.microsoft.com/office/powerpoint/2010/main" val="1874058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sz="3100" dirty="0"/>
              <a:t>Example 1: Modeling Pizza Delivery Time</a:t>
            </a:r>
            <a:r>
              <a:rPr lang="en-US" sz="3100" dirty="0"/>
              <a:t>—Slide 7</a:t>
            </a:r>
            <a:endParaRPr sz="3100" dirty="0"/>
          </a:p>
        </p:txBody>
      </p:sp>
      <p:pic>
        <p:nvPicPr>
          <p:cNvPr id="7" name="Picture 6" descr="The image shows the summary output of a regression analysis consisting of three sections: Summary of Fit table, Analysis of Variance (ANOVA) table, and Parameter Estimates table.&#10;First: Summary of Fit Table&#10; This table contains two columns and five rows excluding the column headers.&#10;The first column lists the statistical measures: R Square, R Square Adjusted, Root Mean Square Error, Mean of Response, and Observations (or Sum Weights).&#10;The second column lists their corresponding values:&#10;R Square is 0.964022&#10;R Square Adjusted is 0.960751&#10;Root Mean Square Error is 3.075694&#10;Mean of Response is 22.384&#10;Observations (or Sum Weights) is 25&#10;Second: ANOVA Table&#10; This table has five columns and three rows of data excluding the column headers.&#10;Column headers are: Source, DF (degrees of freedom), Sum of Squares, Mean Square, F Ratio.&#10;The three rows represent:&#10;First row (Model): DF is 2, Sum of Squares is 5576.4249, Mean Square is 2788.21, F Ratio is 294.7403.&#10;Second row (Error): DF is 22, Sum of Squares is 208.1177, Mean Square is 9.46, F Ratio is Prob greater than F.&#10;Third row (Corrected Total): DF is 24, Sum of Squares is 5784.5426, Mean Square is blank, F Ratio is less than 0.0001*.&#10;A note: The F-Ratio and significance (Prob greater than F) are calculated for the model row only. The p value shown is less than 0.0001 marked with an asterisk to indicate high statistical significance.&#10;Third: Parameter Estimates Table&#10; This table contains five columns and three rows of data excluding the column headers.&#10;Column headers are: Term, Estimate, Standard Error, t Ratio, Prob greater than the absolute value of t.&#10;The three rows represent terms in the model:&#10;First row (Intercept): Estimate is 1.7929033, Standard Error is 1.048779, t Ratio is 1.71, Prob greater than the absolute value of t is 0.1014,&#10;Second row (Number of Pizzas): Estimate is 1.589101, Standard Error is 0.156346, t Ratio is 10.16, Prob &gt; the absolute value of t is less than 0.0001 with an asterisk, indicating statistical significance,&#10;Third row (Distance in Miles): Estimate is 1.5677081, Standard Error is 0.327535, t Ratio is 4.79, Prob greater than the absolute value of t is less than 0.0001 with an asterisk, indicating statistical significance.">
            <a:extLst>
              <a:ext uri="{FF2B5EF4-FFF2-40B4-BE49-F238E27FC236}">
                <a16:creationId xmlns:a16="http://schemas.microsoft.com/office/drawing/2014/main" id="{3E4D6979-81EA-4922-B96E-964F6CF781E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6191"/>
          <a:stretch>
            <a:fillRect/>
          </a:stretch>
        </p:blipFill>
        <p:spPr>
          <a:xfrm>
            <a:off x="1828800" y="1080831"/>
            <a:ext cx="5181600" cy="440557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C1C7E3A-8818-3B27-96FC-E6C8F4F2F760}"/>
              </a:ext>
            </a:extLst>
          </p:cNvPr>
          <p:cNvSpPr txBox="1"/>
          <p:nvPr/>
        </p:nvSpPr>
        <p:spPr>
          <a:xfrm>
            <a:off x="3429000" y="5486401"/>
            <a:ext cx="1600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2400" dirty="0"/>
              <a:t>Figure 1</a:t>
            </a:r>
          </a:p>
        </p:txBody>
      </p:sp>
    </p:spTree>
    <p:extLst>
      <p:ext uri="{BB962C8B-B14F-4D97-AF65-F5344CB8AC3E}">
        <p14:creationId xmlns:p14="http://schemas.microsoft.com/office/powerpoint/2010/main" val="3046672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sz="3100" dirty="0"/>
              <a:t>Example 1: Modeling Pizza Delivery Time</a:t>
            </a:r>
            <a:r>
              <a:rPr lang="en-US" sz="3100" dirty="0"/>
              <a:t>—Slide 8</a:t>
            </a:r>
            <a:endParaRPr sz="31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IN" sz="2800" dirty="0"/>
              <a:t>The estimated model parameters are </a:t>
            </a:r>
            <a:r>
              <a:rPr lang="en-IN" sz="2800" i="1" dirty="0"/>
              <a:t>b</a:t>
            </a:r>
            <a:r>
              <a:rPr lang="en-I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₀</a:t>
            </a:r>
            <a:r>
              <a:rPr lang="en-IN" sz="2800" dirty="0"/>
              <a:t> = 1.7929,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IN" i="1" dirty="0"/>
              <a:t>b</a:t>
            </a: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₁</a:t>
            </a:r>
            <a:r>
              <a:rPr lang="en-IN" dirty="0"/>
              <a:t> = 1.5891, and </a:t>
            </a:r>
            <a:r>
              <a:rPr lang="en-IN" i="1" dirty="0"/>
              <a:t>b</a:t>
            </a: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₂</a:t>
            </a:r>
            <a:r>
              <a:rPr lang="en-IN" dirty="0"/>
              <a:t> = 1.5677.</a:t>
            </a:r>
            <a:r>
              <a:rPr lang="ar-AE" sz="2800" dirty="0"/>
              <a:t> </a:t>
            </a:r>
            <a:r>
              <a:rPr lang="en-IN" sz="2800" dirty="0"/>
              <a:t>The estimated multiple regression model is as follows.</a:t>
            </a:r>
          </a:p>
          <a:p>
            <a:pPr>
              <a:defRPr sz="2800"/>
            </a:pPr>
            <a:endParaRPr lang="en-IN" sz="2800" dirty="0"/>
          </a:p>
          <a:p>
            <a:pPr>
              <a:defRPr sz="2800"/>
            </a:pPr>
            <a:r>
              <a:rPr lang="en-IN" sz="2800" dirty="0"/>
              <a:t>Estimated Delivery Time</a:t>
            </a:r>
          </a:p>
          <a:p>
            <a:pPr>
              <a:defRPr sz="2800"/>
            </a:pPr>
            <a:r>
              <a:rPr lang="en-IN" dirty="0"/>
              <a:t>= 1.7929 + 1.5891 (Number of Pizza) + 1.5677 (Distance)</a:t>
            </a:r>
            <a:endParaRPr lang="en-IN" sz="2500" dirty="0"/>
          </a:p>
        </p:txBody>
      </p:sp>
    </p:spTree>
    <p:extLst>
      <p:ext uri="{BB962C8B-B14F-4D97-AF65-F5344CB8AC3E}">
        <p14:creationId xmlns:p14="http://schemas.microsoft.com/office/powerpoint/2010/main" val="3081378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sz="3100" dirty="0"/>
              <a:t>Example 1: Modeling Pizza Delivery Time</a:t>
            </a:r>
            <a:r>
              <a:rPr lang="en-US" sz="3100" dirty="0"/>
              <a:t>—Slide 9</a:t>
            </a:r>
            <a:endParaRPr sz="31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dirty="0"/>
              <a:t>There are numerous questions that could be asked about the multiple regression model in Example 1. </a:t>
            </a:r>
          </a:p>
          <a:p>
            <a:pPr algn="l"/>
            <a:endParaRPr lang="en-IN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Can the model explain a substantial portion of the variation in delivery times? If not, it will not be very useful.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Do the signs and magnitudes of the estimated coefficients appear to be reasonable? </a:t>
            </a:r>
          </a:p>
          <a:p>
            <a:pPr>
              <a:defRPr sz="2800"/>
            </a:pP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389487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sz="3000" dirty="0"/>
              <a:t>Example 1: Modeling Pizza Delivery Time</a:t>
            </a:r>
            <a:r>
              <a:rPr lang="en-US" sz="3000" dirty="0"/>
              <a:t>—Slide 10</a:t>
            </a:r>
            <a:endParaRPr sz="3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Are the estimates of the coefficients reliable or do the estimates have substantial sampling variation?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Are both independent variables necessary? Do any of the variables not contribute to the explanation of delivery times? This question will be addressed using the familiar hypothesis testing procedure. </a:t>
            </a:r>
          </a:p>
        </p:txBody>
      </p:sp>
    </p:spTree>
    <p:extLst>
      <p:ext uri="{BB962C8B-B14F-4D97-AF65-F5344CB8AC3E}">
        <p14:creationId xmlns:p14="http://schemas.microsoft.com/office/powerpoint/2010/main" val="40171320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sz="3000" dirty="0"/>
              <a:t>Example 1: Modeling Pizza Delivery Time</a:t>
            </a:r>
            <a:r>
              <a:rPr lang="en-US" sz="3000" dirty="0"/>
              <a:t>—Slide 11</a:t>
            </a:r>
            <a:endParaRPr sz="3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Are there other independent variables that could be included that would enhance the model’s ability to accurately predict delivery times?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Can the model make a useful prediction of delivery time? How much confidence can be placed in the prediction?  </a:t>
            </a:r>
          </a:p>
          <a:p>
            <a:pPr algn="just"/>
            <a:r>
              <a:rPr lang="en-US" dirty="0"/>
              <a:t>We will address these questions as we continue to discuss multiple regression throughout this chapter. </a:t>
            </a:r>
          </a:p>
        </p:txBody>
      </p:sp>
    </p:spTree>
    <p:extLst>
      <p:ext uri="{BB962C8B-B14F-4D97-AF65-F5344CB8AC3E}">
        <p14:creationId xmlns:p14="http://schemas.microsoft.com/office/powerpoint/2010/main" val="1029830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Multiple Regression Model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The </a:t>
            </a:r>
            <a:r>
              <a:rPr sz="2800" b="1" dirty="0"/>
              <a:t>multiple regression model</a:t>
            </a:r>
            <a:r>
              <a:rPr sz="2800" dirty="0"/>
              <a:t> is given by</a:t>
            </a:r>
          </a:p>
          <a:p>
            <a:endParaRPr lang="en-US" sz="2800" dirty="0"/>
          </a:p>
          <a:p>
            <a:endParaRPr sz="2800" dirty="0"/>
          </a:p>
          <a:p>
            <a:r>
              <a:rPr lang="en-US" sz="2800" dirty="0"/>
              <a:t>		</a:t>
            </a:r>
          </a:p>
          <a:p>
            <a:endParaRPr sz="2800" dirty="0"/>
          </a:p>
          <a:p>
            <a:r>
              <a:rPr lang="en-US" sz="2800" dirty="0"/>
              <a:t>		  </a:t>
            </a:r>
          </a:p>
          <a:p>
            <a:endParaRPr lang="en-US" sz="2800" dirty="0"/>
          </a:p>
          <a:p>
            <a:endParaRPr sz="2800" dirty="0"/>
          </a:p>
        </p:txBody>
      </p:sp>
      <p:pic>
        <p:nvPicPr>
          <p:cNvPr id="6" name="Picture 5" descr="y subscript i equals beta naught plus beta 1 times x subscript 1i plus beta subscript 2 times x subscript 2i plus so on plus beta subscript k times x subscript k i plus epsilon subscript i.">
            <a:extLst>
              <a:ext uri="{FF2B5EF4-FFF2-40B4-BE49-F238E27FC236}">
                <a16:creationId xmlns:a16="http://schemas.microsoft.com/office/drawing/2014/main" id="{AB864966-8848-2A89-A222-77C26E9DAA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3365" y="1681170"/>
            <a:ext cx="4817270" cy="49347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36EF47D-9153-3492-9EF4-B9C4DC16B006}"/>
              </a:ext>
            </a:extLst>
          </p:cNvPr>
          <p:cNvSpPr txBox="1"/>
          <p:nvPr/>
        </p:nvSpPr>
        <p:spPr>
          <a:xfrm>
            <a:off x="457200" y="2143125"/>
            <a:ext cx="1295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where</a:t>
            </a:r>
          </a:p>
        </p:txBody>
      </p:sp>
      <p:pic>
        <p:nvPicPr>
          <p:cNvPr id="8" name="Picture 7" descr="beta naught, beta subscript one, beta subscript two, so on to beta subscript k.">
            <a:extLst>
              <a:ext uri="{FF2B5EF4-FFF2-40B4-BE49-F238E27FC236}">
                <a16:creationId xmlns:a16="http://schemas.microsoft.com/office/drawing/2014/main" id="{B6DCF43C-4008-B80F-2A55-479730100F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025" y="2640855"/>
            <a:ext cx="2238375" cy="456368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4818960-31DE-4628-82CB-8D2BAD6CCC7B}"/>
              </a:ext>
            </a:extLst>
          </p:cNvPr>
          <p:cNvSpPr txBox="1"/>
          <p:nvPr/>
        </p:nvSpPr>
        <p:spPr>
          <a:xfrm>
            <a:off x="2791945" y="2590800"/>
            <a:ext cx="59038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are the model's parameters. (They are</a:t>
            </a:r>
            <a:endParaRPr lang="en-IN" sz="2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11397C2-582E-55C2-80E9-541E493401AC}"/>
              </a:ext>
            </a:extLst>
          </p:cNvPr>
          <p:cNvSpPr txBox="1"/>
          <p:nvPr/>
        </p:nvSpPr>
        <p:spPr>
          <a:xfrm>
            <a:off x="466165" y="3079794"/>
            <a:ext cx="8001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unknown constants that will require estimation.)</a:t>
            </a:r>
            <a:endParaRPr lang="en-IN" sz="2800" dirty="0">
              <a:solidFill>
                <a:srgbClr val="000000"/>
              </a:solidFill>
            </a:endParaRPr>
          </a:p>
        </p:txBody>
      </p:sp>
      <p:graphicFrame>
        <p:nvGraphicFramePr>
          <p:cNvPr id="10" name="Object 9" descr="x subscript one i, x subscript two i, so on to x subscript k i.">
            <a:extLst>
              <a:ext uri="{FF2B5EF4-FFF2-40B4-BE49-F238E27FC236}">
                <a16:creationId xmlns:a16="http://schemas.microsoft.com/office/drawing/2014/main" id="{85431041-190D-B99E-9468-7C18DDB121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6431721"/>
              </p:ext>
            </p:extLst>
          </p:nvPr>
        </p:nvGraphicFramePr>
        <p:xfrm>
          <a:off x="544604" y="3591780"/>
          <a:ext cx="1795184" cy="564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0234" imgH="194412" progId="Equation.DSMT4">
                  <p:embed/>
                </p:oleObj>
              </mc:Choice>
              <mc:Fallback>
                <p:oleObj name="Equation" r:id="rId4" imgW="690234" imgH="194412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44604" y="3591780"/>
                        <a:ext cx="1795184" cy="5644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BF85E818-7C0A-0413-E67D-62AC6D6B7C0C}"/>
              </a:ext>
            </a:extLst>
          </p:cNvPr>
          <p:cNvSpPr txBox="1"/>
          <p:nvPr/>
        </p:nvSpPr>
        <p:spPr>
          <a:xfrm>
            <a:off x="2427193" y="3581400"/>
            <a:ext cx="61722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are independent variables which are </a:t>
            </a:r>
            <a:endParaRPr lang="en-IN" sz="2800" dirty="0">
              <a:solidFill>
                <a:srgbClr val="00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117826B-483A-7475-867C-36A150A7DD32}"/>
              </a:ext>
            </a:extLst>
          </p:cNvPr>
          <p:cNvSpPr txBox="1"/>
          <p:nvPr/>
        </p:nvSpPr>
        <p:spPr>
          <a:xfrm>
            <a:off x="466165" y="4125380"/>
            <a:ext cx="813323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measured without error.</a:t>
            </a:r>
          </a:p>
          <a:p>
            <a:r>
              <a:rPr lang="en-US" sz="2800" dirty="0">
                <a:solidFill>
                  <a:srgbClr val="000000"/>
                </a:solidFill>
              </a:rPr>
              <a:t>ε</a:t>
            </a:r>
            <a:r>
              <a:rPr lang="en-US" sz="1050" dirty="0">
                <a:solidFill>
                  <a:srgbClr val="000000"/>
                </a:solidFill>
              </a:rPr>
              <a:t> </a:t>
            </a:r>
            <a:r>
              <a:rPr lang="en-US" sz="2800" i="1" baseline="-25000" dirty="0" err="1">
                <a:solidFill>
                  <a:srgbClr val="000000"/>
                </a:solidFill>
              </a:rPr>
              <a:t>i</a:t>
            </a:r>
            <a:r>
              <a:rPr lang="en-US" sz="2800" dirty="0">
                <a:solidFill>
                  <a:srgbClr val="000000"/>
                </a:solidFill>
              </a:rPr>
              <a:t> is a random error which is normally distributed with a mean of zero and a standard deviation </a:t>
            </a:r>
            <a:r>
              <a:rPr lang="en-US" sz="2800" i="1" dirty="0" err="1">
                <a:solidFill>
                  <a:srgbClr val="000000"/>
                </a:solidFill>
              </a:rPr>
              <a:t>σ</a:t>
            </a:r>
            <a:r>
              <a:rPr lang="en-US" sz="2800" baseline="-25000" dirty="0" err="1">
                <a:solidFill>
                  <a:srgbClr val="000000"/>
                </a:solidFill>
              </a:rPr>
              <a:t>ε</a:t>
            </a:r>
            <a:r>
              <a:rPr lang="en-US" sz="2800" dirty="0">
                <a:solidFill>
                  <a:srgbClr val="000000"/>
                </a:solidFill>
              </a:rPr>
              <a:t>. (The errors are independent of each other.)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Estimated Multiple Regression Equation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The </a:t>
            </a:r>
            <a:r>
              <a:rPr sz="2800" b="1" dirty="0"/>
              <a:t>estimated multiple regression equation</a:t>
            </a:r>
            <a:r>
              <a:rPr sz="2800" dirty="0"/>
              <a:t> is</a:t>
            </a:r>
          </a:p>
          <a:p>
            <a:pPr algn="ctr">
              <a:defRPr sz="2800"/>
            </a:pPr>
            <a:endParaRPr sz="2800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IN" dirty="0"/>
          </a:p>
          <a:p>
            <a:pPr>
              <a:defRPr sz="2800"/>
            </a:pPr>
            <a:endParaRPr lang="en-IN" sz="2800" dirty="0"/>
          </a:p>
          <a:p>
            <a:pPr>
              <a:defRPr sz="2800"/>
            </a:pPr>
            <a:endParaRPr sz="2800" dirty="0"/>
          </a:p>
          <a:p>
            <a:r>
              <a:rPr lang="en-US" sz="2800" dirty="0"/>
              <a:t>    </a:t>
            </a:r>
            <a:endParaRPr sz="2800" dirty="0"/>
          </a:p>
        </p:txBody>
      </p:sp>
      <p:pic>
        <p:nvPicPr>
          <p:cNvPr id="6" name="Picture 5" descr="y hat subscript i equals b naught plus b subscript one times x subscript one i plus b subscript two times x subscript two i and so on up to b subscript k times x subscript k i.">
            <a:extLst>
              <a:ext uri="{FF2B5EF4-FFF2-40B4-BE49-F238E27FC236}">
                <a16:creationId xmlns:a16="http://schemas.microsoft.com/office/drawing/2014/main" id="{7046B595-1814-E00A-83B6-CD93D1C5B0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600200"/>
            <a:ext cx="4591050" cy="46672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790AE7F-DB99-C2EB-78D0-A71A2A0532B7}"/>
              </a:ext>
            </a:extLst>
          </p:cNvPr>
          <p:cNvSpPr txBox="1"/>
          <p:nvPr/>
        </p:nvSpPr>
        <p:spPr>
          <a:xfrm>
            <a:off x="506506" y="2166887"/>
            <a:ext cx="11698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where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20" name="Picture 19" descr="b naught, b subscript 1, b subscript 2, and so on, to b subscript k,">
            <a:extLst>
              <a:ext uri="{FF2B5EF4-FFF2-40B4-BE49-F238E27FC236}">
                <a16:creationId xmlns:a16="http://schemas.microsoft.com/office/drawing/2014/main" id="{386EC043-D7EA-D8D1-67C9-70E8B959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471" y="2239953"/>
            <a:ext cx="1944000" cy="4455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9DB4DD21-CCA0-3E1F-CB99-3F4561E37504}"/>
              </a:ext>
            </a:extLst>
          </p:cNvPr>
          <p:cNvSpPr txBox="1"/>
          <p:nvPr/>
        </p:nvSpPr>
        <p:spPr>
          <a:xfrm>
            <a:off x="3581400" y="2175095"/>
            <a:ext cx="33166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are estimates of their</a:t>
            </a:r>
            <a:endParaRPr lang="en-IN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E6C732F-65EA-A194-86CB-156121BB7D6A}"/>
              </a:ext>
            </a:extLst>
          </p:cNvPr>
          <p:cNvSpPr txBox="1"/>
          <p:nvPr/>
        </p:nvSpPr>
        <p:spPr>
          <a:xfrm>
            <a:off x="457200" y="2653605"/>
            <a:ext cx="82296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population counterparts. Specifically,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</a:t>
            </a:r>
            <a:r>
              <a:rPr kumimoji="0" lang="en-US" sz="2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₀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is an estimate of β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₀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</a:t>
            </a:r>
            <a:r>
              <a:rPr kumimoji="0" lang="en-US" sz="105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₁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is an estimate of β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₁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</a:t>
            </a:r>
            <a:r>
              <a:rPr kumimoji="0" lang="en-US" sz="105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₂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is an estimate of β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₂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etc.</a:t>
            </a:r>
            <a:endParaRPr lang="en-IN" dirty="0"/>
          </a:p>
        </p:txBody>
      </p:sp>
      <p:pic>
        <p:nvPicPr>
          <p:cNvPr id="9" name="Picture 8" descr="y hat sub i.">
            <a:extLst>
              <a:ext uri="{FF2B5EF4-FFF2-40B4-BE49-F238E27FC236}">
                <a16:creationId xmlns:a16="http://schemas.microsoft.com/office/drawing/2014/main" id="{AEE7752A-8061-91DB-FF30-0A34E51E45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506" y="4191000"/>
            <a:ext cx="295275" cy="46672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084DF5C-2219-7C2F-2D3E-CC0D63923108}"/>
              </a:ext>
            </a:extLst>
          </p:cNvPr>
          <p:cNvSpPr txBox="1"/>
          <p:nvPr/>
        </p:nvSpPr>
        <p:spPr>
          <a:xfrm>
            <a:off x="811025" y="4147952"/>
            <a:ext cx="76564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is the predicted value of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 for given values of</a:t>
            </a:r>
            <a:endParaRPr lang="en-IN" sz="2800" dirty="0"/>
          </a:p>
        </p:txBody>
      </p:sp>
      <p:pic>
        <p:nvPicPr>
          <p:cNvPr id="12" name="Picture 11" descr="x subscript 1, x subscript 2, and so on, to x subscript k,">
            <a:extLst>
              <a:ext uri="{FF2B5EF4-FFF2-40B4-BE49-F238E27FC236}">
                <a16:creationId xmlns:a16="http://schemas.microsoft.com/office/drawing/2014/main" id="{1D1F34E3-F7E2-6D35-4F74-68C726D534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2138" y="4615743"/>
            <a:ext cx="1800000" cy="47425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90D4D01-8222-CB5C-2D56-E8558913C758}"/>
              </a:ext>
            </a:extLst>
          </p:cNvPr>
          <p:cNvSpPr txBox="1"/>
          <p:nvPr/>
        </p:nvSpPr>
        <p:spPr>
          <a:xfrm>
            <a:off x="2286000" y="4584143"/>
            <a:ext cx="60469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is pronounced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-hat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The symbol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</a:t>
            </a:r>
            <a:r>
              <a:rPr kumimoji="0" lang="en-US" sz="105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BE1762-FF43-B989-3F16-0EE6F9BC942F}"/>
              </a:ext>
            </a:extLst>
          </p:cNvPr>
          <p:cNvSpPr txBox="1"/>
          <p:nvPr/>
        </p:nvSpPr>
        <p:spPr>
          <a:xfrm>
            <a:off x="457200" y="5063971"/>
            <a:ext cx="6248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 reserved for the observed value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100" dirty="0"/>
              <a:t>Example 1: Modeling Pizza Delivery Time</a:t>
            </a:r>
            <a:r>
              <a:rPr lang="en-US" sz="3100" dirty="0"/>
              <a:t>—Slide 1</a:t>
            </a:r>
            <a:endParaRPr sz="31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A pizza delivery manager is analyzing the delivery routes in her system. She is interested in predicting the amount of time required for the driver to deliver the pizzas on a specific route. The driver has to make several stops on the route because the manager doesn't want to send several vehicles/drivers to cover the same area/route. Fit a multiple linear regression model using the data in Table 1 to predict delivery time.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sz="3100" dirty="0"/>
              <a:t>Example 1: Modeling Pizza Delivery Time</a:t>
            </a:r>
            <a:r>
              <a:rPr lang="en-US" sz="3100" dirty="0"/>
              <a:t>—Slide 2</a:t>
            </a:r>
            <a:endParaRPr sz="3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408014-A5E2-734E-81DF-47A4806ECE6B}"/>
              </a:ext>
            </a:extLst>
          </p:cNvPr>
          <p:cNvSpPr txBox="1"/>
          <p:nvPr/>
        </p:nvSpPr>
        <p:spPr>
          <a:xfrm>
            <a:off x="2514600" y="1230569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/>
            </a:pPr>
            <a:r>
              <a:rPr lang="en-US" dirty="0"/>
              <a:t>Table 1 – Pizza Delivery Time Data</a:t>
            </a:r>
          </a:p>
        </p:txBody>
      </p:sp>
      <p:graphicFrame>
        <p:nvGraphicFramePr>
          <p:cNvPr id="3" name="Table Placeholder 2" descr="The table lists ten observations with three variables: Delivery Time (in minutes), Number of Pizzas, and Distance (in miles). The values for each observation are:&#10;&#10;Observation 1: Delivery time is 16.68 minutes, number of pizzas is 7, and distance is 5.60 miles.&#10;&#10;Observation 2: Delivery time is 11.50 minutes, number of pizzas is 3, and distance is 2.20 miles.&#10;&#10;Observation 3: Delivery time is 12.03 minutes, number of pizzas is 3, and distance is 3.40 miles.&#10;&#10;Observation 4: Delivery time is 14.88 minutes, number of pizzas is 8, and distance is 0.80 miles.&#10;&#10;Observation 5: Delivery time is 13.75 minutes, number of pizzas is 6, and distance is 1.50 miles.&#10;&#10;Observation 6: Delivery time is 18.11 minutes, number of pizzas is 7, and distance is 3.30 miles.&#10;&#10;Observation 7: Delivery time is 8.00 minutes, number of pizzas is 2, and distance is 1.10 miles.&#10;&#10;Observation 8: Delivery time is 17.83 minutes, number of pizzas is 7, and distance is 2.10 miles.&#10;&#10;Observation 9: Delivery time is 79.24 minutes, number of pizzas is 30, and distance is 14.60 miles.&#10;&#10;Observation 10: Delivery time is 21.50 minutes, number of pizzas is 5, and distance is 6.05 miles."/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2365168411"/>
              </p:ext>
            </p:extLst>
          </p:nvPr>
        </p:nvGraphicFramePr>
        <p:xfrm>
          <a:off x="457200" y="1635760"/>
          <a:ext cx="8229600" cy="4079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rPr dirty="0"/>
                        <a:t>Observation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t>Delivery Time (Minutes)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t>Number of Pizzas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rPr dirty="0"/>
                        <a:t>Distance (Miles)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16.68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7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5.60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2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11.50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3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2.20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3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12.03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3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3.40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4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14.88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8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0.80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5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13.75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6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1.50</a:t>
                      </a:r>
                      <a:endParaRPr sz="1400" dirty="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6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18.11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7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3.30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7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8.00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2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1.10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8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17.83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7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2.10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9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79.24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30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14.60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21.50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5</a:t>
                      </a:r>
                      <a:endParaRPr sz="14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6.05</a:t>
                      </a:r>
                      <a:endParaRPr sz="1400" dirty="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sz="3100" dirty="0"/>
              <a:t>Example 1: Modeling Pizza Delivery Time</a:t>
            </a:r>
            <a:r>
              <a:rPr lang="en-US" sz="3100" dirty="0"/>
              <a:t>—Slide 3</a:t>
            </a:r>
            <a:endParaRPr sz="31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295017-EBFA-EFB3-4E29-F6AB68D44E76}"/>
              </a:ext>
            </a:extLst>
          </p:cNvPr>
          <p:cNvSpPr txBox="1"/>
          <p:nvPr/>
        </p:nvSpPr>
        <p:spPr>
          <a:xfrm>
            <a:off x="2514600" y="116145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/>
            </a:pPr>
            <a:r>
              <a:rPr lang="en-US" dirty="0"/>
              <a:t>Table 1 – Pizza Delivery Time Data</a:t>
            </a:r>
          </a:p>
        </p:txBody>
      </p:sp>
      <p:graphicFrame>
        <p:nvGraphicFramePr>
          <p:cNvPr id="3" name="Table Placeholder 2" descr="Observation 11: Delivery time is 40.33 minutes, number of pizzas is 16, and distance is 6.88 miles.&#10;&#10;Observation 12: Delivery time is 21.00 minutes, number of pizzas is 10, and distance is 2.15 miles.&#10;&#10;Observation 13: Delivery time is 13.50 minutes, number of pizzas is 4, and distance is 2.55 miles.&#10;&#10;Observation 14: Delivery time is 19.75 minutes, number of pizzas is 6, and distance is 4.62 miles.&#10;&#10;Observation 15: Delivery time is 24.00 minutes, number of pizzas is 9, and distance is 4.48 miles.&#10;&#10;Observation 16: Delivery time is 29.00 minutes, number of pizzas is 10, and distance is 7.76 miles.&#10;&#10;Observation 17: Delivery time is 15.35 minutes, number of pizzas is 6, and distance is 2.00 miles.&#10;&#10;Observation 18: Delivery time is 19.00 minutes, number of pizzas is 7, and distance is 1.32 miles.&#10;&#10;Observation 19: Delivery time is 9.50 minutes, number of pizzas is 3, and distance is 0.36 miles.&#10;&#10;Observation 20: Delivery time is 35.10 minutes, number of pizzas is 17, and distance is 7.70 miles."/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464799945"/>
              </p:ext>
            </p:extLst>
          </p:nvPr>
        </p:nvGraphicFramePr>
        <p:xfrm>
          <a:off x="457200" y="1600200"/>
          <a:ext cx="8229600" cy="4079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rPr dirty="0"/>
                        <a:t>Observation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t>Delivery Time (Minutes)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t>Number of Pizzas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rPr dirty="0"/>
                        <a:t>Distance (Miles)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11</a:t>
                      </a:r>
                      <a:endParaRPr sz="14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40.33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16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6.88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12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21.00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2.15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13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13.50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4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2.55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14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19.75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6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4.62</a:t>
                      </a:r>
                      <a:endParaRPr sz="1400" dirty="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15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24.00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9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4.48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16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29.00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7.76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17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15.35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6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2.00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18</a:t>
                      </a:r>
                      <a:endParaRPr sz="14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19.00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7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1.32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19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9.50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3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0.36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20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35.10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17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7.70</a:t>
                      </a:r>
                      <a:endParaRPr sz="1400" dirty="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1613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sz="3100" dirty="0"/>
              <a:t>Example 1: Modeling Pizza Delivery Time</a:t>
            </a:r>
            <a:r>
              <a:rPr lang="en-US" sz="3100" dirty="0"/>
              <a:t>—Slide 4</a:t>
            </a:r>
            <a:endParaRPr sz="31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6E60A1-46FD-15AA-D63E-55974ACB9252}"/>
              </a:ext>
            </a:extLst>
          </p:cNvPr>
          <p:cNvSpPr txBox="1"/>
          <p:nvPr/>
        </p:nvSpPr>
        <p:spPr>
          <a:xfrm>
            <a:off x="2438400" y="116055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/>
            </a:pPr>
            <a:r>
              <a:rPr lang="en-US" dirty="0"/>
              <a:t>Table 1 – Pizza Delivery Time Data</a:t>
            </a:r>
          </a:p>
        </p:txBody>
      </p:sp>
      <p:graphicFrame>
        <p:nvGraphicFramePr>
          <p:cNvPr id="3" name="Table Placeholder 2" descr="Observation 21: Delivery time is 17.90 minutes, number of pizzas is 10, and distance is 1.40 miles.&#10;&#10;Observation 22: Delivery time is 52.32 minutes, number of pizzas is 26, and distance is 8.10 miles.&#10;&#10;Observation 23: Delivery time is 18.75 minutes, number of pizzas is 9, and distance is 4.50 miles.&#10;&#10;Observation 24: Delivery time is 19.83 minutes, number of pizzas is 8, and distance is 6.35 miles.&#10;&#10;Observation 25: Delivery time is 10.75 minutes, number of pizzas is 4, and distance is 1.50 miles."/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737020016"/>
              </p:ext>
            </p:extLst>
          </p:nvPr>
        </p:nvGraphicFramePr>
        <p:xfrm>
          <a:off x="457200" y="1661160"/>
          <a:ext cx="822960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rPr dirty="0"/>
                        <a:t>Observation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t>Delivery Time (Minutes)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t>Number of Pizzas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rPr dirty="0"/>
                        <a:t>Distance (Miles)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21</a:t>
                      </a:r>
                      <a:endParaRPr sz="14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17.90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1.40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22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52.32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26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8.10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23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18.75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9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4.50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24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19.83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8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6.35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25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10.75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4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1.50</a:t>
                      </a:r>
                      <a:endParaRPr sz="1400" dirty="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4347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Data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584922"/>
          </a:xfrm>
        </p:spPr>
        <p:txBody>
          <a:bodyPr>
            <a:normAutofit/>
          </a:bodyPr>
          <a:lstStyle/>
          <a:p>
            <a:r>
              <a:rPr sz="2800" dirty="0"/>
              <a:t>This data set can be found at </a:t>
            </a:r>
            <a:r>
              <a:rPr sz="2800" i="1" dirty="0">
                <a:hlinkClick r:id="rId2" action="ppaction://hlinkfile"/>
              </a:rPr>
              <a:t>stat.hawkeslearning.com</a:t>
            </a:r>
            <a:r>
              <a:rPr sz="2800" dirty="0"/>
              <a:t> </a:t>
            </a:r>
            <a:r>
              <a:rPr sz="2800" dirty="0" err="1"/>
              <a:t>undar</a:t>
            </a:r>
            <a:r>
              <a:rPr sz="2800" dirty="0"/>
              <a:t> </a:t>
            </a:r>
            <a:r>
              <a:rPr sz="2800" b="1" dirty="0"/>
              <a:t>Discovering Business Statistics, Second Edition </a:t>
            </a:r>
            <a:r>
              <a:rPr lang="en-US" b="1" dirty="0"/>
              <a:t>→</a:t>
            </a:r>
            <a:r>
              <a:rPr sz="2800" b="1" dirty="0"/>
              <a:t> Data Sets </a:t>
            </a:r>
            <a:r>
              <a:rPr lang="en-US" b="1" dirty="0"/>
              <a:t>→</a:t>
            </a:r>
            <a:r>
              <a:rPr sz="2800" b="1" dirty="0"/>
              <a:t> Pizza Delivery Time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sz="3100" dirty="0"/>
              <a:t>Example 1: Modeling Pizza Delivery Time</a:t>
            </a:r>
            <a:r>
              <a:rPr lang="en-US" sz="3100" dirty="0"/>
              <a:t>—Slide 5</a:t>
            </a:r>
            <a:endParaRPr sz="31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458200" cy="4967067"/>
          </a:xfrm>
        </p:spPr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r>
              <a:rPr sz="2800" dirty="0"/>
              <a:t>The linear multiple regression model is as follows.</a:t>
            </a:r>
            <a:endParaRPr lang="en-US" sz="2800" dirty="0"/>
          </a:p>
          <a:p>
            <a:pPr>
              <a:defRPr sz="2800"/>
            </a:pPr>
            <a:r>
              <a:rPr lang="en-US" sz="2600" dirty="0"/>
              <a:t>Delivery Time = β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₁</a:t>
            </a:r>
            <a:r>
              <a:rPr lang="en-US" sz="2600" dirty="0"/>
              <a:t> + β</a:t>
            </a:r>
            <a:r>
              <a:rPr lang="en-US" sz="1050" dirty="0"/>
              <a:t> 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₂ </a:t>
            </a:r>
            <a:r>
              <a:rPr lang="en-US" sz="2600" dirty="0"/>
              <a:t>(Number of Pizzas) + β</a:t>
            </a:r>
            <a:r>
              <a:rPr lang="en-US" sz="1050" dirty="0"/>
              <a:t> 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₂</a:t>
            </a:r>
            <a:r>
              <a:rPr lang="en-US" sz="2600" baseline="-25000" dirty="0"/>
              <a:t> </a:t>
            </a:r>
            <a:r>
              <a:rPr lang="en-US" sz="2600" dirty="0"/>
              <a:t>(Distance) + ε</a:t>
            </a:r>
            <a:r>
              <a:rPr lang="en-US" sz="1050" dirty="0"/>
              <a:t> </a:t>
            </a:r>
            <a:r>
              <a:rPr lang="en-US" sz="2600" i="1" baseline="-25000" dirty="0" err="1"/>
              <a:t>i</a:t>
            </a:r>
            <a:endParaRPr lang="en-US" sz="2600" i="1" dirty="0"/>
          </a:p>
          <a:p>
            <a:pPr>
              <a:defRPr sz="2800"/>
            </a:pPr>
            <a:r>
              <a:rPr lang="en-US" dirty="0"/>
              <a:t>To have a useful model, the parameters β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₀</a:t>
            </a:r>
            <a:r>
              <a:rPr lang="en-US" dirty="0"/>
              <a:t>, β</a:t>
            </a:r>
            <a:r>
              <a:rPr lang="en-US" sz="1100" dirty="0"/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₁</a:t>
            </a:r>
            <a:r>
              <a:rPr lang="en-US" dirty="0"/>
              <a:t>, and β</a:t>
            </a:r>
            <a:r>
              <a:rPr lang="en-US" sz="1100" dirty="0"/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₂</a:t>
            </a:r>
            <a:r>
              <a:rPr lang="en-US" baseline="-25000" dirty="0"/>
              <a:t> </a:t>
            </a:r>
            <a:r>
              <a:rPr lang="en-US" dirty="0"/>
              <a:t>must be estimated. Estimating these parameters requires the collection of historical data on pizza delivery times.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c814cb3e8714731e075e6c5082fb93d7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d80a9e90dbd3f40806ac15508682cdd4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76779E2-8379-4E32-828D-03D1850DA69D}"/>
</file>

<file path=customXml/itemProps2.xml><?xml version="1.0" encoding="utf-8"?>
<ds:datastoreItem xmlns:ds="http://schemas.openxmlformats.org/officeDocument/2006/customXml" ds:itemID="{9D2A33BE-3573-4E8D-A592-461FECE02F48}"/>
</file>

<file path=customXml/itemProps3.xml><?xml version="1.0" encoding="utf-8"?>
<ds:datastoreItem xmlns:ds="http://schemas.openxmlformats.org/officeDocument/2006/customXml" ds:itemID="{B26DBB70-21D3-4F9A-9585-D8A179C6A0BE}"/>
</file>

<file path=docProps/app.xml><?xml version="1.0" encoding="utf-8"?>
<Properties xmlns="http://schemas.openxmlformats.org/officeDocument/2006/extended-properties" xmlns:vt="http://schemas.openxmlformats.org/officeDocument/2006/docPropsVTypes">
  <TotalTime>1234</TotalTime>
  <Words>864</Words>
  <Application>Microsoft Office PowerPoint</Application>
  <PresentationFormat>On-screen Show (4:3)</PresentationFormat>
  <Paragraphs>177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Courier New</vt:lpstr>
      <vt:lpstr>Cambria Math</vt:lpstr>
      <vt:lpstr>Times New Roman</vt:lpstr>
      <vt:lpstr>Office Theme</vt:lpstr>
      <vt:lpstr>Equation</vt:lpstr>
      <vt:lpstr>Section 14.1</vt:lpstr>
      <vt:lpstr>Formula: Multiple Regression Model</vt:lpstr>
      <vt:lpstr>Formula: Estimated Multiple Regression Equation</vt:lpstr>
      <vt:lpstr>Example 1: Modeling Pizza Delivery Time—Slide 1</vt:lpstr>
      <vt:lpstr>Example 1: Modeling Pizza Delivery Time—Slide 2</vt:lpstr>
      <vt:lpstr>Example 1: Modeling Pizza Delivery Time—Slide 3</vt:lpstr>
      <vt:lpstr>Example 1: Modeling Pizza Delivery Time—Slide 4</vt:lpstr>
      <vt:lpstr>Data</vt:lpstr>
      <vt:lpstr>Example 1: Modeling Pizza Delivery Time—Slide 5</vt:lpstr>
      <vt:lpstr>Example 1: Modeling Pizza Delivery Time—Slide 6</vt:lpstr>
      <vt:lpstr>Example 1: Modeling Pizza Delivery Time—Slide 7</vt:lpstr>
      <vt:lpstr>Example 1: Modeling Pizza Delivery Time—Slide 8</vt:lpstr>
      <vt:lpstr>Example 1: Modeling Pizza Delivery Time—Slide 9</vt:lpstr>
      <vt:lpstr>Example 1: Modeling Pizza Delivery Time—Slide 10</vt:lpstr>
      <vt:lpstr>Example 1: Modeling Pizza Delivery Time—Slide 11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Business Statistics, 2nd Edition - 14.1 - The Multiple Regression Model</dc:title>
  <dc:creator>Hawkes Learning</dc:creator>
  <cp:lastModifiedBy>Casey Luquet</cp:lastModifiedBy>
  <cp:revision>140</cp:revision>
  <dcterms:created xsi:type="dcterms:W3CDTF">2013-04-26T14:43:13Z</dcterms:created>
  <dcterms:modified xsi:type="dcterms:W3CDTF">2025-07-16T19:20:29Z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