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1" r:id="rId6"/>
    <p:sldId id="270" r:id="rId7"/>
    <p:sldId id="269" r:id="rId8"/>
    <p:sldId id="262" r:id="rId9"/>
    <p:sldId id="271" r:id="rId10"/>
    <p:sldId id="263" r:id="rId11"/>
    <p:sldId id="272" r:id="rId12"/>
    <p:sldId id="273" r:id="rId13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17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14.2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algn="ctr"/>
                <a:r>
                  <a:rPr lang="en-US" dirty="0"/>
                  <a:t>The Coefficient of Determination and Adjusted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en-US" dirty="0"/>
                  <a:t>-squared</a:t>
                </a:r>
                <a:endParaRPr dirty="0"/>
              </a:p>
            </p:txBody>
          </p:sp>
        </mc:Choice>
        <mc:Fallback xmlns="">
          <p:sp>
            <p:nvSpPr>
              <p:cNvPr id="2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t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7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dirty="0"/>
              <a:t>c.	</a:t>
            </a:r>
            <a:r>
              <a:rPr dirty="0"/>
              <a:t>​</a:t>
            </a:r>
            <a:r>
              <a:rPr sz="2800" dirty="0"/>
              <a:t>With both number of pizzas and distance in the model, the value of</a:t>
            </a:r>
            <a:r>
              <a:rPr lang="en-US"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increased by </a:t>
            </a:r>
            <a:r>
              <a:rPr sz="2800" dirty="0">
                <a:latin typeface="Cambria Math"/>
              </a:rPr>
              <a:t>0.037</a:t>
            </a:r>
            <a:r>
              <a:rPr lang="en-US" sz="2800" dirty="0">
                <a:latin typeface="Cambria Math"/>
              </a:rPr>
              <a:t>4</a:t>
            </a:r>
            <a:r>
              <a:rPr sz="2800" dirty="0"/>
              <a:t>, indicating that adding the variable distance to the model helped explain more variability in delivery times. The value of</a:t>
            </a:r>
          </a:p>
        </p:txBody>
      </p:sp>
      <p:pic>
        <p:nvPicPr>
          <p:cNvPr id="4" name="Picture 3" descr="R subscript a squared.">
            <a:extLst>
              <a:ext uri="{FF2B5EF4-FFF2-40B4-BE49-F238E27FC236}">
                <a16:creationId xmlns:a16="http://schemas.microsoft.com/office/drawing/2014/main" id="{6D1131AD-58B3-6D36-E8D0-010D663C6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2741295"/>
            <a:ext cx="371475" cy="514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7DE253-811F-2439-05A9-D355E668603F}"/>
              </a:ext>
            </a:extLst>
          </p:cNvPr>
          <p:cNvSpPr txBox="1"/>
          <p:nvPr/>
        </p:nvSpPr>
        <p:spPr>
          <a:xfrm>
            <a:off x="977153" y="3200400"/>
            <a:ext cx="7696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increased by slightly more (</a:t>
            </a:r>
            <a:r>
              <a:rPr lang="en-US" sz="2800" dirty="0">
                <a:latin typeface="Cambria Math"/>
              </a:rPr>
              <a:t>0.0375</a:t>
            </a:r>
            <a:r>
              <a:rPr lang="en-US" sz="2800" dirty="0"/>
              <a:t>). Using both variables in the model explained nearly 4% more variability in delivery time.</a:t>
            </a:r>
            <a:endParaRPr lang="en-I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8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1428818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As the number of independent variables increases, the difference between the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and adjusted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values also increases.</a:t>
            </a:r>
            <a:endParaRPr lang="en-US" sz="2800" dirty="0"/>
          </a:p>
          <a:p>
            <a:pPr>
              <a:defRPr sz="2800"/>
            </a:pPr>
            <a:endParaRPr sz="2800" dirty="0"/>
          </a:p>
        </p:txBody>
      </p:sp>
      <p:pic>
        <p:nvPicPr>
          <p:cNvPr id="4" name="Picture 3" descr="R subscript a squared">
            <a:extLst>
              <a:ext uri="{FF2B5EF4-FFF2-40B4-BE49-F238E27FC236}">
                <a16:creationId xmlns:a16="http://schemas.microsoft.com/office/drawing/2014/main" id="{D75B6571-A5A6-282D-D7CE-0A6CD453A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466975"/>
            <a:ext cx="371475" cy="5143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80ECCE-B312-05E5-86F3-A6779DDFDC94}"/>
              </a:ext>
            </a:extLst>
          </p:cNvPr>
          <p:cNvSpPr txBox="1"/>
          <p:nvPr/>
        </p:nvSpPr>
        <p:spPr>
          <a:xfrm>
            <a:off x="904875" y="2466975"/>
            <a:ext cx="7334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commonly used as a method of comparison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42207A-4FB1-E4EE-81C2-1839ADA4EA74}"/>
              </a:ext>
            </a:extLst>
          </p:cNvPr>
          <p:cNvSpPr txBox="1"/>
          <p:nvPr/>
        </p:nvSpPr>
        <p:spPr>
          <a:xfrm>
            <a:off x="457200" y="2952750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between multiple regression models when one is attempting to find the model that best fits the data.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7193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9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Unlike the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value, the adjusted coefficient of determination may actually become smaller when another independent variable is added to the model. Thus, the adjusted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value is most useful when comparing multiple regression models with different numbers of independent variables.</a:t>
            </a:r>
          </a:p>
        </p:txBody>
      </p:sp>
    </p:spTree>
    <p:extLst>
      <p:ext uri="{BB962C8B-B14F-4D97-AF65-F5344CB8AC3E}">
        <p14:creationId xmlns:p14="http://schemas.microsoft.com/office/powerpoint/2010/main" val="181499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Coefficient of Determination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coefficient of determination, </a:t>
            </a:r>
            <a:r>
              <a:rPr lang="en-US" sz="2800" i="1" dirty="0"/>
              <a:t>R</a:t>
            </a:r>
            <a:r>
              <a:rPr lang="en-US" sz="2800" dirty="0"/>
              <a:t>²,</a:t>
            </a:r>
            <a:r>
              <a:rPr sz="2800" dirty="0"/>
              <a:t> is given by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  <a:p>
            <a:endParaRPr sz="2800" dirty="0"/>
          </a:p>
        </p:txBody>
      </p:sp>
      <p:pic>
        <p:nvPicPr>
          <p:cNvPr id="6" name="Picture 5" descr="R squared equals S S R divided by T S S which equals one minus the fraction S S E divided by T S S">
            <a:extLst>
              <a:ext uri="{FF2B5EF4-FFF2-40B4-BE49-F238E27FC236}">
                <a16:creationId xmlns:a16="http://schemas.microsoft.com/office/drawing/2014/main" id="{51E2BC18-4BEC-1123-0EA9-B9B8A90FC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676400"/>
            <a:ext cx="2771775" cy="904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B2F2740-AF8D-D1E5-FC1A-F1829BAB0BE3}"/>
              </a:ext>
            </a:extLst>
          </p:cNvPr>
          <p:cNvSpPr txBox="1"/>
          <p:nvPr/>
        </p:nvSpPr>
        <p:spPr>
          <a:xfrm>
            <a:off x="488576" y="2743200"/>
            <a:ext cx="8077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SSR = the sum of squares of regression,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TSS = the total sum of squares, and SSE = the sum of squared errors.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² represents the proportion of variation in the dependent variable explained by the set of independent variables in a multiple regression model.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Adjusted </a:t>
            </a:r>
            <a:r>
              <a:rPr lang="en-US" i="1" dirty="0"/>
              <a:t>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8709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adjusted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statistic takes into account the number of independent variables in the model by dividing each sum of squares by its associated degrees of freedom.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  <a:p>
            <a:endParaRPr sz="2800" dirty="0"/>
          </a:p>
        </p:txBody>
      </p:sp>
      <p:pic>
        <p:nvPicPr>
          <p:cNvPr id="6" name="Picture 5" descr="R subscript a squared (read as adjusted R squared) equals one minus open parenthesis the quantity n minus one  divided by the quantity n minus k minus one close parenthesis times the fraction S S E divided by T S S.">
            <a:extLst>
              <a:ext uri="{FF2B5EF4-FFF2-40B4-BE49-F238E27FC236}">
                <a16:creationId xmlns:a16="http://schemas.microsoft.com/office/drawing/2014/main" id="{D38A4D12-5AB9-2B43-089F-CA0A73259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512714"/>
            <a:ext cx="3448050" cy="10096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FE0C2CB-B02E-EC12-48F2-098FC986621D}"/>
              </a:ext>
            </a:extLst>
          </p:cNvPr>
          <p:cNvSpPr txBox="1"/>
          <p:nvPr/>
        </p:nvSpPr>
        <p:spPr>
          <a:xfrm>
            <a:off x="479612" y="3634341"/>
            <a:ext cx="80547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observations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is the number of independent variables in the model.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²</a:t>
            </a:r>
            <a:r>
              <a:rPr sz="2800" dirty="0"/>
              <a:t> </a:t>
            </a:r>
            <a:r>
              <a:rPr dirty="0"/>
              <a:t>and Adjusted</a:t>
            </a:r>
            <a:r>
              <a:rPr lang="en-US" sz="2800" i="1" dirty="0"/>
              <a:t> R</a:t>
            </a:r>
            <a:r>
              <a:rPr lang="en-US" sz="2800" dirty="0"/>
              <a:t>²—Slide 1</a:t>
            </a:r>
            <a:endParaRPr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dirty="0"/>
              <a:t>a.	</a:t>
            </a:r>
            <a:r>
              <a:rPr dirty="0"/>
              <a:t>​</a:t>
            </a:r>
            <a:r>
              <a:rPr sz="2800" dirty="0"/>
              <a:t>Using the data in Table 1, fit a simple linear regression model using just Number of Pizzas as the independent variable and Delivery Time as the dependent variable. What is the value of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and what does it mean?</a:t>
            </a:r>
          </a:p>
          <a:p>
            <a:pPr marL="538163" indent="-538163">
              <a:defRPr sz="2800"/>
            </a:pPr>
            <a:r>
              <a:rPr lang="en-US" dirty="0"/>
              <a:t>b.	</a:t>
            </a:r>
            <a:r>
              <a:rPr dirty="0"/>
              <a:t>​</a:t>
            </a:r>
            <a:r>
              <a:rPr sz="2800" dirty="0"/>
              <a:t>Fit a multiple regression model with both Number of Pizzas and Distance. What are the values of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sz="2800" dirty="0"/>
              <a:t>and</a:t>
            </a:r>
          </a:p>
        </p:txBody>
      </p:sp>
      <p:pic>
        <p:nvPicPr>
          <p:cNvPr id="7" name="Picture 6" descr="R subscript a squared.">
            <a:extLst>
              <a:ext uri="{FF2B5EF4-FFF2-40B4-BE49-F238E27FC236}">
                <a16:creationId xmlns:a16="http://schemas.microsoft.com/office/drawing/2014/main" id="{CEE5EBAB-1153-78BC-D17C-AD11625AB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4114800"/>
            <a:ext cx="371475" cy="5143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5C3666-6F09-C9E2-4EAE-34E3BB3DE8B4}"/>
              </a:ext>
            </a:extLst>
          </p:cNvPr>
          <p:cNvSpPr txBox="1"/>
          <p:nvPr/>
        </p:nvSpPr>
        <p:spPr>
          <a:xfrm>
            <a:off x="2128557" y="4105930"/>
            <a:ext cx="42677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 what do they mean?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0D7FE2-EA07-BC7E-881B-FE9B439C6415}"/>
              </a:ext>
            </a:extLst>
          </p:cNvPr>
          <p:cNvSpPr txBox="1"/>
          <p:nvPr/>
        </p:nvSpPr>
        <p:spPr>
          <a:xfrm>
            <a:off x="475128" y="4684693"/>
            <a:ext cx="82116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538163">
              <a:defRPr sz="2800"/>
            </a:pPr>
            <a:r>
              <a:rPr lang="en-US" sz="2800" dirty="0"/>
              <a:t>c.	​Did the addition of Distance improve the model fit? Explain your answer.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38163" indent="-538163">
              <a:defRPr sz="2800"/>
            </a:pPr>
            <a:r>
              <a:rPr lang="en-US" sz="2800" dirty="0"/>
              <a:t>a.	</a:t>
            </a:r>
            <a:r>
              <a:rPr sz="2800" dirty="0"/>
              <a:t>Fitting a simple linear regression model to pizza delivery time using only number of pizzas as the independent variable yields the output provided in Figure 1.</a:t>
            </a: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3</a:t>
            </a:r>
            <a:endParaRPr dirty="0"/>
          </a:p>
        </p:txBody>
      </p:sp>
      <p:pic>
        <p:nvPicPr>
          <p:cNvPr id="5" name="Picture 4" descr="The image shows the summary output of a regression analysis consisting of three sections: Summary of Fit table, Analysis of Variance (ANOVA) table, and Parameter Estimates table.&#10;&#10;First: Summary of Fit Table&#10; This table contains two columns and five rows excluding the column headers.&#10;The first column lists the statistical measures: R Square, R Square Adjusted, Root Mean Square Error, Mean of Response, and Observations (or Sum Weights).&#10;The second column lists their corresponding values:&#10;R Square is 0.926556&#10;R Square Adjusted is 0.923363&#10;Root Mean Square Error is 4.297823&#10;Mean of Response is 22.384&#10;Observations (or Sum Weights) is 25&#10;&#10;Second: ANOVA Table&#10; This table has five columns and three rows of data excluding the column headers.&#10;Column headers are: Source, DF (degrees of freedom), Sum of Squares, Mean Square, F Ratio.&#10;The three rows represent:&#10;First row (Model): DF is 1, Sum of Squares is 5359.7031, Mean Square is 5359.70, F Ratio is 290.1641.&#10;Second row (Error): DF is 23, Sum of Squares is 424.8395, Mean Square is 18.47, F Ratio is Prob greater than F.&#10;Third row (Corrected Total): DF is 24, Sum of Squares is 5784.5426, Mean Square is blank,  F Ratio is less than 0.0001*.&#10;A note: The F-Ratio and significance (Prob greater than F) are calculated for the model row only. The p value shown is less than 0.0001 marked with an asterisk to indicate high statistical significance.&#10;Third: Parameter Estimates Table&#10; This table contains five columns and two rows of data excluding the column headers.&#10;Column headers are: Term, Estimate, Standard Error, t Ratio, Prob greater than the absolute value of t.&#10;The two rows represent terms in the model:&#10;First row (Intercept): Estimate is 2.8170193, Standard Error is 1.43469, t Ratio is 1.96, Prob greater than the absolute value of t is 0.0618,&#10;Second row (Number of Pizzas): Estimate is 2.1936077, Standard Error is 0.128777, t Ratio is 17.03, Prob &gt; the absolute value of t is less than 0.0001 with an asterisk, indicating statistical significance.&#10;&#10;">
            <a:extLst>
              <a:ext uri="{FF2B5EF4-FFF2-40B4-BE49-F238E27FC236}">
                <a16:creationId xmlns:a16="http://schemas.microsoft.com/office/drawing/2014/main" id="{936B35F3-BFD6-46FC-AF0B-307DF8BB20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881"/>
          <a:stretch>
            <a:fillRect/>
          </a:stretch>
        </p:blipFill>
        <p:spPr>
          <a:xfrm>
            <a:off x="2133600" y="1295400"/>
            <a:ext cx="4748631" cy="4267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DBC563-A43F-B1F3-4BB5-08FB302F4344}"/>
              </a:ext>
            </a:extLst>
          </p:cNvPr>
          <p:cNvSpPr txBox="1"/>
          <p:nvPr/>
        </p:nvSpPr>
        <p:spPr>
          <a:xfrm>
            <a:off x="3707815" y="5562600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63787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lang="en-US" dirty="0"/>
              <a:t> </a:t>
            </a:r>
            <a:r>
              <a:rPr lang="en-US" sz="2800" i="1" dirty="0"/>
              <a:t>R</a:t>
            </a:r>
            <a:r>
              <a:rPr lang="en-US" sz="2800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dirty="0"/>
              <a:t>​</a:t>
            </a:r>
            <a:r>
              <a:rPr lang="en-IN" sz="2800" dirty="0"/>
              <a:t>Given the output in Figure 1, we see that the 					</a:t>
            </a:r>
            <a:endParaRPr sz="2800" dirty="0"/>
          </a:p>
        </p:txBody>
      </p:sp>
      <p:pic>
        <p:nvPicPr>
          <p:cNvPr id="9" name="Picture 8" descr="R squared is approximately 0.9266 and R subscript a squared is approximately  0.9233.">
            <a:extLst>
              <a:ext uri="{FF2B5EF4-FFF2-40B4-BE49-F238E27FC236}">
                <a16:creationId xmlns:a16="http://schemas.microsoft.com/office/drawing/2014/main" id="{EE39E6E1-14CC-2A7B-104F-45AD8A262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71477"/>
            <a:ext cx="4362450" cy="5143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DBEBCF4-291B-7B96-7A80-9AC4E78FC91D}"/>
              </a:ext>
            </a:extLst>
          </p:cNvPr>
          <p:cNvSpPr txBox="1"/>
          <p:nvPr/>
        </p:nvSpPr>
        <p:spPr>
          <a:xfrm>
            <a:off x="457200" y="1943687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Note that the adjusted </a:t>
            </a:r>
            <a:r>
              <a:rPr lang="en-IN" sz="2800" i="1" dirty="0"/>
              <a:t>R</a:t>
            </a:r>
            <a:r>
              <a:rPr lang="en-IN" sz="2800" dirty="0"/>
              <a:t>²</a:t>
            </a:r>
            <a:r>
              <a:rPr lang="ar-AE" sz="2800" dirty="0"/>
              <a:t> </a:t>
            </a:r>
            <a:r>
              <a:rPr lang="en-IN" sz="2800" dirty="0"/>
              <a:t>value does not have much meaning in simple linear regression. The value of </a:t>
            </a:r>
            <a:r>
              <a:rPr lang="en-IN" sz="2800" i="1" dirty="0"/>
              <a:t>R</a:t>
            </a:r>
            <a:r>
              <a:rPr lang="en-IN" sz="2800" dirty="0"/>
              <a:t>² implies that 92.66% of the variation in delivery time can be explained by the number of pizzas that the driver has to deliver.</a:t>
            </a:r>
          </a:p>
        </p:txBody>
      </p:sp>
    </p:spTree>
    <p:extLst>
      <p:ext uri="{BB962C8B-B14F-4D97-AF65-F5344CB8AC3E}">
        <p14:creationId xmlns:p14="http://schemas.microsoft.com/office/powerpoint/2010/main" val="318616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IN" dirty="0"/>
              <a:t>b.	</a:t>
            </a:r>
            <a:r>
              <a:rPr lang="en-IN" sz="2800" dirty="0"/>
              <a:t>When we add the distance independent variable to the model, the JMP output is given in Figure 1 in Section 14.1. 				</a:t>
            </a:r>
            <a:endParaRPr sz="2800" dirty="0"/>
          </a:p>
        </p:txBody>
      </p:sp>
      <p:graphicFrame>
        <p:nvGraphicFramePr>
          <p:cNvPr id="5" name="Object 4" descr="R squared is approximately 0.9640 and R subscript a squared is approximately  0.9608.">
            <a:extLst>
              <a:ext uri="{FF2B5EF4-FFF2-40B4-BE49-F238E27FC236}">
                <a16:creationId xmlns:a16="http://schemas.microsoft.com/office/drawing/2014/main" id="{79992CFB-7F3E-B902-33DE-5DA745E85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113440"/>
              </p:ext>
            </p:extLst>
          </p:nvPr>
        </p:nvGraphicFramePr>
        <p:xfrm>
          <a:off x="3048000" y="1921275"/>
          <a:ext cx="43513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50700" imgH="500915" progId="Equation.DSMT4">
                  <p:embed/>
                </p:oleObj>
              </mc:Choice>
              <mc:Fallback>
                <p:oleObj name="Equation" r:id="rId2" imgW="4350700" imgH="5009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48000" y="1921275"/>
                        <a:ext cx="4351337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D64DDF1-9450-4B27-4EB0-F141291D683D}"/>
              </a:ext>
            </a:extLst>
          </p:cNvPr>
          <p:cNvSpPr txBox="1"/>
          <p:nvPr/>
        </p:nvSpPr>
        <p:spPr>
          <a:xfrm>
            <a:off x="990600" y="2322493"/>
            <a:ext cx="7696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With the addition of the independent variable, distance, to the model, we have</a:t>
            </a:r>
          </a:p>
        </p:txBody>
      </p:sp>
      <p:pic>
        <p:nvPicPr>
          <p:cNvPr id="8" name="Picture 7" descr="R squared is approximately 0.9640 and R subscript a squared is approximately 0.9608.">
            <a:extLst>
              <a:ext uri="{FF2B5EF4-FFF2-40B4-BE49-F238E27FC236}">
                <a16:creationId xmlns:a16="http://schemas.microsoft.com/office/drawing/2014/main" id="{29457088-0E7A-68D8-F86F-540BBD3EF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950" y="3268452"/>
            <a:ext cx="4362450" cy="5143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Assessing the Fit of the Pizza Delivery Time Model using</a:t>
            </a:r>
            <a:r>
              <a:rPr sz="2800" dirty="0"/>
              <a:t>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dirty="0"/>
              <a:t>and Adjusted</a:t>
            </a:r>
            <a:r>
              <a:rPr lang="en-US" i="1" dirty="0"/>
              <a:t> R</a:t>
            </a:r>
            <a:r>
              <a:rPr lang="en-US" dirty="0"/>
              <a:t>²—Slide 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Similar to what was stated above, the value of </a:t>
            </a:r>
            <a:r>
              <a:rPr lang="en-US" i="1" dirty="0"/>
              <a:t>R</a:t>
            </a:r>
            <a:r>
              <a:rPr lang="en-US" dirty="0"/>
              <a:t>² </a:t>
            </a:r>
            <a:r>
              <a:rPr lang="en-IN" sz="2800" dirty="0"/>
              <a:t>implies that 96.40% of the variability in delivery time can be explained by the number of pizzas being delivered and the distance that is driven. The interpretation of</a:t>
            </a:r>
            <a:endParaRPr sz="2800" dirty="0"/>
          </a:p>
        </p:txBody>
      </p:sp>
      <p:pic>
        <p:nvPicPr>
          <p:cNvPr id="6" name="Picture 5" descr="R subscript a squared.">
            <a:extLst>
              <a:ext uri="{FF2B5EF4-FFF2-40B4-BE49-F238E27FC236}">
                <a16:creationId xmlns:a16="http://schemas.microsoft.com/office/drawing/2014/main" id="{6F365DD0-873A-8962-F338-F7BF23B4C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712720"/>
            <a:ext cx="371475" cy="5143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50413F5-0843-B88D-5B7D-B0A80675170C}"/>
              </a:ext>
            </a:extLst>
          </p:cNvPr>
          <p:cNvSpPr txBox="1"/>
          <p:nvPr/>
        </p:nvSpPr>
        <p:spPr>
          <a:xfrm>
            <a:off x="457200" y="3200400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the same—96.08% of the variation in delivery time is explained by the two independent variables in the model.</a:t>
            </a:r>
          </a:p>
        </p:txBody>
      </p:sp>
    </p:spTree>
    <p:extLst>
      <p:ext uri="{BB962C8B-B14F-4D97-AF65-F5344CB8AC3E}">
        <p14:creationId xmlns:p14="http://schemas.microsoft.com/office/powerpoint/2010/main" val="261760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9CF57C-5C13-49BD-9F18-3DDE533F949A}"/>
</file>

<file path=customXml/itemProps2.xml><?xml version="1.0" encoding="utf-8"?>
<ds:datastoreItem xmlns:ds="http://schemas.openxmlformats.org/officeDocument/2006/customXml" ds:itemID="{6E0AE59B-4A25-4447-B608-C3C64AF8A4B1}"/>
</file>

<file path=customXml/itemProps3.xml><?xml version="1.0" encoding="utf-8"?>
<ds:datastoreItem xmlns:ds="http://schemas.openxmlformats.org/officeDocument/2006/customXml" ds:itemID="{1B90432B-291C-4BBD-8DE7-E466D99E22B2}"/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767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Cambria Math</vt:lpstr>
      <vt:lpstr>Office Theme</vt:lpstr>
      <vt:lpstr>Equation</vt:lpstr>
      <vt:lpstr>Section 14.2</vt:lpstr>
      <vt:lpstr>Formula: Coefficient of Determination</vt:lpstr>
      <vt:lpstr>Formula: Adjusted R²</vt:lpstr>
      <vt:lpstr>Example 1: Assessing the Fit of the Pizza Delivery Time Model using R² and Adjusted R²—Slide 1</vt:lpstr>
      <vt:lpstr>Example 1: Assessing the Fit of the Pizza Delivery Time Model using R² and Adjusted R²—Slide 2</vt:lpstr>
      <vt:lpstr>Example 1: Assessing the Fit of the Pizza Delivery Time Model using R² and Adjusted R²—Slide 3</vt:lpstr>
      <vt:lpstr>Example 1: Assessing the Fit of the Pizza Delivery Time Model using R² and Adjusted R²—Slide 4</vt:lpstr>
      <vt:lpstr>Example 1: Assessing the Fit of the Pizza Delivery Time Model using R² and Adjusted R²—Slide 5</vt:lpstr>
      <vt:lpstr>Example 1: Assessing the Fit of the Pizza Delivery Time Model using R² and Adjusted R²—Slide 6</vt:lpstr>
      <vt:lpstr>Example 1: Assessing the Fit of the Pizza Delivery Time Model using R² and Adjusted R²—Slide 7</vt:lpstr>
      <vt:lpstr>Example 1: Assessing the Fit of the Pizza Delivery Time Model using R² and Adjusted R²—Slide 8</vt:lpstr>
      <vt:lpstr>Example 1: Assessing the Fit of the Pizza Delivery Time Model using R² and Adjusted R²—Slide 9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- 14.2 - The Coefficient of Determination and Adjusted R-squared</dc:title>
  <dc:creator>Hawkes Learning</dc:creator>
  <cp:lastModifiedBy>Casey Luquet</cp:lastModifiedBy>
  <cp:revision>134</cp:revision>
  <dcterms:created xsi:type="dcterms:W3CDTF">2013-04-26T14:43:13Z</dcterms:created>
  <dcterms:modified xsi:type="dcterms:W3CDTF">2025-07-16T15:36:46Z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