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Masters/slideMaster1.xml" ContentType="application/vnd.openxmlformats-officedocument.presentationml.slideMaster+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8"/>
  </p:notesMasterIdLst>
  <p:handoutMasterIdLst>
    <p:handoutMasterId r:id="rId39"/>
  </p:handoutMasterIdLst>
  <p:sldIdLst>
    <p:sldId id="256" r:id="rId2"/>
    <p:sldId id="257" r:id="rId3"/>
    <p:sldId id="258" r:id="rId4"/>
    <p:sldId id="259" r:id="rId5"/>
    <p:sldId id="260" r:id="rId6"/>
    <p:sldId id="309" r:id="rId7"/>
    <p:sldId id="262" r:id="rId8"/>
    <p:sldId id="263" r:id="rId9"/>
    <p:sldId id="310" r:id="rId10"/>
    <p:sldId id="265" r:id="rId11"/>
    <p:sldId id="267" r:id="rId12"/>
    <p:sldId id="271" r:id="rId13"/>
    <p:sldId id="273" r:id="rId14"/>
    <p:sldId id="311" r:id="rId15"/>
    <p:sldId id="274" r:id="rId16"/>
    <p:sldId id="275" r:id="rId17"/>
    <p:sldId id="276" r:id="rId18"/>
    <p:sldId id="277" r:id="rId19"/>
    <p:sldId id="312" r:id="rId20"/>
    <p:sldId id="278" r:id="rId21"/>
    <p:sldId id="279" r:id="rId22"/>
    <p:sldId id="304" r:id="rId23"/>
    <p:sldId id="280" r:id="rId24"/>
    <p:sldId id="305" r:id="rId25"/>
    <p:sldId id="306" r:id="rId26"/>
    <p:sldId id="288" r:id="rId27"/>
    <p:sldId id="314" r:id="rId28"/>
    <p:sldId id="317" r:id="rId29"/>
    <p:sldId id="290" r:id="rId30"/>
    <p:sldId id="307" r:id="rId31"/>
    <p:sldId id="291" r:id="rId32"/>
    <p:sldId id="315" r:id="rId33"/>
    <p:sldId id="293" r:id="rId34"/>
    <p:sldId id="294" r:id="rId35"/>
    <p:sldId id="316" r:id="rId36"/>
    <p:sldId id="308" r:id="rId37"/>
  </p:sldIdLst>
  <p:sldSz cx="9144000" cy="6858000" type="screen4x3"/>
  <p:notesSz cx="6858000" cy="9144000"/>
  <p:embeddedFontLst>
    <p:embeddedFont>
      <p:font typeface="Cambria Math" panose="02040503050406030204" pitchFamily="18" charset="0"/>
      <p:regular r:id="rId4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5" d="100"/>
          <a:sy n="105" d="100"/>
        </p:scale>
        <p:origin x="1170"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47"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font" Target="fonts/font1.fntdata"/><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48" Type="http://schemas.openxmlformats.org/officeDocument/2006/relationships/customXml" Target="../customXml/item3.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46" Type="http://schemas.openxmlformats.org/officeDocument/2006/relationships/customXml" Target="../customXml/item1.xml"/><Relationship Id="rId20" Type="http://schemas.openxmlformats.org/officeDocument/2006/relationships/slide" Target="slides/slide19.xml"/><Relationship Id="rId4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7/16/2025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3.xml"/><Relationship Id="rId4" Type="http://schemas.openxmlformats.org/officeDocument/2006/relationships/image" Target="../media/image15.emf"/></Relationships>
</file>

<file path=ppt/slides/_rels/slide2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3.xml"/><Relationship Id="rId5" Type="http://schemas.openxmlformats.org/officeDocument/2006/relationships/image" Target="../media/image27.png"/><Relationship Id="rId4" Type="http://schemas.openxmlformats.org/officeDocument/2006/relationships/image" Target="../media/image25.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oleObject" Target="../embeddings/oleObject1.bin"/><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3.xml"/><Relationship Id="rId5" Type="http://schemas.openxmlformats.org/officeDocument/2006/relationships/image" Target="../media/image32.png"/><Relationship Id="rId4" Type="http://schemas.openxmlformats.org/officeDocument/2006/relationships/image" Target="../media/image29.emf"/></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14.3</a:t>
            </a:r>
          </a:p>
        </p:txBody>
      </p:sp>
      <p:sp>
        <p:nvSpPr>
          <p:cNvPr id="2" name="Text Placeholder 1"/>
          <p:cNvSpPr>
            <a:spLocks noGrp="1"/>
          </p:cNvSpPr>
          <p:nvPr>
            <p:ph type="body" sz="quarter" idx="10"/>
          </p:nvPr>
        </p:nvSpPr>
        <p:spPr/>
        <p:txBody>
          <a:bodyPr/>
          <a:lstStyle/>
          <a:p>
            <a:pPr algn="ctr"/>
            <a:r>
              <a:t>Inference Concerning the Multiple Regression Model and Its Coefficients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Determining the Significance of a Multiple Regression Model</a:t>
            </a:r>
            <a:r>
              <a:rPr lang="en-US" dirty="0"/>
              <a:t>—Slide 6</a:t>
            </a:r>
            <a:endParaRPr dirty="0"/>
          </a:p>
        </p:txBody>
      </p:sp>
      <p:pic>
        <p:nvPicPr>
          <p:cNvPr id="7" name="Picture 6" descr="A graph showing the region in which the null hypothesis is rejected and the region in which the null hypothesis is not rejected. It shows a horizontal number line starting at zero with a vertical dashed line drawn at the critical value, 3.4434. The region to the left of the vertical line is labeled, &quot;Fail to Reject&quot; and the region to the right is labeled,&quot;Reject&quot;.">
            <a:extLst>
              <a:ext uri="{FF2B5EF4-FFF2-40B4-BE49-F238E27FC236}">
                <a16:creationId xmlns:a16="http://schemas.microsoft.com/office/drawing/2014/main" id="{66C0FABA-ACB2-4D68-BDED-BFC634691D4E}"/>
              </a:ext>
            </a:extLst>
          </p:cNvPr>
          <p:cNvPicPr>
            <a:picLocks noChangeAspect="1"/>
          </p:cNvPicPr>
          <p:nvPr/>
        </p:nvPicPr>
        <p:blipFill>
          <a:blip r:embed="rId2"/>
          <a:stretch>
            <a:fillRect/>
          </a:stretch>
        </p:blipFill>
        <p:spPr>
          <a:xfrm>
            <a:off x="1342574" y="1371600"/>
            <a:ext cx="6458851" cy="1800476"/>
          </a:xfrm>
          <a:prstGeom prst="rect">
            <a:avLst/>
          </a:prstGeom>
        </p:spPr>
      </p:pic>
      <p:sp>
        <p:nvSpPr>
          <p:cNvPr id="9" name="TextBox 8">
            <a:extLst>
              <a:ext uri="{FF2B5EF4-FFF2-40B4-BE49-F238E27FC236}">
                <a16:creationId xmlns:a16="http://schemas.microsoft.com/office/drawing/2014/main" id="{635A20F3-352C-4225-BD41-8E4566A34450}"/>
              </a:ext>
            </a:extLst>
          </p:cNvPr>
          <p:cNvSpPr txBox="1"/>
          <p:nvPr/>
        </p:nvSpPr>
        <p:spPr>
          <a:xfrm>
            <a:off x="457200" y="3514389"/>
            <a:ext cx="8229600" cy="1384995"/>
          </a:xfrm>
          <a:prstGeom prst="rect">
            <a:avLst/>
          </a:prstGeom>
          <a:noFill/>
        </p:spPr>
        <p:txBody>
          <a:bodyPr wrap="square">
            <a:spAutoFit/>
          </a:bodyPr>
          <a:lstStyle/>
          <a:p>
            <a:pPr>
              <a:defRPr sz="2800"/>
            </a:pPr>
            <a:r>
              <a:rPr lang="en-US" sz="2800" dirty="0"/>
              <a:t>An </a:t>
            </a:r>
            <a:r>
              <a:rPr lang="en-US" sz="2800" i="1" dirty="0"/>
              <a:t>F</a:t>
            </a:r>
            <a:r>
              <a:rPr lang="en-US" sz="2800" dirty="0"/>
              <a:t>-value larger than 3.4434 will indicate a value of </a:t>
            </a:r>
            <a:r>
              <a:rPr lang="en-US" sz="2800" i="1" dirty="0"/>
              <a:t>F</a:t>
            </a:r>
            <a:r>
              <a:rPr lang="en-US" sz="2800" dirty="0"/>
              <a:t> that is too rare to have occurred by chance if the null were true, and thus we will reject the null hypothesis.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Determining the Significance of a Multiple Regression Model</a:t>
            </a:r>
            <a:r>
              <a:rPr lang="en-US" dirty="0"/>
              <a:t>—Slide 7</a:t>
            </a:r>
            <a:endParaRPr dirty="0"/>
          </a:p>
        </p:txBody>
      </p:sp>
      <p:sp>
        <p:nvSpPr>
          <p:cNvPr id="3" name="Text Placeholder 2"/>
          <p:cNvSpPr>
            <a:spLocks noGrp="1"/>
          </p:cNvSpPr>
          <p:nvPr>
            <p:ph type="body" sz="quarter" idx="10"/>
          </p:nvPr>
        </p:nvSpPr>
        <p:spPr>
          <a:xfrm>
            <a:off x="506506" y="1002393"/>
            <a:ext cx="8229600" cy="4967067"/>
          </a:xfrm>
        </p:spPr>
        <p:txBody>
          <a:bodyPr>
            <a:normAutofit/>
          </a:bodyPr>
          <a:lstStyle/>
          <a:p>
            <a:pPr>
              <a:defRPr b="1"/>
            </a:pPr>
            <a:r>
              <a:rPr sz="2600" dirty="0"/>
              <a:t>Step 5: Compute the test statistic.</a:t>
            </a:r>
          </a:p>
          <a:p>
            <a:pPr>
              <a:defRPr sz="2800"/>
            </a:pPr>
            <a:r>
              <a:rPr sz="2600" dirty="0"/>
              <a:t>The ANOVA table for the pizza delivery model is given in Figure 1. The value of </a:t>
            </a:r>
            <a:r>
              <a:rPr lang="en-US" sz="2600" i="1" dirty="0"/>
              <a:t>F</a:t>
            </a:r>
            <a:r>
              <a:rPr sz="2600" dirty="0"/>
              <a:t> is given to be approximately </a:t>
            </a:r>
            <a:r>
              <a:rPr sz="2600" dirty="0">
                <a:latin typeface="Cambria Math"/>
              </a:rPr>
              <a:t>294.7403</a:t>
            </a:r>
            <a:r>
              <a:rPr sz="2600" dirty="0"/>
              <a:t>.</a:t>
            </a:r>
          </a:p>
        </p:txBody>
      </p:sp>
      <p:pic>
        <p:nvPicPr>
          <p:cNvPr id="5" name="Picture 4" descr="The image shows the summary output of a regression analysis consisting of two sections: Summary of Fit table, Analysis of Variance (ANOVA) table.&#10;First: Summary Output&#10; This table contains two columns and five rows excluding the column headers.&#10;The first column lists the statistical measures: Multiple R, R Square, Adjusted R Square, Standard Error, and Observations.&#10;The second column lists their corresponding values:&#10;Multiple R is 0.981846095&#10;R Square is 0.964021754&#10;Adjusted R Square 0.960751004&#10;Standard Error is 3.075694294&#10;Observations is 25&#10;Second: ANOVA Table&#10; This table has five columns and three rows of data excluding the column headers.&#10;Column headers are: df, Sum of Squares, Mean Sqare, F, and Significance F.&#10;The three rows represent:&#10;First row (Regression): DF is 2, Sum of Squares is 5576.4249, Mean Square is 2788.212, F Ratio is 294.7403.&#10;Second row (Residual): DF is 22, Sum of Squares is 208.11776986, Mean Square is 9.459895,  F is blank, Significance F is blank.&#10;Third row (Total): DF is 24, Sum of Squares is 5784.5426, Mean Square is blank, in F Ratio is blank, Significance F is blank.&#10;">
            <a:extLst>
              <a:ext uri="{FF2B5EF4-FFF2-40B4-BE49-F238E27FC236}">
                <a16:creationId xmlns:a16="http://schemas.microsoft.com/office/drawing/2014/main" id="{1168127D-2002-4D8B-9FC1-8E16144AE9D1}"/>
              </a:ext>
            </a:extLst>
          </p:cNvPr>
          <p:cNvPicPr>
            <a:picLocks noChangeAspect="1"/>
          </p:cNvPicPr>
          <p:nvPr/>
        </p:nvPicPr>
        <p:blipFill>
          <a:blip r:embed="rId2"/>
          <a:srcRect b="10870"/>
          <a:stretch>
            <a:fillRect/>
          </a:stretch>
        </p:blipFill>
        <p:spPr>
          <a:xfrm>
            <a:off x="2590447" y="2438400"/>
            <a:ext cx="5639153" cy="3124200"/>
          </a:xfrm>
          <a:prstGeom prst="rect">
            <a:avLst/>
          </a:prstGeom>
        </p:spPr>
      </p:pic>
      <p:sp>
        <p:nvSpPr>
          <p:cNvPr id="4" name="TextBox 3">
            <a:extLst>
              <a:ext uri="{FF2B5EF4-FFF2-40B4-BE49-F238E27FC236}">
                <a16:creationId xmlns:a16="http://schemas.microsoft.com/office/drawing/2014/main" id="{3AAEE3C3-E989-A2F9-8582-3F86B82BCADE}"/>
              </a:ext>
            </a:extLst>
          </p:cNvPr>
          <p:cNvSpPr txBox="1"/>
          <p:nvPr/>
        </p:nvSpPr>
        <p:spPr>
          <a:xfrm>
            <a:off x="4190648" y="5562600"/>
            <a:ext cx="1600200" cy="461665"/>
          </a:xfrm>
          <a:prstGeom prst="rect">
            <a:avLst/>
          </a:prstGeom>
          <a:noFill/>
        </p:spPr>
        <p:txBody>
          <a:bodyPr wrap="square">
            <a:spAutoFit/>
          </a:bodyPr>
          <a:lstStyle/>
          <a:p>
            <a:pPr algn="ctr"/>
            <a:r>
              <a:rPr lang="en-IN" sz="2400" dirty="0"/>
              <a:t>Figure 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Determining the Significance of a Multiple Regression Model</a:t>
            </a:r>
            <a:r>
              <a:rPr lang="en-US" dirty="0"/>
              <a:t>—Slide 8</a:t>
            </a:r>
            <a:endParaRPr dirty="0"/>
          </a:p>
        </p:txBody>
      </p:sp>
      <p:sp>
        <p:nvSpPr>
          <p:cNvPr id="3" name="Text Placeholder 2"/>
          <p:cNvSpPr>
            <a:spLocks noGrp="1"/>
          </p:cNvSpPr>
          <p:nvPr>
            <p:ph type="body" sz="quarter" idx="10"/>
          </p:nvPr>
        </p:nvSpPr>
        <p:spPr/>
        <p:txBody>
          <a:bodyPr>
            <a:normAutofit/>
          </a:bodyPr>
          <a:lstStyle/>
          <a:p>
            <a:pPr>
              <a:defRPr b="1"/>
            </a:pPr>
            <a:r>
              <a:rPr sz="2800" dirty="0"/>
              <a:t>Step 6: Make the decision and state the conclusion in terms of the original question.</a:t>
            </a:r>
            <a:endParaRPr lang="en-US" sz="2800" dirty="0"/>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Since the value of </a:t>
            </a:r>
            <a:r>
              <a:rPr kumimoji="0" lang="en-US" sz="2800" b="0" i="1" u="none" strike="noStrike" kern="1200" cap="none" spc="0" normalizeH="0" baseline="0" noProof="0" dirty="0">
                <a:ln>
                  <a:noFill/>
                </a:ln>
                <a:solidFill>
                  <a:srgbClr val="366092"/>
                </a:solidFill>
                <a:effectLst/>
                <a:uLnTx/>
                <a:uFillTx/>
                <a:latin typeface="Calibri"/>
                <a:ea typeface="+mn-ea"/>
                <a:cs typeface="+mn-cs"/>
              </a:rPr>
              <a:t>F</a:t>
            </a:r>
            <a:r>
              <a:rPr kumimoji="0" lang="en-US" sz="2800" b="0" i="0" u="none" strike="noStrike" kern="1200" cap="none" spc="0" normalizeH="0" baseline="0" noProof="0" dirty="0">
                <a:ln>
                  <a:noFill/>
                </a:ln>
                <a:solidFill>
                  <a:srgbClr val="366092"/>
                </a:solidFill>
                <a:effectLst/>
                <a:uLnTx/>
                <a:uFillTx/>
                <a:latin typeface="Calibri"/>
                <a:ea typeface="+mn-ea"/>
                <a:cs typeface="+mn-cs"/>
              </a:rPr>
              <a:t>,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294.7403</a:t>
            </a:r>
            <a:r>
              <a:rPr kumimoji="0" lang="en-US" sz="2800" b="0" i="0" u="none" strike="noStrike" kern="1200" cap="none" spc="0" normalizeH="0" baseline="0" noProof="0" dirty="0">
                <a:ln>
                  <a:noFill/>
                </a:ln>
                <a:solidFill>
                  <a:srgbClr val="366092"/>
                </a:solidFill>
                <a:effectLst/>
                <a:uLnTx/>
                <a:uFillTx/>
                <a:latin typeface="Calibri"/>
                <a:ea typeface="+mn-ea"/>
                <a:cs typeface="+mn-cs"/>
              </a:rPr>
              <a:t>, falls in the rejection region, the null hypothesis will be rejected in favor of the alternative.</a:t>
            </a:r>
          </a:p>
          <a:p>
            <a:pPr>
              <a:defRPr b="1"/>
            </a:pPr>
            <a:endParaRPr lang="en-IN" sz="2800" dirty="0"/>
          </a:p>
        </p:txBody>
      </p:sp>
      <p:pic>
        <p:nvPicPr>
          <p:cNvPr id="5" name="Picture 4" descr="A graph showing the region in which the null hypothesis is rejected and the region in which the null hypothesis is not rejected. It shows a horizontal number line starting at zero with a vertical dashed line drawn at the critical value, 3.4434. The region to the left of the vertical line is labeled, &quot;Fail to Reject&quot; and the region to the right is labeled,&quot;Reject&quot;.">
            <a:extLst>
              <a:ext uri="{FF2B5EF4-FFF2-40B4-BE49-F238E27FC236}">
                <a16:creationId xmlns:a16="http://schemas.microsoft.com/office/drawing/2014/main" id="{9C718325-E9C7-4AB5-9C5D-9C95C7DF7C7C}"/>
              </a:ext>
            </a:extLst>
          </p:cNvPr>
          <p:cNvPicPr>
            <a:picLocks noChangeAspect="1"/>
          </p:cNvPicPr>
          <p:nvPr/>
        </p:nvPicPr>
        <p:blipFill>
          <a:blip r:embed="rId2"/>
          <a:stretch>
            <a:fillRect/>
          </a:stretch>
        </p:blipFill>
        <p:spPr>
          <a:xfrm>
            <a:off x="1295400" y="3441551"/>
            <a:ext cx="6220693" cy="1857634"/>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Determining the Significance of a Multiple Regression Model</a:t>
            </a:r>
            <a:r>
              <a:rPr lang="en-US" dirty="0"/>
              <a:t>—Slide 9</a:t>
            </a:r>
            <a:endParaRPr dirty="0"/>
          </a:p>
        </p:txBody>
      </p:sp>
      <p:sp>
        <p:nvSpPr>
          <p:cNvPr id="3" name="Text Placeholder 2"/>
          <p:cNvSpPr>
            <a:spLocks noGrp="1"/>
          </p:cNvSpPr>
          <p:nvPr>
            <p:ph type="body" sz="quarter" idx="10"/>
          </p:nvPr>
        </p:nvSpPr>
        <p:spPr/>
        <p:txBody>
          <a:bodyPr>
            <a:normAutofit/>
          </a:bodyPr>
          <a:lstStyle/>
          <a:p>
            <a:pPr>
              <a:defRPr sz="2800"/>
            </a:pPr>
            <a:r>
              <a:rPr sz="2800" dirty="0"/>
              <a:t>The </a:t>
            </a:r>
            <a:r>
              <a:rPr lang="en-US" sz="2800" i="1" dirty="0"/>
              <a:t>P</a:t>
            </a:r>
            <a:r>
              <a:rPr sz="2800" dirty="0"/>
              <a:t>-value associate with this test is indicated to be </a:t>
            </a:r>
            <a:br>
              <a:rPr lang="en-US" sz="2800" dirty="0"/>
            </a:br>
            <a:r>
              <a:rPr lang="en-US" sz="2800" dirty="0"/>
              <a:t>&lt; 0.0001</a:t>
            </a:r>
            <a:r>
              <a:rPr sz="2800" dirty="0"/>
              <a:t> which is less than</a:t>
            </a:r>
            <a:r>
              <a:rPr lang="en-US" sz="2800" dirty="0"/>
              <a:t> </a:t>
            </a:r>
            <a:r>
              <a:rPr lang="el-GR" sz="2800" i="1" dirty="0"/>
              <a:t>α</a:t>
            </a:r>
            <a:r>
              <a:rPr lang="en-US" sz="2800" dirty="0"/>
              <a:t> = 0.05,</a:t>
            </a:r>
            <a:r>
              <a:rPr sz="2800" dirty="0"/>
              <a:t> thus, we also reject the null hypothesis in favor of the alternative.</a:t>
            </a:r>
            <a:endParaRPr 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Determining the Significance of a Multiple Regression Model</a:t>
            </a:r>
            <a:r>
              <a:rPr lang="en-US" dirty="0"/>
              <a:t>—Slide 10</a:t>
            </a:r>
            <a:endParaRPr dirty="0"/>
          </a:p>
        </p:txBody>
      </p:sp>
      <p:sp>
        <p:nvSpPr>
          <p:cNvPr id="3" name="Text Placeholder 2"/>
          <p:cNvSpPr>
            <a:spLocks noGrp="1"/>
          </p:cNvSpPr>
          <p:nvPr>
            <p:ph type="body" sz="quarter" idx="10"/>
          </p:nvPr>
        </p:nvSpPr>
        <p:spPr/>
        <p:txBody>
          <a:bodyPr>
            <a:normAutofit/>
          </a:bodyPr>
          <a:lstStyle/>
          <a:p>
            <a:pPr>
              <a:defRPr sz="2800"/>
            </a:pPr>
            <a:r>
              <a:rPr lang="en-US" i="1" dirty="0"/>
              <a:t>Conclusion and Interpretation</a:t>
            </a:r>
            <a:r>
              <a:rPr lang="en-US" dirty="0"/>
              <a:t>: The null hypothesis is rejected in favor of the alternative, which states that at least one of the independent variables is useful in explaining the variation in delivery times. </a:t>
            </a:r>
            <a:endParaRPr dirty="0"/>
          </a:p>
        </p:txBody>
      </p:sp>
    </p:spTree>
    <p:extLst>
      <p:ext uri="{BB962C8B-B14F-4D97-AF65-F5344CB8AC3E}">
        <p14:creationId xmlns:p14="http://schemas.microsoft.com/office/powerpoint/2010/main" val="21959889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Test Statistic for Testing the Hypothesis</a:t>
            </a:r>
            <a:r>
              <a:rPr lang="en-US" sz="2800" dirty="0"/>
              <a:t> β</a:t>
            </a:r>
            <a:r>
              <a:rPr lang="en-US" sz="2800" i="1" baseline="-25000" dirty="0"/>
              <a:t>i </a:t>
            </a:r>
            <a:r>
              <a:rPr lang="en-US" sz="2800" dirty="0"/>
              <a:t>≠ 0</a:t>
            </a:r>
            <a:endParaRPr sz="2800" dirty="0"/>
          </a:p>
        </p:txBody>
      </p:sp>
      <p:sp>
        <p:nvSpPr>
          <p:cNvPr id="3" name="Text Placeholder 2"/>
          <p:cNvSpPr>
            <a:spLocks noGrp="1"/>
          </p:cNvSpPr>
          <p:nvPr>
            <p:ph type="body" sz="quarter" idx="10"/>
          </p:nvPr>
        </p:nvSpPr>
        <p:spPr>
          <a:xfrm>
            <a:off x="457200" y="1082078"/>
            <a:ext cx="8229600" cy="4404322"/>
          </a:xfrm>
        </p:spPr>
        <p:txBody>
          <a:bodyPr>
            <a:normAutofit/>
          </a:bodyPr>
          <a:lstStyle/>
          <a:p>
            <a:pPr>
              <a:defRPr sz="2800"/>
            </a:pPr>
            <a:r>
              <a:rPr sz="2800" dirty="0"/>
              <a:t>In a test of hypothesis about an individual coefficient, </a:t>
            </a:r>
            <a:r>
              <a:rPr lang="en-US" sz="2800" dirty="0"/>
              <a:t> </a:t>
            </a:r>
            <a:r>
              <a:rPr lang="el-GR" dirty="0"/>
              <a:t>β</a:t>
            </a:r>
            <a:r>
              <a:rPr lang="en-US" sz="1050" dirty="0"/>
              <a:t> </a:t>
            </a:r>
            <a:r>
              <a:rPr lang="en-IN" i="1" baseline="-25000" dirty="0" err="1"/>
              <a:t>i</a:t>
            </a:r>
            <a:r>
              <a:rPr lang="en-IN" i="1" baseline="-25000" dirty="0"/>
              <a:t> </a:t>
            </a:r>
            <a:r>
              <a:rPr lang="en-US" sz="2800" dirty="0"/>
              <a:t>,</a:t>
            </a:r>
            <a:r>
              <a:rPr sz="2800" dirty="0"/>
              <a:t> the test statistic is computed as</a:t>
            </a:r>
          </a:p>
          <a:p>
            <a:pPr>
              <a:defRPr sz="2800"/>
            </a:pPr>
            <a:endParaRPr lang="en-US" sz="2800" dirty="0"/>
          </a:p>
          <a:p>
            <a:pPr>
              <a:defRPr sz="2800"/>
            </a:pPr>
            <a:endParaRPr lang="en-IN" dirty="0"/>
          </a:p>
          <a:p>
            <a:pPr>
              <a:defRPr sz="2800"/>
            </a:pPr>
            <a:endParaRPr sz="2800" dirty="0"/>
          </a:p>
          <a:p>
            <a:endParaRPr sz="2800" dirty="0"/>
          </a:p>
        </p:txBody>
      </p:sp>
      <p:pic>
        <p:nvPicPr>
          <p:cNvPr id="14" name="Picture 13" descr="t equals  b subscript i minus zero all divided by s subscript b subscript i which equals b subscript i divided by s subscript b subscript i.">
            <a:extLst>
              <a:ext uri="{FF2B5EF4-FFF2-40B4-BE49-F238E27FC236}">
                <a16:creationId xmlns:a16="http://schemas.microsoft.com/office/drawing/2014/main" id="{45DCCD42-F909-3935-E9F9-B95584CEC48D}"/>
              </a:ext>
            </a:extLst>
          </p:cNvPr>
          <p:cNvPicPr>
            <a:picLocks noChangeAspect="1"/>
          </p:cNvPicPr>
          <p:nvPr/>
        </p:nvPicPr>
        <p:blipFill>
          <a:blip r:embed="rId2"/>
          <a:stretch>
            <a:fillRect/>
          </a:stretch>
        </p:blipFill>
        <p:spPr>
          <a:xfrm>
            <a:off x="3429000" y="2116866"/>
            <a:ext cx="1847850" cy="914400"/>
          </a:xfrm>
          <a:prstGeom prst="rect">
            <a:avLst/>
          </a:prstGeom>
        </p:spPr>
      </p:pic>
      <p:sp>
        <p:nvSpPr>
          <p:cNvPr id="16" name="TextBox 15">
            <a:extLst>
              <a:ext uri="{FF2B5EF4-FFF2-40B4-BE49-F238E27FC236}">
                <a16:creationId xmlns:a16="http://schemas.microsoft.com/office/drawing/2014/main" id="{6E0474D9-91CC-20C4-E25E-634B19A0664B}"/>
              </a:ext>
            </a:extLst>
          </p:cNvPr>
          <p:cNvSpPr txBox="1"/>
          <p:nvPr/>
        </p:nvSpPr>
        <p:spPr>
          <a:xfrm>
            <a:off x="470646" y="2981980"/>
            <a:ext cx="6311154" cy="523220"/>
          </a:xfrm>
          <a:prstGeom prst="rect">
            <a:avLst/>
          </a:prstGeom>
          <a:noFill/>
        </p:spPr>
        <p:txBody>
          <a:bodyPr wrap="square">
            <a:spAutoFit/>
          </a:bodyPr>
          <a:lstStyle/>
          <a:p>
            <a:r>
              <a:rPr lang="en-US" sz="2800" dirty="0">
                <a:solidFill>
                  <a:srgbClr val="000000"/>
                </a:solidFill>
              </a:rPr>
              <a:t>where </a:t>
            </a:r>
            <a:r>
              <a:rPr lang="en-US" sz="2800" i="1" dirty="0">
                <a:solidFill>
                  <a:srgbClr val="000000"/>
                </a:solidFill>
              </a:rPr>
              <a:t>b</a:t>
            </a:r>
            <a:r>
              <a:rPr lang="en-US" sz="1050" i="1" dirty="0">
                <a:solidFill>
                  <a:srgbClr val="000000"/>
                </a:solidFill>
              </a:rPr>
              <a:t> </a:t>
            </a:r>
            <a:r>
              <a:rPr lang="en-US" sz="2800" i="1" baseline="-25000" dirty="0" err="1">
                <a:solidFill>
                  <a:srgbClr val="000000"/>
                </a:solidFill>
              </a:rPr>
              <a:t>i</a:t>
            </a:r>
            <a:r>
              <a:rPr lang="en-US" sz="2800" dirty="0">
                <a:solidFill>
                  <a:srgbClr val="000000"/>
                </a:solidFill>
              </a:rPr>
              <a:t> is the estimated coefficient and</a:t>
            </a:r>
            <a:endParaRPr lang="en-IN" sz="2800" dirty="0">
              <a:solidFill>
                <a:srgbClr val="000000"/>
              </a:solidFill>
            </a:endParaRPr>
          </a:p>
        </p:txBody>
      </p:sp>
      <p:pic>
        <p:nvPicPr>
          <p:cNvPr id="9" name="Picture 8" descr="s subscript b subscript i.">
            <a:extLst>
              <a:ext uri="{FF2B5EF4-FFF2-40B4-BE49-F238E27FC236}">
                <a16:creationId xmlns:a16="http://schemas.microsoft.com/office/drawing/2014/main" id="{6F66D778-17C8-03E4-C5EE-72E848BF1B2E}"/>
              </a:ext>
            </a:extLst>
          </p:cNvPr>
          <p:cNvPicPr>
            <a:picLocks noChangeAspect="1"/>
          </p:cNvPicPr>
          <p:nvPr/>
        </p:nvPicPr>
        <p:blipFill>
          <a:blip r:embed="rId3"/>
          <a:stretch>
            <a:fillRect/>
          </a:stretch>
        </p:blipFill>
        <p:spPr>
          <a:xfrm>
            <a:off x="6524625" y="3022301"/>
            <a:ext cx="371475" cy="523875"/>
          </a:xfrm>
          <a:prstGeom prst="rect">
            <a:avLst/>
          </a:prstGeom>
        </p:spPr>
      </p:pic>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1008D9B3-BD70-8034-9F4E-87A9D8CB491E}"/>
                  </a:ext>
                </a:extLst>
              </p:cNvPr>
              <p:cNvSpPr txBox="1"/>
              <p:nvPr/>
            </p:nvSpPr>
            <p:spPr>
              <a:xfrm>
                <a:off x="457200" y="3429000"/>
                <a:ext cx="8001000" cy="1384995"/>
              </a:xfrm>
              <a:prstGeom prst="rect">
                <a:avLst/>
              </a:prstGeom>
              <a:noFill/>
            </p:spPr>
            <p:txBody>
              <a:bodyPr wrap="square">
                <a:spAutoFit/>
              </a:bodyPr>
              <a:lstStyle/>
              <a:p>
                <a:r>
                  <a:rPr lang="en-US" sz="2800" dirty="0">
                    <a:solidFill>
                      <a:srgbClr val="000000"/>
                    </a:solidFill>
                  </a:rPr>
                  <a:t>is the standard a deviation (standard error) of the estimated coefficient. The test statistic follows a </a:t>
                </a:r>
                <a:br>
                  <a:rPr lang="en-US" sz="2800" dirty="0">
                    <a:solidFill>
                      <a:srgbClr val="000000"/>
                    </a:solidFill>
                  </a:rPr>
                </a:br>
                <a:r>
                  <a:rPr lang="en-US" sz="2800" i="1" dirty="0">
                    <a:solidFill>
                      <a:srgbClr val="000000"/>
                    </a:solidFill>
                  </a:rPr>
                  <a:t>t</a:t>
                </a:r>
                <a:r>
                  <a:rPr lang="en-US" sz="2800" dirty="0">
                    <a:solidFill>
                      <a:srgbClr val="000000"/>
                    </a:solidFill>
                  </a:rPr>
                  <a:t>-distribution with </a:t>
                </a:r>
                <a:r>
                  <a:rPr lang="en-US" sz="2800" i="1" dirty="0">
                    <a:solidFill>
                      <a:srgbClr val="000000"/>
                    </a:solidFill>
                  </a:rPr>
                  <a:t>n</a:t>
                </a:r>
                <a:r>
                  <a:rPr lang="en-US" sz="2800" dirty="0">
                    <a:solidFill>
                      <a:srgbClr val="000000"/>
                    </a:solidFill>
                  </a:rPr>
                  <a:t> </a:t>
                </a:r>
                <a14:m>
                  <m:oMath xmlns:m="http://schemas.openxmlformats.org/officeDocument/2006/math">
                    <m:r>
                      <a:rPr lang="en-US" sz="2800" i="1" smtClean="0">
                        <a:solidFill>
                          <a:srgbClr val="000000"/>
                        </a:solidFill>
                        <a:latin typeface="Cambria Math" panose="02040503050406030204" pitchFamily="18" charset="0"/>
                        <a:ea typeface="Cambria Math" panose="02040503050406030204" pitchFamily="18" charset="0"/>
                      </a:rPr>
                      <m:t>−</m:t>
                    </m:r>
                  </m:oMath>
                </a14:m>
                <a:r>
                  <a:rPr lang="en-US" sz="2800" dirty="0">
                    <a:solidFill>
                      <a:srgbClr val="000000"/>
                    </a:solidFill>
                  </a:rPr>
                  <a:t> (</a:t>
                </a:r>
                <a:r>
                  <a:rPr lang="en-US" sz="2800" i="1" dirty="0">
                    <a:solidFill>
                      <a:srgbClr val="000000"/>
                    </a:solidFill>
                  </a:rPr>
                  <a:t>k</a:t>
                </a:r>
                <a:r>
                  <a:rPr lang="en-US" sz="2800" dirty="0">
                    <a:solidFill>
                      <a:srgbClr val="000000"/>
                    </a:solidFill>
                  </a:rPr>
                  <a:t> + 1) degrees of freedom.</a:t>
                </a:r>
                <a:endParaRPr lang="en-IN" sz="2800" dirty="0">
                  <a:solidFill>
                    <a:srgbClr val="000000"/>
                  </a:solidFill>
                </a:endParaRPr>
              </a:p>
            </p:txBody>
          </p:sp>
        </mc:Choice>
        <mc:Fallback xmlns="">
          <p:sp>
            <p:nvSpPr>
              <p:cNvPr id="11" name="TextBox 10">
                <a:extLst>
                  <a:ext uri="{FF2B5EF4-FFF2-40B4-BE49-F238E27FC236}">
                    <a16:creationId xmlns:a16="http://schemas.microsoft.com/office/drawing/2014/main" id="{1008D9B3-BD70-8034-9F4E-87A9D8CB491E}"/>
                  </a:ext>
                </a:extLst>
              </p:cNvPr>
              <p:cNvSpPr txBox="1">
                <a:spLocks noRot="1" noChangeAspect="1" noMove="1" noResize="1" noEditPoints="1" noAdjustHandles="1" noChangeArrowheads="1" noChangeShapeType="1" noTextEdit="1"/>
              </p:cNvSpPr>
              <p:nvPr/>
            </p:nvSpPr>
            <p:spPr>
              <a:xfrm>
                <a:off x="457200" y="3429000"/>
                <a:ext cx="8001000" cy="1384995"/>
              </a:xfrm>
              <a:prstGeom prst="rect">
                <a:avLst/>
              </a:prstGeom>
              <a:blipFill>
                <a:blip r:embed="rId4"/>
                <a:stretch>
                  <a:fillRect l="-1523" t="-4405" b="-11454"/>
                </a:stretch>
              </a:blipFill>
            </p:spPr>
            <p:txBody>
              <a:bodyPr/>
              <a:lstStyle/>
              <a:p>
                <a:r>
                  <a:rPr lang="en-IN">
                    <a:noFill/>
                  </a:rPr>
                  <a:t> </a:t>
                </a:r>
              </a:p>
            </p:txBody>
          </p:sp>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dirty="0"/>
              <a:t>Example 2: Determining the Significance of Coefficients in a Multiple Regression Model</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For the pizza delivery model,</a:t>
            </a:r>
            <a:endParaRPr lang="en-US" sz="2800" dirty="0"/>
          </a:p>
          <a:p>
            <a:r>
              <a:rPr lang="en-IN" dirty="0"/>
              <a:t>        Delivery Time = β</a:t>
            </a:r>
            <a:r>
              <a:rPr lang="en-IN" dirty="0">
                <a:latin typeface="Calibri" panose="020F0502020204030204" pitchFamily="34" charset="0"/>
                <a:ea typeface="Calibri" panose="020F0502020204030204" pitchFamily="34" charset="0"/>
                <a:cs typeface="Calibri" panose="020F0502020204030204" pitchFamily="34" charset="0"/>
              </a:rPr>
              <a:t>₀</a:t>
            </a:r>
            <a:r>
              <a:rPr lang="en-IN" dirty="0"/>
              <a:t> + β</a:t>
            </a:r>
            <a:r>
              <a:rPr lang="en-IN" dirty="0">
                <a:latin typeface="Calibri" panose="020F0502020204030204" pitchFamily="34" charset="0"/>
                <a:ea typeface="Calibri" panose="020F0502020204030204" pitchFamily="34" charset="0"/>
                <a:cs typeface="Calibri" panose="020F0502020204030204" pitchFamily="34" charset="0"/>
              </a:rPr>
              <a:t>₁</a:t>
            </a:r>
            <a:r>
              <a:rPr lang="en-IN" dirty="0"/>
              <a:t> (Number of Pizzas) +    </a:t>
            </a:r>
          </a:p>
          <a:p>
            <a:r>
              <a:rPr lang="en-IN" dirty="0"/>
              <a:t>                                 β</a:t>
            </a:r>
            <a:r>
              <a:rPr lang="en-IN" dirty="0">
                <a:latin typeface="Calibri" panose="020F0502020204030204" pitchFamily="34" charset="0"/>
                <a:ea typeface="Calibri" panose="020F0502020204030204" pitchFamily="34" charset="0"/>
                <a:cs typeface="Calibri" panose="020F0502020204030204" pitchFamily="34" charset="0"/>
              </a:rPr>
              <a:t>₁</a:t>
            </a:r>
            <a:r>
              <a:rPr lang="en-IN" dirty="0"/>
              <a:t>(Distance) + </a:t>
            </a:r>
            <a:r>
              <a:rPr lang="el-GR" dirty="0"/>
              <a:t>ε</a:t>
            </a:r>
            <a:r>
              <a:rPr lang="en-US" sz="1050" dirty="0"/>
              <a:t> </a:t>
            </a:r>
            <a:r>
              <a:rPr lang="en-IN" i="1" baseline="-25000" dirty="0" err="1"/>
              <a:t>i</a:t>
            </a:r>
            <a:r>
              <a:rPr lang="en-IN" dirty="0"/>
              <a:t>.</a:t>
            </a:r>
            <a:endParaRPr sz="2800" dirty="0"/>
          </a:p>
          <a:p>
            <a:pPr>
              <a:defRPr sz="2800"/>
            </a:pPr>
            <a:r>
              <a:rPr sz="2800" dirty="0"/>
              <a:t>Is the distance variable a useful predictor of delivery time? Use </a:t>
            </a:r>
            <a:r>
              <a:rPr lang="el-GR" sz="2800" i="1" dirty="0"/>
              <a:t>α</a:t>
            </a:r>
            <a:r>
              <a:rPr lang="en-US" sz="2800" dirty="0"/>
              <a:t> = 0.05</a:t>
            </a:r>
            <a:r>
              <a:rPr sz="2800" dirty="0"/>
              <a:t> as the level of significance.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2: Determining the Significance of Coefficients in a Multiple Regression Model</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b="1"/>
            </a:pPr>
            <a:r>
              <a:rPr sz="2800" dirty="0"/>
              <a:t>Step 1: Determine the null hypothesis.</a:t>
            </a:r>
          </a:p>
          <a:p>
            <a:r>
              <a:rPr sz="2800" dirty="0"/>
              <a:t>The null hypothesis is that distance is not a useful predictor of delivery time. The null hypothesis should be written as</a:t>
            </a:r>
          </a:p>
        </p:txBody>
      </p:sp>
      <p:pic>
        <p:nvPicPr>
          <p:cNvPr id="5" name="Picture 4" descr="H naught colon beta subscript two equals 0.">
            <a:extLst>
              <a:ext uri="{FF2B5EF4-FFF2-40B4-BE49-F238E27FC236}">
                <a16:creationId xmlns:a16="http://schemas.microsoft.com/office/drawing/2014/main" id="{FD138F6D-A862-D201-F9E1-B8D60181015C}"/>
              </a:ext>
            </a:extLst>
          </p:cNvPr>
          <p:cNvPicPr>
            <a:picLocks noChangeAspect="1"/>
          </p:cNvPicPr>
          <p:nvPr/>
        </p:nvPicPr>
        <p:blipFill>
          <a:blip r:embed="rId2"/>
          <a:stretch>
            <a:fillRect/>
          </a:stretch>
        </p:blipFill>
        <p:spPr>
          <a:xfrm>
            <a:off x="3867150" y="3733800"/>
            <a:ext cx="1409700" cy="4191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2: Determining the Significance of Coefficients in a Multiple Regression Model</a:t>
            </a:r>
            <a:r>
              <a:rPr lang="en-US" dirty="0"/>
              <a:t>—Slide 3</a:t>
            </a:r>
            <a:endParaRPr dirty="0"/>
          </a:p>
        </p:txBody>
      </p:sp>
      <p:sp>
        <p:nvSpPr>
          <p:cNvPr id="3" name="Text Placeholder 2"/>
          <p:cNvSpPr>
            <a:spLocks noGrp="1"/>
          </p:cNvSpPr>
          <p:nvPr>
            <p:ph type="body" sz="quarter" idx="10"/>
          </p:nvPr>
        </p:nvSpPr>
        <p:spPr/>
        <p:txBody>
          <a:bodyPr>
            <a:normAutofit/>
          </a:bodyPr>
          <a:lstStyle/>
          <a:p>
            <a:pPr>
              <a:defRPr b="1"/>
            </a:pPr>
            <a:r>
              <a:rPr sz="2800" dirty="0"/>
              <a:t>Step 2: Determine the alternative hypothesis and whether it should be one-sided or two-sided.</a:t>
            </a:r>
          </a:p>
          <a:p>
            <a:pPr>
              <a:defRPr sz="2800"/>
            </a:pPr>
            <a:r>
              <a:rPr sz="2800" dirty="0"/>
              <a:t>The alternative hypothesis, which contradicts the null hypothesis, is that distance is a useful predictor of delivery time. For the pizza delivery model, if distance is </a:t>
            </a:r>
            <a:r>
              <a:rPr sz="2800" b="1" dirty="0"/>
              <a:t>not</a:t>
            </a:r>
            <a:r>
              <a:rPr sz="2800" dirty="0"/>
              <a:t> a useful predictor of delivery time, then its coefficient in the model (</a:t>
            </a:r>
            <a:r>
              <a:rPr lang="el-GR" dirty="0">
                <a:ea typeface="Cambria Math" panose="02040503050406030204" pitchFamily="18" charset="0"/>
              </a:rPr>
              <a:t>β</a:t>
            </a:r>
            <a:r>
              <a:rPr lang="el-GR" dirty="0">
                <a:latin typeface="Calibri" panose="020F0502020204030204" pitchFamily="34" charset="0"/>
                <a:ea typeface="Calibri" panose="020F0502020204030204" pitchFamily="34" charset="0"/>
                <a:cs typeface="Calibri" panose="020F0502020204030204" pitchFamily="34" charset="0"/>
              </a:rPr>
              <a:t>₂</a:t>
            </a:r>
            <a:r>
              <a:rPr sz="2800" dirty="0"/>
              <a:t>) will equal </a:t>
            </a:r>
            <a:r>
              <a:rPr sz="2800" dirty="0">
                <a:latin typeface="Cambria Math"/>
              </a:rPr>
              <a:t>0</a:t>
            </a:r>
            <a:r>
              <a:rPr sz="2800" dirty="0"/>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2: Determining the Significance of Coefficients in a Multiple Regression Model</a:t>
            </a:r>
            <a:r>
              <a:rPr lang="en-US" dirty="0"/>
              <a:t>—Slide 4</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The sample estimate of </a:t>
            </a:r>
            <a:r>
              <a:rPr lang="el-GR" dirty="0">
                <a:ea typeface="Cambria Math" panose="02040503050406030204" pitchFamily="18" charset="0"/>
              </a:rPr>
              <a:t>β</a:t>
            </a:r>
            <a:r>
              <a:rPr lang="el-GR" dirty="0">
                <a:latin typeface="Calibri" panose="020F0502020204030204" pitchFamily="34" charset="0"/>
                <a:ea typeface="Calibri" panose="020F0502020204030204" pitchFamily="34" charset="0"/>
                <a:cs typeface="Calibri" panose="020F0502020204030204" pitchFamily="34" charset="0"/>
              </a:rPr>
              <a:t>₂</a:t>
            </a:r>
            <a:r>
              <a:rPr lang="el-GR" sz="2800" dirty="0"/>
              <a:t>, </a:t>
            </a:r>
            <a:r>
              <a:rPr lang="en-US" sz="2800" dirty="0"/>
              <a:t>namely </a:t>
            </a:r>
            <a:r>
              <a:rPr lang="en-US" i="1" dirty="0">
                <a:ea typeface="Cambria Math" panose="02040503050406030204" pitchFamily="18" charset="0"/>
              </a:rPr>
              <a:t>b</a:t>
            </a:r>
            <a:r>
              <a:rPr lang="en-US" dirty="0">
                <a:latin typeface="Calibri" panose="020F0502020204030204" pitchFamily="34" charset="0"/>
                <a:ea typeface="Calibri" panose="020F0502020204030204" pitchFamily="34" charset="0"/>
                <a:cs typeface="Calibri" panose="020F0502020204030204" pitchFamily="34" charset="0"/>
              </a:rPr>
              <a:t>₂</a:t>
            </a:r>
            <a:r>
              <a:rPr lang="en-US" sz="2800" dirty="0"/>
              <a:t>, will be used to evaluate the reasonableness of the null hypothesis. The alternative hypothesis should be written as</a:t>
            </a:r>
          </a:p>
        </p:txBody>
      </p:sp>
      <p:pic>
        <p:nvPicPr>
          <p:cNvPr id="7" name="Picture 6" descr="H subscript a colon beta subscript two does not equal 0.">
            <a:extLst>
              <a:ext uri="{FF2B5EF4-FFF2-40B4-BE49-F238E27FC236}">
                <a16:creationId xmlns:a16="http://schemas.microsoft.com/office/drawing/2014/main" id="{A0E176A8-7017-B2F5-F11F-9E5F507F3689}"/>
              </a:ext>
            </a:extLst>
          </p:cNvPr>
          <p:cNvPicPr>
            <a:picLocks noChangeAspect="1"/>
          </p:cNvPicPr>
          <p:nvPr/>
        </p:nvPicPr>
        <p:blipFill>
          <a:blip r:embed="rId2"/>
          <a:stretch>
            <a:fillRect/>
          </a:stretch>
        </p:blipFill>
        <p:spPr>
          <a:xfrm>
            <a:off x="3867150" y="2514600"/>
            <a:ext cx="1409700" cy="419100"/>
          </a:xfrm>
          <a:prstGeom prst="rect">
            <a:avLst/>
          </a:prstGeom>
        </p:spPr>
      </p:pic>
      <p:sp>
        <p:nvSpPr>
          <p:cNvPr id="5" name="TextBox 4">
            <a:extLst>
              <a:ext uri="{FF2B5EF4-FFF2-40B4-BE49-F238E27FC236}">
                <a16:creationId xmlns:a16="http://schemas.microsoft.com/office/drawing/2014/main" id="{7109E210-95DF-E0AB-80AA-DBEB5EA177CA}"/>
              </a:ext>
            </a:extLst>
          </p:cNvPr>
          <p:cNvSpPr txBox="1"/>
          <p:nvPr/>
        </p:nvSpPr>
        <p:spPr>
          <a:xfrm>
            <a:off x="457200" y="3048000"/>
            <a:ext cx="8229600" cy="1815882"/>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The alternative hypothesis is two-sided since the relationship between distance and delivery time can be positive or negative. Thus, we will conduct a two-tailed test.</a:t>
            </a:r>
          </a:p>
        </p:txBody>
      </p:sp>
    </p:spTree>
    <p:extLst>
      <p:ext uri="{BB962C8B-B14F-4D97-AF65-F5344CB8AC3E}">
        <p14:creationId xmlns:p14="http://schemas.microsoft.com/office/powerpoint/2010/main" val="151737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200" dirty="0"/>
              <a:t>Formula: </a:t>
            </a:r>
            <a:r>
              <a:rPr lang="en-US" sz="3200" i="1" dirty="0"/>
              <a:t>F</a:t>
            </a:r>
            <a:r>
              <a:rPr dirty="0"/>
              <a:t>-Statistic</a:t>
            </a:r>
          </a:p>
        </p:txBody>
      </p:sp>
      <p:sp>
        <p:nvSpPr>
          <p:cNvPr id="3" name="Text Placeholder 2"/>
          <p:cNvSpPr>
            <a:spLocks noGrp="1"/>
          </p:cNvSpPr>
          <p:nvPr>
            <p:ph type="body" sz="quarter" idx="10"/>
          </p:nvPr>
        </p:nvSpPr>
        <p:spPr/>
        <p:txBody>
          <a:bodyPr>
            <a:normAutofit/>
          </a:bodyPr>
          <a:lstStyle/>
          <a:p>
            <a:pPr>
              <a:defRPr sz="2800"/>
            </a:pPr>
            <a:r>
              <a:rPr lang="en-IN" sz="2000" dirty="0"/>
              <a:t>The </a:t>
            </a:r>
            <a:r>
              <a:rPr lang="en-IN" sz="2000" i="1" dirty="0"/>
              <a:t>F</a:t>
            </a:r>
            <a:r>
              <a:rPr lang="en-IN" sz="2000" b="1" dirty="0"/>
              <a:t>-statistic</a:t>
            </a:r>
            <a:r>
              <a:rPr lang="en-IN" sz="2000" dirty="0"/>
              <a:t> is the test statistic used to test the hypothesis </a:t>
            </a:r>
            <a:r>
              <a:rPr lang="en-IN" sz="2000" i="1" dirty="0"/>
              <a:t>H</a:t>
            </a:r>
            <a:r>
              <a:rPr lang="en-IN" sz="1050" i="1" dirty="0"/>
              <a:t> </a:t>
            </a:r>
            <a:r>
              <a:rPr lang="en-IN" sz="2000" i="1" baseline="-25000" dirty="0"/>
              <a:t>a</a:t>
            </a:r>
            <a:r>
              <a:rPr lang="en-IN" sz="2000" dirty="0"/>
              <a:t>: At least one </a:t>
            </a:r>
            <a:r>
              <a:rPr lang="el-GR" sz="2000" dirty="0"/>
              <a:t>β</a:t>
            </a:r>
            <a:r>
              <a:rPr lang="en-IN" sz="1050" i="1" baseline="-25000" dirty="0"/>
              <a:t> </a:t>
            </a:r>
            <a:r>
              <a:rPr lang="en-IN" sz="2000" i="1" baseline="-25000" dirty="0" err="1"/>
              <a:t>i</a:t>
            </a:r>
            <a:r>
              <a:rPr lang="en-US" sz="2000" dirty="0"/>
              <a:t> </a:t>
            </a:r>
            <a:r>
              <a:rPr lang="en-IN" sz="2000" dirty="0"/>
              <a:t>≠ 0.</a:t>
            </a:r>
            <a:endParaRPr lang="ar-AE"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ar-AE" sz="2000" dirty="0"/>
          </a:p>
          <a:p>
            <a:endParaRPr sz="2000" dirty="0"/>
          </a:p>
        </p:txBody>
      </p:sp>
      <p:pic>
        <p:nvPicPr>
          <p:cNvPr id="8" name="Picture 7" descr="F equals in the numerator sum of squares regression divided by k all over in the denominator sum of squared errors divided by n minus open parenthesis k plus one close parenthesis &#10;&#10;which is all equal to in the numerator   S S R divided by k all over in the denominator S S E divided by n minus open parenthesis k plus one close parenthesis &#10;&#10;which equals mean square regression divided by mean square error.">
            <a:extLst>
              <a:ext uri="{FF2B5EF4-FFF2-40B4-BE49-F238E27FC236}">
                <a16:creationId xmlns:a16="http://schemas.microsoft.com/office/drawing/2014/main" id="{5D645539-91DB-EF1C-50B5-092C1C738FA2}"/>
              </a:ext>
            </a:extLst>
          </p:cNvPr>
          <p:cNvPicPr>
            <a:picLocks noChangeAspect="1"/>
          </p:cNvPicPr>
          <p:nvPr/>
        </p:nvPicPr>
        <p:blipFill>
          <a:blip r:embed="rId2"/>
          <a:stretch>
            <a:fillRect/>
          </a:stretch>
        </p:blipFill>
        <p:spPr>
          <a:xfrm>
            <a:off x="2743200" y="1676400"/>
            <a:ext cx="4152900" cy="2571750"/>
          </a:xfrm>
          <a:prstGeom prst="rect">
            <a:avLst/>
          </a:prstGeom>
        </p:spPr>
      </p:pic>
      <p:sp>
        <p:nvSpPr>
          <p:cNvPr id="10" name="TextBox 9">
            <a:extLst>
              <a:ext uri="{FF2B5EF4-FFF2-40B4-BE49-F238E27FC236}">
                <a16:creationId xmlns:a16="http://schemas.microsoft.com/office/drawing/2014/main" id="{C3D12FBA-2ED9-15C2-DBC9-62B2AA78A44D}"/>
              </a:ext>
            </a:extLst>
          </p:cNvPr>
          <p:cNvSpPr txBox="1"/>
          <p:nvPr/>
        </p:nvSpPr>
        <p:spPr>
          <a:xfrm>
            <a:off x="457200" y="4248150"/>
            <a:ext cx="8229600" cy="1631216"/>
          </a:xfrm>
          <a:prstGeom prst="rect">
            <a:avLst/>
          </a:prstGeom>
          <a:noFill/>
        </p:spPr>
        <p:txBody>
          <a:bodyPr wrap="square">
            <a:spAutoFit/>
          </a:bodyPr>
          <a:lstStyle/>
          <a:p>
            <a:pPr>
              <a:defRPr sz="2800"/>
            </a:pPr>
            <a:r>
              <a:rPr lang="en-IN" sz="2000" dirty="0">
                <a:solidFill>
                  <a:srgbClr val="000000"/>
                </a:solidFill>
              </a:rPr>
              <a:t>The </a:t>
            </a:r>
            <a:r>
              <a:rPr lang="en-IN" sz="2000" i="1" dirty="0">
                <a:solidFill>
                  <a:srgbClr val="000000"/>
                </a:solidFill>
              </a:rPr>
              <a:t>F</a:t>
            </a:r>
            <a:r>
              <a:rPr lang="en-IN" sz="2000" dirty="0">
                <a:solidFill>
                  <a:srgbClr val="000000"/>
                </a:solidFill>
              </a:rPr>
              <a:t>-statistic is a ratio which compares the variation explained by the model (</a:t>
            </a:r>
            <a:r>
              <a:rPr lang="en-IN" sz="2000" b="1" dirty="0">
                <a:solidFill>
                  <a:srgbClr val="000000"/>
                </a:solidFill>
              </a:rPr>
              <a:t>SSR</a:t>
            </a:r>
            <a:r>
              <a:rPr lang="en-IN" sz="2000" dirty="0">
                <a:solidFill>
                  <a:srgbClr val="000000"/>
                </a:solidFill>
              </a:rPr>
              <a:t>) to the unexplained variation (</a:t>
            </a:r>
            <a:r>
              <a:rPr lang="en-IN" sz="2000" b="1" dirty="0">
                <a:solidFill>
                  <a:srgbClr val="000000"/>
                </a:solidFill>
              </a:rPr>
              <a:t>SSE</a:t>
            </a:r>
            <a:r>
              <a:rPr lang="en-IN" sz="2000" dirty="0">
                <a:solidFill>
                  <a:srgbClr val="000000"/>
                </a:solidFill>
              </a:rPr>
              <a:t>). The </a:t>
            </a:r>
            <a:r>
              <a:rPr lang="en-IN" sz="2000" b="1" dirty="0">
                <a:solidFill>
                  <a:srgbClr val="000000"/>
                </a:solidFill>
              </a:rPr>
              <a:t>sum of squares of regression</a:t>
            </a:r>
            <a:r>
              <a:rPr lang="en-IN" sz="2000" dirty="0">
                <a:solidFill>
                  <a:srgbClr val="000000"/>
                </a:solidFill>
              </a:rPr>
              <a:t> (</a:t>
            </a:r>
            <a:r>
              <a:rPr lang="en-IN" sz="2000" b="1" dirty="0">
                <a:solidFill>
                  <a:srgbClr val="000000"/>
                </a:solidFill>
              </a:rPr>
              <a:t>SSR</a:t>
            </a:r>
            <a:r>
              <a:rPr lang="en-IN" sz="2000" dirty="0">
                <a:solidFill>
                  <a:srgbClr val="000000"/>
                </a:solidFill>
              </a:rPr>
              <a:t>) and </a:t>
            </a:r>
            <a:r>
              <a:rPr lang="en-IN" sz="2000" b="1" dirty="0">
                <a:solidFill>
                  <a:srgbClr val="000000"/>
                </a:solidFill>
              </a:rPr>
              <a:t>the sum of squared errors</a:t>
            </a:r>
            <a:r>
              <a:rPr lang="en-IN" sz="2000" dirty="0">
                <a:solidFill>
                  <a:srgbClr val="000000"/>
                </a:solidFill>
              </a:rPr>
              <a:t> (</a:t>
            </a:r>
            <a:r>
              <a:rPr lang="en-IN" sz="2000" b="1" dirty="0">
                <a:solidFill>
                  <a:srgbClr val="000000"/>
                </a:solidFill>
              </a:rPr>
              <a:t>SSE</a:t>
            </a:r>
            <a:r>
              <a:rPr lang="en-IN" sz="2000" dirty="0">
                <a:solidFill>
                  <a:srgbClr val="000000"/>
                </a:solidFill>
              </a:rPr>
              <a:t>) were discussed in Section 13.3. The symbol </a:t>
            </a:r>
            <a:r>
              <a:rPr lang="en-IN" sz="2000" i="1" dirty="0">
                <a:solidFill>
                  <a:srgbClr val="000000"/>
                </a:solidFill>
              </a:rPr>
              <a:t>k </a:t>
            </a:r>
            <a:r>
              <a:rPr lang="en-IN" sz="2000" dirty="0">
                <a:solidFill>
                  <a:srgbClr val="000000"/>
                </a:solidFill>
              </a:rPr>
              <a:t>represents the number of independent variables in the model and </a:t>
            </a:r>
            <a:r>
              <a:rPr lang="en-IN" sz="2000" i="1" dirty="0">
                <a:solidFill>
                  <a:srgbClr val="000000"/>
                </a:solidFill>
              </a:rPr>
              <a:t>n</a:t>
            </a:r>
            <a:r>
              <a:rPr lang="en-IN" sz="2000" dirty="0">
                <a:solidFill>
                  <a:srgbClr val="000000"/>
                </a:solidFill>
              </a:rPr>
              <a:t> represents the number of observations.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2: Determining the Significance of Coefficients in a Multiple Regression Model</a:t>
            </a:r>
            <a:r>
              <a:rPr lang="en-US" dirty="0"/>
              <a:t>—Slide 5</a:t>
            </a:r>
            <a:endParaRPr dirty="0"/>
          </a:p>
        </p:txBody>
      </p:sp>
      <p:sp>
        <p:nvSpPr>
          <p:cNvPr id="3" name="Text Placeholder 2"/>
          <p:cNvSpPr>
            <a:spLocks noGrp="1"/>
          </p:cNvSpPr>
          <p:nvPr>
            <p:ph type="body" sz="quarter" idx="10"/>
          </p:nvPr>
        </p:nvSpPr>
        <p:spPr/>
        <p:txBody>
          <a:bodyPr>
            <a:normAutofit/>
          </a:bodyPr>
          <a:lstStyle/>
          <a:p>
            <a:pPr>
              <a:defRPr b="1"/>
            </a:pPr>
            <a:r>
              <a:rPr sz="2800" dirty="0"/>
              <a:t>Step 3: Select the appropriate test statistic based on the information at hand and the assumptions you are willing to make.</a:t>
            </a:r>
          </a:p>
          <a:p>
            <a:pPr>
              <a:defRPr sz="2800"/>
            </a:pPr>
            <a:r>
              <a:rPr sz="2800" dirty="0"/>
              <a:t>The test statistic is</a:t>
            </a:r>
            <a:r>
              <a:rPr lang="en-US" sz="2800" dirty="0"/>
              <a:t> 			</a:t>
            </a:r>
            <a:endParaRPr sz="2800" dirty="0"/>
          </a:p>
        </p:txBody>
      </p:sp>
      <p:pic>
        <p:nvPicPr>
          <p:cNvPr id="9" name="Picture 8" descr="t equals b subscript 2 minus zero all divided by s subscript b subscript 2 which equals  b subscript 2 divided by s subscript b subscript 2.">
            <a:extLst>
              <a:ext uri="{FF2B5EF4-FFF2-40B4-BE49-F238E27FC236}">
                <a16:creationId xmlns:a16="http://schemas.microsoft.com/office/drawing/2014/main" id="{30F4A020-EB8F-97B9-A278-3631766F6553}"/>
              </a:ext>
            </a:extLst>
          </p:cNvPr>
          <p:cNvPicPr>
            <a:picLocks noChangeAspect="1"/>
          </p:cNvPicPr>
          <p:nvPr/>
        </p:nvPicPr>
        <p:blipFill>
          <a:blip r:embed="rId2"/>
          <a:stretch>
            <a:fillRect/>
          </a:stretch>
        </p:blipFill>
        <p:spPr>
          <a:xfrm>
            <a:off x="3276600" y="2286000"/>
            <a:ext cx="2000250" cy="914400"/>
          </a:xfrm>
          <a:prstGeom prst="rect">
            <a:avLst/>
          </a:prstGeom>
        </p:spPr>
      </p:pic>
      <p:sp>
        <p:nvSpPr>
          <p:cNvPr id="11" name="TextBox 10">
            <a:extLst>
              <a:ext uri="{FF2B5EF4-FFF2-40B4-BE49-F238E27FC236}">
                <a16:creationId xmlns:a16="http://schemas.microsoft.com/office/drawing/2014/main" id="{87881B89-9A94-06CD-F57C-1C589DEDB4E0}"/>
              </a:ext>
            </a:extLst>
          </p:cNvPr>
          <p:cNvSpPr txBox="1"/>
          <p:nvPr/>
        </p:nvSpPr>
        <p:spPr>
          <a:xfrm>
            <a:off x="457200" y="3169024"/>
            <a:ext cx="8229600" cy="2246769"/>
          </a:xfrm>
          <a:prstGeom prst="rect">
            <a:avLst/>
          </a:prstGeom>
          <a:noFill/>
        </p:spPr>
        <p:txBody>
          <a:bodyPr wrap="square">
            <a:spAutoFit/>
          </a:bodyPr>
          <a:lstStyle/>
          <a:p>
            <a:pPr>
              <a:defRPr sz="2800"/>
            </a:pPr>
            <a:r>
              <a:rPr lang="en-US" sz="2800" dirty="0"/>
              <a:t>The test statistic is identical in form to the test statistic used in Section 13.5 for the simple linear model. If the value of the test statistic is near zero, then there is evidence that the distance variable is not a significant predictor of delivery time.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2: Determining the Significance of Coefficients in a Multiple Regression Model</a:t>
            </a:r>
            <a:r>
              <a:rPr lang="en-US" dirty="0"/>
              <a:t>—Slide 6</a:t>
            </a:r>
            <a:endParaRPr dirty="0"/>
          </a:p>
        </p:txBody>
      </p:sp>
      <p:sp>
        <p:nvSpPr>
          <p:cNvPr id="3" name="Text Placeholder 2"/>
          <p:cNvSpPr>
            <a:spLocks noGrp="1"/>
          </p:cNvSpPr>
          <p:nvPr>
            <p:ph type="body" sz="quarter" idx="10"/>
          </p:nvPr>
        </p:nvSpPr>
        <p:spPr/>
        <p:txBody>
          <a:bodyPr>
            <a:normAutofit/>
          </a:bodyPr>
          <a:lstStyle/>
          <a:p>
            <a:pPr>
              <a:defRPr b="1"/>
            </a:pPr>
            <a:r>
              <a:rPr sz="2800" dirty="0"/>
              <a:t>Step 4: Determine the critical value of the test statistic.</a:t>
            </a:r>
          </a:p>
          <a:p>
            <a:pPr>
              <a:defRPr sz="2800"/>
            </a:pPr>
            <a:r>
              <a:rPr sz="2800" dirty="0"/>
              <a:t>Since the test is two-tailed and the level of significance is specified to be </a:t>
            </a:r>
            <a:r>
              <a:rPr lang="el-GR" sz="2800" i="1" dirty="0"/>
              <a:t>α</a:t>
            </a:r>
            <a:r>
              <a:rPr lang="en-US" sz="2800" dirty="0"/>
              <a:t> = 0.05,		</a:t>
            </a:r>
            <a:endParaRPr sz="2800" dirty="0"/>
          </a:p>
        </p:txBody>
      </p:sp>
      <p:pic>
        <p:nvPicPr>
          <p:cNvPr id="10" name="Picture 9" descr="Alpha divided by two equals zero point zero five divided by two equals zero point zero two five.">
            <a:extLst>
              <a:ext uri="{FF2B5EF4-FFF2-40B4-BE49-F238E27FC236}">
                <a16:creationId xmlns:a16="http://schemas.microsoft.com/office/drawing/2014/main" id="{07B7D065-FE3B-5CD6-5B0E-3B2CE777DCCD}"/>
              </a:ext>
            </a:extLst>
          </p:cNvPr>
          <p:cNvPicPr>
            <a:picLocks noChangeAspect="1"/>
          </p:cNvPicPr>
          <p:nvPr/>
        </p:nvPicPr>
        <p:blipFill>
          <a:blip r:embed="rId2"/>
          <a:stretch>
            <a:fillRect/>
          </a:stretch>
        </p:blipFill>
        <p:spPr>
          <a:xfrm>
            <a:off x="4343400" y="2341245"/>
            <a:ext cx="2324100" cy="781050"/>
          </a:xfrm>
          <a:prstGeom prst="rect">
            <a:avLst/>
          </a:prstGeom>
        </p:spPr>
      </p:pic>
      <p:sp>
        <p:nvSpPr>
          <p:cNvPr id="12" name="TextBox 11">
            <a:extLst>
              <a:ext uri="{FF2B5EF4-FFF2-40B4-BE49-F238E27FC236}">
                <a16:creationId xmlns:a16="http://schemas.microsoft.com/office/drawing/2014/main" id="{863921AC-6F4E-2990-DD29-915EF9B6E5C9}"/>
              </a:ext>
            </a:extLst>
          </p:cNvPr>
          <p:cNvSpPr txBox="1"/>
          <p:nvPr/>
        </p:nvSpPr>
        <p:spPr>
          <a:xfrm>
            <a:off x="479612" y="3048000"/>
            <a:ext cx="8207188" cy="523220"/>
          </a:xfrm>
          <a:prstGeom prst="rect">
            <a:avLst/>
          </a:prstGeom>
          <a:noFill/>
        </p:spPr>
        <p:txBody>
          <a:bodyPr wrap="square">
            <a:spAutoFit/>
          </a:bodyPr>
          <a:lstStyle/>
          <a:p>
            <a:r>
              <a:rPr lang="en-US" sz="2800" dirty="0"/>
              <a:t>The test statistic has a </a:t>
            </a:r>
            <a:r>
              <a:rPr lang="en-US" sz="2800" i="1" dirty="0"/>
              <a:t>t</a:t>
            </a:r>
            <a:r>
              <a:rPr lang="en-US" sz="2800" dirty="0"/>
              <a:t>-distribution with</a:t>
            </a:r>
            <a:endParaRPr lang="en-IN" sz="2800" dirty="0"/>
          </a:p>
        </p:txBody>
      </p:sp>
      <p:pic>
        <p:nvPicPr>
          <p:cNvPr id="9" name="Picture 8" descr="d f equals equals 25 minus open parentheses 2 plus 1 close parentheses equals 22&#10;">
            <a:extLst>
              <a:ext uri="{FF2B5EF4-FFF2-40B4-BE49-F238E27FC236}">
                <a16:creationId xmlns:a16="http://schemas.microsoft.com/office/drawing/2014/main" id="{CB04B403-EE99-0A69-7B3E-FD7D4AEAD89C}"/>
              </a:ext>
            </a:extLst>
          </p:cNvPr>
          <p:cNvPicPr>
            <a:picLocks noChangeAspect="1"/>
          </p:cNvPicPr>
          <p:nvPr/>
        </p:nvPicPr>
        <p:blipFill>
          <a:blip r:embed="rId3"/>
          <a:stretch>
            <a:fillRect/>
          </a:stretch>
        </p:blipFill>
        <p:spPr>
          <a:xfrm>
            <a:off x="609600" y="3602141"/>
            <a:ext cx="3096000" cy="541800"/>
          </a:xfrm>
          <a:prstGeom prst="rect">
            <a:avLst/>
          </a:prstGeom>
        </p:spPr>
      </p:pic>
      <p:sp>
        <p:nvSpPr>
          <p:cNvPr id="7" name="TextBox 6">
            <a:extLst>
              <a:ext uri="{FF2B5EF4-FFF2-40B4-BE49-F238E27FC236}">
                <a16:creationId xmlns:a16="http://schemas.microsoft.com/office/drawing/2014/main" id="{8C83915E-F00E-3435-12EE-BAC7BEB4D367}"/>
              </a:ext>
            </a:extLst>
          </p:cNvPr>
          <p:cNvSpPr txBox="1"/>
          <p:nvPr/>
        </p:nvSpPr>
        <p:spPr>
          <a:xfrm>
            <a:off x="497541" y="4201180"/>
            <a:ext cx="45720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 critical values correspond </a:t>
            </a:r>
            <a:endParaRPr lang="en-IN" dirty="0"/>
          </a:p>
        </p:txBody>
      </p:sp>
      <p:pic>
        <p:nvPicPr>
          <p:cNvPr id="5" name="Picture 4" descr="t subscript 0.025 comma 22 equals plus or minus 2.074.">
            <a:extLst>
              <a:ext uri="{FF2B5EF4-FFF2-40B4-BE49-F238E27FC236}">
                <a16:creationId xmlns:a16="http://schemas.microsoft.com/office/drawing/2014/main" id="{20917D37-857D-A4F1-0046-92094B3B4236}"/>
              </a:ext>
            </a:extLst>
          </p:cNvPr>
          <p:cNvPicPr>
            <a:picLocks noChangeAspect="1"/>
          </p:cNvPicPr>
          <p:nvPr/>
        </p:nvPicPr>
        <p:blipFill>
          <a:blip r:embed="rId4"/>
          <a:stretch>
            <a:fillRect/>
          </a:stretch>
        </p:blipFill>
        <p:spPr>
          <a:xfrm>
            <a:off x="4953000" y="4267200"/>
            <a:ext cx="2448000" cy="502715"/>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2: Determining the Significance of Coefficients in a Multiple Regression Model</a:t>
            </a:r>
            <a:r>
              <a:rPr lang="en-US" dirty="0"/>
              <a:t>—Slide 7</a:t>
            </a:r>
            <a:endParaRPr dirty="0"/>
          </a:p>
        </p:txBody>
      </p:sp>
      <p:pic>
        <p:nvPicPr>
          <p:cNvPr id="7" name="Picture 6" descr="A graph is titled as t-Distribution, df = 22. &#10;&#10;The graph depicts a normal curve centered over 0 with dashed vertical lines drawn at −2.074 and 2.074. The region before −2.074 is shaded red and labeled as Reject H naught. The region between the points −2.074 and 2.074 is shaded blue and labeled as Fail to Reject H naught. The region after 2.074 is shaded red and labeled as Reject H naught.">
            <a:extLst>
              <a:ext uri="{FF2B5EF4-FFF2-40B4-BE49-F238E27FC236}">
                <a16:creationId xmlns:a16="http://schemas.microsoft.com/office/drawing/2014/main" id="{F26E9279-D3A0-4C95-81DD-FC67C8DFC535}"/>
              </a:ext>
            </a:extLst>
          </p:cNvPr>
          <p:cNvPicPr>
            <a:picLocks noChangeAspect="1"/>
          </p:cNvPicPr>
          <p:nvPr/>
        </p:nvPicPr>
        <p:blipFill>
          <a:blip r:embed="rId2"/>
          <a:srcRect b="8367"/>
          <a:stretch>
            <a:fillRect/>
          </a:stretch>
        </p:blipFill>
        <p:spPr>
          <a:xfrm>
            <a:off x="1295400" y="1387617"/>
            <a:ext cx="6400800" cy="3946384"/>
          </a:xfrm>
          <a:prstGeom prst="rect">
            <a:avLst/>
          </a:prstGeom>
        </p:spPr>
      </p:pic>
      <p:sp>
        <p:nvSpPr>
          <p:cNvPr id="3" name="TextBox 2">
            <a:extLst>
              <a:ext uri="{FF2B5EF4-FFF2-40B4-BE49-F238E27FC236}">
                <a16:creationId xmlns:a16="http://schemas.microsoft.com/office/drawing/2014/main" id="{2B60DD80-FC05-EB21-F597-FBB1EE835141}"/>
              </a:ext>
            </a:extLst>
          </p:cNvPr>
          <p:cNvSpPr txBox="1"/>
          <p:nvPr/>
        </p:nvSpPr>
        <p:spPr>
          <a:xfrm>
            <a:off x="3695700" y="5483830"/>
            <a:ext cx="1600200" cy="461665"/>
          </a:xfrm>
          <a:prstGeom prst="rect">
            <a:avLst/>
          </a:prstGeom>
          <a:noFill/>
        </p:spPr>
        <p:txBody>
          <a:bodyPr wrap="square">
            <a:spAutoFit/>
          </a:bodyPr>
          <a:lstStyle/>
          <a:p>
            <a:pPr algn="ctr"/>
            <a:r>
              <a:rPr lang="en-IN" sz="2400" dirty="0"/>
              <a:t>Figure 2</a:t>
            </a:r>
          </a:p>
        </p:txBody>
      </p:sp>
    </p:spTree>
    <p:extLst>
      <p:ext uri="{BB962C8B-B14F-4D97-AF65-F5344CB8AC3E}">
        <p14:creationId xmlns:p14="http://schemas.microsoft.com/office/powerpoint/2010/main" val="34603770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2: Determining the Significance of Coefficients in a Multiple Regression Model</a:t>
            </a:r>
            <a:r>
              <a:rPr lang="en-US" dirty="0"/>
              <a:t>—Slide 8</a:t>
            </a:r>
            <a:endParaRPr dirty="0"/>
          </a:p>
        </p:txBody>
      </p:sp>
      <p:sp>
        <p:nvSpPr>
          <p:cNvPr id="3" name="Text Placeholder 2"/>
          <p:cNvSpPr>
            <a:spLocks noGrp="1"/>
          </p:cNvSpPr>
          <p:nvPr>
            <p:ph type="body" sz="quarter" idx="10"/>
          </p:nvPr>
        </p:nvSpPr>
        <p:spPr/>
        <p:txBody>
          <a:bodyPr>
            <a:normAutofit/>
          </a:bodyPr>
          <a:lstStyle/>
          <a:p>
            <a:pPr>
              <a:defRPr b="1"/>
            </a:pPr>
            <a:r>
              <a:rPr sz="2800" dirty="0"/>
              <a:t>Step 5: Compute the test statistic</a:t>
            </a:r>
          </a:p>
          <a:p>
            <a:r>
              <a:rPr sz="2600" dirty="0"/>
              <a:t>The summary output for the pizza delivery model is given in Figure 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2: Determining the Significance of Coefficients in a Multiple Regression Model</a:t>
            </a:r>
            <a:r>
              <a:rPr lang="en-US" dirty="0"/>
              <a:t>—Slide 9</a:t>
            </a:r>
            <a:endParaRPr dirty="0"/>
          </a:p>
        </p:txBody>
      </p:sp>
      <p:pic>
        <p:nvPicPr>
          <p:cNvPr id="5" name="Picture 4" descr="The image shows the summary output of a regression analysis consisting of three sections: Summary of Fit table, Analysis of Variance (ANOVA) table, and Parameter Estimates table.&#10;&#10;First: Summary of Fit Table&#10; This table contains two columns and five rows excluding the column headers.&#10;The first column lists the statistical measures: R Square, R Square Adjusted, Root Mean Square Error, Mean of Response, and Observations (or Sum Weights).&#10;The second column lists their corresponding values:&#10;R Square is 0.964022&#10;R Square Adjusted is 0.960751&#10;Root Mean Square Error is 3.075694&#10;Mean of Response is 22.384&#10;Observations (or Sum Weights) is 25&#10;&#10;Second: ANOVA Table&#10; This table has five columns and three rows of data excluding the column headers.&#10;Column headers are: Source, DF (degrees of freedom), Sum of Squares, Mean Square, F Ratio.&#10;The three rows represent:&#10;First row (Model): DF is 2, Sum of Squares is 5576.4249, Mean Square is 2788.21, F Ratio is 294.7403.&#10;Second row (Error): DF is 22, Sum of Squares is 208.1177, Mean Square is 9.46, in F Ratio, Prob greater than F.&#10;Third row (Corrected Total): DF is 24, Sum of Squares is 5784.5426, Mean Square is blank, in F Ratio, less than 0.0001*.&#10;A note: The F-Ratio and significance (Prob greater than F) are calculated for the model row only. The p value shown is less than 0.0001 marked with an asterisk to indicate high statistical significance.&#10;Third: Parameter Estimates Table&#10; This table contains five columns and three rows of data excluding the column headers.&#10;Column headers are: Term, Estimate, Standard Error, t Ratio, Prob greater than the absolute value of t.&#10;The three rows represent terms in the model:&#10;First row (Intercept): Estimate is 1.7929033, Standard Error is 1.048779, t Ratio is 1.71, Prob greater than the absolute value of t is 0.1014,&#10;Second row (Number of Pizzas): Estimate is 1.589101, Standard Error is 0.156346, t Ratio is 10.16, Prob &gt; the absolute value of t is less than 0.0001 with an asterisk, indicating statistical significance,&#10;Third row (Distance in Miles): Estimate is 1.5677081, Standard Error is 0.327535, t Ratio is 4.79, Prob greater than the absolute value of t is less than 0.0001 with an asterisk, indicating statistical significance.">
            <a:extLst>
              <a:ext uri="{FF2B5EF4-FFF2-40B4-BE49-F238E27FC236}">
                <a16:creationId xmlns:a16="http://schemas.microsoft.com/office/drawing/2014/main" id="{B6F0BEEE-6ACF-424A-8FC8-122BF922493F}"/>
              </a:ext>
            </a:extLst>
          </p:cNvPr>
          <p:cNvPicPr>
            <a:picLocks noChangeAspect="1"/>
          </p:cNvPicPr>
          <p:nvPr/>
        </p:nvPicPr>
        <p:blipFill>
          <a:blip r:embed="rId2"/>
          <a:srcRect b="5394"/>
          <a:stretch>
            <a:fillRect/>
          </a:stretch>
        </p:blipFill>
        <p:spPr>
          <a:xfrm>
            <a:off x="1981200" y="1168071"/>
            <a:ext cx="5181600" cy="4470730"/>
          </a:xfrm>
          <a:prstGeom prst="rect">
            <a:avLst/>
          </a:prstGeom>
        </p:spPr>
      </p:pic>
      <p:sp>
        <p:nvSpPr>
          <p:cNvPr id="3" name="TextBox 2">
            <a:extLst>
              <a:ext uri="{FF2B5EF4-FFF2-40B4-BE49-F238E27FC236}">
                <a16:creationId xmlns:a16="http://schemas.microsoft.com/office/drawing/2014/main" id="{2BA7E8B9-ED7D-315A-9F84-6749EF812914}"/>
              </a:ext>
            </a:extLst>
          </p:cNvPr>
          <p:cNvSpPr txBox="1"/>
          <p:nvPr/>
        </p:nvSpPr>
        <p:spPr>
          <a:xfrm>
            <a:off x="3505200" y="5629836"/>
            <a:ext cx="1600200" cy="461665"/>
          </a:xfrm>
          <a:prstGeom prst="rect">
            <a:avLst/>
          </a:prstGeom>
          <a:noFill/>
        </p:spPr>
        <p:txBody>
          <a:bodyPr wrap="square">
            <a:spAutoFit/>
          </a:bodyPr>
          <a:lstStyle/>
          <a:p>
            <a:pPr algn="ctr"/>
            <a:r>
              <a:rPr lang="en-IN" sz="2400" dirty="0"/>
              <a:t>Figure 3</a:t>
            </a:r>
          </a:p>
        </p:txBody>
      </p:sp>
    </p:spTree>
    <p:extLst>
      <p:ext uri="{BB962C8B-B14F-4D97-AF65-F5344CB8AC3E}">
        <p14:creationId xmlns:p14="http://schemas.microsoft.com/office/powerpoint/2010/main" val="10208663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2: Determining the Significance of Coefficients in a Multiple Regression Model</a:t>
            </a:r>
            <a:r>
              <a:rPr lang="en-US" dirty="0"/>
              <a:t>—Slide 10</a:t>
            </a:r>
            <a:endParaRPr dirty="0"/>
          </a:p>
        </p:txBody>
      </p:sp>
      <p:sp>
        <p:nvSpPr>
          <p:cNvPr id="3" name="Text Placeholder 2"/>
          <p:cNvSpPr>
            <a:spLocks noGrp="1"/>
          </p:cNvSpPr>
          <p:nvPr>
            <p:ph type="body" sz="quarter" idx="10"/>
          </p:nvPr>
        </p:nvSpPr>
        <p:spPr/>
        <p:txBody>
          <a:bodyPr>
            <a:normAutofit/>
          </a:bodyPr>
          <a:lstStyle/>
          <a:p>
            <a:pPr>
              <a:defRPr sz="2800"/>
            </a:pPr>
            <a:r>
              <a:rPr lang="en-IN" sz="2400" dirty="0"/>
              <a:t>Using the values of </a:t>
            </a:r>
            <a:r>
              <a:rPr lang="en-IN" sz="2400" i="1" dirty="0"/>
              <a:t>b</a:t>
            </a:r>
            <a:r>
              <a:rPr lang="en-IN" sz="2400" dirty="0">
                <a:latin typeface="Calibri" panose="020F0502020204030204" pitchFamily="34" charset="0"/>
                <a:ea typeface="Calibri" panose="020F0502020204030204" pitchFamily="34" charset="0"/>
                <a:cs typeface="Calibri" panose="020F0502020204030204" pitchFamily="34" charset="0"/>
              </a:rPr>
              <a:t>₂</a:t>
            </a:r>
            <a:r>
              <a:rPr lang="ar-AE" sz="2400" dirty="0"/>
              <a:t> </a:t>
            </a:r>
            <a:r>
              <a:rPr lang="en-IN" sz="2400" dirty="0"/>
              <a:t>and the standard error of </a:t>
            </a:r>
            <a:r>
              <a:rPr lang="en-IN" sz="2400" i="1" dirty="0"/>
              <a:t>b</a:t>
            </a:r>
            <a:r>
              <a:rPr lang="en-IN" sz="2400" dirty="0">
                <a:latin typeface="Calibri" panose="020F0502020204030204" pitchFamily="34" charset="0"/>
                <a:ea typeface="Calibri" panose="020F0502020204030204" pitchFamily="34" charset="0"/>
                <a:cs typeface="Calibri" panose="020F0502020204030204" pitchFamily="34" charset="0"/>
              </a:rPr>
              <a:t>₂</a:t>
            </a:r>
            <a:r>
              <a:rPr lang="ar-AE" sz="2400" dirty="0"/>
              <a:t> </a:t>
            </a:r>
            <a:r>
              <a:rPr lang="en-IN" sz="2400" dirty="0"/>
              <a:t>from the summary output,</a:t>
            </a:r>
          </a:p>
          <a:p>
            <a:pPr>
              <a:defRPr sz="2800"/>
            </a:pPr>
            <a:endParaRPr lang="en-IN" sz="2400" dirty="0"/>
          </a:p>
          <a:p>
            <a:pPr>
              <a:defRPr sz="2800"/>
            </a:pPr>
            <a:endParaRPr lang="en-IN" sz="2400" dirty="0"/>
          </a:p>
          <a:p>
            <a:endParaRPr sz="2600" dirty="0"/>
          </a:p>
        </p:txBody>
      </p:sp>
      <p:pic>
        <p:nvPicPr>
          <p:cNvPr id="11" name="Picture 10" descr="t equals b subscript 2 divided by s subscript b subscript 2 is approximately equal to 1.56771 divided by 0.32753, which is approximately equal to 4.786.">
            <a:extLst>
              <a:ext uri="{FF2B5EF4-FFF2-40B4-BE49-F238E27FC236}">
                <a16:creationId xmlns:a16="http://schemas.microsoft.com/office/drawing/2014/main" id="{A48BC132-612F-9E6D-F6E0-85FC2B776BCC}"/>
              </a:ext>
            </a:extLst>
          </p:cNvPr>
          <p:cNvPicPr>
            <a:picLocks noChangeAspect="1"/>
          </p:cNvPicPr>
          <p:nvPr/>
        </p:nvPicPr>
        <p:blipFill>
          <a:blip r:embed="rId2"/>
          <a:stretch>
            <a:fillRect/>
          </a:stretch>
        </p:blipFill>
        <p:spPr>
          <a:xfrm>
            <a:off x="3200400" y="1828800"/>
            <a:ext cx="3076575" cy="847725"/>
          </a:xfrm>
          <a:prstGeom prst="rect">
            <a:avLst/>
          </a:prstGeom>
        </p:spPr>
      </p:pic>
      <p:sp>
        <p:nvSpPr>
          <p:cNvPr id="13" name="TextBox 12">
            <a:extLst>
              <a:ext uri="{FF2B5EF4-FFF2-40B4-BE49-F238E27FC236}">
                <a16:creationId xmlns:a16="http://schemas.microsoft.com/office/drawing/2014/main" id="{6E054C77-DD9D-2A7D-1D45-29CD306BF1AC}"/>
              </a:ext>
            </a:extLst>
          </p:cNvPr>
          <p:cNvSpPr txBox="1"/>
          <p:nvPr/>
        </p:nvSpPr>
        <p:spPr>
          <a:xfrm>
            <a:off x="457200" y="2718845"/>
            <a:ext cx="8229600" cy="830997"/>
          </a:xfrm>
          <a:prstGeom prst="rect">
            <a:avLst/>
          </a:prstGeom>
          <a:noFill/>
        </p:spPr>
        <p:txBody>
          <a:bodyPr wrap="square">
            <a:spAutoFit/>
          </a:bodyPr>
          <a:lstStyle/>
          <a:p>
            <a:pPr>
              <a:defRPr sz="2800"/>
            </a:pPr>
            <a:r>
              <a:rPr lang="en-IN" sz="2400" dirty="0"/>
              <a:t>The estimated value of </a:t>
            </a:r>
            <a:r>
              <a:rPr lang="en-IN" sz="2400" i="1" dirty="0"/>
              <a:t>b</a:t>
            </a:r>
            <a:r>
              <a:rPr lang="en-IN" sz="2400" dirty="0">
                <a:latin typeface="Calibri" panose="020F0502020204030204" pitchFamily="34" charset="0"/>
                <a:ea typeface="Calibri" panose="020F0502020204030204" pitchFamily="34" charset="0"/>
                <a:cs typeface="Calibri" panose="020F0502020204030204" pitchFamily="34" charset="0"/>
              </a:rPr>
              <a:t>₂</a:t>
            </a:r>
            <a:r>
              <a:rPr lang="ar-AE" sz="2400" dirty="0"/>
              <a:t> </a:t>
            </a:r>
            <a:r>
              <a:rPr lang="en-IN" sz="2400" dirty="0"/>
              <a:t>is approximately </a:t>
            </a:r>
            <a:r>
              <a:rPr lang="en-IN" sz="2400" dirty="0">
                <a:latin typeface="Cambria Math"/>
              </a:rPr>
              <a:t>4.786</a:t>
            </a:r>
            <a:r>
              <a:rPr lang="en-IN" sz="2400" dirty="0"/>
              <a:t> standard deviations from zero. Is this persuasive evidence that </a:t>
            </a:r>
            <a:r>
              <a:rPr lang="el-GR" sz="2400" dirty="0"/>
              <a:t>β</a:t>
            </a:r>
            <a:r>
              <a:rPr lang="en-IN" sz="2400" dirty="0">
                <a:latin typeface="Calibri" panose="020F0502020204030204" pitchFamily="34" charset="0"/>
                <a:ea typeface="Calibri" panose="020F0502020204030204" pitchFamily="34" charset="0"/>
                <a:cs typeface="Calibri" panose="020F0502020204030204" pitchFamily="34" charset="0"/>
              </a:rPr>
              <a:t>₂</a:t>
            </a:r>
            <a:r>
              <a:rPr lang="en-US" sz="2400" dirty="0"/>
              <a:t> ≠ 0?</a:t>
            </a:r>
            <a:r>
              <a:rPr lang="en-IN" sz="2400" dirty="0"/>
              <a:t> </a:t>
            </a:r>
            <a:endParaRPr lang="ar-AE" sz="2400" dirty="0"/>
          </a:p>
        </p:txBody>
      </p:sp>
      <p:pic>
        <p:nvPicPr>
          <p:cNvPr id="5" name="Picture 4" descr="A horizontal number line centered at 0 has two vertical lines marking the critical values at  −2.074 and 2.074 . The region to the left of critical value −2.074 is labeled as Reject, the region between the critical values −2.074 and 2.074 are labeled as Fail to Reject, and the region to the right of critical value +2.074 is labeled as Reject. &#10;&#10;A point is marked after 2.074 as the Test statistic, 4.786.">
            <a:extLst>
              <a:ext uri="{FF2B5EF4-FFF2-40B4-BE49-F238E27FC236}">
                <a16:creationId xmlns:a16="http://schemas.microsoft.com/office/drawing/2014/main" id="{DC0064AE-5E78-4C4B-AB49-337C950B6F77}"/>
              </a:ext>
            </a:extLst>
          </p:cNvPr>
          <p:cNvPicPr>
            <a:picLocks noChangeAspect="1"/>
          </p:cNvPicPr>
          <p:nvPr/>
        </p:nvPicPr>
        <p:blipFill>
          <a:blip r:embed="rId3"/>
          <a:stretch>
            <a:fillRect/>
          </a:stretch>
        </p:blipFill>
        <p:spPr>
          <a:xfrm>
            <a:off x="609600" y="3657601"/>
            <a:ext cx="8001000" cy="1568000"/>
          </a:xfrm>
          <a:prstGeom prst="rect">
            <a:avLst/>
          </a:prstGeom>
        </p:spPr>
      </p:pic>
    </p:spTree>
    <p:extLst>
      <p:ext uri="{BB962C8B-B14F-4D97-AF65-F5344CB8AC3E}">
        <p14:creationId xmlns:p14="http://schemas.microsoft.com/office/powerpoint/2010/main" val="10380810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2: Determining the Significance of Coefficients in a Multiple Regression Model</a:t>
            </a:r>
            <a:r>
              <a:rPr lang="en-US" dirty="0"/>
              <a:t>—Slide 11</a:t>
            </a:r>
            <a:endParaRPr dirty="0"/>
          </a:p>
        </p:txBody>
      </p:sp>
      <p:sp>
        <p:nvSpPr>
          <p:cNvPr id="3" name="Text Placeholder 2"/>
          <p:cNvSpPr>
            <a:spLocks noGrp="1"/>
          </p:cNvSpPr>
          <p:nvPr>
            <p:ph type="body" sz="quarter" idx="10"/>
          </p:nvPr>
        </p:nvSpPr>
        <p:spPr/>
        <p:txBody>
          <a:bodyPr>
            <a:normAutofit/>
          </a:bodyPr>
          <a:lstStyle/>
          <a:p>
            <a:pPr>
              <a:defRPr b="1"/>
            </a:pPr>
            <a:r>
              <a:rPr sz="2800" dirty="0"/>
              <a:t>Step 6: Make the decision and state the conclusion in terms of the original question.</a:t>
            </a:r>
          </a:p>
          <a:p>
            <a:pPr>
              <a:defRPr sz="2800"/>
            </a:pPr>
            <a:r>
              <a:rPr sz="2800" dirty="0"/>
              <a:t>Since the value of the test statistic falls into the rejection region, we reject the null hypothesis, </a:t>
            </a:r>
            <a:br>
              <a:rPr lang="en-US" sz="2800" dirty="0"/>
            </a:br>
            <a:endParaRPr sz="2800" dirty="0"/>
          </a:p>
        </p:txBody>
      </p:sp>
      <p:pic>
        <p:nvPicPr>
          <p:cNvPr id="7" name="Picture 6" descr="H naught colon beta subscript 2 equals 0, at the 0.05 level.">
            <a:extLst>
              <a:ext uri="{FF2B5EF4-FFF2-40B4-BE49-F238E27FC236}">
                <a16:creationId xmlns:a16="http://schemas.microsoft.com/office/drawing/2014/main" id="{C533C4AD-074F-CB71-06E9-EB8454D6174E}"/>
              </a:ext>
            </a:extLst>
          </p:cNvPr>
          <p:cNvPicPr>
            <a:picLocks noChangeAspect="1"/>
          </p:cNvPicPr>
          <p:nvPr/>
        </p:nvPicPr>
        <p:blipFill>
          <a:blip r:embed="rId2"/>
          <a:stretch>
            <a:fillRect/>
          </a:stretch>
        </p:blipFill>
        <p:spPr>
          <a:xfrm>
            <a:off x="533400" y="2933695"/>
            <a:ext cx="4032000" cy="462000"/>
          </a:xfrm>
          <a:prstGeom prst="rect">
            <a:avLst/>
          </a:prstGeom>
        </p:spPr>
      </p:pic>
      <p:sp>
        <p:nvSpPr>
          <p:cNvPr id="5" name="TextBox 4">
            <a:extLst>
              <a:ext uri="{FF2B5EF4-FFF2-40B4-BE49-F238E27FC236}">
                <a16:creationId xmlns:a16="http://schemas.microsoft.com/office/drawing/2014/main" id="{1A18822B-FB38-7DDF-CED9-D35E98D5CD64}"/>
              </a:ext>
            </a:extLst>
          </p:cNvPr>
          <p:cNvSpPr txBox="1"/>
          <p:nvPr/>
        </p:nvSpPr>
        <p:spPr>
          <a:xfrm>
            <a:off x="430306" y="3415605"/>
            <a:ext cx="8256494" cy="1384995"/>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The </a:t>
            </a:r>
            <a:r>
              <a:rPr kumimoji="0" lang="en-US" sz="2800" b="0" i="1" u="none" strike="noStrike" kern="1200" cap="none" spc="0" normalizeH="0" baseline="0" noProof="0" dirty="0">
                <a:ln>
                  <a:noFill/>
                </a:ln>
                <a:solidFill>
                  <a:srgbClr val="366092"/>
                </a:solidFill>
                <a:effectLst/>
                <a:uLnTx/>
                <a:uFillTx/>
                <a:latin typeface="Calibri"/>
                <a:ea typeface="+mn-ea"/>
                <a:cs typeface="+mn-cs"/>
              </a:rPr>
              <a:t>P</a:t>
            </a:r>
            <a:r>
              <a:rPr kumimoji="0" lang="en-US" sz="2800" b="0" i="0" u="none" strike="noStrike" kern="1200" cap="none" spc="0" normalizeH="0" baseline="0" noProof="0" dirty="0">
                <a:ln>
                  <a:noFill/>
                </a:ln>
                <a:solidFill>
                  <a:srgbClr val="366092"/>
                </a:solidFill>
                <a:effectLst/>
                <a:uLnTx/>
                <a:uFillTx/>
                <a:latin typeface="Calibri"/>
                <a:ea typeface="+mn-ea"/>
                <a:cs typeface="+mn-cs"/>
              </a:rPr>
              <a:t>-value is less than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0.0001</a:t>
            </a:r>
            <a:r>
              <a:rPr kumimoji="0" lang="en-US" sz="2800" b="0" i="0" u="none" strike="noStrike" kern="1200" cap="none" spc="0" normalizeH="0" baseline="0" noProof="0" dirty="0">
                <a:ln>
                  <a:noFill/>
                </a:ln>
                <a:solidFill>
                  <a:srgbClr val="366092"/>
                </a:solidFill>
                <a:effectLst/>
                <a:uLnTx/>
                <a:uFillTx/>
                <a:latin typeface="Calibri"/>
                <a:ea typeface="+mn-ea"/>
                <a:cs typeface="+mn-cs"/>
              </a:rPr>
              <a:t> (which is less than the significance level of </a:t>
            </a:r>
            <a:r>
              <a:rPr kumimoji="0" lang="en-US" sz="2800" b="0" i="1" u="none" strike="noStrike" kern="1200" cap="none" spc="0" normalizeH="0" baseline="0" noProof="0" dirty="0">
                <a:ln>
                  <a:noFill/>
                </a:ln>
                <a:solidFill>
                  <a:srgbClr val="366092"/>
                </a:solidFill>
                <a:effectLst/>
                <a:uLnTx/>
                <a:uFillTx/>
                <a:latin typeface="Calibri"/>
                <a:ea typeface="+mn-ea"/>
                <a:cs typeface="+mn-cs"/>
              </a:rPr>
              <a:t>α</a:t>
            </a:r>
            <a:r>
              <a:rPr kumimoji="0" lang="en-US" sz="2800" b="0" i="0" u="none" strike="noStrike" kern="1200" cap="none" spc="0" normalizeH="0" baseline="0" noProof="0" dirty="0">
                <a:ln>
                  <a:noFill/>
                </a:ln>
                <a:solidFill>
                  <a:srgbClr val="366092"/>
                </a:solidFill>
                <a:effectLst/>
                <a:uLnTx/>
                <a:uFillTx/>
                <a:latin typeface="Calibri"/>
                <a:ea typeface="+mn-ea"/>
                <a:cs typeface="+mn-cs"/>
              </a:rPr>
              <a:t> = 0.05) and leads us to also reject the null hypothesis.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2: Determining the Significance of Coefficients in a Multiple Regression Model</a:t>
            </a:r>
            <a:r>
              <a:rPr lang="en-US" dirty="0"/>
              <a:t>—Slide 12</a:t>
            </a:r>
            <a:endParaRPr dirty="0"/>
          </a:p>
        </p:txBody>
      </p:sp>
      <p:sp>
        <p:nvSpPr>
          <p:cNvPr id="3" name="Text Placeholder 2"/>
          <p:cNvSpPr>
            <a:spLocks noGrp="1"/>
          </p:cNvSpPr>
          <p:nvPr>
            <p:ph type="body" sz="quarter" idx="10"/>
          </p:nvPr>
        </p:nvSpPr>
        <p:spPr/>
        <p:txBody>
          <a:bodyPr>
            <a:normAutofit/>
          </a:bodyPr>
          <a:lstStyle/>
          <a:p>
            <a:pPr>
              <a:defRPr sz="2800"/>
            </a:pPr>
            <a:r>
              <a:rPr sz="2800" i="1" dirty="0"/>
              <a:t>Conclusion and Interpretation</a:t>
            </a:r>
            <a:r>
              <a:rPr sz="2800" dirty="0"/>
              <a:t>: Since we rejected the null hypothesis,</a:t>
            </a:r>
            <a:r>
              <a:rPr lang="en-US" dirty="0"/>
              <a:t> </a:t>
            </a:r>
            <a:br>
              <a:rPr lang="en-US" sz="2800" dirty="0"/>
            </a:br>
            <a:endParaRPr sz="2800" dirty="0"/>
          </a:p>
        </p:txBody>
      </p:sp>
      <p:pic>
        <p:nvPicPr>
          <p:cNvPr id="7" name="Picture 6" descr="H naught colon beta subscript 2 equals 0">
            <a:extLst>
              <a:ext uri="{FF2B5EF4-FFF2-40B4-BE49-F238E27FC236}">
                <a16:creationId xmlns:a16="http://schemas.microsoft.com/office/drawing/2014/main" id="{96D270A4-8DE8-1A77-F8D3-DFF25C38AB96}"/>
              </a:ext>
            </a:extLst>
          </p:cNvPr>
          <p:cNvPicPr>
            <a:picLocks noChangeAspect="1"/>
          </p:cNvPicPr>
          <p:nvPr/>
        </p:nvPicPr>
        <p:blipFill>
          <a:blip r:embed="rId2"/>
          <a:stretch>
            <a:fillRect/>
          </a:stretch>
        </p:blipFill>
        <p:spPr>
          <a:xfrm>
            <a:off x="2895600" y="1541983"/>
            <a:ext cx="1409700" cy="419100"/>
          </a:xfrm>
          <a:prstGeom prst="rect">
            <a:avLst/>
          </a:prstGeom>
        </p:spPr>
      </p:pic>
      <p:sp>
        <p:nvSpPr>
          <p:cNvPr id="5" name="TextBox 4">
            <a:extLst>
              <a:ext uri="{FF2B5EF4-FFF2-40B4-BE49-F238E27FC236}">
                <a16:creationId xmlns:a16="http://schemas.microsoft.com/office/drawing/2014/main" id="{2D567F9B-72F5-4C77-EDB3-F9641D07830F}"/>
              </a:ext>
            </a:extLst>
          </p:cNvPr>
          <p:cNvSpPr txBox="1"/>
          <p:nvPr/>
        </p:nvSpPr>
        <p:spPr>
          <a:xfrm>
            <a:off x="461682" y="1979546"/>
            <a:ext cx="8225118" cy="1384995"/>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 distance variable is a significant predictor of delivery time, given that the other variable currently in the model (number of pizzas) is constant.</a:t>
            </a:r>
            <a:endParaRPr lang="en-IN" dirty="0"/>
          </a:p>
        </p:txBody>
      </p:sp>
    </p:spTree>
    <p:extLst>
      <p:ext uri="{BB962C8B-B14F-4D97-AF65-F5344CB8AC3E}">
        <p14:creationId xmlns:p14="http://schemas.microsoft.com/office/powerpoint/2010/main" val="15007786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2: Determining the Significance of Coefficients in a Multiple Regression Model</a:t>
            </a:r>
            <a:r>
              <a:rPr lang="en-US" dirty="0"/>
              <a:t>—Slide 13</a:t>
            </a:r>
            <a:endParaRPr dirty="0"/>
          </a:p>
        </p:txBody>
      </p:sp>
      <p:sp>
        <p:nvSpPr>
          <p:cNvPr id="3" name="Text Placeholder 2"/>
          <p:cNvSpPr>
            <a:spLocks noGrp="1"/>
          </p:cNvSpPr>
          <p:nvPr>
            <p:ph type="body" sz="quarter" idx="10"/>
          </p:nvPr>
        </p:nvSpPr>
        <p:spPr/>
        <p:txBody>
          <a:bodyPr>
            <a:normAutofit/>
          </a:bodyPr>
          <a:lstStyle/>
          <a:p>
            <a:pPr>
              <a:defRPr sz="2800"/>
            </a:pPr>
            <a:r>
              <a:rPr sz="2800" dirty="0"/>
              <a:t>We can apply the exact same </a:t>
            </a:r>
            <a:r>
              <a:rPr lang="en-US" sz="2800" i="1" dirty="0"/>
              <a:t>t</a:t>
            </a:r>
            <a:r>
              <a:rPr sz="2800" dirty="0"/>
              <a:t>-test to the other variable in the model. The estimated coefficient of the number of pizzas variable, </a:t>
            </a:r>
            <a:r>
              <a:rPr lang="en-US" sz="2800" i="1" dirty="0"/>
              <a:t>b</a:t>
            </a:r>
            <a:r>
              <a:rPr lang="en-US" sz="2800" dirty="0">
                <a:latin typeface="Calibri" panose="020F0502020204030204" pitchFamily="34" charset="0"/>
                <a:ea typeface="Calibri" panose="020F0502020204030204" pitchFamily="34" charset="0"/>
                <a:cs typeface="Calibri" panose="020F0502020204030204" pitchFamily="34" charset="0"/>
              </a:rPr>
              <a:t>₁</a:t>
            </a:r>
            <a:r>
              <a:rPr sz="2800" dirty="0"/>
              <a:t>, is also significant </a:t>
            </a:r>
            <a:br>
              <a:rPr lang="en-US" sz="2800" dirty="0"/>
            </a:br>
            <a:r>
              <a:rPr sz="2800" dirty="0"/>
              <a:t>(</a:t>
            </a:r>
            <a:r>
              <a:rPr lang="en-US" sz="2800" i="1" dirty="0"/>
              <a:t>t</a:t>
            </a:r>
            <a:r>
              <a:rPr lang="en-US" sz="2800" dirty="0"/>
              <a:t> = 10.164</a:t>
            </a:r>
            <a:r>
              <a:rPr sz="2800" dirty="0"/>
              <a:t>) with a </a:t>
            </a:r>
            <a:r>
              <a:rPr lang="en-US" sz="2800" i="1" dirty="0"/>
              <a:t>P</a:t>
            </a:r>
            <a:r>
              <a:rPr sz="2800" dirty="0"/>
              <a:t>-value less than </a:t>
            </a:r>
            <a:r>
              <a:rPr sz="2800" dirty="0">
                <a:latin typeface="Cambria Math"/>
              </a:rPr>
              <a:t>0.0001</a:t>
            </a:r>
            <a:r>
              <a:rPr sz="2800" dirty="0"/>
              <a:t>, which is less than the significance level of</a:t>
            </a:r>
            <a:r>
              <a:rPr lang="en-US" sz="2800" dirty="0"/>
              <a:t> </a:t>
            </a:r>
            <a:r>
              <a:rPr lang="el-GR" i="1" dirty="0"/>
              <a:t>α</a:t>
            </a:r>
            <a:r>
              <a:rPr lang="en-US" dirty="0"/>
              <a:t> = 0.05.</a:t>
            </a:r>
            <a:r>
              <a:rPr sz="2800" dirty="0"/>
              <a:t> This suggests that the two-variable model is a reasonable model to use to predict delivery times.</a:t>
            </a:r>
          </a:p>
        </p:txBody>
      </p:sp>
    </p:spTree>
    <p:extLst>
      <p:ext uri="{BB962C8B-B14F-4D97-AF65-F5344CB8AC3E}">
        <p14:creationId xmlns:p14="http://schemas.microsoft.com/office/powerpoint/2010/main" val="16257104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100(1 </a:t>
            </a:r>
            <a:r>
              <a:rPr lang="en-US" dirty="0">
                <a:latin typeface="Calibri" panose="020F0502020204030204" pitchFamily="34" charset="0"/>
                <a:ea typeface="Calibri" panose="020F0502020204030204" pitchFamily="34" charset="0"/>
                <a:cs typeface="Calibri" panose="020F0502020204030204" pitchFamily="34" charset="0"/>
              </a:rPr>
              <a:t>− </a:t>
            </a:r>
            <a:r>
              <a:rPr lang="el-GR" i="1" dirty="0">
                <a:latin typeface="Calibri" panose="020F0502020204030204" pitchFamily="34" charset="0"/>
                <a:ea typeface="Calibri" panose="020F0502020204030204" pitchFamily="34" charset="0"/>
                <a:cs typeface="Calibri" panose="020F0502020204030204" pitchFamily="34" charset="0"/>
              </a:rPr>
              <a:t>α</a:t>
            </a:r>
            <a:r>
              <a:rPr lang="en-US" dirty="0"/>
              <a:t>)%</a:t>
            </a:r>
            <a:r>
              <a:rPr sz="2800" dirty="0"/>
              <a:t> </a:t>
            </a:r>
            <a:r>
              <a:rPr dirty="0"/>
              <a:t>Confidence Interval for an Individual Coefficient,</a:t>
            </a:r>
            <a:r>
              <a:rPr sz="2800" dirty="0"/>
              <a:t> </a:t>
            </a:r>
            <a:r>
              <a:rPr lang="el-GR" sz="2800" dirty="0"/>
              <a:t>β</a:t>
            </a:r>
            <a:r>
              <a:rPr lang="en-US" sz="1050" dirty="0"/>
              <a:t> </a:t>
            </a:r>
            <a:r>
              <a:rPr lang="en-US" sz="2800" i="1" baseline="-25000" dirty="0" err="1"/>
              <a:t>i</a:t>
            </a:r>
            <a:endParaRPr sz="2800" dirty="0"/>
          </a:p>
        </p:txBody>
      </p:sp>
      <p:sp>
        <p:nvSpPr>
          <p:cNvPr id="3" name="Text Placeholder 2"/>
          <p:cNvSpPr>
            <a:spLocks noGrp="1"/>
          </p:cNvSpPr>
          <p:nvPr>
            <p:ph type="body" sz="quarter" idx="10"/>
          </p:nvPr>
        </p:nvSpPr>
        <p:spPr>
          <a:xfrm>
            <a:off x="457200" y="1082078"/>
            <a:ext cx="8229600" cy="2880322"/>
          </a:xfrm>
        </p:spPr>
        <p:txBody>
          <a:bodyPr>
            <a:normAutofit/>
          </a:bodyPr>
          <a:lstStyle/>
          <a:p>
            <a:pPr>
              <a:defRPr sz="2800"/>
            </a:pPr>
            <a:r>
              <a:rPr sz="2800" dirty="0"/>
              <a:t>The </a:t>
            </a:r>
            <a:r>
              <a:rPr lang="en-US" sz="2800" dirty="0"/>
              <a:t>100(1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l-GR" sz="2800" i="1" dirty="0"/>
              <a:t>α</a:t>
            </a:r>
            <a:r>
              <a:rPr lang="en-US" sz="2800" dirty="0"/>
              <a:t>)%</a:t>
            </a:r>
            <a:r>
              <a:rPr sz="2800" dirty="0"/>
              <a:t> </a:t>
            </a:r>
            <a:r>
              <a:rPr lang="en-US" dirty="0"/>
              <a:t>c</a:t>
            </a:r>
            <a:r>
              <a:rPr sz="2800" dirty="0"/>
              <a:t>onfidence interval for each coefficient, </a:t>
            </a:r>
            <a:r>
              <a:rPr lang="el-GR" sz="2800" dirty="0"/>
              <a:t>β</a:t>
            </a:r>
            <a:r>
              <a:rPr lang="en-US" sz="1050" dirty="0"/>
              <a:t> </a:t>
            </a:r>
            <a:r>
              <a:rPr lang="en-US" sz="2800" i="1" baseline="-25000" dirty="0" err="1"/>
              <a:t>i</a:t>
            </a:r>
            <a:r>
              <a:rPr sz="2800" dirty="0"/>
              <a:t>, in a multiple regression model is given by</a:t>
            </a:r>
          </a:p>
          <a:p>
            <a:pPr algn="ctr">
              <a:defRPr sz="2800"/>
            </a:pPr>
            <a:endParaRPr sz="2800" dirty="0"/>
          </a:p>
          <a:p>
            <a:endParaRPr sz="2800" dirty="0"/>
          </a:p>
        </p:txBody>
      </p:sp>
      <p:pic>
        <p:nvPicPr>
          <p:cNvPr id="8" name="Picture 7" descr="b subscript i plus or minus t subscript α divided by 2 comma d f times s subscript b subscript i.">
            <a:extLst>
              <a:ext uri="{FF2B5EF4-FFF2-40B4-BE49-F238E27FC236}">
                <a16:creationId xmlns:a16="http://schemas.microsoft.com/office/drawing/2014/main" id="{E63C5AA5-1E4C-ABCF-D42A-A87D539E3334}"/>
              </a:ext>
            </a:extLst>
          </p:cNvPr>
          <p:cNvPicPr>
            <a:picLocks noChangeAspect="1"/>
          </p:cNvPicPr>
          <p:nvPr/>
        </p:nvPicPr>
        <p:blipFill>
          <a:blip r:embed="rId2"/>
          <a:stretch>
            <a:fillRect/>
          </a:stretch>
        </p:blipFill>
        <p:spPr>
          <a:xfrm>
            <a:off x="3505200" y="2260301"/>
            <a:ext cx="1809750" cy="52387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Mean Square Regression (MSR)</a:t>
            </a:r>
          </a:p>
        </p:txBody>
      </p:sp>
      <p:sp>
        <p:nvSpPr>
          <p:cNvPr id="3" name="Text Placeholder 2"/>
          <p:cNvSpPr>
            <a:spLocks noGrp="1"/>
          </p:cNvSpPr>
          <p:nvPr>
            <p:ph type="body" sz="quarter" idx="10"/>
          </p:nvPr>
        </p:nvSpPr>
        <p:spPr>
          <a:xfrm>
            <a:off x="457200" y="1082078"/>
            <a:ext cx="8229600" cy="3261322"/>
          </a:xfrm>
        </p:spPr>
        <p:txBody>
          <a:bodyPr>
            <a:normAutofit/>
          </a:bodyPr>
          <a:lstStyle/>
          <a:p>
            <a:pPr>
              <a:defRPr sz="2800"/>
            </a:pPr>
            <a:r>
              <a:rPr sz="2800" b="1" dirty="0"/>
              <a:t>MSR</a:t>
            </a:r>
            <a:r>
              <a:rPr sz="2800" dirty="0"/>
              <a:t> is the sum of squares associated with the regression term in the model divided by the degrees of freedom associated with the regression term. The degrees of freedom for the regression term is </a:t>
            </a:r>
            <a:r>
              <a:rPr lang="en-US" sz="2800" i="1" dirty="0"/>
              <a:t>k</a:t>
            </a:r>
            <a:r>
              <a:rPr sz="2800" dirty="0"/>
              <a:t> which represents the number of independent variables in the model.</a:t>
            </a:r>
          </a:p>
          <a:p>
            <a:endParaRP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Confidence Intervals for Individual Coefficients</a:t>
            </a:r>
            <a:endParaRPr dirty="0"/>
          </a:p>
        </p:txBody>
      </p:sp>
      <p:sp>
        <p:nvSpPr>
          <p:cNvPr id="3" name="Text Placeholder 2"/>
          <p:cNvSpPr>
            <a:spLocks noGrp="1"/>
          </p:cNvSpPr>
          <p:nvPr>
            <p:ph type="body" sz="quarter" idx="10"/>
          </p:nvPr>
        </p:nvSpPr>
        <p:spPr/>
        <p:txBody>
          <a:bodyPr>
            <a:normAutofit/>
          </a:bodyPr>
          <a:lstStyle/>
          <a:p>
            <a:pPr algn="just"/>
            <a:r>
              <a:rPr lang="en-US" dirty="0"/>
              <a:t>The computation of the confidence interval requires three pieces of information: </a:t>
            </a:r>
          </a:p>
          <a:p>
            <a:pPr marL="538163" indent="-538163"/>
            <a:r>
              <a:rPr lang="en-US" dirty="0"/>
              <a:t>1.	An estimate of the coefficient </a:t>
            </a:r>
            <a:r>
              <a:rPr lang="el-GR" dirty="0"/>
              <a:t>β</a:t>
            </a:r>
            <a:r>
              <a:rPr lang="en-US" sz="1050" dirty="0"/>
              <a:t> </a:t>
            </a:r>
            <a:r>
              <a:rPr lang="en-US" i="1" baseline="-25000" dirty="0" err="1"/>
              <a:t>i</a:t>
            </a:r>
            <a:r>
              <a:rPr lang="en-US" dirty="0"/>
              <a:t>, namely </a:t>
            </a:r>
            <a:r>
              <a:rPr lang="en-US" i="1" dirty="0"/>
              <a:t>b</a:t>
            </a:r>
            <a:r>
              <a:rPr lang="en-US" sz="1050" i="1" dirty="0"/>
              <a:t> </a:t>
            </a:r>
            <a:r>
              <a:rPr lang="en-US" i="1" baseline="-25000" dirty="0" err="1"/>
              <a:t>i</a:t>
            </a:r>
            <a:r>
              <a:rPr lang="en-US" dirty="0"/>
              <a:t>. </a:t>
            </a:r>
          </a:p>
          <a:p>
            <a:pPr marL="538163" indent="-538163"/>
            <a:r>
              <a:rPr lang="en-US" dirty="0"/>
              <a:t>2.	The standard deviation of the estimate 			</a:t>
            </a:r>
          </a:p>
          <a:p>
            <a:pPr marL="538163" indent="-538163"/>
            <a:r>
              <a:rPr lang="en-US" dirty="0"/>
              <a:t>				 </a:t>
            </a:r>
          </a:p>
          <a:p>
            <a:pPr marL="538163" indent="-538163"/>
            <a:r>
              <a:rPr lang="en-US" dirty="0"/>
              <a:t>	</a:t>
            </a:r>
          </a:p>
        </p:txBody>
      </p:sp>
      <p:pic>
        <p:nvPicPr>
          <p:cNvPr id="23" name="Picture 22" descr="s subscript b subscript i.">
            <a:extLst>
              <a:ext uri="{FF2B5EF4-FFF2-40B4-BE49-F238E27FC236}">
                <a16:creationId xmlns:a16="http://schemas.microsoft.com/office/drawing/2014/main" id="{C6951A31-8F62-2EC0-DDFF-13452D9F9C73}"/>
              </a:ext>
            </a:extLst>
          </p:cNvPr>
          <p:cNvPicPr>
            <a:picLocks noChangeAspect="1"/>
          </p:cNvPicPr>
          <p:nvPr/>
        </p:nvPicPr>
        <p:blipFill>
          <a:blip r:embed="rId2"/>
          <a:stretch>
            <a:fillRect/>
          </a:stretch>
        </p:blipFill>
        <p:spPr>
          <a:xfrm>
            <a:off x="6781800" y="2534305"/>
            <a:ext cx="466725" cy="523875"/>
          </a:xfrm>
          <a:prstGeom prst="rect">
            <a:avLst/>
          </a:prstGeom>
        </p:spPr>
      </p:pic>
      <p:sp>
        <p:nvSpPr>
          <p:cNvPr id="12" name="TextBox 11">
            <a:extLst>
              <a:ext uri="{FF2B5EF4-FFF2-40B4-BE49-F238E27FC236}">
                <a16:creationId xmlns:a16="http://schemas.microsoft.com/office/drawing/2014/main" id="{6400B2F5-0E40-7D50-84C5-C2C36F7541D8}"/>
              </a:ext>
            </a:extLst>
          </p:cNvPr>
          <p:cNvSpPr txBox="1"/>
          <p:nvPr/>
        </p:nvSpPr>
        <p:spPr>
          <a:xfrm>
            <a:off x="7212106" y="2494814"/>
            <a:ext cx="1905000" cy="523220"/>
          </a:xfrm>
          <a:prstGeom prst="rect">
            <a:avLst/>
          </a:prstGeom>
          <a:noFill/>
        </p:spPr>
        <p:txBody>
          <a:bodyPr wrap="square">
            <a:spAutoFit/>
          </a:bodyPr>
          <a:lstStyle/>
          <a:p>
            <a:r>
              <a:rPr lang="en-US" sz="2800" dirty="0"/>
              <a:t>Both </a:t>
            </a:r>
            <a:r>
              <a:rPr lang="en-US" sz="2800" i="1" dirty="0"/>
              <a:t>b</a:t>
            </a:r>
            <a:r>
              <a:rPr lang="en-US" sz="1050" i="1" dirty="0"/>
              <a:t> </a:t>
            </a:r>
            <a:r>
              <a:rPr lang="en-US" sz="2800" i="1" baseline="-25000" dirty="0" err="1"/>
              <a:t>i</a:t>
            </a:r>
            <a:r>
              <a:rPr lang="en-US" sz="2800" i="1" baseline="-25000" dirty="0"/>
              <a:t> </a:t>
            </a:r>
            <a:r>
              <a:rPr lang="en-US" sz="2800" dirty="0"/>
              <a:t>and</a:t>
            </a:r>
            <a:endParaRPr lang="en-IN" sz="2800" dirty="0"/>
          </a:p>
        </p:txBody>
      </p:sp>
      <p:pic>
        <p:nvPicPr>
          <p:cNvPr id="26" name="Picture 25" descr="s subscript b subscript i">
            <a:extLst>
              <a:ext uri="{FF2B5EF4-FFF2-40B4-BE49-F238E27FC236}">
                <a16:creationId xmlns:a16="http://schemas.microsoft.com/office/drawing/2014/main" id="{4C92CFFF-6A40-AB0D-EB13-5907A3FCF9F2}"/>
              </a:ext>
            </a:extLst>
          </p:cNvPr>
          <p:cNvPicPr>
            <a:picLocks noChangeAspect="1"/>
          </p:cNvPicPr>
          <p:nvPr/>
        </p:nvPicPr>
        <p:blipFill>
          <a:blip r:embed="rId3"/>
          <a:stretch>
            <a:fillRect/>
          </a:stretch>
        </p:blipFill>
        <p:spPr>
          <a:xfrm>
            <a:off x="1092107" y="2894945"/>
            <a:ext cx="371475" cy="523875"/>
          </a:xfrm>
          <a:prstGeom prst="rect">
            <a:avLst/>
          </a:prstGeom>
        </p:spPr>
      </p:pic>
      <p:sp>
        <p:nvSpPr>
          <p:cNvPr id="14" name="TextBox 13">
            <a:extLst>
              <a:ext uri="{FF2B5EF4-FFF2-40B4-BE49-F238E27FC236}">
                <a16:creationId xmlns:a16="http://schemas.microsoft.com/office/drawing/2014/main" id="{751F7250-8819-D43F-C270-0FDE458562AA}"/>
              </a:ext>
            </a:extLst>
          </p:cNvPr>
          <p:cNvSpPr txBox="1"/>
          <p:nvPr/>
        </p:nvSpPr>
        <p:spPr>
          <a:xfrm>
            <a:off x="1430244" y="2895600"/>
            <a:ext cx="6843620" cy="523220"/>
          </a:xfrm>
          <a:prstGeom prst="rect">
            <a:avLst/>
          </a:prstGeom>
          <a:noFill/>
        </p:spPr>
        <p:txBody>
          <a:bodyPr wrap="square">
            <a:spAutoFit/>
          </a:bodyPr>
          <a:lstStyle/>
          <a:p>
            <a:r>
              <a:rPr lang="en-US" sz="2800" dirty="0"/>
              <a:t>are reported in the summary output.</a:t>
            </a:r>
            <a:endParaRPr lang="en-IN" sz="2800" dirty="0"/>
          </a:p>
        </p:txBody>
      </p:sp>
      <p:sp>
        <p:nvSpPr>
          <p:cNvPr id="16" name="TextBox 15">
            <a:extLst>
              <a:ext uri="{FF2B5EF4-FFF2-40B4-BE49-F238E27FC236}">
                <a16:creationId xmlns:a16="http://schemas.microsoft.com/office/drawing/2014/main" id="{86D054F7-B625-B7C5-0611-244DC5E83920}"/>
              </a:ext>
            </a:extLst>
          </p:cNvPr>
          <p:cNvSpPr txBox="1"/>
          <p:nvPr/>
        </p:nvSpPr>
        <p:spPr>
          <a:xfrm>
            <a:off x="457200" y="3362980"/>
            <a:ext cx="2466975" cy="523220"/>
          </a:xfrm>
          <a:prstGeom prst="rect">
            <a:avLst/>
          </a:prstGeom>
          <a:noFill/>
        </p:spPr>
        <p:txBody>
          <a:bodyPr wrap="square">
            <a:spAutoFit/>
          </a:bodyPr>
          <a:lstStyle/>
          <a:p>
            <a:r>
              <a:rPr lang="en-US" sz="2800" dirty="0"/>
              <a:t>3.   The value of</a:t>
            </a:r>
            <a:endParaRPr lang="en-IN" sz="2800" dirty="0"/>
          </a:p>
        </p:txBody>
      </p:sp>
      <p:pic>
        <p:nvPicPr>
          <p:cNvPr id="10" name="Picture 9" descr="t subscript alpha divided by 2 comma d f.">
            <a:extLst>
              <a:ext uri="{FF2B5EF4-FFF2-40B4-BE49-F238E27FC236}">
                <a16:creationId xmlns:a16="http://schemas.microsoft.com/office/drawing/2014/main" id="{00CFCB4D-D28C-5516-D331-789D354CEC5A}"/>
              </a:ext>
            </a:extLst>
          </p:cNvPr>
          <p:cNvPicPr>
            <a:picLocks noChangeAspect="1"/>
          </p:cNvPicPr>
          <p:nvPr/>
        </p:nvPicPr>
        <p:blipFill>
          <a:blip r:embed="rId4"/>
          <a:stretch>
            <a:fillRect/>
          </a:stretch>
        </p:blipFill>
        <p:spPr>
          <a:xfrm>
            <a:off x="2924175" y="3429000"/>
            <a:ext cx="809625" cy="533400"/>
          </a:xfrm>
          <a:prstGeom prst="rect">
            <a:avLst/>
          </a:prstGeom>
        </p:spPr>
      </p:pic>
      <p:sp>
        <p:nvSpPr>
          <p:cNvPr id="18" name="TextBox 17">
            <a:extLst>
              <a:ext uri="{FF2B5EF4-FFF2-40B4-BE49-F238E27FC236}">
                <a16:creationId xmlns:a16="http://schemas.microsoft.com/office/drawing/2014/main" id="{2CEDC823-624C-1677-7A43-CB7FE3298576}"/>
              </a:ext>
            </a:extLst>
          </p:cNvPr>
          <p:cNvSpPr txBox="1"/>
          <p:nvPr/>
        </p:nvSpPr>
        <p:spPr>
          <a:xfrm>
            <a:off x="3688416" y="3429000"/>
            <a:ext cx="5150783" cy="523220"/>
          </a:xfrm>
          <a:prstGeom prst="rect">
            <a:avLst/>
          </a:prstGeom>
          <a:noFill/>
        </p:spPr>
        <p:txBody>
          <a:bodyPr wrap="square">
            <a:spAutoFit/>
          </a:bodyPr>
          <a:lstStyle/>
          <a:p>
            <a:r>
              <a:rPr lang="en-US" sz="2800" dirty="0"/>
              <a:t>which is the number of standard</a:t>
            </a:r>
            <a:endParaRPr lang="en-IN" sz="2800" dirty="0"/>
          </a:p>
        </p:txBody>
      </p:sp>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CAFDF0CE-94CE-EE12-D0C3-9984DD04B78B}"/>
                  </a:ext>
                </a:extLst>
              </p:cNvPr>
              <p:cNvSpPr txBox="1"/>
              <p:nvPr/>
            </p:nvSpPr>
            <p:spPr>
              <a:xfrm>
                <a:off x="1011612" y="3849231"/>
                <a:ext cx="7675188" cy="2246769"/>
              </a:xfrm>
              <a:prstGeom prst="rect">
                <a:avLst/>
              </a:prstGeom>
              <a:noFill/>
            </p:spPr>
            <p:txBody>
              <a:bodyPr wrap="square">
                <a:spAutoFit/>
              </a:bodyPr>
              <a:lstStyle/>
              <a:p>
                <a:r>
                  <a:rPr lang="en-US" sz="2800" dirty="0"/>
                  <a:t>deviations the endpoint of the interval is from the point estimate. (The degrees of freedom for this </a:t>
                </a:r>
                <a:r>
                  <a:rPr lang="en-US" sz="2800" i="1" dirty="0"/>
                  <a:t>t </a:t>
                </a:r>
                <a:r>
                  <a:rPr lang="en-US" sz="2800" dirty="0"/>
                  <a:t>is </a:t>
                </a:r>
                <a:r>
                  <a:rPr lang="en-US" sz="2800" i="1" dirty="0"/>
                  <a:t>n</a:t>
                </a:r>
                <a:r>
                  <a:rPr lang="en-US" sz="2800" dirty="0"/>
                  <a:t> </a:t>
                </a:r>
                <a14:m>
                  <m:oMath xmlns:m="http://schemas.openxmlformats.org/officeDocument/2006/math">
                    <m:r>
                      <a:rPr lang="en-US" sz="2800" i="1" smtClean="0">
                        <a:latin typeface="Cambria Math" panose="02040503050406030204" pitchFamily="18" charset="0"/>
                        <a:ea typeface="Cambria Math" panose="02040503050406030204" pitchFamily="18" charset="0"/>
                      </a:rPr>
                      <m:t>−</m:t>
                    </m:r>
                  </m:oMath>
                </a14:m>
                <a:r>
                  <a:rPr lang="en-US" sz="2800" dirty="0"/>
                  <a:t> (</a:t>
                </a:r>
                <a:r>
                  <a:rPr lang="en-US" sz="2800" i="1" dirty="0"/>
                  <a:t>k</a:t>
                </a:r>
                <a:r>
                  <a:rPr lang="en-US" sz="2800" dirty="0"/>
                  <a:t> + 1), which is the same as the degrees of freedom associated with the error terms (residuals) in the ANOVA table.) </a:t>
                </a:r>
                <a:endParaRPr lang="en-IN" sz="2800" dirty="0"/>
              </a:p>
            </p:txBody>
          </p:sp>
        </mc:Choice>
        <mc:Fallback xmlns="">
          <p:sp>
            <p:nvSpPr>
              <p:cNvPr id="20" name="TextBox 19">
                <a:extLst>
                  <a:ext uri="{FF2B5EF4-FFF2-40B4-BE49-F238E27FC236}">
                    <a16:creationId xmlns:a16="http://schemas.microsoft.com/office/drawing/2014/main" id="{CAFDF0CE-94CE-EE12-D0C3-9984DD04B78B}"/>
                  </a:ext>
                </a:extLst>
              </p:cNvPr>
              <p:cNvSpPr txBox="1">
                <a:spLocks noRot="1" noChangeAspect="1" noMove="1" noResize="1" noEditPoints="1" noAdjustHandles="1" noChangeArrowheads="1" noChangeShapeType="1" noTextEdit="1"/>
              </p:cNvSpPr>
              <p:nvPr/>
            </p:nvSpPr>
            <p:spPr>
              <a:xfrm>
                <a:off x="1011612" y="3849231"/>
                <a:ext cx="7675188" cy="2246769"/>
              </a:xfrm>
              <a:prstGeom prst="rect">
                <a:avLst/>
              </a:prstGeom>
              <a:blipFill>
                <a:blip r:embed="rId5"/>
                <a:stretch>
                  <a:fillRect l="-1668" t="-2439" r="-1827" b="-6775"/>
                </a:stretch>
              </a:blipFill>
            </p:spPr>
            <p:txBody>
              <a:bodyPr/>
              <a:lstStyle/>
              <a:p>
                <a:r>
                  <a:rPr lang="en-IN">
                    <a:noFill/>
                  </a:rPr>
                  <a:t> </a:t>
                </a:r>
              </a:p>
            </p:txBody>
          </p:sp>
        </mc:Fallback>
      </mc:AlternateContent>
    </p:spTree>
    <p:extLst>
      <p:ext uri="{BB962C8B-B14F-4D97-AF65-F5344CB8AC3E}">
        <p14:creationId xmlns:p14="http://schemas.microsoft.com/office/powerpoint/2010/main" val="33808737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Calculating a Confidence Interval for a Coefficient in the Regression Model</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Compute and interpret the </a:t>
            </a:r>
            <a:r>
              <a:rPr lang="en-US" sz="2800" dirty="0"/>
              <a:t>95%</a:t>
            </a:r>
            <a:r>
              <a:rPr sz="2800" dirty="0"/>
              <a:t> confidence interval for </a:t>
            </a:r>
            <a:r>
              <a:rPr lang="el-GR" sz="2800" dirty="0"/>
              <a:t>β</a:t>
            </a:r>
            <a:r>
              <a:rPr lang="el-GR" sz="2800" dirty="0">
                <a:latin typeface="Calibri" panose="020F0502020204030204" pitchFamily="34" charset="0"/>
                <a:ea typeface="Calibri" panose="020F0502020204030204" pitchFamily="34" charset="0"/>
                <a:cs typeface="Calibri" panose="020F0502020204030204" pitchFamily="34" charset="0"/>
              </a:rPr>
              <a:t>₁</a:t>
            </a:r>
            <a:r>
              <a:rPr sz="2800" dirty="0"/>
              <a:t> in the pizza delivery model.</a:t>
            </a:r>
            <a:endParaRPr lang="en-US" sz="2800" dirty="0"/>
          </a:p>
          <a:p>
            <a:pPr>
              <a:defRPr sz="2800"/>
            </a:pPr>
            <a:endParaRPr sz="2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Calculating a Confidence Interval for a Coefficient in the Regression Mode</a:t>
            </a:r>
            <a:r>
              <a:rPr lang="en-IN" dirty="0"/>
              <a:t>l</a:t>
            </a:r>
            <a:r>
              <a:rPr lang="en-US" dirty="0"/>
              <a:t>—Slide 2</a:t>
            </a:r>
            <a:endParaRPr dirty="0"/>
          </a:p>
        </p:txBody>
      </p:sp>
      <p:sp>
        <p:nvSpPr>
          <p:cNvPr id="3" name="Text Placeholder 2"/>
          <p:cNvSpPr>
            <a:spLocks noGrp="1"/>
          </p:cNvSpPr>
          <p:nvPr>
            <p:ph type="body" sz="quarter" idx="10"/>
          </p:nvPr>
        </p:nvSpPr>
        <p:spPr/>
        <p:txBody>
          <a:bodyPr>
            <a:normAutofit/>
          </a:bodyPr>
          <a:lstStyle/>
          <a:p>
            <a:r>
              <a:rPr lang="en-IN" sz="2800" b="1" dirty="0"/>
              <a:t>Solution</a:t>
            </a:r>
          </a:p>
          <a:p>
            <a:pPr>
              <a:defRPr sz="2800"/>
            </a:pPr>
            <a:r>
              <a:rPr lang="en-IN" sz="2800" dirty="0"/>
              <a:t>The </a:t>
            </a:r>
            <a:r>
              <a:rPr lang="el-GR" dirty="0"/>
              <a:t>β</a:t>
            </a:r>
            <a:r>
              <a:rPr lang="el-GR" dirty="0">
                <a:latin typeface="Calibri" panose="020F0502020204030204" pitchFamily="34" charset="0"/>
                <a:ea typeface="Calibri" panose="020F0502020204030204" pitchFamily="34" charset="0"/>
                <a:cs typeface="Calibri" panose="020F0502020204030204" pitchFamily="34" charset="0"/>
              </a:rPr>
              <a:t>₁</a:t>
            </a:r>
            <a:r>
              <a:rPr lang="en-US" baseline="-25000" dirty="0"/>
              <a:t> </a:t>
            </a:r>
            <a:r>
              <a:rPr lang="en-IN" sz="2800" dirty="0"/>
              <a:t>model coefficient relates to the number of pizzas variable in the pizza delivery model. The JMP output in Figure 4 provides the information necessary to develop a confidence interval for </a:t>
            </a:r>
            <a:r>
              <a:rPr lang="el-GR" dirty="0"/>
              <a:t>β</a:t>
            </a:r>
            <a:r>
              <a:rPr lang="el-GR" dirty="0">
                <a:latin typeface="Calibri" panose="020F0502020204030204" pitchFamily="34" charset="0"/>
                <a:ea typeface="Calibri" panose="020F0502020204030204" pitchFamily="34" charset="0"/>
                <a:cs typeface="Calibri" panose="020F0502020204030204" pitchFamily="34" charset="0"/>
              </a:rPr>
              <a:t>₁</a:t>
            </a:r>
            <a:r>
              <a:rPr lang="ar-AE" sz="2800" dirty="0"/>
              <a:t>.</a:t>
            </a:r>
          </a:p>
          <a:p>
            <a:pPr>
              <a:defRPr sz="2800"/>
            </a:pPr>
            <a:endParaRPr sz="2800" dirty="0"/>
          </a:p>
        </p:txBody>
      </p:sp>
    </p:spTree>
    <p:extLst>
      <p:ext uri="{BB962C8B-B14F-4D97-AF65-F5344CB8AC3E}">
        <p14:creationId xmlns:p14="http://schemas.microsoft.com/office/powerpoint/2010/main" val="9211411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a Confidence Interval for a Coefficient in the Regression Model</a:t>
            </a:r>
            <a:r>
              <a:rPr lang="en-US" dirty="0"/>
              <a:t>—Slide 3</a:t>
            </a:r>
            <a:endParaRPr dirty="0"/>
          </a:p>
        </p:txBody>
      </p:sp>
      <p:sp>
        <p:nvSpPr>
          <p:cNvPr id="6" name="TextBox 5">
            <a:extLst>
              <a:ext uri="{FF2B5EF4-FFF2-40B4-BE49-F238E27FC236}">
                <a16:creationId xmlns:a16="http://schemas.microsoft.com/office/drawing/2014/main" id="{AC32CCE8-2478-FBAB-1629-6EEF1BA9067C}"/>
              </a:ext>
            </a:extLst>
          </p:cNvPr>
          <p:cNvSpPr txBox="1"/>
          <p:nvPr/>
        </p:nvSpPr>
        <p:spPr>
          <a:xfrm>
            <a:off x="2286000" y="1154668"/>
            <a:ext cx="4572000" cy="369332"/>
          </a:xfrm>
          <a:prstGeom prst="rect">
            <a:avLst/>
          </a:prstGeom>
          <a:noFill/>
        </p:spPr>
        <p:txBody>
          <a:bodyPr wrap="square">
            <a:spAutoFit/>
          </a:bodyPr>
          <a:lstStyle/>
          <a:p>
            <a:pPr algn="ctr">
              <a:defRPr sz="1800" b="1"/>
            </a:pPr>
            <a:r>
              <a:rPr lang="en-IN" sz="1800" dirty="0"/>
              <a:t>Parameter Estimates</a:t>
            </a:r>
          </a:p>
        </p:txBody>
      </p:sp>
      <p:graphicFrame>
        <p:nvGraphicFramePr>
          <p:cNvPr id="3" name="Table Placeholder 2" descr="The table contains seven columns and three rows, excluding column headers. The values are as follows:&#10;Term: Intercept&#10;Estimate: 1.7929033&#10;Standard Error: 1.048779&#10;t Ratio: 1.71&#10;Probability &gt; |t|: 0.1014&#10;Lower 95% Confidence Interval: negative 0.382131&#10;Upper 95% Confidence Interval: 3.9679381&#10;&#10;Term: Number of Pizzas&#10;Estimate: 1.589101&#10;Standard Error: 0.156346&#10;t Ratio: 10.16&#10;Probability &gt; |t|: less than 0.0001 (highlighted with a red asterisk)&#10;Lower 95% Confidence Interval: 1.2648599&#10;Upper 95% Confidence Interval: 1.9133421&#10;&#10;Term: Distance (Miles)&#10;Estimate: 1.5677081&#10;Standard Error: 0.327535&#10;t Ratio: 4.79&#10;Probability &gt; |t|: less than 0.0001 (highlighted with a red asterisk)&#10;Lower 95% Confidence Interval: 0.8884431&#10;Upper 95% Confidence Interval: 2.2469731&#10;"/>
          <p:cNvGraphicFramePr>
            <a:graphicFrameLocks noGrp="1"/>
          </p:cNvGraphicFramePr>
          <p:nvPr>
            <p:ph type="tbl" sz="quarter" idx="10"/>
            <p:extLst>
              <p:ext uri="{D42A27DB-BD31-4B8C-83A1-F6EECF244321}">
                <p14:modId xmlns:p14="http://schemas.microsoft.com/office/powerpoint/2010/main" val="2245294176"/>
              </p:ext>
            </p:extLst>
          </p:nvPr>
        </p:nvGraphicFramePr>
        <p:xfrm>
          <a:off x="457200" y="1564640"/>
          <a:ext cx="8229600" cy="1483360"/>
        </p:xfrm>
        <a:graphic>
          <a:graphicData uri="http://schemas.openxmlformats.org/drawingml/2006/table">
            <a:tbl>
              <a:tblPr firstRow="1" bandRow="1">
                <a:tableStyleId>{2D5ABB26-0587-4C30-8999-92F81FD0307C}</a:tableStyleId>
              </a:tblPr>
              <a:tblGrid>
                <a:gridCol w="16764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1143000">
                  <a:extLst>
                    <a:ext uri="{9D8B030D-6E8A-4147-A177-3AD203B41FA5}">
                      <a16:colId xmlns:a16="http://schemas.microsoft.com/office/drawing/2014/main" val="20002"/>
                    </a:ext>
                  </a:extLst>
                </a:gridCol>
                <a:gridCol w="838200">
                  <a:extLst>
                    <a:ext uri="{9D8B030D-6E8A-4147-A177-3AD203B41FA5}">
                      <a16:colId xmlns:a16="http://schemas.microsoft.com/office/drawing/2014/main" val="20003"/>
                    </a:ext>
                  </a:extLst>
                </a:gridCol>
                <a:gridCol w="1077685">
                  <a:extLst>
                    <a:ext uri="{9D8B030D-6E8A-4147-A177-3AD203B41FA5}">
                      <a16:colId xmlns:a16="http://schemas.microsoft.com/office/drawing/2014/main" val="20004"/>
                    </a:ext>
                  </a:extLst>
                </a:gridCol>
                <a:gridCol w="1132115">
                  <a:extLst>
                    <a:ext uri="{9D8B030D-6E8A-4147-A177-3AD203B41FA5}">
                      <a16:colId xmlns:a16="http://schemas.microsoft.com/office/drawing/2014/main" val="20005"/>
                    </a:ext>
                  </a:extLst>
                </a:gridCol>
                <a:gridCol w="1219200">
                  <a:extLst>
                    <a:ext uri="{9D8B030D-6E8A-4147-A177-3AD203B41FA5}">
                      <a16:colId xmlns:a16="http://schemas.microsoft.com/office/drawing/2014/main" val="20006"/>
                    </a:ext>
                  </a:extLst>
                </a:gridCol>
              </a:tblGrid>
              <a:tr h="370840">
                <a:tc>
                  <a:txBody>
                    <a:bodyPr/>
                    <a:lstStyle/>
                    <a:p>
                      <a:pPr algn="ctr">
                        <a:defRPr sz="1400" b="1"/>
                      </a:pPr>
                      <a:r>
                        <a:rPr sz="1600" dirty="0"/>
                        <a:t>Term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rPr sz="1600"/>
                        <a:t>Estimate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rPr sz="1600"/>
                        <a:t>Std Error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rPr sz="1600" dirty="0"/>
                        <a:t>t Ratio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rPr sz="1600" dirty="0"/>
                        <a:t>Prob</a:t>
                      </a:r>
                      <a:r>
                        <a:rPr lang="en-US" sz="1600" dirty="0"/>
                        <a:t> </a:t>
                      </a:r>
                      <a:r>
                        <a:rPr sz="1600" dirty="0"/>
                        <a:t>&gt;|t|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rPr sz="1600"/>
                        <a:t>Lower 95%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rPr sz="1600" dirty="0"/>
                        <a:t>Upper 95%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a:defRPr sz="1400" b="1"/>
                      </a:pPr>
                      <a:r>
                        <a:rPr sz="1600"/>
                        <a:t>Intercept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sz="1600"/>
                        <a:t>1.7929033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sz="1600"/>
                        <a:t>1.048779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sz="1600"/>
                        <a:t>1.71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sz="1600"/>
                        <a:t>0.1014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sz="1600"/>
                        <a:t>-0.382131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sz="1600"/>
                        <a:t>3.9679381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pPr algn="ctr">
                        <a:defRPr sz="1400" b="1"/>
                      </a:pPr>
                      <a:r>
                        <a:rPr sz="1600" dirty="0"/>
                        <a:t>Number o</a:t>
                      </a:r>
                      <a:r>
                        <a:rPr lang="en-US" sz="1600" dirty="0"/>
                        <a:t>f</a:t>
                      </a:r>
                      <a:r>
                        <a:rPr sz="1600" dirty="0"/>
                        <a:t> Pizzas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sz="1600"/>
                        <a:t>1.589101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sz="1600"/>
                        <a:t>0.156346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sz="1600"/>
                        <a:t>10.16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sz="1600" dirty="0">
                          <a:solidFill>
                            <a:srgbClr val="FF0000"/>
                          </a:solidFill>
                        </a:rPr>
                        <a:t>&lt;0001*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sz="1600"/>
                        <a:t>1.2648599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sz="1600"/>
                        <a:t>1.9133421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pPr algn="ctr">
                        <a:defRPr sz="1400" b="1"/>
                      </a:pPr>
                      <a:r>
                        <a:rPr sz="1600"/>
                        <a:t>Distance (Miles)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sz="1600" dirty="0"/>
                        <a:t>1.5677081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sz="1600" dirty="0"/>
                        <a:t>0.327535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sz="1600"/>
                        <a:t>4.79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sz="1600" dirty="0">
                          <a:solidFill>
                            <a:srgbClr val="FF0000"/>
                          </a:solidFill>
                        </a:rPr>
                        <a:t>&lt;0001*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sz="1600" dirty="0"/>
                        <a:t>0.8884431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rPr sz="1600" dirty="0"/>
                        <a:t>2.2469731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3" name="TextBox 12">
            <a:extLst>
              <a:ext uri="{FF2B5EF4-FFF2-40B4-BE49-F238E27FC236}">
                <a16:creationId xmlns:a16="http://schemas.microsoft.com/office/drawing/2014/main" id="{4562288D-3482-9E8F-539D-A8810EEF4F46}"/>
              </a:ext>
            </a:extLst>
          </p:cNvPr>
          <p:cNvSpPr txBox="1"/>
          <p:nvPr/>
        </p:nvSpPr>
        <p:spPr>
          <a:xfrm>
            <a:off x="3657600" y="3193256"/>
            <a:ext cx="1600200" cy="461665"/>
          </a:xfrm>
          <a:prstGeom prst="rect">
            <a:avLst/>
          </a:prstGeom>
          <a:noFill/>
        </p:spPr>
        <p:txBody>
          <a:bodyPr wrap="square">
            <a:spAutoFit/>
          </a:bodyPr>
          <a:lstStyle/>
          <a:p>
            <a:pPr algn="ctr"/>
            <a:r>
              <a:rPr lang="en-IN" sz="2400" dirty="0"/>
              <a:t>Figure 4</a:t>
            </a:r>
          </a:p>
        </p:txBody>
      </p:sp>
      <p:sp>
        <p:nvSpPr>
          <p:cNvPr id="7" name="TextBox 6">
            <a:extLst>
              <a:ext uri="{FF2B5EF4-FFF2-40B4-BE49-F238E27FC236}">
                <a16:creationId xmlns:a16="http://schemas.microsoft.com/office/drawing/2014/main" id="{91230F52-057C-4F2B-80D3-81FC1ACC7027}"/>
              </a:ext>
            </a:extLst>
          </p:cNvPr>
          <p:cNvSpPr txBox="1"/>
          <p:nvPr/>
        </p:nvSpPr>
        <p:spPr>
          <a:xfrm>
            <a:off x="457200" y="3896380"/>
            <a:ext cx="8229600" cy="400110"/>
          </a:xfrm>
          <a:prstGeom prst="rect">
            <a:avLst/>
          </a:prstGeom>
          <a:noFill/>
        </p:spPr>
        <p:txBody>
          <a:bodyPr wrap="square">
            <a:spAutoFit/>
          </a:bodyPr>
          <a:lstStyle/>
          <a:p>
            <a:pPr algn="ctr">
              <a:defRPr sz="2800"/>
            </a:pPr>
            <a:r>
              <a:rPr lang="en-US" sz="2000" i="1" dirty="0"/>
              <a:t>b</a:t>
            </a:r>
            <a:r>
              <a:rPr lang="en-US" sz="2000" dirty="0">
                <a:latin typeface="Calibri" panose="020F0502020204030204" pitchFamily="34" charset="0"/>
                <a:ea typeface="Calibri" panose="020F0502020204030204" pitchFamily="34" charset="0"/>
                <a:cs typeface="Calibri" panose="020F0502020204030204" pitchFamily="34" charset="0"/>
              </a:rPr>
              <a:t>₁</a:t>
            </a:r>
            <a:r>
              <a:rPr lang="ar-AE" sz="2000" dirty="0"/>
              <a:t> </a:t>
            </a:r>
            <a:r>
              <a:rPr lang="en-IN" sz="2000" dirty="0"/>
              <a:t>is given in the output to be </a:t>
            </a:r>
            <a:r>
              <a:rPr lang="en-IN" sz="2000" dirty="0">
                <a:latin typeface="Cambria Math"/>
              </a:rPr>
              <a:t>1.5891</a:t>
            </a:r>
            <a:r>
              <a:rPr lang="en-IN" sz="2000" dirty="0"/>
              <a:t>.     </a:t>
            </a:r>
          </a:p>
        </p:txBody>
      </p:sp>
      <p:graphicFrame>
        <p:nvGraphicFramePr>
          <p:cNvPr id="8" name="Object 7" descr="s subscript b subscript i">
            <a:extLst>
              <a:ext uri="{FF2B5EF4-FFF2-40B4-BE49-F238E27FC236}">
                <a16:creationId xmlns:a16="http://schemas.microsoft.com/office/drawing/2014/main" id="{A9B8EFF2-EDF2-9A59-D5E2-BA2530844242}"/>
              </a:ext>
            </a:extLst>
          </p:cNvPr>
          <p:cNvGraphicFramePr>
            <a:graphicFrameLocks noChangeAspect="1"/>
          </p:cNvGraphicFramePr>
          <p:nvPr>
            <p:extLst>
              <p:ext uri="{D42A27DB-BD31-4B8C-83A1-F6EECF244321}">
                <p14:modId xmlns:p14="http://schemas.microsoft.com/office/powerpoint/2010/main" val="676515197"/>
              </p:ext>
            </p:extLst>
          </p:nvPr>
        </p:nvGraphicFramePr>
        <p:xfrm>
          <a:off x="2743200" y="4343400"/>
          <a:ext cx="365125" cy="514350"/>
        </p:xfrm>
        <a:graphic>
          <a:graphicData uri="http://schemas.openxmlformats.org/presentationml/2006/ole">
            <mc:AlternateContent xmlns:mc="http://schemas.openxmlformats.org/markup-compatibility/2006">
              <mc:Choice xmlns:v="urn:schemas-microsoft-com:vml" Requires="v">
                <p:oleObj name="Equation" r:id="rId2" imgW="365760" imgH="514350" progId="Equation.DSMT4">
                  <p:embed/>
                </p:oleObj>
              </mc:Choice>
              <mc:Fallback>
                <p:oleObj name="Equation" r:id="rId2" imgW="365760" imgH="514350" progId="Equation.DSMT4">
                  <p:embed/>
                  <p:pic>
                    <p:nvPicPr>
                      <p:cNvPr id="0" name=""/>
                      <p:cNvPicPr/>
                      <p:nvPr/>
                    </p:nvPicPr>
                    <p:blipFill>
                      <a:blip r:embed="rId3"/>
                      <a:stretch>
                        <a:fillRect/>
                      </a:stretch>
                    </p:blipFill>
                    <p:spPr>
                      <a:xfrm>
                        <a:off x="2743200" y="4343400"/>
                        <a:ext cx="365125" cy="514350"/>
                      </a:xfrm>
                      <a:prstGeom prst="rect">
                        <a:avLst/>
                      </a:prstGeom>
                    </p:spPr>
                  </p:pic>
                </p:oleObj>
              </mc:Fallback>
            </mc:AlternateContent>
          </a:graphicData>
        </a:graphic>
      </p:graphicFrame>
      <p:sp>
        <p:nvSpPr>
          <p:cNvPr id="12" name="TextBox 11">
            <a:extLst>
              <a:ext uri="{FF2B5EF4-FFF2-40B4-BE49-F238E27FC236}">
                <a16:creationId xmlns:a16="http://schemas.microsoft.com/office/drawing/2014/main" id="{374CD0DF-2014-8A05-734A-26DD7EBED4C6}"/>
              </a:ext>
            </a:extLst>
          </p:cNvPr>
          <p:cNvSpPr txBox="1"/>
          <p:nvPr/>
        </p:nvSpPr>
        <p:spPr>
          <a:xfrm>
            <a:off x="2667000" y="4400520"/>
            <a:ext cx="4572000" cy="400110"/>
          </a:xfrm>
          <a:prstGeom prst="rect">
            <a:avLst/>
          </a:prstGeom>
          <a:noFill/>
        </p:spPr>
        <p:txBody>
          <a:bodyPr wrap="square">
            <a:spAutoFit/>
          </a:bodyPr>
          <a:lstStyle/>
          <a:p>
            <a:pPr algn="ctr">
              <a:defRPr sz="2800"/>
            </a:pPr>
            <a:r>
              <a:rPr lang="en-IN" sz="2000" dirty="0"/>
              <a:t>is given in the output to be </a:t>
            </a:r>
            <a:r>
              <a:rPr lang="en-IN" sz="2000" dirty="0">
                <a:latin typeface="Cambria Math"/>
              </a:rPr>
              <a:t>0.1563</a:t>
            </a:r>
            <a:r>
              <a:rPr lang="en-IN" sz="2000" dirty="0"/>
              <a: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a Confidence Interval for a Coefficient in the Regression Model</a:t>
            </a:r>
            <a:r>
              <a:rPr lang="en-US" dirty="0"/>
              <a:t>—Slide 4</a:t>
            </a:r>
            <a:endParaRPr dirty="0"/>
          </a:p>
        </p:txBody>
      </p:sp>
      <p:sp>
        <p:nvSpPr>
          <p:cNvPr id="3" name="Text Placeholder 2"/>
          <p:cNvSpPr>
            <a:spLocks noGrp="1"/>
          </p:cNvSpPr>
          <p:nvPr>
            <p:ph type="body" sz="quarter" idx="10"/>
          </p:nvPr>
        </p:nvSpPr>
        <p:spPr/>
        <p:txBody>
          <a:bodyPr>
            <a:noAutofit/>
          </a:bodyPr>
          <a:lstStyle/>
          <a:p>
            <a:pPr>
              <a:defRPr sz="2800"/>
            </a:pPr>
            <a:r>
              <a:rPr lang="en-US" dirty="0"/>
              <a:t>In order to compute the </a:t>
            </a:r>
            <a:r>
              <a:rPr lang="en-US" i="1" dirty="0"/>
              <a:t>t</a:t>
            </a:r>
            <a:r>
              <a:rPr lang="en-US" dirty="0"/>
              <a:t>-value, the degrees of freedom must be determined.</a:t>
            </a:r>
          </a:p>
          <a:p>
            <a:pPr>
              <a:defRPr sz="2800"/>
            </a:pPr>
            <a:r>
              <a:rPr lang="en-US" dirty="0"/>
              <a:t>	</a:t>
            </a:r>
            <a:br>
              <a:rPr lang="en-US" i="1" dirty="0">
                <a:latin typeface="Cambria Math" panose="02040503050406030204" pitchFamily="18" charset="0"/>
              </a:rPr>
            </a:br>
            <a:endParaRPr lang="en-US" i="1" dirty="0">
              <a:latin typeface="Cambria Math" panose="02040503050406030204" pitchFamily="18" charset="0"/>
            </a:endParaRPr>
          </a:p>
        </p:txBody>
      </p:sp>
      <p:pic>
        <p:nvPicPr>
          <p:cNvPr id="9" name="Picture 8" descr="d f equals n minus open parenthesis k plus 1 close parenthesis equals 25 minus open parentheses 2 plus 1 close parentheses equals 22">
            <a:extLst>
              <a:ext uri="{FF2B5EF4-FFF2-40B4-BE49-F238E27FC236}">
                <a16:creationId xmlns:a16="http://schemas.microsoft.com/office/drawing/2014/main" id="{6BDB673B-4CE9-987E-23DF-8593C0DA0C1C}"/>
              </a:ext>
            </a:extLst>
          </p:cNvPr>
          <p:cNvPicPr>
            <a:picLocks noChangeAspect="1"/>
          </p:cNvPicPr>
          <p:nvPr/>
        </p:nvPicPr>
        <p:blipFill>
          <a:blip r:embed="rId2"/>
          <a:stretch>
            <a:fillRect/>
          </a:stretch>
        </p:blipFill>
        <p:spPr>
          <a:xfrm>
            <a:off x="2167128" y="2027046"/>
            <a:ext cx="4536000" cy="500595"/>
          </a:xfrm>
          <a:prstGeom prst="rect">
            <a:avLst/>
          </a:prstGeom>
        </p:spPr>
      </p:pic>
      <p:sp>
        <p:nvSpPr>
          <p:cNvPr id="5" name="TextBox 4">
            <a:extLst>
              <a:ext uri="{FF2B5EF4-FFF2-40B4-BE49-F238E27FC236}">
                <a16:creationId xmlns:a16="http://schemas.microsoft.com/office/drawing/2014/main" id="{29533C9C-2AEA-168D-9322-94C80DB0C67B}"/>
              </a:ext>
            </a:extLst>
          </p:cNvPr>
          <p:cNvSpPr txBox="1"/>
          <p:nvPr/>
        </p:nvSpPr>
        <p:spPr>
          <a:xfrm>
            <a:off x="533400" y="2514600"/>
            <a:ext cx="45720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For a 95% confidence interval, </a:t>
            </a:r>
            <a:endParaRPr lang="en-IN" dirty="0"/>
          </a:p>
        </p:txBody>
      </p:sp>
      <p:pic>
        <p:nvPicPr>
          <p:cNvPr id="6" name="Picture 5" descr="t sub alpha divided by 2 comma d f">
            <a:extLst>
              <a:ext uri="{FF2B5EF4-FFF2-40B4-BE49-F238E27FC236}">
                <a16:creationId xmlns:a16="http://schemas.microsoft.com/office/drawing/2014/main" id="{5E692BC3-3556-6A28-3820-BD955FD6781B}"/>
              </a:ext>
            </a:extLst>
          </p:cNvPr>
          <p:cNvPicPr>
            <a:picLocks noChangeAspect="1"/>
          </p:cNvPicPr>
          <p:nvPr/>
        </p:nvPicPr>
        <p:blipFill>
          <a:blip r:embed="rId3"/>
          <a:stretch>
            <a:fillRect/>
          </a:stretch>
        </p:blipFill>
        <p:spPr>
          <a:xfrm>
            <a:off x="5029200" y="2514600"/>
            <a:ext cx="652272" cy="760476"/>
          </a:xfrm>
          <a:prstGeom prst="rect">
            <a:avLst/>
          </a:prstGeom>
        </p:spPr>
      </p:pic>
      <p:sp>
        <p:nvSpPr>
          <p:cNvPr id="8" name="TextBox 7">
            <a:extLst>
              <a:ext uri="{FF2B5EF4-FFF2-40B4-BE49-F238E27FC236}">
                <a16:creationId xmlns:a16="http://schemas.microsoft.com/office/drawing/2014/main" id="{EA41273B-A974-F9A0-C4B8-3C55B454FA65}"/>
              </a:ext>
            </a:extLst>
          </p:cNvPr>
          <p:cNvSpPr txBox="1"/>
          <p:nvPr/>
        </p:nvSpPr>
        <p:spPr>
          <a:xfrm>
            <a:off x="5681472" y="2514600"/>
            <a:ext cx="1295400" cy="523220"/>
          </a:xfrm>
          <a:prstGeom prst="rect">
            <a:avLst/>
          </a:prstGeom>
          <a:noFill/>
        </p:spPr>
        <p:txBody>
          <a:bodyPr wrap="square">
            <a:spAutoFit/>
          </a:bodyPr>
          <a:lstStyle/>
          <a:p>
            <a:r>
              <a:rPr lang="en-US" sz="2800" dirty="0"/>
              <a:t>will be </a:t>
            </a:r>
            <a:endParaRPr lang="en-IN" sz="2800" dirty="0"/>
          </a:p>
        </p:txBody>
      </p:sp>
      <p:pic>
        <p:nvPicPr>
          <p:cNvPr id="13" name="Picture 12" descr="t subscript 0.025 equals 2.074.">
            <a:extLst>
              <a:ext uri="{FF2B5EF4-FFF2-40B4-BE49-F238E27FC236}">
                <a16:creationId xmlns:a16="http://schemas.microsoft.com/office/drawing/2014/main" id="{00F771FF-D311-B9D4-5D6E-5402498A20F5}"/>
              </a:ext>
            </a:extLst>
          </p:cNvPr>
          <p:cNvPicPr>
            <a:picLocks noChangeAspect="1"/>
          </p:cNvPicPr>
          <p:nvPr/>
        </p:nvPicPr>
        <p:blipFill>
          <a:blip r:embed="rId4"/>
          <a:stretch>
            <a:fillRect/>
          </a:stretch>
        </p:blipFill>
        <p:spPr>
          <a:xfrm>
            <a:off x="6781800" y="2566660"/>
            <a:ext cx="1704975" cy="419100"/>
          </a:xfrm>
          <a:prstGeom prst="rect">
            <a:avLst/>
          </a:prstGeom>
        </p:spPr>
      </p:pic>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2261FBA5-6A5A-6421-A7DD-58E97D517B5B}"/>
                  </a:ext>
                </a:extLst>
              </p:cNvPr>
              <p:cNvSpPr txBox="1"/>
              <p:nvPr/>
            </p:nvSpPr>
            <p:spPr>
              <a:xfrm>
                <a:off x="457200" y="3289518"/>
                <a:ext cx="8229600" cy="1815882"/>
              </a:xfrm>
              <a:prstGeom prst="rect">
                <a:avLst/>
              </a:prstGeom>
              <a:noFill/>
            </p:spPr>
            <p:txBody>
              <a:bodyPr wrap="square">
                <a:spAutoFit/>
              </a:bodyPr>
              <a:lstStyle/>
              <a:p>
                <a:pPr>
                  <a:defRPr sz="2800"/>
                </a:pPr>
                <a:r>
                  <a:rPr lang="en-US" sz="2800" dirty="0"/>
                  <a:t>The resulting confidence interval will be</a:t>
                </a:r>
              </a:p>
              <a:p>
                <a:r>
                  <a:rPr lang="en-US" sz="2800" dirty="0">
                    <a:latin typeface="Cambria Math" panose="02040503050406030204" pitchFamily="18" charset="0"/>
                  </a:rPr>
                  <a:t>		     1.5891 </a:t>
                </a:r>
                <a14:m>
                  <m:oMath xmlns:m="http://schemas.openxmlformats.org/officeDocument/2006/math">
                    <m:r>
                      <a:rPr lang="en-US" sz="2800" i="1" smtClean="0">
                        <a:latin typeface="Cambria Math" panose="02040503050406030204" pitchFamily="18" charset="0"/>
                        <a:ea typeface="Cambria Math" panose="02040503050406030204" pitchFamily="18" charset="0"/>
                        <a:sym typeface="Symbol" panose="05050102010706020507" pitchFamily="18" charset="2"/>
                      </a:rPr>
                      <m:t>±</m:t>
                    </m:r>
                  </m:oMath>
                </a14:m>
                <a:r>
                  <a:rPr lang="en-US" sz="2800" dirty="0">
                    <a:latin typeface="Cambria Math" panose="02040503050406030204" pitchFamily="18" charset="0"/>
                    <a:sym typeface="Symbol" panose="05050102010706020507" pitchFamily="18" charset="2"/>
                  </a:rPr>
                  <a:t> 2.074(0.1563)</a:t>
                </a:r>
              </a:p>
              <a:p>
                <a:r>
                  <a:rPr lang="en-US" sz="2800" dirty="0">
                    <a:latin typeface="Cambria Math" panose="02040503050406030204" pitchFamily="18" charset="0"/>
                    <a:sym typeface="Symbol" panose="05050102010706020507" pitchFamily="18" charset="2"/>
                  </a:rPr>
                  <a:t> 		     1.5891 </a:t>
                </a:r>
                <a14:m>
                  <m:oMath xmlns:m="http://schemas.openxmlformats.org/officeDocument/2006/math">
                    <m:r>
                      <a:rPr lang="en-US" sz="2800" i="1">
                        <a:latin typeface="Cambria Math" panose="02040503050406030204" pitchFamily="18" charset="0"/>
                        <a:ea typeface="Cambria Math" panose="02040503050406030204" pitchFamily="18" charset="0"/>
                        <a:sym typeface="Symbol" panose="05050102010706020507" pitchFamily="18" charset="2"/>
                      </a:rPr>
                      <m:t>±</m:t>
                    </m:r>
                  </m:oMath>
                </a14:m>
                <a:r>
                  <a:rPr lang="en-US" sz="2800" dirty="0">
                    <a:latin typeface="Cambria Math" panose="02040503050406030204" pitchFamily="18" charset="0"/>
                    <a:sym typeface="Symbol" panose="05050102010706020507" pitchFamily="18" charset="2"/>
                  </a:rPr>
                  <a:t> 0.3242</a:t>
                </a:r>
              </a:p>
              <a:p>
                <a:r>
                  <a:rPr lang="en-US" sz="2800" dirty="0">
                    <a:latin typeface="Cambria Math" panose="02040503050406030204" pitchFamily="18" charset="0"/>
                    <a:sym typeface="Symbol" panose="05050102010706020507" pitchFamily="18" charset="2"/>
                  </a:rPr>
                  <a:t>		     1.2649 to 1.9133</a:t>
                </a:r>
                <a:endParaRPr lang="en-US" sz="2800" dirty="0">
                  <a:latin typeface="Cambria Math" panose="02040503050406030204" pitchFamily="18" charset="0"/>
                </a:endParaRPr>
              </a:p>
            </p:txBody>
          </p:sp>
        </mc:Choice>
        <mc:Fallback xmlns="">
          <p:sp>
            <p:nvSpPr>
              <p:cNvPr id="10" name="TextBox 9">
                <a:extLst>
                  <a:ext uri="{FF2B5EF4-FFF2-40B4-BE49-F238E27FC236}">
                    <a16:creationId xmlns:a16="http://schemas.microsoft.com/office/drawing/2014/main" id="{2261FBA5-6A5A-6421-A7DD-58E97D517B5B}"/>
                  </a:ext>
                </a:extLst>
              </p:cNvPr>
              <p:cNvSpPr txBox="1">
                <a:spLocks noRot="1" noChangeAspect="1" noMove="1" noResize="1" noEditPoints="1" noAdjustHandles="1" noChangeArrowheads="1" noChangeShapeType="1" noTextEdit="1"/>
              </p:cNvSpPr>
              <p:nvPr/>
            </p:nvSpPr>
            <p:spPr>
              <a:xfrm>
                <a:off x="457200" y="3289518"/>
                <a:ext cx="8229600" cy="1815882"/>
              </a:xfrm>
              <a:prstGeom prst="rect">
                <a:avLst/>
              </a:prstGeom>
              <a:blipFill>
                <a:blip r:embed="rId5"/>
                <a:stretch>
                  <a:fillRect l="-1481" t="-3356" b="-8389"/>
                </a:stretch>
              </a:blipFill>
            </p:spPr>
            <p:txBody>
              <a:bodyPr/>
              <a:lstStyle/>
              <a:p>
                <a:r>
                  <a:rPr lang="en-IN">
                    <a:noFill/>
                  </a:rPr>
                  <a:t> </a:t>
                </a:r>
              </a:p>
            </p:txBody>
          </p:sp>
        </mc:Fallback>
      </mc:AlternateContent>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a Confidence Interval for a Coefficient in the Regression Model</a:t>
            </a:r>
            <a:r>
              <a:rPr lang="en-US" dirty="0"/>
              <a:t>—Slide 5</a:t>
            </a:r>
            <a:endParaRPr dirty="0"/>
          </a:p>
        </p:txBody>
      </p:sp>
      <p:sp>
        <p:nvSpPr>
          <p:cNvPr id="3" name="Text Placeholder 2"/>
          <p:cNvSpPr>
            <a:spLocks noGrp="1"/>
          </p:cNvSpPr>
          <p:nvPr>
            <p:ph type="body" sz="quarter" idx="10"/>
          </p:nvPr>
        </p:nvSpPr>
        <p:spPr/>
        <p:txBody>
          <a:bodyPr>
            <a:noAutofit/>
          </a:bodyPr>
          <a:lstStyle/>
          <a:p>
            <a:pPr>
              <a:defRPr sz="2800"/>
            </a:pPr>
            <a:r>
              <a:rPr dirty="0"/>
              <a:t>We are </a:t>
            </a:r>
            <a:r>
              <a:rPr lang="en-US" dirty="0"/>
              <a:t>95%</a:t>
            </a:r>
            <a:r>
              <a:rPr dirty="0"/>
              <a:t> confident that the true value of </a:t>
            </a:r>
            <a:r>
              <a:rPr lang="el-GR" dirty="0"/>
              <a:t>β</a:t>
            </a:r>
            <a:r>
              <a:rPr lang="en-US" baseline="-25000" dirty="0"/>
              <a:t>1</a:t>
            </a:r>
            <a:r>
              <a:rPr dirty="0"/>
              <a:t>, the increase in the delivery time for each additional pizza (given that distance is held constant), will be between </a:t>
            </a:r>
            <a:r>
              <a:rPr dirty="0">
                <a:latin typeface="Cambria Math"/>
              </a:rPr>
              <a:t>1.2649</a:t>
            </a:r>
            <a:r>
              <a:rPr dirty="0"/>
              <a:t> and </a:t>
            </a:r>
            <a:r>
              <a:rPr dirty="0">
                <a:latin typeface="Cambria Math"/>
              </a:rPr>
              <a:t>1.9133</a:t>
            </a:r>
            <a:r>
              <a:rPr dirty="0"/>
              <a:t> minutes.</a:t>
            </a:r>
          </a:p>
        </p:txBody>
      </p:sp>
    </p:spTree>
    <p:extLst>
      <p:ext uri="{BB962C8B-B14F-4D97-AF65-F5344CB8AC3E}">
        <p14:creationId xmlns:p14="http://schemas.microsoft.com/office/powerpoint/2010/main" val="11480839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a Confidence Interval for a Coefficient in the Regression Model</a:t>
            </a:r>
            <a:r>
              <a:rPr lang="en-US" dirty="0"/>
              <a:t>—Slide 6</a:t>
            </a:r>
            <a:endParaRPr dirty="0"/>
          </a:p>
        </p:txBody>
      </p:sp>
      <p:sp>
        <p:nvSpPr>
          <p:cNvPr id="3" name="Text Placeholder 2"/>
          <p:cNvSpPr>
            <a:spLocks noGrp="1"/>
          </p:cNvSpPr>
          <p:nvPr>
            <p:ph type="body" sz="quarter" idx="10"/>
          </p:nvPr>
        </p:nvSpPr>
        <p:spPr/>
        <p:txBody>
          <a:bodyPr>
            <a:noAutofit/>
          </a:bodyPr>
          <a:lstStyle/>
          <a:p>
            <a:pPr>
              <a:defRPr sz="2800"/>
            </a:pPr>
            <a:r>
              <a:rPr dirty="0"/>
              <a:t>Notice that </a:t>
            </a:r>
            <a:r>
              <a:rPr lang="en-US" dirty="0"/>
              <a:t>JMP </a:t>
            </a:r>
            <a:r>
              <a:rPr dirty="0"/>
              <a:t>automatically generates confidence intervals for each individual coefficient. The endpoints for the </a:t>
            </a:r>
            <a:r>
              <a:rPr lang="en-US" dirty="0"/>
              <a:t>95%</a:t>
            </a:r>
            <a:r>
              <a:rPr dirty="0"/>
              <a:t> confidence intervals are given in the Lower </a:t>
            </a:r>
            <a:r>
              <a:rPr lang="en-US" dirty="0"/>
              <a:t>95%</a:t>
            </a:r>
            <a:r>
              <a:rPr dirty="0"/>
              <a:t> and Upper </a:t>
            </a:r>
            <a:r>
              <a:rPr lang="en-US" dirty="0"/>
              <a:t>95%</a:t>
            </a:r>
            <a:r>
              <a:rPr dirty="0"/>
              <a:t> columns of the output. Compare the upper and lower limits given by </a:t>
            </a:r>
            <a:r>
              <a:rPr lang="en-US" dirty="0"/>
              <a:t>JMP</a:t>
            </a:r>
            <a:r>
              <a:rPr dirty="0"/>
              <a:t> to the ones just calculated by hand. </a:t>
            </a:r>
            <a:r>
              <a:rPr lang="en-US" dirty="0"/>
              <a:t>JMP </a:t>
            </a:r>
            <a:r>
              <a:rPr dirty="0"/>
              <a:t>has the ability to calculate confidence intervals for individual coefficients for any level of significance.</a:t>
            </a:r>
          </a:p>
        </p:txBody>
      </p:sp>
    </p:spTree>
    <p:extLst>
      <p:ext uri="{BB962C8B-B14F-4D97-AF65-F5344CB8AC3E}">
        <p14:creationId xmlns:p14="http://schemas.microsoft.com/office/powerpoint/2010/main" val="3109982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Mean Square Error (MSE)</a:t>
            </a:r>
          </a:p>
        </p:txBody>
      </p:sp>
      <p:sp>
        <p:nvSpPr>
          <p:cNvPr id="3" name="Text Placeholder 2"/>
          <p:cNvSpPr>
            <a:spLocks noGrp="1"/>
          </p:cNvSpPr>
          <p:nvPr>
            <p:ph type="body" sz="quarter" idx="10"/>
          </p:nvPr>
        </p:nvSpPr>
        <p:spPr>
          <a:xfrm>
            <a:off x="457200" y="1082078"/>
            <a:ext cx="8229600" cy="2423122"/>
          </a:xfrm>
        </p:spPr>
        <p:txBody>
          <a:bodyPr>
            <a:normAutofit/>
          </a:bodyPr>
          <a:lstStyle/>
          <a:p>
            <a:pPr>
              <a:defRPr sz="2800"/>
            </a:pPr>
            <a:r>
              <a:rPr sz="2800" b="1" dirty="0"/>
              <a:t>MSE</a:t>
            </a:r>
            <a:r>
              <a:rPr sz="2800" dirty="0"/>
              <a:t> is the sum of squares associated with the error term in the model divided by the degrees of freedom associated with the error term. The degrees of freedom for the error term is </a:t>
            </a:r>
            <a:r>
              <a:rPr lang="en-US" sz="2800" i="1" dirty="0"/>
              <a:t>n</a:t>
            </a:r>
            <a:r>
              <a:rPr lang="en-US" sz="2800" dirty="0"/>
              <a:t> – (</a:t>
            </a:r>
            <a:r>
              <a:rPr lang="en-US" sz="2800" i="1" dirty="0"/>
              <a:t>k</a:t>
            </a:r>
            <a:r>
              <a:rPr lang="en-US" sz="2800" dirty="0"/>
              <a:t> + 1).</a:t>
            </a:r>
            <a:endParaRPr sz="2800" dirty="0"/>
          </a:p>
          <a:p>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Determining the Significance of a Multiple Regression Model</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For the pizza delivery model from Section </a:t>
            </a:r>
            <a:r>
              <a:rPr lang="en-US" sz="2800" dirty="0"/>
              <a:t>14.</a:t>
            </a:r>
            <a:r>
              <a:rPr sz="2800" dirty="0"/>
              <a:t>1, determine if there is sufficient evidence at the </a:t>
            </a:r>
            <a:r>
              <a:rPr sz="2800" dirty="0">
                <a:latin typeface="Cambria Math"/>
              </a:rPr>
              <a:t>0.05</a:t>
            </a:r>
            <a:r>
              <a:rPr sz="2800" dirty="0"/>
              <a:t> significance level that the overall model is useful in explaining the variation in delivery times.</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Determining the Significance of a Multiple Regression Model</a:t>
            </a:r>
            <a:r>
              <a:rPr lang="en-US" dirty="0"/>
              <a:t>—Slide 2</a:t>
            </a:r>
            <a:endParaRPr dirty="0"/>
          </a:p>
        </p:txBody>
      </p:sp>
      <p:sp>
        <p:nvSpPr>
          <p:cNvPr id="3" name="Text Placeholder 2"/>
          <p:cNvSpPr>
            <a:spLocks noGrp="1"/>
          </p:cNvSpPr>
          <p:nvPr>
            <p:ph type="body" sz="quarter" idx="10"/>
          </p:nvPr>
        </p:nvSpPr>
        <p:spPr/>
        <p:txBody>
          <a:bodyPr>
            <a:normAutofit/>
          </a:bodyPr>
          <a:lstStyle/>
          <a:p>
            <a:r>
              <a:rPr lang="en-IN" sz="2800" b="1" dirty="0"/>
              <a:t>Solution</a:t>
            </a:r>
          </a:p>
          <a:p>
            <a:pPr>
              <a:defRPr b="1"/>
            </a:pPr>
            <a:r>
              <a:rPr lang="en-IN" sz="2800" dirty="0"/>
              <a:t>Step 1: Determine the null hypothesis.</a:t>
            </a:r>
          </a:p>
          <a:p>
            <a:r>
              <a:rPr lang="en-IN" sz="2800" dirty="0"/>
              <a:t>The null hypothesis states that using number of pizzas and distance in the model is not useful in explaining the variation in delivery times. The null hypothesis is written as</a:t>
            </a:r>
          </a:p>
          <a:p>
            <a:pPr>
              <a:defRPr sz="2800"/>
            </a:pPr>
            <a:r>
              <a:rPr lang="en-US" dirty="0">
                <a:latin typeface="Cambria Math" panose="02040503050406030204" pitchFamily="18" charset="0"/>
              </a:rPr>
              <a:t>                                    </a:t>
            </a:r>
            <a:endParaRPr lang="en-US" dirty="0">
              <a:ea typeface="Cambria Math" panose="02040503050406030204" pitchFamily="18" charset="0"/>
            </a:endParaRPr>
          </a:p>
        </p:txBody>
      </p:sp>
      <p:pic>
        <p:nvPicPr>
          <p:cNvPr id="5" name="Picture 4" descr="H naught colon beta subscript 1 equals beta subscript two equals 0">
            <a:extLst>
              <a:ext uri="{FF2B5EF4-FFF2-40B4-BE49-F238E27FC236}">
                <a16:creationId xmlns:a16="http://schemas.microsoft.com/office/drawing/2014/main" id="{ADA2BCB4-EC43-F1D9-122A-5F48AD5A90C8}"/>
              </a:ext>
            </a:extLst>
          </p:cNvPr>
          <p:cNvPicPr>
            <a:picLocks noChangeAspect="1"/>
          </p:cNvPicPr>
          <p:nvPr/>
        </p:nvPicPr>
        <p:blipFill>
          <a:blip r:embed="rId2"/>
          <a:stretch>
            <a:fillRect/>
          </a:stretch>
        </p:blipFill>
        <p:spPr>
          <a:xfrm>
            <a:off x="3352800" y="4038600"/>
            <a:ext cx="2000250" cy="419100"/>
          </a:xfrm>
          <a:prstGeom prst="rect">
            <a:avLst/>
          </a:prstGeom>
        </p:spPr>
      </p:pic>
    </p:spTree>
    <p:extLst>
      <p:ext uri="{BB962C8B-B14F-4D97-AF65-F5344CB8AC3E}">
        <p14:creationId xmlns:p14="http://schemas.microsoft.com/office/powerpoint/2010/main" val="2896444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Determining the Significance of a Multiple Regression Model</a:t>
            </a:r>
            <a:r>
              <a:rPr lang="en-US" dirty="0"/>
              <a:t>—Slide 3</a:t>
            </a:r>
            <a:endParaRPr dirty="0"/>
          </a:p>
        </p:txBody>
      </p:sp>
      <p:sp>
        <p:nvSpPr>
          <p:cNvPr id="3" name="Text Placeholder 2"/>
          <p:cNvSpPr>
            <a:spLocks noGrp="1"/>
          </p:cNvSpPr>
          <p:nvPr>
            <p:ph type="body" sz="quarter" idx="10"/>
          </p:nvPr>
        </p:nvSpPr>
        <p:spPr/>
        <p:txBody>
          <a:bodyPr>
            <a:normAutofit/>
          </a:bodyPr>
          <a:lstStyle/>
          <a:p>
            <a:pPr>
              <a:defRPr b="1"/>
            </a:pPr>
            <a:r>
              <a:rPr lang="en-IN" sz="2800" dirty="0"/>
              <a:t>Step 2: Determine the alternative hypothesis.</a:t>
            </a:r>
          </a:p>
          <a:p>
            <a:r>
              <a:rPr lang="en-IN" sz="2800" dirty="0"/>
              <a:t>The alternative hypothesis states that the overall model with number of pizzas and distance is useful in explaining the variation in delivery times. The alternative hypothesis is written as</a:t>
            </a:r>
          </a:p>
          <a:p>
            <a:pPr algn="ctr">
              <a:defRPr sz="2800"/>
            </a:pPr>
            <a:r>
              <a:rPr lang="en-IN" i="1" dirty="0"/>
              <a:t>H</a:t>
            </a:r>
            <a:r>
              <a:rPr lang="en-IN" sz="1050" i="1" dirty="0"/>
              <a:t> </a:t>
            </a:r>
            <a:r>
              <a:rPr lang="en-IN" i="1" baseline="-25000" dirty="0"/>
              <a:t>a</a:t>
            </a:r>
            <a:r>
              <a:rPr lang="en-IN" dirty="0"/>
              <a:t>:</a:t>
            </a:r>
            <a:r>
              <a:rPr lang="en-IN" sz="2800" dirty="0"/>
              <a:t> At least one </a:t>
            </a:r>
            <a:r>
              <a:rPr lang="el-GR" sz="2800" dirty="0"/>
              <a:t>β</a:t>
            </a:r>
            <a:r>
              <a:rPr lang="en-US" sz="1050" dirty="0"/>
              <a:t> </a:t>
            </a:r>
            <a:r>
              <a:rPr lang="en-IN" sz="2800" i="1" baseline="-25000" dirty="0" err="1"/>
              <a:t>i</a:t>
            </a:r>
            <a:r>
              <a:rPr lang="en-IN" sz="2800" dirty="0"/>
              <a:t> ≠ 0.</a:t>
            </a:r>
            <a:endParaRPr lang="ar-AE" sz="2800" dirty="0"/>
          </a:p>
          <a:p>
            <a:pPr>
              <a:defRPr sz="2800"/>
            </a:pPr>
            <a:r>
              <a:rPr lang="en-IN" sz="2800" dirty="0"/>
              <a:t>If some of the model's independent variables are useful predictors of </a:t>
            </a:r>
            <a:r>
              <a:rPr lang="en-IN" sz="2800" i="1" dirty="0"/>
              <a:t>y</a:t>
            </a:r>
            <a:r>
              <a:rPr lang="en-IN" sz="2800" dirty="0"/>
              <a:t>, then the coefficients (</a:t>
            </a:r>
            <a:r>
              <a:rPr lang="el-GR" dirty="0"/>
              <a:t>β</a:t>
            </a:r>
            <a:r>
              <a:rPr lang="en-US" sz="1050" dirty="0"/>
              <a:t> </a:t>
            </a:r>
            <a:r>
              <a:rPr lang="en-IN" i="1" baseline="-25000" dirty="0" err="1"/>
              <a:t>i</a:t>
            </a:r>
            <a:r>
              <a:rPr lang="en-IN" sz="2800" dirty="0"/>
              <a:t>) of these variables will have nonzero values.</a:t>
            </a:r>
            <a:endParaRP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Determining the Significance of a Multiple Regression Model</a:t>
            </a:r>
            <a:r>
              <a:rPr lang="en-US" dirty="0"/>
              <a:t>—Slide 4</a:t>
            </a:r>
            <a:endParaRPr dirty="0"/>
          </a:p>
        </p:txBody>
      </p:sp>
      <p:sp>
        <p:nvSpPr>
          <p:cNvPr id="3" name="Text Placeholder 2"/>
          <p:cNvSpPr>
            <a:spLocks noGrp="1"/>
          </p:cNvSpPr>
          <p:nvPr>
            <p:ph type="body" sz="quarter" idx="10"/>
          </p:nvPr>
        </p:nvSpPr>
        <p:spPr/>
        <p:txBody>
          <a:bodyPr>
            <a:normAutofit/>
          </a:bodyPr>
          <a:lstStyle/>
          <a:p>
            <a:pPr>
              <a:defRPr b="1"/>
            </a:pPr>
            <a:r>
              <a:rPr sz="2800" dirty="0"/>
              <a:t>Step 3: Select the appropriate test statistic.</a:t>
            </a:r>
          </a:p>
          <a:p>
            <a:pPr>
              <a:defRPr sz="2800"/>
            </a:pPr>
            <a:r>
              <a:rPr sz="2800" dirty="0"/>
              <a:t>We will use the </a:t>
            </a:r>
            <a:r>
              <a:rPr lang="en-US" sz="2800" i="1" dirty="0"/>
              <a:t>F</a:t>
            </a:r>
            <a:r>
              <a:rPr sz="2800" dirty="0"/>
              <a:t>-statistic as the test statistic for this hypothesis test.</a:t>
            </a:r>
            <a:endParaRPr lang="en-US" sz="2800" dirty="0"/>
          </a:p>
          <a:p>
            <a:endParaRP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Determining the Significance of a Multiple Regression Model</a:t>
            </a:r>
            <a:r>
              <a:rPr lang="en-US" dirty="0"/>
              <a:t>—Slide 5</a:t>
            </a:r>
            <a:endParaRPr dirty="0"/>
          </a:p>
        </p:txBody>
      </p:sp>
      <p:sp>
        <p:nvSpPr>
          <p:cNvPr id="3" name="Text Placeholder 2"/>
          <p:cNvSpPr>
            <a:spLocks noGrp="1"/>
          </p:cNvSpPr>
          <p:nvPr>
            <p:ph type="body" sz="quarter" idx="10"/>
          </p:nvPr>
        </p:nvSpPr>
        <p:spPr/>
        <p:txBody>
          <a:bodyPr>
            <a:normAutofit/>
          </a:bodyPr>
          <a:lstStyle/>
          <a:p>
            <a:pPr>
              <a:defRPr b="1"/>
            </a:pPr>
            <a:r>
              <a:rPr lang="en-IN" sz="2800" dirty="0"/>
              <a:t>Step 4: Determine the critical value of the test statistic.</a:t>
            </a:r>
          </a:p>
          <a:p>
            <a:pPr>
              <a:defRPr sz="2800"/>
            </a:pPr>
            <a:r>
              <a:rPr lang="en-IN" sz="2800" dirty="0"/>
              <a:t>Since there are two independent variables (number of pizzas and distance) in the model, the degrees of freedom are</a:t>
            </a:r>
          </a:p>
          <a:p>
            <a:pPr>
              <a:defRPr sz="2800"/>
            </a:pPr>
            <a:endParaRPr sz="2800" dirty="0"/>
          </a:p>
          <a:p>
            <a:endParaRPr sz="2800" dirty="0"/>
          </a:p>
        </p:txBody>
      </p:sp>
      <p:pic>
        <p:nvPicPr>
          <p:cNvPr id="7" name="Picture 6" descr="d f subscript numerator equals 2 and d f subscript denominator equals 25 minus open parentheses 2 plus 1 close parentheses equals 22.">
            <a:extLst>
              <a:ext uri="{FF2B5EF4-FFF2-40B4-BE49-F238E27FC236}">
                <a16:creationId xmlns:a16="http://schemas.microsoft.com/office/drawing/2014/main" id="{965C2C6B-5410-DB70-C2FC-9E7F8F562827}"/>
              </a:ext>
            </a:extLst>
          </p:cNvPr>
          <p:cNvPicPr>
            <a:picLocks noChangeAspect="1"/>
          </p:cNvPicPr>
          <p:nvPr/>
        </p:nvPicPr>
        <p:blipFill>
          <a:blip r:embed="rId2"/>
          <a:stretch>
            <a:fillRect/>
          </a:stretch>
        </p:blipFill>
        <p:spPr>
          <a:xfrm>
            <a:off x="2438400" y="2886075"/>
            <a:ext cx="4686300" cy="466725"/>
          </a:xfrm>
          <a:prstGeom prst="rect">
            <a:avLst/>
          </a:prstGeom>
        </p:spPr>
      </p:pic>
      <p:sp>
        <p:nvSpPr>
          <p:cNvPr id="5" name="TextBox 4">
            <a:extLst>
              <a:ext uri="{FF2B5EF4-FFF2-40B4-BE49-F238E27FC236}">
                <a16:creationId xmlns:a16="http://schemas.microsoft.com/office/drawing/2014/main" id="{0675C260-E1FF-E614-FC10-A1DAB111D045}"/>
              </a:ext>
            </a:extLst>
          </p:cNvPr>
          <p:cNvSpPr txBox="1"/>
          <p:nvPr/>
        </p:nvSpPr>
        <p:spPr>
          <a:xfrm>
            <a:off x="457200" y="3505200"/>
            <a:ext cx="8229600" cy="1384995"/>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The critical value for </a:t>
            </a:r>
            <a:r>
              <a:rPr kumimoji="0" lang="en-IN" sz="2800" b="0" i="1" u="none" strike="noStrike" kern="1200" cap="none" spc="0" normalizeH="0" baseline="0" noProof="0" dirty="0">
                <a:ln>
                  <a:noFill/>
                </a:ln>
                <a:solidFill>
                  <a:srgbClr val="366092"/>
                </a:solidFill>
                <a:effectLst/>
                <a:uLnTx/>
                <a:uFillTx/>
                <a:latin typeface="Calibri"/>
                <a:ea typeface="+mn-ea"/>
                <a:cs typeface="+mn-cs"/>
              </a:rPr>
              <a:t>F</a:t>
            </a:r>
            <a:r>
              <a:rPr kumimoji="0" lang="en-IN" sz="2800" b="0" i="0" u="none" strike="noStrike" kern="1200" cap="none" spc="0" normalizeH="0" baseline="0" noProof="0" dirty="0">
                <a:ln>
                  <a:noFill/>
                </a:ln>
                <a:solidFill>
                  <a:srgbClr val="366092"/>
                </a:solidFill>
                <a:effectLst/>
                <a:uLnTx/>
                <a:uFillTx/>
                <a:latin typeface="Calibri"/>
                <a:ea typeface="+mn-ea"/>
                <a:cs typeface="+mn-cs"/>
              </a:rPr>
              <a:t> at the </a:t>
            </a:r>
            <a:r>
              <a:rPr kumimoji="0" lang="en-IN" sz="2800" b="0" i="0" u="none" strike="noStrike" kern="1200" cap="none" spc="0" normalizeH="0" baseline="0" noProof="0" dirty="0">
                <a:ln>
                  <a:noFill/>
                </a:ln>
                <a:solidFill>
                  <a:srgbClr val="366092"/>
                </a:solidFill>
                <a:effectLst/>
                <a:uLnTx/>
                <a:uFillTx/>
                <a:latin typeface="Cambria Math"/>
                <a:ea typeface="+mn-ea"/>
                <a:cs typeface="+mn-cs"/>
              </a:rPr>
              <a:t>0.05</a:t>
            </a:r>
            <a:r>
              <a:rPr kumimoji="0" lang="en-IN" sz="2800" b="0" i="0" u="none" strike="noStrike" kern="1200" cap="none" spc="0" normalizeH="0" baseline="0" noProof="0" dirty="0">
                <a:ln>
                  <a:noFill/>
                </a:ln>
                <a:solidFill>
                  <a:srgbClr val="366092"/>
                </a:solidFill>
                <a:effectLst/>
                <a:uLnTx/>
                <a:uFillTx/>
                <a:latin typeface="Calibri"/>
                <a:ea typeface="+mn-ea"/>
                <a:cs typeface="+mn-cs"/>
              </a:rPr>
              <a:t> level with </a:t>
            </a:r>
            <a:r>
              <a:rPr kumimoji="0" lang="en-IN" sz="2800" b="0" i="0" u="none" strike="noStrike" kern="1200" cap="none" spc="0" normalizeH="0" baseline="0" noProof="0" dirty="0">
                <a:ln>
                  <a:noFill/>
                </a:ln>
                <a:solidFill>
                  <a:srgbClr val="366092"/>
                </a:solidFill>
                <a:effectLst/>
                <a:uLnTx/>
                <a:uFillTx/>
                <a:latin typeface="Cambria Math"/>
                <a:ea typeface="+mn-ea"/>
                <a:cs typeface="+mn-cs"/>
              </a:rPr>
              <a:t>2</a:t>
            </a:r>
            <a:r>
              <a:rPr kumimoji="0" lang="en-IN" sz="2800" b="0" i="0" u="none" strike="noStrike" kern="1200" cap="none" spc="0" normalizeH="0" baseline="0" noProof="0" dirty="0">
                <a:ln>
                  <a:noFill/>
                </a:ln>
                <a:solidFill>
                  <a:srgbClr val="366092"/>
                </a:solidFill>
                <a:effectLst/>
                <a:uLnTx/>
                <a:uFillTx/>
                <a:latin typeface="Calibri"/>
                <a:ea typeface="+mn-ea"/>
                <a:cs typeface="+mn-cs"/>
              </a:rPr>
              <a:t> numerator degrees of freedom and </a:t>
            </a:r>
            <a:r>
              <a:rPr kumimoji="0" lang="en-IN" sz="2800" b="0" i="0" u="none" strike="noStrike" kern="1200" cap="none" spc="0" normalizeH="0" baseline="0" noProof="0" dirty="0">
                <a:ln>
                  <a:noFill/>
                </a:ln>
                <a:solidFill>
                  <a:srgbClr val="366092"/>
                </a:solidFill>
                <a:effectLst/>
                <a:uLnTx/>
                <a:uFillTx/>
                <a:latin typeface="Cambria Math"/>
                <a:ea typeface="+mn-ea"/>
                <a:cs typeface="+mn-cs"/>
              </a:rPr>
              <a:t>22</a:t>
            </a:r>
            <a:r>
              <a:rPr kumimoji="0" lang="en-IN" sz="2800" b="0" i="0" u="none" strike="noStrike" kern="1200" cap="none" spc="0" normalizeH="0" baseline="0" noProof="0" dirty="0">
                <a:ln>
                  <a:noFill/>
                </a:ln>
                <a:solidFill>
                  <a:srgbClr val="366092"/>
                </a:solidFill>
                <a:effectLst/>
                <a:uLnTx/>
                <a:uFillTx/>
                <a:latin typeface="Calibri"/>
                <a:ea typeface="+mn-ea"/>
                <a:cs typeface="+mn-cs"/>
              </a:rPr>
              <a:t> denominator degrees of freedom is </a:t>
            </a:r>
            <a:r>
              <a:rPr kumimoji="0" lang="en-IN" sz="2800" b="0" i="0" u="none" strike="noStrike" kern="1200" cap="none" spc="0" normalizeH="0" baseline="0" noProof="0" dirty="0">
                <a:ln>
                  <a:noFill/>
                </a:ln>
                <a:solidFill>
                  <a:srgbClr val="366092"/>
                </a:solidFill>
                <a:effectLst/>
                <a:uLnTx/>
                <a:uFillTx/>
                <a:latin typeface="Cambria Math"/>
                <a:ea typeface="+mn-ea"/>
                <a:cs typeface="+mn-cs"/>
              </a:rPr>
              <a:t>3.4434</a:t>
            </a:r>
            <a:r>
              <a:rPr kumimoji="0" lang="en-IN"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extLst>
      <p:ext uri="{BB962C8B-B14F-4D97-AF65-F5344CB8AC3E}">
        <p14:creationId xmlns:p14="http://schemas.microsoft.com/office/powerpoint/2010/main" val="399251063"/>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9C40EB8-E15D-4C42-9020-ED9EDFC12E54}"/>
</file>

<file path=customXml/itemProps2.xml><?xml version="1.0" encoding="utf-8"?>
<ds:datastoreItem xmlns:ds="http://schemas.openxmlformats.org/officeDocument/2006/customXml" ds:itemID="{241C45D5-8BB4-4B39-90C1-3BEE3B27D4C4}"/>
</file>

<file path=customXml/itemProps3.xml><?xml version="1.0" encoding="utf-8"?>
<ds:datastoreItem xmlns:ds="http://schemas.openxmlformats.org/officeDocument/2006/customXml" ds:itemID="{20624DF8-4543-473D-A3AA-0E3A22B552B5}"/>
</file>

<file path=docProps/app.xml><?xml version="1.0" encoding="utf-8"?>
<Properties xmlns="http://schemas.openxmlformats.org/officeDocument/2006/extended-properties" xmlns:vt="http://schemas.openxmlformats.org/officeDocument/2006/docPropsVTypes">
  <TotalTime>1922</TotalTime>
  <Words>2177</Words>
  <Application>Microsoft Office PowerPoint</Application>
  <PresentationFormat>On-screen Show (4:3)</PresentationFormat>
  <Paragraphs>161</Paragraphs>
  <Slides>36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42" baseType="lpstr">
      <vt:lpstr>Arial</vt:lpstr>
      <vt:lpstr>Calibri</vt:lpstr>
      <vt:lpstr>Courier New</vt:lpstr>
      <vt:lpstr>Cambria Math</vt:lpstr>
      <vt:lpstr>Office Theme</vt:lpstr>
      <vt:lpstr>Equation</vt:lpstr>
      <vt:lpstr>Section 14.3</vt:lpstr>
      <vt:lpstr>Formula: F-Statistic</vt:lpstr>
      <vt:lpstr>Definition: Mean Square Regression (MSR)</vt:lpstr>
      <vt:lpstr>Definition: Mean Square Error (MSE)</vt:lpstr>
      <vt:lpstr>Example 1: Determining the Significance of a Multiple Regression Model—Slide 1</vt:lpstr>
      <vt:lpstr>Example 1: Determining the Significance of a Multiple Regression Model—Slide 2</vt:lpstr>
      <vt:lpstr>Example 1: Determining the Significance of a Multiple Regression Model—Slide 3</vt:lpstr>
      <vt:lpstr>Example 1: Determining the Significance of a Multiple Regression Model—Slide 4</vt:lpstr>
      <vt:lpstr>Example 1: Determining the Significance of a Multiple Regression Model—Slide 5</vt:lpstr>
      <vt:lpstr>Example 1: Determining the Significance of a Multiple Regression Model—Slide 6</vt:lpstr>
      <vt:lpstr>Example 1: Determining the Significance of a Multiple Regression Model—Slide 7</vt:lpstr>
      <vt:lpstr>Example 1: Determining the Significance of a Multiple Regression Model—Slide 8</vt:lpstr>
      <vt:lpstr>Example 1: Determining the Significance of a Multiple Regression Model—Slide 9</vt:lpstr>
      <vt:lpstr>Example 1: Determining the Significance of a Multiple Regression Model—Slide 10</vt:lpstr>
      <vt:lpstr>Formula: Test Statistic for Testing the Hypothesis βi ≠ 0</vt:lpstr>
      <vt:lpstr>Example 2: Determining the Significance of Coefficients in a Multiple Regression Model—Slide 1</vt:lpstr>
      <vt:lpstr>Example 2: Determining the Significance of Coefficients in a Multiple Regression Model—Slide 2</vt:lpstr>
      <vt:lpstr>Example 2: Determining the Significance of Coefficients in a Multiple Regression Model—Slide 3</vt:lpstr>
      <vt:lpstr>Example 2: Determining the Significance of Coefficients in a Multiple Regression Model—Slide 4</vt:lpstr>
      <vt:lpstr>Example 2: Determining the Significance of Coefficients in a Multiple Regression Model—Slide 5</vt:lpstr>
      <vt:lpstr>Example 2: Determining the Significance of Coefficients in a Multiple Regression Model—Slide 6</vt:lpstr>
      <vt:lpstr>Example 2: Determining the Significance of Coefficients in a Multiple Regression Model—Slide 7</vt:lpstr>
      <vt:lpstr>Example 2: Determining the Significance of Coefficients in a Multiple Regression Model—Slide 8</vt:lpstr>
      <vt:lpstr>Example 2: Determining the Significance of Coefficients in a Multiple Regression Model—Slide 9</vt:lpstr>
      <vt:lpstr>Example 2: Determining the Significance of Coefficients in a Multiple Regression Model—Slide 10</vt:lpstr>
      <vt:lpstr>Example 2: Determining the Significance of Coefficients in a Multiple Regression Model—Slide 11</vt:lpstr>
      <vt:lpstr>Example 2: Determining the Significance of Coefficients in a Multiple Regression Model—Slide 12</vt:lpstr>
      <vt:lpstr>Example 2: Determining the Significance of Coefficients in a Multiple Regression Model—Slide 13</vt:lpstr>
      <vt:lpstr>Formula: 100(1 − α)% Confidence Interval for an Individual Coefficient, β i</vt:lpstr>
      <vt:lpstr>Confidence Intervals for Individual Coefficients</vt:lpstr>
      <vt:lpstr>Example 3: Calculating a Confidence Interval for a Coefficient in the Regression Model—Slide 1</vt:lpstr>
      <vt:lpstr>Example 3: Calculating a Confidence Interval for a Coefficient in the Regression Model—Slide 2</vt:lpstr>
      <vt:lpstr>Example 3: Calculating a Confidence Interval for a Coefficient in the Regression Model—Slide 3</vt:lpstr>
      <vt:lpstr>Example 3: Calculating a Confidence Interval for a Coefficient in the Regression Model—Slide 4</vt:lpstr>
      <vt:lpstr>Example 3: Calculating a Confidence Interval for a Coefficient in the Regression Model—Slide 5</vt:lpstr>
      <vt:lpstr>Example 3: Calculating a Confidence Interval for a Coefficient in the Regression Model—Slide 6</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- 14.3 - Inference Concerning the Multiple Regression Model and Its Coefficients</dc:title>
  <dc:creator>Hawkes Learning</dc:creator>
  <cp:lastModifiedBy>Casey Luquet</cp:lastModifiedBy>
  <cp:revision>158</cp:revision>
  <dcterms:created xsi:type="dcterms:W3CDTF">2013-04-26T14:43:13Z</dcterms:created>
  <dcterms:modified xsi:type="dcterms:W3CDTF">2025-07-16T14:55:21Z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