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5"/>
  </p:notesMasterIdLst>
  <p:handoutMasterIdLst>
    <p:handoutMasterId r:id="rId16"/>
  </p:handoutMasterIdLst>
  <p:sldIdLst>
    <p:sldId id="270" r:id="rId2"/>
    <p:sldId id="256" r:id="rId3"/>
    <p:sldId id="279" r:id="rId4"/>
    <p:sldId id="275" r:id="rId5"/>
    <p:sldId id="280" r:id="rId6"/>
    <p:sldId id="281" r:id="rId7"/>
    <p:sldId id="257" r:id="rId8"/>
    <p:sldId id="276" r:id="rId9"/>
    <p:sldId id="277" r:id="rId10"/>
    <p:sldId id="283" r:id="rId11"/>
    <p:sldId id="282" r:id="rId12"/>
    <p:sldId id="284" r:id="rId13"/>
    <p:sldId id="278" r:id="rId14"/>
  </p:sldIdLst>
  <p:sldSz cx="9144000" cy="6858000" type="screen4x3"/>
  <p:notesSz cx="6858000" cy="9144000"/>
  <p:embeddedFontLst>
    <p:embeddedFont>
      <p:font typeface="Cambria Math" panose="02040503050406030204" pitchFamily="18" charset="0"/>
      <p:regular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1" d="100"/>
          <a:sy n="111" d="100"/>
        </p:scale>
        <p:origin x="1014"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14.4</a:t>
            </a:r>
          </a:p>
        </p:txBody>
      </p:sp>
      <p:sp>
        <p:nvSpPr>
          <p:cNvPr id="2" name="Text Placeholder 1"/>
          <p:cNvSpPr>
            <a:spLocks noGrp="1"/>
          </p:cNvSpPr>
          <p:nvPr>
            <p:ph type="body" sz="quarter" idx="10"/>
          </p:nvPr>
        </p:nvSpPr>
        <p:spPr/>
        <p:txBody>
          <a:bodyPr/>
          <a:lstStyle/>
          <a:p>
            <a:pPr algn="ctr"/>
            <a:r>
              <a:rPr dirty="0"/>
              <a:t>Inference Concerning the Model's Prediction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Confidence Interval for the Mean Value of </a:t>
            </a:r>
            <a:r>
              <a:rPr lang="en-US" i="1" dirty="0"/>
              <a:t>y</a:t>
            </a:r>
            <a:r>
              <a:rPr lang="en-US" dirty="0"/>
              <a:t> Given </a:t>
            </a:r>
            <a:r>
              <a:rPr lang="en-US" i="1" dirty="0"/>
              <a:t>x</a:t>
            </a:r>
            <a:r>
              <a:rPr lang="en-US" dirty="0"/>
              <a:t>—Slide 7</a:t>
            </a:r>
            <a:endParaRPr dirty="0"/>
          </a:p>
        </p:txBody>
      </p:sp>
      <p:sp>
        <p:nvSpPr>
          <p:cNvPr id="3" name="Text Placeholder 2"/>
          <p:cNvSpPr>
            <a:spLocks noGrp="1"/>
          </p:cNvSpPr>
          <p:nvPr>
            <p:ph type="body" sz="quarter" idx="10"/>
          </p:nvPr>
        </p:nvSpPr>
        <p:spPr/>
        <p:txBody>
          <a:bodyPr>
            <a:noAutofit/>
          </a:bodyPr>
          <a:lstStyle/>
          <a:p>
            <a:pPr>
              <a:defRPr sz="2800"/>
            </a:pPr>
            <a:r>
              <a:rPr lang="en-US" dirty="0"/>
              <a:t>You are not especially interested in the </a:t>
            </a:r>
            <a:r>
              <a:rPr lang="en-US" b="1" dirty="0"/>
              <a:t>average</a:t>
            </a:r>
            <a:r>
              <a:rPr lang="en-US" dirty="0"/>
              <a:t> delivery time for such a delivery. Instead, it would be preferable to create a confidence interval for the time it is going to take for this particular order to be delivered. </a:t>
            </a:r>
            <a:endParaRPr dirty="0"/>
          </a:p>
        </p:txBody>
      </p:sp>
    </p:spTree>
    <p:extLst>
      <p:ext uri="{BB962C8B-B14F-4D97-AF65-F5344CB8AC3E}">
        <p14:creationId xmlns:p14="http://schemas.microsoft.com/office/powerpoint/2010/main" val="3203210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Confidence Interval for the Mean Value of </a:t>
            </a:r>
            <a:r>
              <a:rPr lang="en-US" i="1" dirty="0"/>
              <a:t>y</a:t>
            </a:r>
            <a:r>
              <a:rPr lang="en-US" dirty="0"/>
              <a:t> Given </a:t>
            </a:r>
            <a:r>
              <a:rPr lang="en-US" i="1" dirty="0"/>
              <a:t>x</a:t>
            </a:r>
            <a:r>
              <a:rPr lang="en-US" dirty="0"/>
              <a:t>—Slide 8</a:t>
            </a:r>
            <a:endParaRPr dirty="0"/>
          </a:p>
        </p:txBody>
      </p:sp>
      <p:sp>
        <p:nvSpPr>
          <p:cNvPr id="3" name="Text Placeholder 2"/>
          <p:cNvSpPr>
            <a:spLocks noGrp="1"/>
          </p:cNvSpPr>
          <p:nvPr>
            <p:ph type="body" sz="quarter" idx="10"/>
          </p:nvPr>
        </p:nvSpPr>
        <p:spPr/>
        <p:txBody>
          <a:bodyPr>
            <a:noAutofit/>
          </a:bodyPr>
          <a:lstStyle/>
          <a:p>
            <a:pPr>
              <a:defRPr sz="2800"/>
            </a:pPr>
            <a:r>
              <a:rPr lang="en-US" dirty="0"/>
              <a:t>Once again, for multiple regression, the expression for the prediction interval is beyond the scope of this text. Fortunately, statistical analysis programs such as Minitab will also produce a prediction interval. </a:t>
            </a:r>
            <a:endParaRPr dirty="0"/>
          </a:p>
        </p:txBody>
      </p:sp>
    </p:spTree>
    <p:extLst>
      <p:ext uri="{BB962C8B-B14F-4D97-AF65-F5344CB8AC3E}">
        <p14:creationId xmlns:p14="http://schemas.microsoft.com/office/powerpoint/2010/main" val="7836255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Confidence Interval for the Mean Value of </a:t>
            </a:r>
            <a:r>
              <a:rPr lang="en-US" i="1" dirty="0"/>
              <a:t>y</a:t>
            </a:r>
            <a:r>
              <a:rPr lang="en-US" dirty="0"/>
              <a:t> Given </a:t>
            </a:r>
            <a:r>
              <a:rPr lang="en-US" i="1" dirty="0"/>
              <a:t>x</a:t>
            </a:r>
            <a:r>
              <a:rPr lang="en-US" dirty="0"/>
              <a:t>—Slide 9</a:t>
            </a:r>
            <a:endParaRPr dirty="0"/>
          </a:p>
        </p:txBody>
      </p:sp>
      <p:sp>
        <p:nvSpPr>
          <p:cNvPr id="3" name="Text Placeholder 2"/>
          <p:cNvSpPr>
            <a:spLocks noGrp="1"/>
          </p:cNvSpPr>
          <p:nvPr>
            <p:ph type="body" sz="quarter" idx="10"/>
          </p:nvPr>
        </p:nvSpPr>
        <p:spPr/>
        <p:txBody>
          <a:bodyPr>
            <a:noAutofit/>
          </a:bodyPr>
          <a:lstStyle/>
          <a:p>
            <a:pPr>
              <a:defRPr sz="2800"/>
            </a:pPr>
            <a:r>
              <a:rPr lang="en-US" dirty="0"/>
              <a:t>Using the output shown in Figure 1, the 95% prediction interval for the delivery of 5 pizzas to a location 6 miles away is 12.197 minutes to 26.092 minutes. As we observed in Section 13.6, to account for individual variation, the prediction interval for </a:t>
            </a:r>
            <a:r>
              <a:rPr lang="en-US" i="1" dirty="0"/>
              <a:t>y</a:t>
            </a:r>
            <a:r>
              <a:rPr lang="en-US" dirty="0"/>
              <a:t> given </a:t>
            </a:r>
            <a:r>
              <a:rPr lang="en-US" i="1" dirty="0"/>
              <a:t>x</a:t>
            </a:r>
            <a:r>
              <a:rPr lang="en-US" dirty="0"/>
              <a:t> is substantially wider than the confidence interval for the mean value of </a:t>
            </a:r>
            <a:r>
              <a:rPr lang="en-US" i="1" dirty="0"/>
              <a:t>y</a:t>
            </a:r>
            <a:r>
              <a:rPr lang="en-US" dirty="0"/>
              <a:t> given </a:t>
            </a:r>
            <a:r>
              <a:rPr lang="en-US" i="1" dirty="0"/>
              <a:t>x</a:t>
            </a:r>
            <a:r>
              <a:rPr lang="en-US" dirty="0"/>
              <a:t>.</a:t>
            </a:r>
            <a:endParaRPr dirty="0"/>
          </a:p>
        </p:txBody>
      </p:sp>
    </p:spTree>
    <p:extLst>
      <p:ext uri="{BB962C8B-B14F-4D97-AF65-F5344CB8AC3E}">
        <p14:creationId xmlns:p14="http://schemas.microsoft.com/office/powerpoint/2010/main" val="32828897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Confidence Interval for the Mean Value of </a:t>
            </a:r>
            <a:r>
              <a:rPr lang="en-US" i="1" dirty="0"/>
              <a:t>y</a:t>
            </a:r>
            <a:r>
              <a:rPr lang="en-US" dirty="0"/>
              <a:t> Given </a:t>
            </a:r>
            <a:r>
              <a:rPr lang="en-US" i="1" dirty="0"/>
              <a:t>x</a:t>
            </a:r>
            <a:r>
              <a:rPr lang="en-US" dirty="0"/>
              <a:t>—Slide 10</a:t>
            </a:r>
            <a:endParaRPr dirty="0"/>
          </a:p>
        </p:txBody>
      </p:sp>
      <p:pic>
        <p:nvPicPr>
          <p:cNvPr id="5" name="Picture 4" descr="A horizontal number line titled &quot;Confidence Interval for Average Delivery Time&quot; is shown. It is marked with three tick marks, the leftmost tick mark is a left parenthesis, the second tick mark at the centre of the interval is a small vertical bar, and the rightmost tick mark is a right parenthesis. The tick marks from left to right are labelled as 16.391, 19.1446, and 21.898.&#10;A horizontal number line titled &quot;Prediction Interval for Individual Delivery Time&quot; is shown. It is marked with three tick marks, the leftmost tick mark is a left parenthesis, the second tick mark at the centre of the interval is a small vertical bar, and the rightmost tick mark is a right parenthesis. The tick marks from left to right are labelled as 12.197, 19.1446, and 26.092.">
            <a:extLst>
              <a:ext uri="{FF2B5EF4-FFF2-40B4-BE49-F238E27FC236}">
                <a16:creationId xmlns:a16="http://schemas.microsoft.com/office/drawing/2014/main" id="{555F0425-57D8-4E8C-8F8A-27519AD6C7F1}"/>
              </a:ext>
            </a:extLst>
          </p:cNvPr>
          <p:cNvPicPr>
            <a:picLocks noChangeAspect="1"/>
          </p:cNvPicPr>
          <p:nvPr/>
        </p:nvPicPr>
        <p:blipFill>
          <a:blip r:embed="rId2"/>
          <a:stretch>
            <a:fillRect/>
          </a:stretch>
        </p:blipFill>
        <p:spPr>
          <a:xfrm>
            <a:off x="1873646" y="1143000"/>
            <a:ext cx="5396707" cy="1981200"/>
          </a:xfrm>
          <a:prstGeom prst="rect">
            <a:avLst/>
          </a:prstGeom>
        </p:spPr>
      </p:pic>
      <p:sp>
        <p:nvSpPr>
          <p:cNvPr id="3" name="Text Placeholder 2"/>
          <p:cNvSpPr>
            <a:spLocks noGrp="1"/>
          </p:cNvSpPr>
          <p:nvPr>
            <p:ph type="body" sz="quarter" idx="10"/>
          </p:nvPr>
        </p:nvSpPr>
        <p:spPr>
          <a:xfrm>
            <a:off x="457200" y="3315287"/>
            <a:ext cx="8229600" cy="2628313"/>
          </a:xfrm>
        </p:spPr>
        <p:txBody>
          <a:bodyPr>
            <a:noAutofit/>
          </a:bodyPr>
          <a:lstStyle/>
          <a:p>
            <a:pPr>
              <a:defRPr sz="2800"/>
            </a:pPr>
            <a:r>
              <a:rPr lang="en-US" dirty="0"/>
              <a:t>Can the model make a useful prediction of the delivery time? Although the model has an </a:t>
            </a:r>
            <a:r>
              <a:rPr lang="en-US" i="1" dirty="0"/>
              <a:t>R</a:t>
            </a:r>
            <a:r>
              <a:rPr lang="en-US" dirty="0"/>
              <a:t>² of 0.9640, the prediction interval is fairly wide. This indicates that not a great deal of confidence can be placed in the estimated value of 19.1446 minutes as a delivery time for 5 pizzas traveling 6 miles. </a:t>
            </a:r>
            <a:endParaRPr sz="2000" dirty="0"/>
          </a:p>
        </p:txBody>
      </p:sp>
    </p:spTree>
    <p:extLst>
      <p:ext uri="{BB962C8B-B14F-4D97-AF65-F5344CB8AC3E}">
        <p14:creationId xmlns:p14="http://schemas.microsoft.com/office/powerpoint/2010/main" val="343570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Inference Concerning the Model’s </a:t>
            </a:r>
            <a:br>
              <a:rPr lang="en-US" dirty="0"/>
            </a:br>
            <a:r>
              <a:rPr lang="en-US" dirty="0"/>
              <a:t>Prediction—Slide 1</a:t>
            </a:r>
            <a:endParaRPr dirty="0"/>
          </a:p>
        </p:txBody>
      </p:sp>
      <p:sp>
        <p:nvSpPr>
          <p:cNvPr id="3" name="Text Placeholder 2"/>
          <p:cNvSpPr>
            <a:spLocks noGrp="1"/>
          </p:cNvSpPr>
          <p:nvPr>
            <p:ph type="body" sz="quarter" idx="10"/>
          </p:nvPr>
        </p:nvSpPr>
        <p:spPr/>
        <p:txBody>
          <a:bodyPr>
            <a:normAutofit/>
          </a:bodyPr>
          <a:lstStyle/>
          <a:p>
            <a:r>
              <a:rPr sz="2800" dirty="0"/>
              <a:t>Many regression models are developed solely to predict the dependent variable. To use the multiple regression model for prediction, insert the values of the independent variables in the model and calculate the predicted value. Recall the estimated multiple regression equation for our pizza delivery model:</a:t>
            </a:r>
            <a:endParaRPr lang="en-US" sz="2800" dirty="0"/>
          </a:p>
        </p:txBody>
      </p:sp>
      <p:pic>
        <p:nvPicPr>
          <p:cNvPr id="5" name="Picture 4" descr="Delivery time equals 1.7929 plus 1.5891 times number of Pizzas plus 1.5677 times distance.">
            <a:extLst>
              <a:ext uri="{FF2B5EF4-FFF2-40B4-BE49-F238E27FC236}">
                <a16:creationId xmlns:a16="http://schemas.microsoft.com/office/drawing/2014/main" id="{B44889E6-27D2-406C-273C-D1618D5B8565}"/>
              </a:ext>
            </a:extLst>
          </p:cNvPr>
          <p:cNvPicPr>
            <a:picLocks noChangeAspect="1"/>
          </p:cNvPicPr>
          <p:nvPr/>
        </p:nvPicPr>
        <p:blipFill>
          <a:blip r:embed="rId2"/>
          <a:stretch>
            <a:fillRect/>
          </a:stretch>
        </p:blipFill>
        <p:spPr>
          <a:xfrm>
            <a:off x="848893" y="3810000"/>
            <a:ext cx="7446214" cy="9360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Inference Concerning the Model’s </a:t>
            </a:r>
            <a:br>
              <a:rPr lang="en-US" dirty="0"/>
            </a:br>
            <a:r>
              <a:rPr lang="en-US" dirty="0"/>
              <a:t>Prediction—Slide 2</a:t>
            </a:r>
            <a:endParaRPr dirty="0"/>
          </a:p>
        </p:txBody>
      </p:sp>
      <p:sp>
        <p:nvSpPr>
          <p:cNvPr id="3" name="Text Placeholder 2"/>
          <p:cNvSpPr>
            <a:spLocks noGrp="1"/>
          </p:cNvSpPr>
          <p:nvPr>
            <p:ph type="body" sz="quarter" idx="10"/>
          </p:nvPr>
        </p:nvSpPr>
        <p:spPr>
          <a:xfrm>
            <a:off x="457200" y="1105488"/>
            <a:ext cx="8229600" cy="1028112"/>
          </a:xfrm>
        </p:spPr>
        <p:txBody>
          <a:bodyPr>
            <a:normAutofit/>
          </a:bodyPr>
          <a:lstStyle/>
          <a:p>
            <a:r>
              <a:rPr sz="2700" dirty="0"/>
              <a:t>For 5 pizzas being delivered 6 miles away, the model would predict the delivery time to b</a:t>
            </a:r>
            <a:r>
              <a:rPr lang="en-US" sz="2700" dirty="0"/>
              <a:t>e</a:t>
            </a:r>
          </a:p>
        </p:txBody>
      </p:sp>
      <p:pic>
        <p:nvPicPr>
          <p:cNvPr id="7" name="Picture 6" descr="Estimated Delivery Time equals 1.7929 plus 1.5891 times 5 plus 1.5677 times 6 equals 19.1446 minutes">
            <a:extLst>
              <a:ext uri="{FF2B5EF4-FFF2-40B4-BE49-F238E27FC236}">
                <a16:creationId xmlns:a16="http://schemas.microsoft.com/office/drawing/2014/main" id="{5EE71327-3BD4-4CEC-51B3-9C34E58C6350}"/>
              </a:ext>
            </a:extLst>
          </p:cNvPr>
          <p:cNvPicPr>
            <a:picLocks noChangeAspect="1"/>
          </p:cNvPicPr>
          <p:nvPr/>
        </p:nvPicPr>
        <p:blipFill>
          <a:blip r:embed="rId2"/>
          <a:stretch>
            <a:fillRect/>
          </a:stretch>
        </p:blipFill>
        <p:spPr>
          <a:xfrm>
            <a:off x="2362199" y="2209800"/>
            <a:ext cx="5112000" cy="1496438"/>
          </a:xfrm>
          <a:prstGeom prst="rect">
            <a:avLst/>
          </a:prstGeom>
        </p:spPr>
      </p:pic>
      <p:sp>
        <p:nvSpPr>
          <p:cNvPr id="5" name="TextBox 4">
            <a:extLst>
              <a:ext uri="{FF2B5EF4-FFF2-40B4-BE49-F238E27FC236}">
                <a16:creationId xmlns:a16="http://schemas.microsoft.com/office/drawing/2014/main" id="{B6BEA5C9-B70F-2A78-AF04-77A602F5A308}"/>
              </a:ext>
            </a:extLst>
          </p:cNvPr>
          <p:cNvSpPr txBox="1"/>
          <p:nvPr/>
        </p:nvSpPr>
        <p:spPr>
          <a:xfrm>
            <a:off x="421340" y="3773775"/>
            <a:ext cx="8229599" cy="2169825"/>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700" b="0" i="0" u="none" strike="noStrike" kern="1200" cap="none" spc="0" normalizeH="0" baseline="0" noProof="0" dirty="0">
                <a:ln>
                  <a:noFill/>
                </a:ln>
                <a:solidFill>
                  <a:srgbClr val="366092"/>
                </a:solidFill>
                <a:effectLst/>
                <a:uLnTx/>
                <a:uFillTx/>
                <a:latin typeface="Calibri"/>
                <a:ea typeface="+mn-ea"/>
                <a:cs typeface="+mn-cs"/>
              </a:rPr>
              <a:t>This is the point estimate. How good is this estimate? The answer to this question depends on what you are trying to predict. Are you trying to predict the average delivery time for delivering 5 pizzas 6 miles away, or are you trying to predict the delivery time for a particular order?</a:t>
            </a:r>
          </a:p>
        </p:txBody>
      </p:sp>
    </p:spTree>
    <p:extLst>
      <p:ext uri="{BB962C8B-B14F-4D97-AF65-F5344CB8AC3E}">
        <p14:creationId xmlns:p14="http://schemas.microsoft.com/office/powerpoint/2010/main" val="26573348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Confidence Interval for the Mean Value of </a:t>
            </a:r>
            <a:r>
              <a:rPr lang="en-US" i="1" dirty="0"/>
              <a:t>y</a:t>
            </a:r>
            <a:r>
              <a:rPr lang="en-US" dirty="0"/>
              <a:t> Given </a:t>
            </a:r>
            <a:r>
              <a:rPr lang="en-US" i="1" dirty="0"/>
              <a:t>x</a:t>
            </a:r>
            <a:r>
              <a:rPr lang="en-US" dirty="0"/>
              <a:t>—Slide 1</a:t>
            </a:r>
            <a:endParaRPr i="1" dirty="0"/>
          </a:p>
        </p:txBody>
      </p:sp>
      <p:sp>
        <p:nvSpPr>
          <p:cNvPr id="3" name="Text Placeholder 2"/>
          <p:cNvSpPr>
            <a:spLocks noGrp="1"/>
          </p:cNvSpPr>
          <p:nvPr>
            <p:ph type="body" sz="quarter" idx="10"/>
          </p:nvPr>
        </p:nvSpPr>
        <p:spPr/>
        <p:txBody>
          <a:bodyPr>
            <a:normAutofit/>
          </a:bodyPr>
          <a:lstStyle/>
          <a:p>
            <a:pPr>
              <a:defRPr sz="2800"/>
            </a:pPr>
            <a:r>
              <a:rPr sz="2800" dirty="0"/>
              <a:t>In Section 13.6, we discussed a confidence interval for the mean value of </a:t>
            </a:r>
            <a:r>
              <a:rPr lang="en-US" sz="2800" i="1" dirty="0"/>
              <a:t>y</a:t>
            </a:r>
            <a:r>
              <a:rPr sz="2800" dirty="0"/>
              <a:t> given </a:t>
            </a:r>
            <a:r>
              <a:rPr lang="en-US" sz="2800" i="1" dirty="0"/>
              <a:t>x</a:t>
            </a:r>
            <a:r>
              <a:rPr lang="en-US" sz="2800" dirty="0"/>
              <a:t> = </a:t>
            </a:r>
            <a:r>
              <a:rPr lang="en-US" sz="2800" i="1" dirty="0"/>
              <a:t>x</a:t>
            </a:r>
            <a:r>
              <a:rPr lang="en-US" sz="1050" i="1" dirty="0"/>
              <a:t> </a:t>
            </a:r>
            <a:r>
              <a:rPr lang="en-US" sz="2800" i="1" baseline="-25000" dirty="0"/>
              <a:t>p</a:t>
            </a:r>
            <a:r>
              <a:rPr sz="2800" dirty="0"/>
              <a:t> for the simple regression model. In our multiple regression model, the point estimate, 19.1446 minutes, is the average value of </a:t>
            </a:r>
            <a:r>
              <a:rPr lang="en-US" sz="2800" i="1" dirty="0"/>
              <a:t>y</a:t>
            </a:r>
            <a:r>
              <a:rPr sz="2800" dirty="0"/>
              <a:t> given </a:t>
            </a:r>
            <a:r>
              <a:rPr lang="en-US" sz="2800" i="1" dirty="0"/>
              <a:t>x</a:t>
            </a:r>
            <a:r>
              <a:rPr lang="en-US" sz="2800" dirty="0">
                <a:latin typeface="Calibri" panose="020F0502020204030204" pitchFamily="34" charset="0"/>
                <a:ea typeface="Calibri" panose="020F0502020204030204" pitchFamily="34" charset="0"/>
                <a:cs typeface="Calibri" panose="020F0502020204030204" pitchFamily="34" charset="0"/>
              </a:rPr>
              <a:t>₁ = 5 and </a:t>
            </a:r>
            <a:r>
              <a:rPr lang="en-US" i="1" dirty="0"/>
              <a:t>x</a:t>
            </a:r>
            <a:r>
              <a:rPr lang="en-US" dirty="0">
                <a:latin typeface="Calibri" panose="020F0502020204030204" pitchFamily="34" charset="0"/>
                <a:ea typeface="Calibri" panose="020F0502020204030204" pitchFamily="34" charset="0"/>
                <a:cs typeface="Calibri" panose="020F0502020204030204" pitchFamily="34" charset="0"/>
              </a:rPr>
              <a:t>₂ = 6.</a:t>
            </a:r>
            <a:r>
              <a:rPr sz="2800" dirty="0"/>
              <a:t> </a:t>
            </a:r>
          </a:p>
        </p:txBody>
      </p:sp>
    </p:spTree>
    <p:extLst>
      <p:ext uri="{BB962C8B-B14F-4D97-AF65-F5344CB8AC3E}">
        <p14:creationId xmlns:p14="http://schemas.microsoft.com/office/powerpoint/2010/main" val="1258147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Confidence Interval for the Mean Value of </a:t>
            </a:r>
            <a:r>
              <a:rPr lang="en-US" i="1" dirty="0"/>
              <a:t>y</a:t>
            </a:r>
            <a:r>
              <a:rPr lang="en-US" dirty="0"/>
              <a:t> Given </a:t>
            </a:r>
            <a:r>
              <a:rPr lang="en-US" i="1" dirty="0"/>
              <a:t>x</a:t>
            </a:r>
            <a:r>
              <a:rPr lang="en-US" dirty="0"/>
              <a:t>—Slide 2</a:t>
            </a:r>
            <a:endParaRPr dirty="0"/>
          </a:p>
        </p:txBody>
      </p:sp>
      <p:sp>
        <p:nvSpPr>
          <p:cNvPr id="3" name="Text Placeholder 2"/>
          <p:cNvSpPr>
            <a:spLocks noGrp="1"/>
          </p:cNvSpPr>
          <p:nvPr>
            <p:ph type="body" sz="quarter" idx="10"/>
          </p:nvPr>
        </p:nvSpPr>
        <p:spPr/>
        <p:txBody>
          <a:bodyPr>
            <a:normAutofit/>
          </a:bodyPr>
          <a:lstStyle/>
          <a:p>
            <a:pPr>
              <a:defRPr sz="2800"/>
            </a:pPr>
            <a:r>
              <a:rPr sz="2800" dirty="0"/>
              <a:t>In other words, the delivery time of 19.1446 minutes is the estimated average delivery time for </a:t>
            </a:r>
            <a:r>
              <a:rPr sz="2800" b="1" dirty="0"/>
              <a:t>all</a:t>
            </a:r>
            <a:r>
              <a:rPr sz="2800" dirty="0"/>
              <a:t> deliveries of 5 pizzas to locations </a:t>
            </a:r>
            <a:r>
              <a:rPr sz="2800" dirty="0">
                <a:ea typeface="Cambria Math" panose="02040503050406030204" pitchFamily="18" charset="0"/>
              </a:rPr>
              <a:t>6</a:t>
            </a:r>
            <a:r>
              <a:rPr sz="2800" dirty="0"/>
              <a:t> miles away. Since we do not have all the deliveries in the sample, the predicted average delivery time of </a:t>
            </a:r>
            <a:r>
              <a:rPr sz="2800" dirty="0">
                <a:ea typeface="Cambria Math" panose="02040503050406030204" pitchFamily="18" charset="0"/>
              </a:rPr>
              <a:t>19.1446</a:t>
            </a:r>
            <a:r>
              <a:rPr sz="2800" dirty="0"/>
              <a:t> is only an estimate of the true mean value. How good is the estimate? For multiple regression, the expression for the confidence interval of the mean value of </a:t>
            </a:r>
            <a:r>
              <a:rPr lang="en-US" sz="2800" i="1" dirty="0"/>
              <a:t>y</a:t>
            </a:r>
            <a:r>
              <a:rPr sz="2800" dirty="0"/>
              <a:t> given </a:t>
            </a:r>
            <a:r>
              <a:rPr lang="en-US" sz="2800" i="1" dirty="0"/>
              <a:t>x</a:t>
            </a:r>
            <a:r>
              <a:rPr sz="2800" dirty="0"/>
              <a:t> is beyond the scope of this text.</a:t>
            </a:r>
          </a:p>
        </p:txBody>
      </p:sp>
    </p:spTree>
    <p:extLst>
      <p:ext uri="{BB962C8B-B14F-4D97-AF65-F5344CB8AC3E}">
        <p14:creationId xmlns:p14="http://schemas.microsoft.com/office/powerpoint/2010/main" val="2151021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Confidence Interval for the Mean Value of </a:t>
            </a:r>
            <a:r>
              <a:rPr lang="en-US" i="1" dirty="0"/>
              <a:t>y</a:t>
            </a:r>
            <a:r>
              <a:rPr lang="en-US" dirty="0"/>
              <a:t> Given </a:t>
            </a:r>
            <a:r>
              <a:rPr lang="en-US" i="1" dirty="0"/>
              <a:t>x</a:t>
            </a:r>
            <a:r>
              <a:rPr lang="en-US" dirty="0"/>
              <a:t>—Slide 3</a:t>
            </a:r>
            <a:endParaRPr dirty="0"/>
          </a:p>
        </p:txBody>
      </p:sp>
      <p:sp>
        <p:nvSpPr>
          <p:cNvPr id="3" name="Text Placeholder 2"/>
          <p:cNvSpPr>
            <a:spLocks noGrp="1"/>
          </p:cNvSpPr>
          <p:nvPr>
            <p:ph type="body" sz="quarter" idx="10"/>
          </p:nvPr>
        </p:nvSpPr>
        <p:spPr/>
        <p:txBody>
          <a:bodyPr>
            <a:normAutofit/>
          </a:bodyPr>
          <a:lstStyle/>
          <a:p>
            <a:pPr>
              <a:defRPr sz="2800"/>
            </a:pPr>
            <a:r>
              <a:rPr sz="2800" dirty="0"/>
              <a:t>Fortunately, statistical analysis programs such as Minitab will compute a confidence interval for the mean value of </a:t>
            </a:r>
            <a:r>
              <a:rPr lang="en-US" sz="2800" i="1" dirty="0"/>
              <a:t>y</a:t>
            </a:r>
            <a:r>
              <a:rPr sz="2800" dirty="0"/>
              <a:t> given </a:t>
            </a:r>
            <a:r>
              <a:rPr lang="en-US" sz="2800" i="1" dirty="0"/>
              <a:t>x</a:t>
            </a:r>
            <a:r>
              <a:rPr sz="2800" dirty="0"/>
              <a:t> for the multiple regression model. (Figure 1.)</a:t>
            </a:r>
          </a:p>
        </p:txBody>
      </p:sp>
    </p:spTree>
    <p:extLst>
      <p:ext uri="{BB962C8B-B14F-4D97-AF65-F5344CB8AC3E}">
        <p14:creationId xmlns:p14="http://schemas.microsoft.com/office/powerpoint/2010/main" val="566826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Confidence Interval for the Mean Value of </a:t>
            </a:r>
            <a:r>
              <a:rPr lang="en-US" i="1" dirty="0"/>
              <a:t>y</a:t>
            </a:r>
            <a:r>
              <a:rPr lang="en-US" dirty="0"/>
              <a:t> Given </a:t>
            </a:r>
            <a:r>
              <a:rPr lang="en-US" i="1" dirty="0"/>
              <a:t>x</a:t>
            </a:r>
            <a:r>
              <a:rPr lang="en-US" dirty="0"/>
              <a:t>—Slide 4</a:t>
            </a:r>
            <a:endParaRPr dirty="0"/>
          </a:p>
        </p:txBody>
      </p:sp>
      <p:pic>
        <p:nvPicPr>
          <p:cNvPr id="7" name="Picture 6" descr="A regression analysis output from MINITAB examining delivery time based on the number of pizzas and distance. The regression equation is:&#10;&#10;Delivery Time = 1.79 + 1.59 × Number of Pizzas + 1.57 times Distance.&#10;&#10;Table 1: Regression Coefficients Table:&#10;&#10;This table contains five columns and three rows, where the column headers are Predictor, Coefficient, Standard Error Coefficient, T, P.&#10;&#10;First Row: Predictor is Constant, Coefficient = 1.793, Standard Error Coefficient = 1.049, T = 1.71, P = 0.101.&#10;&#10;Second Row: Predictor is Number of Pizzas, Coefficient = 1.5891, Standard Error Coefficient = 0.1563, T = 10.16, P = 0.000.&#10;&#10;Third Row: Predictor is Distance (Miles), Coefficient = 1.5677, Standard Error Coefficient = 0.3275, T = 4.79, P = 0.000.&#10;&#10;Model statistics include:&#10;&#10;S = 3.07569, R-squared = 96.4 percent, Adjusted R-squared = 96.1 percent.&#10;&#10;Table 2: Analysis of Variance Table (ANOVA):&#10;This table is called as ANOVA Table. It contains six columns and three rows, where the column headers are Source, Degrees of Freedom, Sum of Squares, Mean Squares, F ratio, P value.&#10;&#10;First Row: Source is Regression, Degrees of Freedom = 2, Sum of Squares = 5576.4, Mean Squares = 2788.2, F ratio= 294.74, P value= 0.000.&#10;&#10;Second Row: Source is Residual Error, Degrees of Freedom = 22, Sum of Squares = 208.1, Mean Squares = 9.5.&#10;&#10;Third Row: Source is Total, Degrees of Freedom = 24, Sum of Squares = 5784.5.&#10;&#10;&#10;Table 3: Predicted values for New Observations:&#10;New Observations is 1, Fit is 19.145, Standard Error fit is 1.328, 95 percent Confidence interval ranges from 16.391 to 21.898, and the 95 percent Prediction Interval ranges from 12.197 to 26.092.&#10;&#10;Table 4: Values of Predictors for New Observations:&#10;New Observations 1, Number of Pizzas are 5, and the distance in miles is 6.">
            <a:extLst>
              <a:ext uri="{FF2B5EF4-FFF2-40B4-BE49-F238E27FC236}">
                <a16:creationId xmlns:a16="http://schemas.microsoft.com/office/drawing/2014/main" id="{45D4AA46-22A7-4C4F-9B07-8B1D38B80835}"/>
              </a:ext>
            </a:extLst>
          </p:cNvPr>
          <p:cNvPicPr>
            <a:picLocks noChangeAspect="1"/>
          </p:cNvPicPr>
          <p:nvPr/>
        </p:nvPicPr>
        <p:blipFill>
          <a:blip r:embed="rId2"/>
          <a:srcRect b="3320"/>
          <a:stretch>
            <a:fillRect/>
          </a:stretch>
        </p:blipFill>
        <p:spPr>
          <a:xfrm>
            <a:off x="2819400" y="1036997"/>
            <a:ext cx="4104000" cy="4525603"/>
          </a:xfrm>
          <a:prstGeom prst="rect">
            <a:avLst/>
          </a:prstGeom>
        </p:spPr>
      </p:pic>
      <p:sp>
        <p:nvSpPr>
          <p:cNvPr id="3" name="TextBox 2">
            <a:extLst>
              <a:ext uri="{FF2B5EF4-FFF2-40B4-BE49-F238E27FC236}">
                <a16:creationId xmlns:a16="http://schemas.microsoft.com/office/drawing/2014/main" id="{A0AAC16C-8D82-A5AB-0A23-80640266D4E7}"/>
              </a:ext>
            </a:extLst>
          </p:cNvPr>
          <p:cNvSpPr txBox="1"/>
          <p:nvPr/>
        </p:nvSpPr>
        <p:spPr>
          <a:xfrm>
            <a:off x="4071300" y="5549153"/>
            <a:ext cx="1600200" cy="461665"/>
          </a:xfrm>
          <a:prstGeom prst="rect">
            <a:avLst/>
          </a:prstGeom>
          <a:noFill/>
        </p:spPr>
        <p:txBody>
          <a:bodyPr wrap="square">
            <a:spAutoFit/>
          </a:bodyPr>
          <a:lstStyle/>
          <a:p>
            <a:pPr algn="ctr"/>
            <a:r>
              <a:rPr lang="en-IN" sz="2400" dirty="0"/>
              <a:t>Figure 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Confidence Interval for the Mean Value of </a:t>
            </a:r>
            <a:r>
              <a:rPr lang="en-US" i="1" dirty="0"/>
              <a:t>y</a:t>
            </a:r>
            <a:r>
              <a:rPr lang="en-US" dirty="0"/>
              <a:t> Given </a:t>
            </a:r>
            <a:r>
              <a:rPr lang="en-US" i="1" dirty="0"/>
              <a:t>x</a:t>
            </a:r>
            <a:r>
              <a:rPr lang="en-US" dirty="0"/>
              <a:t>—Slide 5</a:t>
            </a:r>
            <a:endParaRPr dirty="0"/>
          </a:p>
        </p:txBody>
      </p:sp>
      <p:sp>
        <p:nvSpPr>
          <p:cNvPr id="3" name="Text Placeholder 2"/>
          <p:cNvSpPr>
            <a:spLocks noGrp="1"/>
          </p:cNvSpPr>
          <p:nvPr>
            <p:ph type="body" sz="quarter" idx="10"/>
          </p:nvPr>
        </p:nvSpPr>
        <p:spPr/>
        <p:txBody>
          <a:bodyPr>
            <a:normAutofit/>
          </a:bodyPr>
          <a:lstStyle/>
          <a:p>
            <a:pPr>
              <a:defRPr sz="2800"/>
            </a:pPr>
            <a:r>
              <a:rPr lang="en-US" dirty="0"/>
              <a:t>According to the Minitab output given in Figure 1, the 95% confidence interval for the mean delivery time for 5 pizzas being delivered 6 miles away is 16.391 minutes to 21.898 minutes. </a:t>
            </a:r>
            <a:endParaRPr sz="2800" dirty="0"/>
          </a:p>
        </p:txBody>
      </p:sp>
      <p:pic>
        <p:nvPicPr>
          <p:cNvPr id="5" name="Picture 4" descr="A horizontal number line titled &quot;Confidence Interval for the Mean Delivery Time&quot; is shown. It is marked with three tick marks, the leftmost tick mark is a left parenthesis, the second tick mark at the centre of the interval is a small vertical bar, and the rightmost tick mark is a right parenthesis. The tick marks from left to right are labelled as 16.391, 19.1446, and 21.898.">
            <a:extLst>
              <a:ext uri="{FF2B5EF4-FFF2-40B4-BE49-F238E27FC236}">
                <a16:creationId xmlns:a16="http://schemas.microsoft.com/office/drawing/2014/main" id="{4CB5B8A6-0A04-E81C-3DAB-6CF6C88693AA}"/>
              </a:ext>
            </a:extLst>
          </p:cNvPr>
          <p:cNvPicPr>
            <a:picLocks noChangeAspect="1"/>
          </p:cNvPicPr>
          <p:nvPr/>
        </p:nvPicPr>
        <p:blipFill>
          <a:blip r:embed="rId2"/>
          <a:stretch>
            <a:fillRect/>
          </a:stretch>
        </p:blipFill>
        <p:spPr>
          <a:xfrm>
            <a:off x="2275200" y="2990820"/>
            <a:ext cx="4593600" cy="1044000"/>
          </a:xfrm>
          <a:prstGeom prst="rect">
            <a:avLst/>
          </a:prstGeom>
        </p:spPr>
      </p:pic>
    </p:spTree>
    <p:extLst>
      <p:ext uri="{BB962C8B-B14F-4D97-AF65-F5344CB8AC3E}">
        <p14:creationId xmlns:p14="http://schemas.microsoft.com/office/powerpoint/2010/main" val="2737849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Confidence Interval for the Mean Value of </a:t>
            </a:r>
            <a:r>
              <a:rPr lang="en-US" i="1" dirty="0"/>
              <a:t>y</a:t>
            </a:r>
            <a:r>
              <a:rPr lang="en-US" dirty="0"/>
              <a:t> Given </a:t>
            </a:r>
            <a:r>
              <a:rPr lang="en-US" i="1" dirty="0"/>
              <a:t>x</a:t>
            </a:r>
            <a:r>
              <a:rPr lang="en-US" dirty="0"/>
              <a:t>—Slide 6</a:t>
            </a:r>
            <a:endParaRPr dirty="0"/>
          </a:p>
        </p:txBody>
      </p:sp>
      <p:sp>
        <p:nvSpPr>
          <p:cNvPr id="3" name="Text Placeholder 2"/>
          <p:cNvSpPr>
            <a:spLocks noGrp="1"/>
          </p:cNvSpPr>
          <p:nvPr>
            <p:ph type="body" sz="quarter" idx="10"/>
          </p:nvPr>
        </p:nvSpPr>
        <p:spPr/>
        <p:txBody>
          <a:bodyPr>
            <a:noAutofit/>
          </a:bodyPr>
          <a:lstStyle/>
          <a:p>
            <a:pPr>
              <a:defRPr sz="2800"/>
            </a:pPr>
            <a:r>
              <a:rPr lang="en-US" dirty="0"/>
              <a:t>A caller asks to speak to the manager of the pizza restaurant. The caller wants to know how long it would take to deliver five pizzas to his specific location, which is six miles away. As the manager, you would like to guarantee how long it will take to make this delivery of 5 pizzas to this customer. </a:t>
            </a:r>
            <a:endParaRPr dirty="0"/>
          </a:p>
        </p:txBody>
      </p:sp>
    </p:spTree>
    <p:extLst>
      <p:ext uri="{BB962C8B-B14F-4D97-AF65-F5344CB8AC3E}">
        <p14:creationId xmlns:p14="http://schemas.microsoft.com/office/powerpoint/2010/main" val="1457961875"/>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96B7F54-F546-4C87-956B-707ADFEF30BF}"/>
</file>

<file path=customXml/itemProps2.xml><?xml version="1.0" encoding="utf-8"?>
<ds:datastoreItem xmlns:ds="http://schemas.openxmlformats.org/officeDocument/2006/customXml" ds:itemID="{0D6D6BD4-4AB6-4E3D-A6FE-A72BB7957F83}"/>
</file>

<file path=customXml/itemProps3.xml><?xml version="1.0" encoding="utf-8"?>
<ds:datastoreItem xmlns:ds="http://schemas.openxmlformats.org/officeDocument/2006/customXml" ds:itemID="{B34C661D-F607-4B49-9D51-08FD9AD5A334}"/>
</file>

<file path=docProps/app.xml><?xml version="1.0" encoding="utf-8"?>
<Properties xmlns="http://schemas.openxmlformats.org/officeDocument/2006/extended-properties" xmlns:vt="http://schemas.openxmlformats.org/officeDocument/2006/docPropsVTypes">
  <TotalTime>807</TotalTime>
  <Words>760</Words>
  <Application>Microsoft Office PowerPoint</Application>
  <PresentationFormat>On-screen Show (4:3)</PresentationFormat>
  <Paragraphs>27</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Courier New</vt:lpstr>
      <vt:lpstr>Calibri</vt:lpstr>
      <vt:lpstr>Arial</vt:lpstr>
      <vt:lpstr>Cambria Math</vt:lpstr>
      <vt:lpstr>Office Theme</vt:lpstr>
      <vt:lpstr>Section 14.4</vt:lpstr>
      <vt:lpstr>Inference Concerning the Model’s  Prediction—Slide 1</vt:lpstr>
      <vt:lpstr>Inference Concerning the Model’s  Prediction—Slide 2</vt:lpstr>
      <vt:lpstr>Confidence Interval for the Mean Value of y Given x—Slide 1</vt:lpstr>
      <vt:lpstr>Confidence Interval for the Mean Value of y Given x—Slide 2</vt:lpstr>
      <vt:lpstr>Confidence Interval for the Mean Value of y Given x—Slide 3</vt:lpstr>
      <vt:lpstr>Confidence Interval for the Mean Value of y Given x—Slide 4</vt:lpstr>
      <vt:lpstr>Confidence Interval for the Mean Value of y Given x—Slide 5</vt:lpstr>
      <vt:lpstr>Confidence Interval for the Mean Value of y Given x—Slide 6</vt:lpstr>
      <vt:lpstr>Confidence Interval for the Mean Value of y Given x—Slide 7</vt:lpstr>
      <vt:lpstr>Confidence Interval for the Mean Value of y Given x—Slide 8</vt:lpstr>
      <vt:lpstr>Confidence Interval for the Mean Value of y Given x—Slide 9</vt:lpstr>
      <vt:lpstr>Confidence Interval for the Mean Value of y Given x—Slide 10</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- 14.4 - Inference Concerning the Model's Prediction</dc:title>
  <dc:creator>Hawkes Learning</dc:creator>
  <cp:lastModifiedBy>Kodanda Ram Bade</cp:lastModifiedBy>
  <cp:revision>125</cp:revision>
  <dcterms:created xsi:type="dcterms:W3CDTF">2013-04-26T14:43:13Z</dcterms:created>
  <dcterms:modified xsi:type="dcterms:W3CDTF">2025-10-01T07:52:40Z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