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77" r:id="rId3"/>
    <p:sldId id="278" r:id="rId4"/>
    <p:sldId id="257" r:id="rId5"/>
    <p:sldId id="279" r:id="rId6"/>
    <p:sldId id="280" r:id="rId7"/>
    <p:sldId id="281" r:id="rId8"/>
    <p:sldId id="294" r:id="rId9"/>
    <p:sldId id="258" r:id="rId10"/>
    <p:sldId id="259" r:id="rId11"/>
    <p:sldId id="282" r:id="rId12"/>
    <p:sldId id="283" r:id="rId13"/>
    <p:sldId id="260" r:id="rId14"/>
    <p:sldId id="284" r:id="rId15"/>
    <p:sldId id="285" r:id="rId16"/>
    <p:sldId id="295" r:id="rId17"/>
    <p:sldId id="286" r:id="rId18"/>
    <p:sldId id="264" r:id="rId19"/>
    <p:sldId id="266" r:id="rId20"/>
    <p:sldId id="287" r:id="rId21"/>
    <p:sldId id="288" r:id="rId22"/>
    <p:sldId id="265" r:id="rId23"/>
    <p:sldId id="267" r:id="rId24"/>
    <p:sldId id="269" r:id="rId25"/>
    <p:sldId id="274" r:id="rId26"/>
    <p:sldId id="297" r:id="rId27"/>
    <p:sldId id="296" r:id="rId28"/>
    <p:sldId id="270" r:id="rId29"/>
    <p:sldId id="271" r:id="rId30"/>
    <p:sldId id="298" r:id="rId31"/>
    <p:sldId id="289" r:id="rId32"/>
    <p:sldId id="299" r:id="rId33"/>
    <p:sldId id="300" r:id="rId34"/>
    <p:sldId id="272" r:id="rId35"/>
    <p:sldId id="273" r:id="rId36"/>
    <p:sldId id="301" r:id="rId37"/>
    <p:sldId id="302" r:id="rId38"/>
    <p:sldId id="290" r:id="rId39"/>
    <p:sldId id="304" r:id="rId40"/>
    <p:sldId id="303" r:id="rId41"/>
    <p:sldId id="292" r:id="rId42"/>
    <p:sldId id="305" r:id="rId43"/>
    <p:sldId id="293" r:id="rId44"/>
    <p:sldId id="275" r:id="rId45"/>
    <p:sldId id="276" r:id="rId46"/>
  </p:sldIdLst>
  <p:sldSz cx="9144000" cy="6858000" type="screen4x3"/>
  <p:notesSz cx="6858000" cy="9144000"/>
  <p:embeddedFontLst>
    <p:embeddedFont>
      <p:font typeface="Cambria Math" panose="02040503050406030204" pitchFamily="18"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96" autoAdjust="0"/>
    <p:restoredTop sz="94673" autoAdjust="0"/>
  </p:normalViewPr>
  <p:slideViewPr>
    <p:cSldViewPr>
      <p:cViewPr varScale="1">
        <p:scale>
          <a:sx n="105" d="100"/>
          <a:sy n="105" d="100"/>
        </p:scale>
        <p:origin x="92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commentAuthors" Target="commentAuthors.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8" Type="http://schemas.openxmlformats.org/officeDocument/2006/relationships/customXml" Target="../customXml/item3.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56"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 Id="rId57" Type="http://schemas.openxmlformats.org/officeDocument/2006/relationships/customXml" Target="../customXml/item2.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stat.hawkeslearning.com" TargetMode="Externa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1.png"/><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14.5</a:t>
            </a:r>
          </a:p>
        </p:txBody>
      </p:sp>
      <p:sp>
        <p:nvSpPr>
          <p:cNvPr id="2" name="Text Placeholder 1"/>
          <p:cNvSpPr>
            <a:spLocks noGrp="1"/>
          </p:cNvSpPr>
          <p:nvPr>
            <p:ph type="body" sz="quarter" idx="10"/>
          </p:nvPr>
        </p:nvSpPr>
        <p:spPr/>
        <p:txBody>
          <a:bodyPr/>
          <a:lstStyle/>
          <a:p>
            <a:pPr algn="ctr"/>
            <a:r>
              <a:t>Models with Qualitative Independent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1: Determining the Significance of a Qualitative Variable in a Multiple Regression Model</a:t>
            </a:r>
            <a:r>
              <a:rPr lang="en-US" sz="2800" dirty="0"/>
              <a:t>—Slide 2</a:t>
            </a:r>
            <a:endParaRPr sz="2600" dirty="0"/>
          </a:p>
        </p:txBody>
      </p:sp>
      <p:sp>
        <p:nvSpPr>
          <p:cNvPr id="5" name="TextBox 4">
            <a:extLst>
              <a:ext uri="{FF2B5EF4-FFF2-40B4-BE49-F238E27FC236}">
                <a16:creationId xmlns:a16="http://schemas.microsoft.com/office/drawing/2014/main" id="{2BD6E2EB-A8BC-E19C-BF8F-97C9C6637053}"/>
              </a:ext>
            </a:extLst>
          </p:cNvPr>
          <p:cNvSpPr txBox="1"/>
          <p:nvPr/>
        </p:nvSpPr>
        <p:spPr>
          <a:xfrm>
            <a:off x="2514600" y="1081817"/>
            <a:ext cx="4572000" cy="369332"/>
          </a:xfrm>
          <a:prstGeom prst="rect">
            <a:avLst/>
          </a:prstGeom>
          <a:noFill/>
        </p:spPr>
        <p:txBody>
          <a:bodyPr wrap="square">
            <a:spAutoFit/>
          </a:bodyPr>
          <a:lstStyle/>
          <a:p>
            <a:pPr algn="ctr">
              <a:defRPr sz="1800" b="1"/>
            </a:pPr>
            <a:r>
              <a:rPr lang="en-US" dirty="0"/>
              <a:t>Table 1 – Pizza Delivery Time Data</a:t>
            </a:r>
          </a:p>
        </p:txBody>
      </p:sp>
      <mc:AlternateContent xmlns:mc="http://schemas.openxmlformats.org/markup-compatibility/2006" xmlns:a14="http://schemas.microsoft.com/office/drawing/2010/main">
        <mc:Choice Requires="a14">
          <p:graphicFrame>
            <p:nvGraphicFramePr>
              <p:cNvPr id="3" name="Table Placeholder 2" descr="The table contains the following columns and values:&#10;&#10;Columns:&#10;Observation&#10;Delivery Time (Minutes)&#10;Number of Pizzas&#10;Distance (Miles)&#10;In Town Delivery?&#10;Town (= 1 if In Town, = 0 otherwise)&#10;&#10;Rows:&#10;Observation 1: Delivery Time 16.68, Number of Pizzas 7, Distance 5.60, In Town Delivery? YES, Town 1&#10;&#10;Observation 2: Delivery Time 11.50, Number of Pizzas 3, Distance 2.20, In Town Delivery? NO, Town 0&#10;&#10;Observation 3: Delivery Time 12.03, Number of Pizzas 3, Distance 3.40, In Town Delivery? YES, Town 1&#10;&#10;Observation 4: Delivery Time 14.88, Number of Pizzas 8, Distance 0.80, In Town Delivery? NO, Town 0&#10;&#10;Observation 5: Delivery Time 13.75, Number of Pizzas 6, Distance 1.50, In Town Delivery? NO, Town 0&#10;&#10;Observation 6: Delivery Time 18.11, Number of Pizzas 7, Distance 3.30, In Town Delivery? YES, Town 1&#10;&#10;Observation 7: Delivery Time 8.00, Number of Pizzas 2, Distance 1.10, In Town Delivery? YES, Town 1&#10;&#10;Observation 8: Delivery Time 17.83, Number of Pizzas 7, Distance 2.10, In Town Delivery? YES, Town 1&#10;&#10;Observation 9: Delivery Time 79.24, Number of Pizzas 30, Distance 14.60, In Town Delivery? NO, Town 0&#10;&#10;Observation 10: Delivery Time 21.50, Number of Pizzas 5, Distance 6.05, In Town Delivery? NO, Town 0 "/>
              <p:cNvGraphicFramePr>
                <a:graphicFrameLocks noGrp="1"/>
              </p:cNvGraphicFramePr>
              <p:nvPr>
                <p:ph type="tbl" sz="quarter" idx="10"/>
                <p:extLst>
                  <p:ext uri="{D42A27DB-BD31-4B8C-83A1-F6EECF244321}">
                    <p14:modId xmlns:p14="http://schemas.microsoft.com/office/powerpoint/2010/main" val="1434335841"/>
                  </p:ext>
                </p:extLst>
              </p:nvPr>
            </p:nvGraphicFramePr>
            <p:xfrm>
              <a:off x="457200" y="1503680"/>
              <a:ext cx="8229600" cy="44399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rPr dirty="0"/>
                            <a:t>Number of Pizzas</a:t>
                          </a:r>
                        </a:p>
                      </a:txBody>
                      <a:tcPr/>
                    </a:tc>
                    <a:tc>
                      <a:txBody>
                        <a:bodyPr/>
                        <a:lstStyle/>
                        <a:p>
                          <a:pPr algn="ctr">
                            <a:defRPr sz="1400" b="1"/>
                          </a:pPr>
                          <a:r>
                            <a:t>Distance (Miles)</a:t>
                          </a:r>
                        </a:p>
                      </a:txBody>
                      <a:tcPr/>
                    </a:tc>
                    <a:tc>
                      <a:txBody>
                        <a:bodyPr/>
                        <a:lstStyle/>
                        <a:p>
                          <a:pPr algn="ctr">
                            <a:defRPr sz="1400" b="1"/>
                          </a:pPr>
                          <a:r>
                            <a:t>In Town Delivery?</a:t>
                          </a:r>
                        </a:p>
                      </a:txBody>
                      <a:tcPr/>
                    </a:tc>
                    <a:tc>
                      <a:txBody>
                        <a:bodyPr/>
                        <a:lstStyle/>
                        <a:p>
                          <a:pPr algn="ctr">
                            <a:defRPr sz="1400" b="1"/>
                          </a:pPr>
                          <a:r>
                            <a:rPr sz="1400" dirty="0"/>
                            <a:t>Town(</a:t>
                          </a:r>
                          <a14:m>
                            <m:oMath xmlns:m="http://schemas.openxmlformats.org/officeDocument/2006/math">
                              <m:r>
                                <a:rPr sz="1400">
                                  <a:latin typeface="Cambria Math" panose="02040503050406030204" pitchFamily="18" charset="0"/>
                                </a:rPr>
                                <m:t>=1</m:t>
                              </m:r>
                            </m:oMath>
                          </a14:m>
                          <a:r>
                            <a:rPr sz="1400" dirty="0"/>
                            <a:t> if </a:t>
                          </a:r>
                          <a:r>
                            <a:rPr lang="en-US" sz="1400" dirty="0"/>
                            <a:t>I</a:t>
                          </a:r>
                          <a:r>
                            <a:rPr sz="1400" dirty="0"/>
                            <a:t>n </a:t>
                          </a:r>
                          <a:r>
                            <a:rPr lang="en-US" sz="1400" dirty="0"/>
                            <a:t>T</a:t>
                          </a:r>
                          <a:r>
                            <a:rPr sz="1400" dirty="0"/>
                            <a:t>own, </a:t>
                          </a:r>
                          <a14:m>
                            <m:oMath xmlns:m="http://schemas.openxmlformats.org/officeDocument/2006/math">
                              <m:r>
                                <a:rPr sz="1400">
                                  <a:latin typeface="Cambria Math" panose="02040503050406030204" pitchFamily="18" charset="0"/>
                                </a:rPr>
                                <m:t>=0</m:t>
                              </m:r>
                            </m:oMath>
                          </a14:m>
                          <a:r>
                            <a:rPr sz="1400" dirty="0"/>
                            <a:t> otherwise)</a:t>
                          </a:r>
                        </a:p>
                      </a:txBody>
                      <a:tcPr/>
                    </a:tc>
                    <a:extLst>
                      <a:ext uri="{0D108BD9-81ED-4DB2-BD59-A6C34878D82A}">
                        <a16:rowId xmlns:a16="http://schemas.microsoft.com/office/drawing/2014/main" val="10001"/>
                      </a:ext>
                    </a:extLst>
                  </a:tr>
                  <a:tr h="370840">
                    <a:tc>
                      <a:txBody>
                        <a:bodyPr/>
                        <a:lstStyle/>
                        <a:p>
                          <a:pPr algn="ctr"/>
                          <a:r>
                            <a:rPr sz="1400"/>
                            <a:t>1</a:t>
                          </a:r>
                          <a:endParaRPr sz="1400">
                            <a:latin typeface="Cambria Math"/>
                          </a:endParaRPr>
                        </a:p>
                      </a:txBody>
                      <a:tcPr/>
                    </a:tc>
                    <a:tc>
                      <a:txBody>
                        <a:bodyPr/>
                        <a:lstStyle/>
                        <a:p>
                          <a:pPr algn="ctr"/>
                          <a:r>
                            <a:rPr sz="1400"/>
                            <a:t>16.68</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5.60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r>
                            <a:rPr sz="1400"/>
                            <a:t>2</a:t>
                          </a:r>
                          <a:endParaRPr sz="1400">
                            <a:latin typeface="Cambria Math"/>
                          </a:endParaRPr>
                        </a:p>
                      </a:txBody>
                      <a:tcPr/>
                    </a:tc>
                    <a:tc>
                      <a:txBody>
                        <a:bodyPr/>
                        <a:lstStyle/>
                        <a:p>
                          <a:pPr algn="ctr"/>
                          <a:r>
                            <a:rPr sz="1400"/>
                            <a:t>11.50</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2.20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r>
                            <a:rPr sz="1400"/>
                            <a:t>3</a:t>
                          </a:r>
                          <a:endParaRPr sz="1400">
                            <a:latin typeface="Cambria Math"/>
                          </a:endParaRPr>
                        </a:p>
                      </a:txBody>
                      <a:tcPr/>
                    </a:tc>
                    <a:tc>
                      <a:txBody>
                        <a:bodyPr/>
                        <a:lstStyle/>
                        <a:p>
                          <a:pPr algn="ctr"/>
                          <a:r>
                            <a:rPr sz="1400"/>
                            <a:t>12.03</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3.40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r>
                            <a:rPr sz="1400"/>
                            <a:t>4</a:t>
                          </a:r>
                          <a:endParaRPr sz="1400">
                            <a:latin typeface="Cambria Math"/>
                          </a:endParaRPr>
                        </a:p>
                      </a:txBody>
                      <a:tcPr/>
                    </a:tc>
                    <a:tc>
                      <a:txBody>
                        <a:bodyPr/>
                        <a:lstStyle/>
                        <a:p>
                          <a:pPr algn="ctr"/>
                          <a:r>
                            <a:rPr sz="1400"/>
                            <a:t>14.88</a:t>
                          </a:r>
                          <a:endParaRPr sz="1400">
                            <a:latin typeface="Cambria Math"/>
                          </a:endParaRPr>
                        </a:p>
                      </a:txBody>
                      <a:tcPr/>
                    </a:tc>
                    <a:tc>
                      <a:txBody>
                        <a:bodyPr/>
                        <a:lstStyle/>
                        <a:p>
                          <a:pPr algn="ctr"/>
                          <a:r>
                            <a:rPr sz="1400"/>
                            <a:t>8</a:t>
                          </a:r>
                          <a:endParaRPr sz="1400">
                            <a:latin typeface="Cambria Math"/>
                          </a:endParaRPr>
                        </a:p>
                      </a:txBody>
                      <a:tcPr/>
                    </a:tc>
                    <a:tc>
                      <a:txBody>
                        <a:bodyPr/>
                        <a:lstStyle/>
                        <a:p>
                          <a:pPr algn="ctr"/>
                          <a:r>
                            <a:rPr sz="1400"/>
                            <a:t>0.80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r>
                            <a:rPr sz="1400"/>
                            <a:t>5</a:t>
                          </a:r>
                          <a:endParaRPr sz="1400">
                            <a:latin typeface="Cambria Math"/>
                          </a:endParaRPr>
                        </a:p>
                      </a:txBody>
                      <a:tcPr/>
                    </a:tc>
                    <a:tc>
                      <a:txBody>
                        <a:bodyPr/>
                        <a:lstStyle/>
                        <a:p>
                          <a:pPr algn="ctr"/>
                          <a:r>
                            <a:rPr sz="1400"/>
                            <a:t>13.75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6"/>
                      </a:ext>
                    </a:extLst>
                  </a:tr>
                  <a:tr h="370840">
                    <a:tc>
                      <a:txBody>
                        <a:bodyPr/>
                        <a:lstStyle/>
                        <a:p>
                          <a:pPr algn="ctr"/>
                          <a:r>
                            <a:rPr sz="1400"/>
                            <a:t>6</a:t>
                          </a:r>
                          <a:endParaRPr sz="1400">
                            <a:latin typeface="Cambria Math"/>
                          </a:endParaRPr>
                        </a:p>
                      </a:txBody>
                      <a:tcPr/>
                    </a:tc>
                    <a:tc>
                      <a:txBody>
                        <a:bodyPr/>
                        <a:lstStyle/>
                        <a:p>
                          <a:pPr algn="ctr"/>
                          <a:r>
                            <a:rPr sz="1400"/>
                            <a:t>18.11</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3.30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7"/>
                      </a:ext>
                    </a:extLst>
                  </a:tr>
                  <a:tr h="370840">
                    <a:tc>
                      <a:txBody>
                        <a:bodyPr/>
                        <a:lstStyle/>
                        <a:p>
                          <a:pPr algn="ctr"/>
                          <a:r>
                            <a:rPr sz="1400"/>
                            <a:t>7</a:t>
                          </a:r>
                          <a:endParaRPr sz="1400">
                            <a:latin typeface="Cambria Math"/>
                          </a:endParaRPr>
                        </a:p>
                      </a:txBody>
                      <a:tcPr/>
                    </a:tc>
                    <a:tc>
                      <a:txBody>
                        <a:bodyPr/>
                        <a:lstStyle/>
                        <a:p>
                          <a:pPr algn="ctr"/>
                          <a:r>
                            <a:rPr sz="1400"/>
                            <a:t>8.00</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1.10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8"/>
                      </a:ext>
                    </a:extLst>
                  </a:tr>
                  <a:tr h="370840">
                    <a:tc>
                      <a:txBody>
                        <a:bodyPr/>
                        <a:lstStyle/>
                        <a:p>
                          <a:pPr algn="ctr"/>
                          <a:r>
                            <a:rPr sz="1400"/>
                            <a:t>8</a:t>
                          </a:r>
                          <a:endParaRPr sz="1400">
                            <a:latin typeface="Cambria Math"/>
                          </a:endParaRPr>
                        </a:p>
                      </a:txBody>
                      <a:tcPr/>
                    </a:tc>
                    <a:tc>
                      <a:txBody>
                        <a:bodyPr/>
                        <a:lstStyle/>
                        <a:p>
                          <a:pPr algn="ctr"/>
                          <a:r>
                            <a:rPr sz="1400"/>
                            <a:t>17.83</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2.10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9"/>
                      </a:ext>
                    </a:extLst>
                  </a:tr>
                  <a:tr h="370840">
                    <a:tc>
                      <a:txBody>
                        <a:bodyPr/>
                        <a:lstStyle/>
                        <a:p>
                          <a:pPr algn="ctr"/>
                          <a:r>
                            <a:rPr sz="1400"/>
                            <a:t>9</a:t>
                          </a:r>
                          <a:endParaRPr sz="1400">
                            <a:latin typeface="Cambria Math"/>
                          </a:endParaRPr>
                        </a:p>
                      </a:txBody>
                      <a:tcPr/>
                    </a:tc>
                    <a:tc>
                      <a:txBody>
                        <a:bodyPr/>
                        <a:lstStyle/>
                        <a:p>
                          <a:pPr algn="ctr"/>
                          <a:r>
                            <a:rPr sz="1400"/>
                            <a:t>79.24</a:t>
                          </a:r>
                          <a:endParaRPr sz="1400">
                            <a:latin typeface="Cambria Math"/>
                          </a:endParaRPr>
                        </a:p>
                      </a:txBody>
                      <a:tcPr/>
                    </a:tc>
                    <a:tc>
                      <a:txBody>
                        <a:bodyPr/>
                        <a:lstStyle/>
                        <a:p>
                          <a:pPr algn="ctr"/>
                          <a:r>
                            <a:rPr sz="1400"/>
                            <a:t>30</a:t>
                          </a:r>
                          <a:endParaRPr sz="1400">
                            <a:latin typeface="Cambria Math"/>
                          </a:endParaRPr>
                        </a:p>
                      </a:txBody>
                      <a:tcPr/>
                    </a:tc>
                    <a:tc>
                      <a:txBody>
                        <a:bodyPr/>
                        <a:lstStyle/>
                        <a:p>
                          <a:pPr algn="ctr"/>
                          <a:r>
                            <a:rPr sz="1400"/>
                            <a:t>14.60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0"/>
                      </a:ext>
                    </a:extLst>
                  </a:tr>
                  <a:tr h="370840">
                    <a:tc>
                      <a:txBody>
                        <a:bodyPr/>
                        <a:lstStyle/>
                        <a:p>
                          <a:pPr algn="ctr"/>
                          <a:r>
                            <a:rPr sz="1400"/>
                            <a:t>10</a:t>
                          </a:r>
                          <a:endParaRPr sz="1400">
                            <a:latin typeface="Cambria Math"/>
                          </a:endParaRPr>
                        </a:p>
                      </a:txBody>
                      <a:tcPr/>
                    </a:tc>
                    <a:tc>
                      <a:txBody>
                        <a:bodyPr/>
                        <a:lstStyle/>
                        <a:p>
                          <a:pPr algn="ctr"/>
                          <a:r>
                            <a:rPr sz="1400"/>
                            <a:t>21.50</a:t>
                          </a:r>
                          <a:endParaRPr sz="1400">
                            <a:latin typeface="Cambria Math"/>
                          </a:endParaRPr>
                        </a:p>
                      </a:txBody>
                      <a:tcPr/>
                    </a:tc>
                    <a:tc>
                      <a:txBody>
                        <a:bodyPr/>
                        <a:lstStyle/>
                        <a:p>
                          <a:pPr algn="ctr"/>
                          <a:r>
                            <a:rPr sz="1400" dirty="0"/>
                            <a:t>5</a:t>
                          </a:r>
                          <a:endParaRPr sz="1400" dirty="0">
                            <a:latin typeface="Cambria Math"/>
                          </a:endParaRPr>
                        </a:p>
                      </a:txBody>
                      <a:tcPr/>
                    </a:tc>
                    <a:tc>
                      <a:txBody>
                        <a:bodyPr/>
                        <a:lstStyle/>
                        <a:p>
                          <a:pPr algn="ctr"/>
                          <a:r>
                            <a:rPr sz="1400"/>
                            <a:t>6.05</a:t>
                          </a:r>
                          <a:endParaRPr sz="1400">
                            <a:latin typeface="Cambria Math"/>
                          </a:endParaRPr>
                        </a:p>
                      </a:txBody>
                      <a:tcPr/>
                    </a:tc>
                    <a:tc>
                      <a:txBody>
                        <a:bodyPr/>
                        <a:lstStyle/>
                        <a:p>
                          <a:pPr algn="ctr">
                            <a:defRPr sz="1400"/>
                          </a:pPr>
                          <a:r>
                            <a:t>NO</a:t>
                          </a:r>
                        </a:p>
                      </a:txBody>
                      <a:tcPr/>
                    </a:tc>
                    <a:tc>
                      <a:txBody>
                        <a:bodyPr/>
                        <a:lstStyle/>
                        <a:p>
                          <a:pPr algn="ctr"/>
                          <a:r>
                            <a:rPr sz="1400" dirty="0"/>
                            <a:t>0</a:t>
                          </a:r>
                          <a:endParaRPr sz="1400" dirty="0">
                            <a:latin typeface="Cambria Math"/>
                          </a:endParaRPr>
                        </a:p>
                      </a:txBody>
                      <a:tcPr/>
                    </a:tc>
                    <a:extLst>
                      <a:ext uri="{0D108BD9-81ED-4DB2-BD59-A6C34878D82A}">
                        <a16:rowId xmlns:a16="http://schemas.microsoft.com/office/drawing/2014/main" val="10011"/>
                      </a:ext>
                    </a:extLst>
                  </a:tr>
                </a:tbl>
              </a:graphicData>
            </a:graphic>
          </p:graphicFrame>
        </mc:Choice>
        <mc:Fallback xmlns="">
          <p:graphicFrame>
            <p:nvGraphicFramePr>
              <p:cNvPr id="3" name="Table Placeholder 2" descr="The table contains the following columns and values:&#10;&#10;Columns:&#10;Observation&#10;Delivery Time (Minutes)&#10;Number of Pizzas&#10;Distance (Miles)&#10;In Town Delivery?&#10;Town (= 1 if In Town, = 0 otherwise)&#10;&#10;Rows:&#10;Observation 1: Delivery Time 16.68, Number of Pizzas 7, Distance 5.60, In Town Delivery? YES, Town 1&#10;&#10;Observation 2: Delivery Time 11.50, Number of Pizzas 3, Distance 2.20, In Town Delivery? NO, Town 0&#10;&#10;Observation 3: Delivery Time 12.03, Number of Pizzas 3, Distance 3.40, In Town Delivery? YES, Town 1&#10;&#10;Observation 4: Delivery Time 14.88, Number of Pizzas 8, Distance 0.80, In Town Delivery? NO, Town 0&#10;&#10;Observation 5: Delivery Time 13.75, Number of Pizzas 6, Distance 1.50, In Town Delivery? NO, Town 0&#10;&#10;Observation 6: Delivery Time 18.11, Number of Pizzas 7, Distance 3.30, In Town Delivery? YES, Town 1&#10;&#10;Observation 7: Delivery Time 8.00, Number of Pizzas 2, Distance 1.10, In Town Delivery? YES, Town 1&#10;&#10;Observation 8: Delivery Time 17.83, Number of Pizzas 7, Distance 2.10, In Town Delivery? YES, Town 1&#10;&#10;Observation 9: Delivery Time 79.24, Number of Pizzas 30, Distance 14.60, In Town Delivery? NO, Town 0&#10;&#10;Observation 10: Delivery Time 21.50, Number of Pizzas 5, Distance 6.05, In Town Delivery? NO, Town 0 "/>
              <p:cNvGraphicFramePr>
                <a:graphicFrameLocks noGrp="1"/>
              </p:cNvGraphicFramePr>
              <p:nvPr>
                <p:ph type="tbl" sz="quarter" idx="10"/>
                <p:extLst>
                  <p:ext uri="{D42A27DB-BD31-4B8C-83A1-F6EECF244321}">
                    <p14:modId xmlns:p14="http://schemas.microsoft.com/office/powerpoint/2010/main" val="1434335841"/>
                  </p:ext>
                </p:extLst>
              </p:nvPr>
            </p:nvGraphicFramePr>
            <p:xfrm>
              <a:off x="457200" y="1503680"/>
              <a:ext cx="8229600" cy="44399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73152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t>Number of Pizzas</a:t>
                          </a:r>
                        </a:p>
                      </a:txBody>
                      <a:tcPr/>
                    </a:tc>
                    <a:tc>
                      <a:txBody>
                        <a:bodyPr/>
                        <a:lstStyle/>
                        <a:p>
                          <a:pPr algn="ctr">
                            <a:defRPr sz="1400" b="1"/>
                          </a:pPr>
                          <a:r>
                            <a:t>Distance (Miles)</a:t>
                          </a:r>
                        </a:p>
                      </a:txBody>
                      <a:tcPr/>
                    </a:tc>
                    <a:tc>
                      <a:txBody>
                        <a:bodyPr/>
                        <a:lstStyle/>
                        <a:p>
                          <a:pPr algn="ctr">
                            <a:defRPr sz="1400" b="1"/>
                          </a:pPr>
                          <a:r>
                            <a:t>In Town Delivery?</a:t>
                          </a:r>
                        </a:p>
                      </a:txBody>
                      <a:tcPr/>
                    </a:tc>
                    <a:tc>
                      <a:txBody>
                        <a:bodyPr/>
                        <a:lstStyle/>
                        <a:p>
                          <a:endParaRPr lang="en-US"/>
                        </a:p>
                      </a:txBody>
                      <a:tcPr>
                        <a:blipFill>
                          <a:blip r:embed="rId2"/>
                          <a:stretch>
                            <a:fillRect l="-500889" t="-833" r="-1333" b="-510000"/>
                          </a:stretch>
                        </a:blipFill>
                      </a:tcPr>
                    </a:tc>
                    <a:extLst>
                      <a:ext uri="{0D108BD9-81ED-4DB2-BD59-A6C34878D82A}">
                        <a16:rowId xmlns:a16="http://schemas.microsoft.com/office/drawing/2014/main" val="10001"/>
                      </a:ext>
                    </a:extLst>
                  </a:tr>
                  <a:tr h="370840">
                    <a:tc>
                      <a:txBody>
                        <a:bodyPr/>
                        <a:lstStyle/>
                        <a:p>
                          <a:pPr algn="ctr"/>
                          <a:r>
                            <a:rPr sz="1400"/>
                            <a:t>1</a:t>
                          </a:r>
                          <a:endParaRPr sz="1400">
                            <a:latin typeface="Cambria Math"/>
                          </a:endParaRPr>
                        </a:p>
                      </a:txBody>
                      <a:tcPr/>
                    </a:tc>
                    <a:tc>
                      <a:txBody>
                        <a:bodyPr/>
                        <a:lstStyle/>
                        <a:p>
                          <a:pPr algn="ctr"/>
                          <a:r>
                            <a:rPr sz="1400"/>
                            <a:t>16.68</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5.60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r>
                            <a:rPr sz="1400"/>
                            <a:t>2</a:t>
                          </a:r>
                          <a:endParaRPr sz="1400">
                            <a:latin typeface="Cambria Math"/>
                          </a:endParaRPr>
                        </a:p>
                      </a:txBody>
                      <a:tcPr/>
                    </a:tc>
                    <a:tc>
                      <a:txBody>
                        <a:bodyPr/>
                        <a:lstStyle/>
                        <a:p>
                          <a:pPr algn="ctr"/>
                          <a:r>
                            <a:rPr sz="1400"/>
                            <a:t>11.50</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2.20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r>
                            <a:rPr sz="1400"/>
                            <a:t>3</a:t>
                          </a:r>
                          <a:endParaRPr sz="1400">
                            <a:latin typeface="Cambria Math"/>
                          </a:endParaRPr>
                        </a:p>
                      </a:txBody>
                      <a:tcPr/>
                    </a:tc>
                    <a:tc>
                      <a:txBody>
                        <a:bodyPr/>
                        <a:lstStyle/>
                        <a:p>
                          <a:pPr algn="ctr"/>
                          <a:r>
                            <a:rPr sz="1400"/>
                            <a:t>12.03</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3.40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r>
                            <a:rPr sz="1400"/>
                            <a:t>4</a:t>
                          </a:r>
                          <a:endParaRPr sz="1400">
                            <a:latin typeface="Cambria Math"/>
                          </a:endParaRPr>
                        </a:p>
                      </a:txBody>
                      <a:tcPr/>
                    </a:tc>
                    <a:tc>
                      <a:txBody>
                        <a:bodyPr/>
                        <a:lstStyle/>
                        <a:p>
                          <a:pPr algn="ctr"/>
                          <a:r>
                            <a:rPr sz="1400"/>
                            <a:t>14.88</a:t>
                          </a:r>
                          <a:endParaRPr sz="1400">
                            <a:latin typeface="Cambria Math"/>
                          </a:endParaRPr>
                        </a:p>
                      </a:txBody>
                      <a:tcPr/>
                    </a:tc>
                    <a:tc>
                      <a:txBody>
                        <a:bodyPr/>
                        <a:lstStyle/>
                        <a:p>
                          <a:pPr algn="ctr"/>
                          <a:r>
                            <a:rPr sz="1400"/>
                            <a:t>8</a:t>
                          </a:r>
                          <a:endParaRPr sz="1400">
                            <a:latin typeface="Cambria Math"/>
                          </a:endParaRPr>
                        </a:p>
                      </a:txBody>
                      <a:tcPr/>
                    </a:tc>
                    <a:tc>
                      <a:txBody>
                        <a:bodyPr/>
                        <a:lstStyle/>
                        <a:p>
                          <a:pPr algn="ctr"/>
                          <a:r>
                            <a:rPr sz="1400"/>
                            <a:t>0.80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r>
                            <a:rPr sz="1400"/>
                            <a:t>5</a:t>
                          </a:r>
                          <a:endParaRPr sz="1400">
                            <a:latin typeface="Cambria Math"/>
                          </a:endParaRPr>
                        </a:p>
                      </a:txBody>
                      <a:tcPr/>
                    </a:tc>
                    <a:tc>
                      <a:txBody>
                        <a:bodyPr/>
                        <a:lstStyle/>
                        <a:p>
                          <a:pPr algn="ctr"/>
                          <a:r>
                            <a:rPr sz="1400"/>
                            <a:t>13.75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06"/>
                      </a:ext>
                    </a:extLst>
                  </a:tr>
                  <a:tr h="370840">
                    <a:tc>
                      <a:txBody>
                        <a:bodyPr/>
                        <a:lstStyle/>
                        <a:p>
                          <a:pPr algn="ctr"/>
                          <a:r>
                            <a:rPr sz="1400"/>
                            <a:t>6</a:t>
                          </a:r>
                          <a:endParaRPr sz="1400">
                            <a:latin typeface="Cambria Math"/>
                          </a:endParaRPr>
                        </a:p>
                      </a:txBody>
                      <a:tcPr/>
                    </a:tc>
                    <a:tc>
                      <a:txBody>
                        <a:bodyPr/>
                        <a:lstStyle/>
                        <a:p>
                          <a:pPr algn="ctr"/>
                          <a:r>
                            <a:rPr sz="1400"/>
                            <a:t>18.11</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3.30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7"/>
                      </a:ext>
                    </a:extLst>
                  </a:tr>
                  <a:tr h="370840">
                    <a:tc>
                      <a:txBody>
                        <a:bodyPr/>
                        <a:lstStyle/>
                        <a:p>
                          <a:pPr algn="ctr"/>
                          <a:r>
                            <a:rPr sz="1400"/>
                            <a:t>7</a:t>
                          </a:r>
                          <a:endParaRPr sz="1400">
                            <a:latin typeface="Cambria Math"/>
                          </a:endParaRPr>
                        </a:p>
                      </a:txBody>
                      <a:tcPr/>
                    </a:tc>
                    <a:tc>
                      <a:txBody>
                        <a:bodyPr/>
                        <a:lstStyle/>
                        <a:p>
                          <a:pPr algn="ctr"/>
                          <a:r>
                            <a:rPr sz="1400"/>
                            <a:t>8.00</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1.10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8"/>
                      </a:ext>
                    </a:extLst>
                  </a:tr>
                  <a:tr h="370840">
                    <a:tc>
                      <a:txBody>
                        <a:bodyPr/>
                        <a:lstStyle/>
                        <a:p>
                          <a:pPr algn="ctr"/>
                          <a:r>
                            <a:rPr sz="1400"/>
                            <a:t>8</a:t>
                          </a:r>
                          <a:endParaRPr sz="1400">
                            <a:latin typeface="Cambria Math"/>
                          </a:endParaRPr>
                        </a:p>
                      </a:txBody>
                      <a:tcPr/>
                    </a:tc>
                    <a:tc>
                      <a:txBody>
                        <a:bodyPr/>
                        <a:lstStyle/>
                        <a:p>
                          <a:pPr algn="ctr"/>
                          <a:r>
                            <a:rPr sz="1400"/>
                            <a:t>17.83</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2.10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9"/>
                      </a:ext>
                    </a:extLst>
                  </a:tr>
                  <a:tr h="370840">
                    <a:tc>
                      <a:txBody>
                        <a:bodyPr/>
                        <a:lstStyle/>
                        <a:p>
                          <a:pPr algn="ctr"/>
                          <a:r>
                            <a:rPr sz="1400"/>
                            <a:t>9</a:t>
                          </a:r>
                          <a:endParaRPr sz="1400">
                            <a:latin typeface="Cambria Math"/>
                          </a:endParaRPr>
                        </a:p>
                      </a:txBody>
                      <a:tcPr/>
                    </a:tc>
                    <a:tc>
                      <a:txBody>
                        <a:bodyPr/>
                        <a:lstStyle/>
                        <a:p>
                          <a:pPr algn="ctr"/>
                          <a:r>
                            <a:rPr sz="1400"/>
                            <a:t>79.24</a:t>
                          </a:r>
                          <a:endParaRPr sz="1400">
                            <a:latin typeface="Cambria Math"/>
                          </a:endParaRPr>
                        </a:p>
                      </a:txBody>
                      <a:tcPr/>
                    </a:tc>
                    <a:tc>
                      <a:txBody>
                        <a:bodyPr/>
                        <a:lstStyle/>
                        <a:p>
                          <a:pPr algn="ctr"/>
                          <a:r>
                            <a:rPr sz="1400"/>
                            <a:t>30</a:t>
                          </a:r>
                          <a:endParaRPr sz="1400">
                            <a:latin typeface="Cambria Math"/>
                          </a:endParaRPr>
                        </a:p>
                      </a:txBody>
                      <a:tcPr/>
                    </a:tc>
                    <a:tc>
                      <a:txBody>
                        <a:bodyPr/>
                        <a:lstStyle/>
                        <a:p>
                          <a:pPr algn="ctr"/>
                          <a:r>
                            <a:rPr sz="1400"/>
                            <a:t>14.60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0"/>
                      </a:ext>
                    </a:extLst>
                  </a:tr>
                  <a:tr h="370840">
                    <a:tc>
                      <a:txBody>
                        <a:bodyPr/>
                        <a:lstStyle/>
                        <a:p>
                          <a:pPr algn="ctr"/>
                          <a:r>
                            <a:rPr sz="1400"/>
                            <a:t>10</a:t>
                          </a:r>
                          <a:endParaRPr sz="1400">
                            <a:latin typeface="Cambria Math"/>
                          </a:endParaRPr>
                        </a:p>
                      </a:txBody>
                      <a:tcPr/>
                    </a:tc>
                    <a:tc>
                      <a:txBody>
                        <a:bodyPr/>
                        <a:lstStyle/>
                        <a:p>
                          <a:pPr algn="ctr"/>
                          <a:r>
                            <a:rPr sz="1400"/>
                            <a:t>21.50</a:t>
                          </a:r>
                          <a:endParaRPr sz="1400">
                            <a:latin typeface="Cambria Math"/>
                          </a:endParaRPr>
                        </a:p>
                      </a:txBody>
                      <a:tcPr/>
                    </a:tc>
                    <a:tc>
                      <a:txBody>
                        <a:bodyPr/>
                        <a:lstStyle/>
                        <a:p>
                          <a:pPr algn="ctr"/>
                          <a:r>
                            <a:rPr sz="1400"/>
                            <a:t>5</a:t>
                          </a:r>
                          <a:endParaRPr sz="1400">
                            <a:latin typeface="Cambria Math"/>
                          </a:endParaRPr>
                        </a:p>
                      </a:txBody>
                      <a:tcPr/>
                    </a:tc>
                    <a:tc>
                      <a:txBody>
                        <a:bodyPr/>
                        <a:lstStyle/>
                        <a:p>
                          <a:pPr algn="ctr"/>
                          <a:r>
                            <a:rPr sz="1400"/>
                            <a:t>6.05</a:t>
                          </a:r>
                          <a:endParaRPr sz="1400">
                            <a:latin typeface="Cambria Math"/>
                          </a:endParaRPr>
                        </a:p>
                      </a:txBody>
                      <a:tcPr/>
                    </a:tc>
                    <a:tc>
                      <a:txBody>
                        <a:bodyPr/>
                        <a:lstStyle/>
                        <a:p>
                          <a:pPr algn="ctr">
                            <a:defRPr sz="1400"/>
                          </a:pPr>
                          <a:r>
                            <a:t>NO</a:t>
                          </a:r>
                        </a:p>
                      </a:txBody>
                      <a:tcPr/>
                    </a:tc>
                    <a:tc>
                      <a:txBody>
                        <a:bodyPr/>
                        <a:lstStyle/>
                        <a:p>
                          <a:pPr algn="ctr"/>
                          <a:r>
                            <a:rPr sz="1400" dirty="0"/>
                            <a:t>0</a:t>
                          </a:r>
                          <a:endParaRPr sz="1400" dirty="0">
                            <a:latin typeface="Cambria Math"/>
                          </a:endParaRPr>
                        </a:p>
                      </a:txBody>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3</a:t>
            </a:r>
            <a:endParaRPr sz="2600" dirty="0"/>
          </a:p>
        </p:txBody>
      </p:sp>
      <p:sp>
        <p:nvSpPr>
          <p:cNvPr id="5" name="TextBox 4">
            <a:extLst>
              <a:ext uri="{FF2B5EF4-FFF2-40B4-BE49-F238E27FC236}">
                <a16:creationId xmlns:a16="http://schemas.microsoft.com/office/drawing/2014/main" id="{AF8B3281-47AE-4C0B-126A-4AD7788F317C}"/>
              </a:ext>
            </a:extLst>
          </p:cNvPr>
          <p:cNvSpPr txBox="1"/>
          <p:nvPr/>
        </p:nvSpPr>
        <p:spPr>
          <a:xfrm>
            <a:off x="2438400" y="1029287"/>
            <a:ext cx="4572000" cy="369332"/>
          </a:xfrm>
          <a:prstGeom prst="rect">
            <a:avLst/>
          </a:prstGeom>
          <a:noFill/>
        </p:spPr>
        <p:txBody>
          <a:bodyPr wrap="square">
            <a:spAutoFit/>
          </a:bodyPr>
          <a:lstStyle/>
          <a:p>
            <a:pPr algn="ctr">
              <a:defRPr sz="1800" b="1"/>
            </a:pPr>
            <a:r>
              <a:rPr lang="en-US" dirty="0"/>
              <a:t>Table 1 – Pizza Delivery Time Data</a:t>
            </a:r>
          </a:p>
        </p:txBody>
      </p:sp>
      <mc:AlternateContent xmlns:mc="http://schemas.openxmlformats.org/markup-compatibility/2006" xmlns:a14="http://schemas.microsoft.com/office/drawing/2010/main">
        <mc:Choice Requires="a14">
          <p:graphicFrame>
            <p:nvGraphicFramePr>
              <p:cNvPr id="3" name="Table Placeholder 2" descr="The table contains the following columns and values:&#10;&#10;Columns:&#10;Observation&#10;Delivery Time (Minutes)&#10;Number of Pizzas&#10;Distance (Miles)&#10;In Town Delivery?&#10;Town (= 1 if In Town, = 0 otherwise)&#10;&#10;Rows:&#10;Observation 11: Delivery Time 40.33, Number of Pizzas 16, Distance 6.88, In Town Delivery? YES, Town 1&#10;Observation 12: Delivery Time 21.00, Number of Pizzas 10, Distance 2.15, In Town Delivery? NO, Town 0&#10;Observation 13: Delivery Time 13.50, Number of Pizzas 4, Distance 2.55, In Town Delivery? NO, Town 0&#10;Observation 14: Delivery Time 19.75, Number of Pizzas 6, Distance 4.62, In Town Delivery? NO, Town 0&#10;Observation 15: Delivery Time 24.00, Number of Pizzas 9, Distance 4.48, In Town Delivery? NO, Town 0&#10;Observation 16: Delivery Time 29.00, Number of Pizzas 10, Distance 7.76, In Town Delivery? NO, Town 0&#10;Observation 17: Delivery Time 15.35, Number of Pizzas 6, Distance 2.00, In Town Delivery? NO, Town 0&#10;Observation 18: Delivery Time 19.00, Number of Pizzas 7, Distance 1.32, In Town Delivery? YES, Town 1&#10;Observation 19: Delivery Time 9.50, Number of Pizzas 3, Distance 0.36, In Town Delivery? NO, Town 0&#10;Observation 20: Delivery Time 35.10, Number of Pizzas 17, Distance 7.70, In Town Delivery? YES, Town 1"/>
              <p:cNvGraphicFramePr>
                <a:graphicFrameLocks noGrp="1"/>
              </p:cNvGraphicFramePr>
              <p:nvPr>
                <p:ph type="tbl" sz="quarter" idx="10"/>
                <p:extLst>
                  <p:ext uri="{D42A27DB-BD31-4B8C-83A1-F6EECF244321}">
                    <p14:modId xmlns:p14="http://schemas.microsoft.com/office/powerpoint/2010/main" val="895031498"/>
                  </p:ext>
                </p:extLst>
              </p:nvPr>
            </p:nvGraphicFramePr>
            <p:xfrm>
              <a:off x="457200" y="1447800"/>
              <a:ext cx="8229600" cy="44399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t>Number of Pizzas</a:t>
                          </a:r>
                        </a:p>
                      </a:txBody>
                      <a:tcPr/>
                    </a:tc>
                    <a:tc>
                      <a:txBody>
                        <a:bodyPr/>
                        <a:lstStyle/>
                        <a:p>
                          <a:pPr algn="ctr">
                            <a:defRPr sz="1400" b="1"/>
                          </a:pPr>
                          <a:r>
                            <a:rPr dirty="0"/>
                            <a:t>Distance (Miles)</a:t>
                          </a:r>
                        </a:p>
                      </a:txBody>
                      <a:tcPr/>
                    </a:tc>
                    <a:tc>
                      <a:txBody>
                        <a:bodyPr/>
                        <a:lstStyle/>
                        <a:p>
                          <a:pPr algn="ctr">
                            <a:defRPr sz="1400" b="1"/>
                          </a:pPr>
                          <a:r>
                            <a:t>In Town Delivery?</a:t>
                          </a:r>
                        </a:p>
                      </a:txBody>
                      <a:tcPr/>
                    </a:tc>
                    <a:tc>
                      <a:txBody>
                        <a:bodyPr/>
                        <a:lstStyle/>
                        <a:p>
                          <a:pPr algn="ctr">
                            <a:defRPr sz="1400" b="1"/>
                          </a:pPr>
                          <a:r>
                            <a:rPr sz="1400" dirty="0"/>
                            <a:t>Town(</a:t>
                          </a:r>
                          <a14:m>
                            <m:oMath xmlns:m="http://schemas.openxmlformats.org/officeDocument/2006/math">
                              <m:r>
                                <a:rPr sz="1400">
                                  <a:latin typeface="Cambria Math" panose="02040503050406030204" pitchFamily="18" charset="0"/>
                                </a:rPr>
                                <m:t>=1</m:t>
                              </m:r>
                            </m:oMath>
                          </a14:m>
                          <a:r>
                            <a:rPr sz="1400" dirty="0"/>
                            <a:t> if </a:t>
                          </a:r>
                          <a:r>
                            <a:rPr lang="en-US" sz="1400" dirty="0"/>
                            <a:t>I</a:t>
                          </a:r>
                          <a:r>
                            <a:rPr sz="1400" dirty="0"/>
                            <a:t>n </a:t>
                          </a:r>
                          <a:r>
                            <a:rPr lang="en-US" sz="1400" dirty="0"/>
                            <a:t>T</a:t>
                          </a:r>
                          <a:r>
                            <a:rPr sz="1400" dirty="0"/>
                            <a:t>own, </a:t>
                          </a:r>
                          <a14:m>
                            <m:oMath xmlns:m="http://schemas.openxmlformats.org/officeDocument/2006/math">
                              <m:r>
                                <a:rPr sz="1400">
                                  <a:latin typeface="Cambria Math" panose="02040503050406030204" pitchFamily="18" charset="0"/>
                                </a:rPr>
                                <m:t>=0</m:t>
                              </m:r>
                            </m:oMath>
                          </a14:m>
                          <a:r>
                            <a:rPr sz="1400" dirty="0"/>
                            <a:t> otherwise)</a:t>
                          </a:r>
                        </a:p>
                      </a:txBody>
                      <a:tcPr/>
                    </a:tc>
                    <a:extLst>
                      <a:ext uri="{0D108BD9-81ED-4DB2-BD59-A6C34878D82A}">
                        <a16:rowId xmlns:a16="http://schemas.microsoft.com/office/drawing/2014/main" val="10001"/>
                      </a:ext>
                    </a:extLst>
                  </a:tr>
                  <a:tr h="370840">
                    <a:tc>
                      <a:txBody>
                        <a:bodyPr/>
                        <a:lstStyle/>
                        <a:p>
                          <a:pPr algn="ctr"/>
                          <a:r>
                            <a:rPr sz="1400"/>
                            <a:t>11</a:t>
                          </a:r>
                          <a:endParaRPr sz="1400">
                            <a:latin typeface="Cambria Math"/>
                          </a:endParaRPr>
                        </a:p>
                      </a:txBody>
                      <a:tcPr/>
                    </a:tc>
                    <a:tc>
                      <a:txBody>
                        <a:bodyPr/>
                        <a:lstStyle/>
                        <a:p>
                          <a:pPr algn="ctr"/>
                          <a:r>
                            <a:rPr sz="1400"/>
                            <a:t>40.33</a:t>
                          </a:r>
                          <a:endParaRPr sz="1400">
                            <a:latin typeface="Cambria Math"/>
                          </a:endParaRPr>
                        </a:p>
                      </a:txBody>
                      <a:tcPr/>
                    </a:tc>
                    <a:tc>
                      <a:txBody>
                        <a:bodyPr/>
                        <a:lstStyle/>
                        <a:p>
                          <a:pPr algn="ctr"/>
                          <a:r>
                            <a:rPr sz="1400"/>
                            <a:t>16</a:t>
                          </a:r>
                          <a:endParaRPr sz="1400">
                            <a:latin typeface="Cambria Math"/>
                          </a:endParaRPr>
                        </a:p>
                      </a:txBody>
                      <a:tcPr/>
                    </a:tc>
                    <a:tc>
                      <a:txBody>
                        <a:bodyPr/>
                        <a:lstStyle/>
                        <a:p>
                          <a:pPr algn="ctr"/>
                          <a:r>
                            <a:rPr sz="1400"/>
                            <a:t>6.88</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12"/>
                      </a:ext>
                    </a:extLst>
                  </a:tr>
                  <a:tr h="370840">
                    <a:tc>
                      <a:txBody>
                        <a:bodyPr/>
                        <a:lstStyle/>
                        <a:p>
                          <a:pPr algn="ctr"/>
                          <a:r>
                            <a:rPr sz="1400"/>
                            <a:t>12</a:t>
                          </a:r>
                          <a:endParaRPr sz="1400">
                            <a:latin typeface="Cambria Math"/>
                          </a:endParaRPr>
                        </a:p>
                      </a:txBody>
                      <a:tcPr/>
                    </a:tc>
                    <a:tc>
                      <a:txBody>
                        <a:bodyPr/>
                        <a:lstStyle/>
                        <a:p>
                          <a:pPr algn="ctr"/>
                          <a:r>
                            <a:rPr sz="1400"/>
                            <a:t>21.00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dirty="0"/>
                            <a:t>2.15</a:t>
                          </a:r>
                          <a:endParaRPr sz="1400" dirty="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3"/>
                      </a:ext>
                    </a:extLst>
                  </a:tr>
                  <a:tr h="370840">
                    <a:tc>
                      <a:txBody>
                        <a:bodyPr/>
                        <a:lstStyle/>
                        <a:p>
                          <a:pPr algn="ctr"/>
                          <a:r>
                            <a:rPr sz="1400"/>
                            <a:t>13</a:t>
                          </a:r>
                          <a:endParaRPr sz="1400">
                            <a:latin typeface="Cambria Math"/>
                          </a:endParaRPr>
                        </a:p>
                      </a:txBody>
                      <a:tcPr/>
                    </a:tc>
                    <a:tc>
                      <a:txBody>
                        <a:bodyPr/>
                        <a:lstStyle/>
                        <a:p>
                          <a:pPr algn="ctr"/>
                          <a:r>
                            <a:rPr sz="1400"/>
                            <a:t>13.50</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2.55</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4"/>
                      </a:ext>
                    </a:extLst>
                  </a:tr>
                  <a:tr h="370840">
                    <a:tc>
                      <a:txBody>
                        <a:bodyPr/>
                        <a:lstStyle/>
                        <a:p>
                          <a:pPr algn="ctr"/>
                          <a:r>
                            <a:rPr sz="1400" dirty="0"/>
                            <a:t>14</a:t>
                          </a:r>
                          <a:endParaRPr sz="1400" dirty="0">
                            <a:latin typeface="Cambria Math"/>
                          </a:endParaRPr>
                        </a:p>
                      </a:txBody>
                      <a:tcPr/>
                    </a:tc>
                    <a:tc>
                      <a:txBody>
                        <a:bodyPr/>
                        <a:lstStyle/>
                        <a:p>
                          <a:pPr algn="ctr"/>
                          <a:r>
                            <a:rPr sz="1400"/>
                            <a:t>19.75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4.62</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5"/>
                      </a:ext>
                    </a:extLst>
                  </a:tr>
                  <a:tr h="370840">
                    <a:tc>
                      <a:txBody>
                        <a:bodyPr/>
                        <a:lstStyle/>
                        <a:p>
                          <a:pPr algn="ctr"/>
                          <a:r>
                            <a:rPr sz="1400"/>
                            <a:t>15</a:t>
                          </a:r>
                          <a:endParaRPr sz="1400">
                            <a:latin typeface="Cambria Math"/>
                          </a:endParaRPr>
                        </a:p>
                      </a:txBody>
                      <a:tcPr/>
                    </a:tc>
                    <a:tc>
                      <a:txBody>
                        <a:bodyPr/>
                        <a:lstStyle/>
                        <a:p>
                          <a:pPr algn="ctr"/>
                          <a:r>
                            <a:rPr sz="1400"/>
                            <a:t>24.00</a:t>
                          </a:r>
                          <a:endParaRPr sz="1400">
                            <a:latin typeface="Cambria Math"/>
                          </a:endParaRPr>
                        </a:p>
                      </a:txBody>
                      <a:tcPr/>
                    </a:tc>
                    <a:tc>
                      <a:txBody>
                        <a:bodyPr/>
                        <a:lstStyle/>
                        <a:p>
                          <a:pPr algn="ctr"/>
                          <a:r>
                            <a:rPr sz="1400"/>
                            <a:t>9</a:t>
                          </a:r>
                          <a:endParaRPr sz="1400">
                            <a:latin typeface="Cambria Math"/>
                          </a:endParaRPr>
                        </a:p>
                      </a:txBody>
                      <a:tcPr/>
                    </a:tc>
                    <a:tc>
                      <a:txBody>
                        <a:bodyPr/>
                        <a:lstStyle/>
                        <a:p>
                          <a:pPr algn="ctr"/>
                          <a:r>
                            <a:rPr sz="1400"/>
                            <a:t>4.48</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6"/>
                      </a:ext>
                    </a:extLst>
                  </a:tr>
                  <a:tr h="370840">
                    <a:tc>
                      <a:txBody>
                        <a:bodyPr/>
                        <a:lstStyle/>
                        <a:p>
                          <a:pPr algn="ctr"/>
                          <a:r>
                            <a:rPr sz="1400"/>
                            <a:t>16</a:t>
                          </a:r>
                          <a:endParaRPr sz="1400">
                            <a:latin typeface="Cambria Math"/>
                          </a:endParaRPr>
                        </a:p>
                      </a:txBody>
                      <a:tcPr/>
                    </a:tc>
                    <a:tc>
                      <a:txBody>
                        <a:bodyPr/>
                        <a:lstStyle/>
                        <a:p>
                          <a:pPr algn="ctr"/>
                          <a:r>
                            <a:rPr sz="1400"/>
                            <a:t>29.00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7.76</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7"/>
                      </a:ext>
                    </a:extLst>
                  </a:tr>
                  <a:tr h="370840">
                    <a:tc>
                      <a:txBody>
                        <a:bodyPr/>
                        <a:lstStyle/>
                        <a:p>
                          <a:pPr algn="ctr"/>
                          <a:r>
                            <a:rPr sz="1400"/>
                            <a:t>17</a:t>
                          </a:r>
                          <a:endParaRPr sz="1400">
                            <a:latin typeface="Cambria Math"/>
                          </a:endParaRPr>
                        </a:p>
                      </a:txBody>
                      <a:tcPr/>
                    </a:tc>
                    <a:tc>
                      <a:txBody>
                        <a:bodyPr/>
                        <a:lstStyle/>
                        <a:p>
                          <a:pPr algn="ctr"/>
                          <a:r>
                            <a:rPr sz="1400"/>
                            <a:t>15.35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2.00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8"/>
                      </a:ext>
                    </a:extLst>
                  </a:tr>
                  <a:tr h="370840">
                    <a:tc>
                      <a:txBody>
                        <a:bodyPr/>
                        <a:lstStyle/>
                        <a:p>
                          <a:pPr algn="ctr"/>
                          <a:r>
                            <a:rPr sz="1400"/>
                            <a:t>18</a:t>
                          </a:r>
                          <a:endParaRPr sz="1400">
                            <a:latin typeface="Cambria Math"/>
                          </a:endParaRPr>
                        </a:p>
                      </a:txBody>
                      <a:tcPr/>
                    </a:tc>
                    <a:tc>
                      <a:txBody>
                        <a:bodyPr/>
                        <a:lstStyle/>
                        <a:p>
                          <a:pPr algn="ctr"/>
                          <a:r>
                            <a:rPr sz="1400"/>
                            <a:t>19.00</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1.32</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19"/>
                      </a:ext>
                    </a:extLst>
                  </a:tr>
                  <a:tr h="370840">
                    <a:tc>
                      <a:txBody>
                        <a:bodyPr/>
                        <a:lstStyle/>
                        <a:p>
                          <a:pPr algn="ctr"/>
                          <a:r>
                            <a:rPr sz="1400" dirty="0"/>
                            <a:t>19</a:t>
                          </a:r>
                          <a:endParaRPr sz="1400" dirty="0">
                            <a:latin typeface="Cambria Math"/>
                          </a:endParaRPr>
                        </a:p>
                      </a:txBody>
                      <a:tcPr/>
                    </a:tc>
                    <a:tc>
                      <a:txBody>
                        <a:bodyPr/>
                        <a:lstStyle/>
                        <a:p>
                          <a:pPr algn="ctr"/>
                          <a:r>
                            <a:rPr sz="1400"/>
                            <a:t>9.50</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0.36</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20"/>
                      </a:ext>
                    </a:extLst>
                  </a:tr>
                  <a:tr h="370840">
                    <a:tc>
                      <a:txBody>
                        <a:bodyPr/>
                        <a:lstStyle/>
                        <a:p>
                          <a:pPr algn="ctr"/>
                          <a:r>
                            <a:rPr sz="1400"/>
                            <a:t>20</a:t>
                          </a:r>
                          <a:endParaRPr sz="1400">
                            <a:latin typeface="Cambria Math"/>
                          </a:endParaRPr>
                        </a:p>
                      </a:txBody>
                      <a:tcPr/>
                    </a:tc>
                    <a:tc>
                      <a:txBody>
                        <a:bodyPr/>
                        <a:lstStyle/>
                        <a:p>
                          <a:pPr algn="ctr"/>
                          <a:r>
                            <a:rPr sz="1400"/>
                            <a:t>35.10</a:t>
                          </a:r>
                          <a:endParaRPr sz="1400">
                            <a:latin typeface="Cambria Math"/>
                          </a:endParaRPr>
                        </a:p>
                      </a:txBody>
                      <a:tcPr/>
                    </a:tc>
                    <a:tc>
                      <a:txBody>
                        <a:bodyPr/>
                        <a:lstStyle/>
                        <a:p>
                          <a:pPr algn="ctr"/>
                          <a:r>
                            <a:rPr sz="1400"/>
                            <a:t>17</a:t>
                          </a:r>
                          <a:endParaRPr sz="1400">
                            <a:latin typeface="Cambria Math"/>
                          </a:endParaRPr>
                        </a:p>
                      </a:txBody>
                      <a:tcPr/>
                    </a:tc>
                    <a:tc>
                      <a:txBody>
                        <a:bodyPr/>
                        <a:lstStyle/>
                        <a:p>
                          <a:pPr algn="ctr"/>
                          <a:r>
                            <a:rPr sz="1400"/>
                            <a:t>7.70</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1"/>
                      </a:ext>
                    </a:extLst>
                  </a:tr>
                </a:tbl>
              </a:graphicData>
            </a:graphic>
          </p:graphicFrame>
        </mc:Choice>
        <mc:Fallback xmlns="">
          <p:graphicFrame>
            <p:nvGraphicFramePr>
              <p:cNvPr id="3" name="Table Placeholder 2" descr="The table contains the following columns and values:&#10;&#10;Columns:&#10;Observation&#10;Delivery Time (Minutes)&#10;Number of Pizzas&#10;Distance (Miles)&#10;In Town Delivery?&#10;Town (= 1 if In Town, = 0 otherwise)&#10;&#10;Rows:&#10;Observation 11: Delivery Time 40.33, Number of Pizzas 16, Distance 6.88, In Town Delivery? YES, Town 1&#10;Observation 12: Delivery Time 21.00, Number of Pizzas 10, Distance 2.15, In Town Delivery? NO, Town 0&#10;Observation 13: Delivery Time 13.50, Number of Pizzas 4, Distance 2.55, In Town Delivery? NO, Town 0&#10;Observation 14: Delivery Time 19.75, Number of Pizzas 6, Distance 4.62, In Town Delivery? NO, Town 0&#10;Observation 15: Delivery Time 24.00, Number of Pizzas 9, Distance 4.48, In Town Delivery? NO, Town 0&#10;Observation 16: Delivery Time 29.00, Number of Pizzas 10, Distance 7.76, In Town Delivery? NO, Town 0&#10;Observation 17: Delivery Time 15.35, Number of Pizzas 6, Distance 2.00, In Town Delivery? NO, Town 0&#10;Observation 18: Delivery Time 19.00, Number of Pizzas 7, Distance 1.32, In Town Delivery? YES, Town 1&#10;Observation 19: Delivery Time 9.50, Number of Pizzas 3, Distance 0.36, In Town Delivery? NO, Town 0&#10;Observation 20: Delivery Time 35.10, Number of Pizzas 17, Distance 7.70, In Town Delivery? YES, Town 1"/>
              <p:cNvGraphicFramePr>
                <a:graphicFrameLocks noGrp="1"/>
              </p:cNvGraphicFramePr>
              <p:nvPr>
                <p:ph type="tbl" sz="quarter" idx="10"/>
                <p:extLst>
                  <p:ext uri="{D42A27DB-BD31-4B8C-83A1-F6EECF244321}">
                    <p14:modId xmlns:p14="http://schemas.microsoft.com/office/powerpoint/2010/main" val="895031498"/>
                  </p:ext>
                </p:extLst>
              </p:nvPr>
            </p:nvGraphicFramePr>
            <p:xfrm>
              <a:off x="457200" y="1447800"/>
              <a:ext cx="8229600" cy="44399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73152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t>Number of Pizzas</a:t>
                          </a:r>
                        </a:p>
                      </a:txBody>
                      <a:tcPr/>
                    </a:tc>
                    <a:tc>
                      <a:txBody>
                        <a:bodyPr/>
                        <a:lstStyle/>
                        <a:p>
                          <a:pPr algn="ctr">
                            <a:defRPr sz="1400" b="1"/>
                          </a:pPr>
                          <a:r>
                            <a:t>Distance (Miles)</a:t>
                          </a:r>
                        </a:p>
                      </a:txBody>
                      <a:tcPr/>
                    </a:tc>
                    <a:tc>
                      <a:txBody>
                        <a:bodyPr/>
                        <a:lstStyle/>
                        <a:p>
                          <a:pPr algn="ctr">
                            <a:defRPr sz="1400" b="1"/>
                          </a:pPr>
                          <a:r>
                            <a:t>In Town Delivery?</a:t>
                          </a:r>
                        </a:p>
                      </a:txBody>
                      <a:tcPr/>
                    </a:tc>
                    <a:tc>
                      <a:txBody>
                        <a:bodyPr/>
                        <a:lstStyle/>
                        <a:p>
                          <a:endParaRPr lang="en-US"/>
                        </a:p>
                      </a:txBody>
                      <a:tcPr>
                        <a:blipFill>
                          <a:blip r:embed="rId2"/>
                          <a:stretch>
                            <a:fillRect l="-500889" t="-833" r="-1333" b="-509167"/>
                          </a:stretch>
                        </a:blipFill>
                      </a:tcPr>
                    </a:tc>
                    <a:extLst>
                      <a:ext uri="{0D108BD9-81ED-4DB2-BD59-A6C34878D82A}">
                        <a16:rowId xmlns:a16="http://schemas.microsoft.com/office/drawing/2014/main" val="10001"/>
                      </a:ext>
                    </a:extLst>
                  </a:tr>
                  <a:tr h="370840">
                    <a:tc>
                      <a:txBody>
                        <a:bodyPr/>
                        <a:lstStyle/>
                        <a:p>
                          <a:pPr algn="ctr"/>
                          <a:r>
                            <a:rPr sz="1400"/>
                            <a:t>11</a:t>
                          </a:r>
                          <a:endParaRPr sz="1400">
                            <a:latin typeface="Cambria Math"/>
                          </a:endParaRPr>
                        </a:p>
                      </a:txBody>
                      <a:tcPr/>
                    </a:tc>
                    <a:tc>
                      <a:txBody>
                        <a:bodyPr/>
                        <a:lstStyle/>
                        <a:p>
                          <a:pPr algn="ctr"/>
                          <a:r>
                            <a:rPr sz="1400"/>
                            <a:t>40.33</a:t>
                          </a:r>
                          <a:endParaRPr sz="1400">
                            <a:latin typeface="Cambria Math"/>
                          </a:endParaRPr>
                        </a:p>
                      </a:txBody>
                      <a:tcPr/>
                    </a:tc>
                    <a:tc>
                      <a:txBody>
                        <a:bodyPr/>
                        <a:lstStyle/>
                        <a:p>
                          <a:pPr algn="ctr"/>
                          <a:r>
                            <a:rPr sz="1400"/>
                            <a:t>16</a:t>
                          </a:r>
                          <a:endParaRPr sz="1400">
                            <a:latin typeface="Cambria Math"/>
                          </a:endParaRPr>
                        </a:p>
                      </a:txBody>
                      <a:tcPr/>
                    </a:tc>
                    <a:tc>
                      <a:txBody>
                        <a:bodyPr/>
                        <a:lstStyle/>
                        <a:p>
                          <a:pPr algn="ctr"/>
                          <a:r>
                            <a:rPr sz="1400"/>
                            <a:t>6.88</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12"/>
                      </a:ext>
                    </a:extLst>
                  </a:tr>
                  <a:tr h="370840">
                    <a:tc>
                      <a:txBody>
                        <a:bodyPr/>
                        <a:lstStyle/>
                        <a:p>
                          <a:pPr algn="ctr"/>
                          <a:r>
                            <a:rPr sz="1400"/>
                            <a:t>12</a:t>
                          </a:r>
                          <a:endParaRPr sz="1400">
                            <a:latin typeface="Cambria Math"/>
                          </a:endParaRPr>
                        </a:p>
                      </a:txBody>
                      <a:tcPr/>
                    </a:tc>
                    <a:tc>
                      <a:txBody>
                        <a:bodyPr/>
                        <a:lstStyle/>
                        <a:p>
                          <a:pPr algn="ctr"/>
                          <a:r>
                            <a:rPr sz="1400"/>
                            <a:t>21.00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2.15</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3"/>
                      </a:ext>
                    </a:extLst>
                  </a:tr>
                  <a:tr h="370840">
                    <a:tc>
                      <a:txBody>
                        <a:bodyPr/>
                        <a:lstStyle/>
                        <a:p>
                          <a:pPr algn="ctr"/>
                          <a:r>
                            <a:rPr sz="1400"/>
                            <a:t>13</a:t>
                          </a:r>
                          <a:endParaRPr sz="1400">
                            <a:latin typeface="Cambria Math"/>
                          </a:endParaRPr>
                        </a:p>
                      </a:txBody>
                      <a:tcPr/>
                    </a:tc>
                    <a:tc>
                      <a:txBody>
                        <a:bodyPr/>
                        <a:lstStyle/>
                        <a:p>
                          <a:pPr algn="ctr"/>
                          <a:r>
                            <a:rPr sz="1400"/>
                            <a:t>13.50</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2.55</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4"/>
                      </a:ext>
                    </a:extLst>
                  </a:tr>
                  <a:tr h="370840">
                    <a:tc>
                      <a:txBody>
                        <a:bodyPr/>
                        <a:lstStyle/>
                        <a:p>
                          <a:pPr algn="ctr"/>
                          <a:r>
                            <a:rPr sz="1400"/>
                            <a:t>14</a:t>
                          </a:r>
                          <a:endParaRPr sz="1400">
                            <a:latin typeface="Cambria Math"/>
                          </a:endParaRPr>
                        </a:p>
                      </a:txBody>
                      <a:tcPr/>
                    </a:tc>
                    <a:tc>
                      <a:txBody>
                        <a:bodyPr/>
                        <a:lstStyle/>
                        <a:p>
                          <a:pPr algn="ctr"/>
                          <a:r>
                            <a:rPr sz="1400"/>
                            <a:t>19.75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4.62</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5"/>
                      </a:ext>
                    </a:extLst>
                  </a:tr>
                  <a:tr h="370840">
                    <a:tc>
                      <a:txBody>
                        <a:bodyPr/>
                        <a:lstStyle/>
                        <a:p>
                          <a:pPr algn="ctr"/>
                          <a:r>
                            <a:rPr sz="1400"/>
                            <a:t>15</a:t>
                          </a:r>
                          <a:endParaRPr sz="1400">
                            <a:latin typeface="Cambria Math"/>
                          </a:endParaRPr>
                        </a:p>
                      </a:txBody>
                      <a:tcPr/>
                    </a:tc>
                    <a:tc>
                      <a:txBody>
                        <a:bodyPr/>
                        <a:lstStyle/>
                        <a:p>
                          <a:pPr algn="ctr"/>
                          <a:r>
                            <a:rPr sz="1400"/>
                            <a:t>24.00</a:t>
                          </a:r>
                          <a:endParaRPr sz="1400">
                            <a:latin typeface="Cambria Math"/>
                          </a:endParaRPr>
                        </a:p>
                      </a:txBody>
                      <a:tcPr/>
                    </a:tc>
                    <a:tc>
                      <a:txBody>
                        <a:bodyPr/>
                        <a:lstStyle/>
                        <a:p>
                          <a:pPr algn="ctr"/>
                          <a:r>
                            <a:rPr sz="1400"/>
                            <a:t>9</a:t>
                          </a:r>
                          <a:endParaRPr sz="1400">
                            <a:latin typeface="Cambria Math"/>
                          </a:endParaRPr>
                        </a:p>
                      </a:txBody>
                      <a:tcPr/>
                    </a:tc>
                    <a:tc>
                      <a:txBody>
                        <a:bodyPr/>
                        <a:lstStyle/>
                        <a:p>
                          <a:pPr algn="ctr"/>
                          <a:r>
                            <a:rPr sz="1400"/>
                            <a:t>4.48</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6"/>
                      </a:ext>
                    </a:extLst>
                  </a:tr>
                  <a:tr h="370840">
                    <a:tc>
                      <a:txBody>
                        <a:bodyPr/>
                        <a:lstStyle/>
                        <a:p>
                          <a:pPr algn="ctr"/>
                          <a:r>
                            <a:rPr sz="1400"/>
                            <a:t>16</a:t>
                          </a:r>
                          <a:endParaRPr sz="1400">
                            <a:latin typeface="Cambria Math"/>
                          </a:endParaRPr>
                        </a:p>
                      </a:txBody>
                      <a:tcPr/>
                    </a:tc>
                    <a:tc>
                      <a:txBody>
                        <a:bodyPr/>
                        <a:lstStyle/>
                        <a:p>
                          <a:pPr algn="ctr"/>
                          <a:r>
                            <a:rPr sz="1400"/>
                            <a:t>29.00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7.76</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7"/>
                      </a:ext>
                    </a:extLst>
                  </a:tr>
                  <a:tr h="370840">
                    <a:tc>
                      <a:txBody>
                        <a:bodyPr/>
                        <a:lstStyle/>
                        <a:p>
                          <a:pPr algn="ctr"/>
                          <a:r>
                            <a:rPr sz="1400"/>
                            <a:t>17</a:t>
                          </a:r>
                          <a:endParaRPr sz="1400">
                            <a:latin typeface="Cambria Math"/>
                          </a:endParaRPr>
                        </a:p>
                      </a:txBody>
                      <a:tcPr/>
                    </a:tc>
                    <a:tc>
                      <a:txBody>
                        <a:bodyPr/>
                        <a:lstStyle/>
                        <a:p>
                          <a:pPr algn="ctr"/>
                          <a:r>
                            <a:rPr sz="1400"/>
                            <a:t>15.35</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2.00</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18"/>
                      </a:ext>
                    </a:extLst>
                  </a:tr>
                  <a:tr h="370840">
                    <a:tc>
                      <a:txBody>
                        <a:bodyPr/>
                        <a:lstStyle/>
                        <a:p>
                          <a:pPr algn="ctr"/>
                          <a:r>
                            <a:rPr sz="1400"/>
                            <a:t>18</a:t>
                          </a:r>
                          <a:endParaRPr sz="1400">
                            <a:latin typeface="Cambria Math"/>
                          </a:endParaRPr>
                        </a:p>
                      </a:txBody>
                      <a:tcPr/>
                    </a:tc>
                    <a:tc>
                      <a:txBody>
                        <a:bodyPr/>
                        <a:lstStyle/>
                        <a:p>
                          <a:pPr algn="ctr"/>
                          <a:r>
                            <a:rPr sz="1400"/>
                            <a:t>19.00</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1.32</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19"/>
                      </a:ext>
                    </a:extLst>
                  </a:tr>
                  <a:tr h="370840">
                    <a:tc>
                      <a:txBody>
                        <a:bodyPr/>
                        <a:lstStyle/>
                        <a:p>
                          <a:pPr algn="ctr"/>
                          <a:r>
                            <a:rPr sz="1400" dirty="0"/>
                            <a:t>19</a:t>
                          </a:r>
                          <a:endParaRPr sz="1400" dirty="0">
                            <a:latin typeface="Cambria Math"/>
                          </a:endParaRPr>
                        </a:p>
                      </a:txBody>
                      <a:tcPr/>
                    </a:tc>
                    <a:tc>
                      <a:txBody>
                        <a:bodyPr/>
                        <a:lstStyle/>
                        <a:p>
                          <a:pPr algn="ctr"/>
                          <a:r>
                            <a:rPr sz="1400"/>
                            <a:t>9.50</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0.36</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20"/>
                      </a:ext>
                    </a:extLst>
                  </a:tr>
                  <a:tr h="370840">
                    <a:tc>
                      <a:txBody>
                        <a:bodyPr/>
                        <a:lstStyle/>
                        <a:p>
                          <a:pPr algn="ctr"/>
                          <a:r>
                            <a:rPr sz="1400"/>
                            <a:t>20</a:t>
                          </a:r>
                          <a:endParaRPr sz="1400">
                            <a:latin typeface="Cambria Math"/>
                          </a:endParaRPr>
                        </a:p>
                      </a:txBody>
                      <a:tcPr/>
                    </a:tc>
                    <a:tc>
                      <a:txBody>
                        <a:bodyPr/>
                        <a:lstStyle/>
                        <a:p>
                          <a:pPr algn="ctr"/>
                          <a:r>
                            <a:rPr sz="1400"/>
                            <a:t>35.10</a:t>
                          </a:r>
                          <a:endParaRPr sz="1400">
                            <a:latin typeface="Cambria Math"/>
                          </a:endParaRPr>
                        </a:p>
                      </a:txBody>
                      <a:tcPr/>
                    </a:tc>
                    <a:tc>
                      <a:txBody>
                        <a:bodyPr/>
                        <a:lstStyle/>
                        <a:p>
                          <a:pPr algn="ctr"/>
                          <a:r>
                            <a:rPr sz="1400"/>
                            <a:t>17</a:t>
                          </a:r>
                          <a:endParaRPr sz="1400">
                            <a:latin typeface="Cambria Math"/>
                          </a:endParaRPr>
                        </a:p>
                      </a:txBody>
                      <a:tcPr/>
                    </a:tc>
                    <a:tc>
                      <a:txBody>
                        <a:bodyPr/>
                        <a:lstStyle/>
                        <a:p>
                          <a:pPr algn="ctr"/>
                          <a:r>
                            <a:rPr sz="1400"/>
                            <a:t>7.70</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1"/>
                      </a:ext>
                    </a:extLst>
                  </a:tr>
                </a:tbl>
              </a:graphicData>
            </a:graphic>
          </p:graphicFrame>
        </mc:Fallback>
      </mc:AlternateContent>
    </p:spTree>
    <p:extLst>
      <p:ext uri="{BB962C8B-B14F-4D97-AF65-F5344CB8AC3E}">
        <p14:creationId xmlns:p14="http://schemas.microsoft.com/office/powerpoint/2010/main" val="3590896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4</a:t>
            </a:r>
            <a:endParaRPr sz="2600" dirty="0"/>
          </a:p>
        </p:txBody>
      </p:sp>
      <p:sp>
        <p:nvSpPr>
          <p:cNvPr id="5" name="TextBox 4">
            <a:extLst>
              <a:ext uri="{FF2B5EF4-FFF2-40B4-BE49-F238E27FC236}">
                <a16:creationId xmlns:a16="http://schemas.microsoft.com/office/drawing/2014/main" id="{EDAFC59D-9C5E-F2F0-1169-0DCBC90C92FF}"/>
              </a:ext>
            </a:extLst>
          </p:cNvPr>
          <p:cNvSpPr txBox="1"/>
          <p:nvPr/>
        </p:nvSpPr>
        <p:spPr>
          <a:xfrm>
            <a:off x="2514600" y="1371600"/>
            <a:ext cx="4572000" cy="369332"/>
          </a:xfrm>
          <a:prstGeom prst="rect">
            <a:avLst/>
          </a:prstGeom>
          <a:noFill/>
        </p:spPr>
        <p:txBody>
          <a:bodyPr wrap="square">
            <a:spAutoFit/>
          </a:bodyPr>
          <a:lstStyle/>
          <a:p>
            <a:pPr algn="ctr">
              <a:defRPr sz="1800" b="1"/>
            </a:pPr>
            <a:r>
              <a:rPr lang="en-US" dirty="0"/>
              <a:t>Table 1 – Pizza Delivery Time Data</a:t>
            </a:r>
          </a:p>
        </p:txBody>
      </p:sp>
      <mc:AlternateContent xmlns:mc="http://schemas.openxmlformats.org/markup-compatibility/2006" xmlns:a14="http://schemas.microsoft.com/office/drawing/2010/main">
        <mc:Choice Requires="a14">
          <p:graphicFrame>
            <p:nvGraphicFramePr>
              <p:cNvPr id="3" name="Table Placeholder 2" descr="The table contains the following columns and values:&#10;&#10;Columns:&#10;Observation&#10;Delivery Time (Minutes)&#10;Number of Pizzas&#10;Distance (Miles)&#10;In Town Delivery?&#10;Town (= 1 if In Town, = 0 otherwise)&#10;&#10;Rows:&#10;Observation 21: Delivery Time 17.90, Number of Pizzas 10, Distance 1.40, In Town Delivery? YES, Town 1&#10;Observation 22: Delivery Time 52.32, Number of Pizzas 26, Distance 8.10, In Town Delivery? NO, Town 0&#10;Observation 23: Delivery Time 18.75, Number of Pizzas 9, Distance 4.50, In Town Delivery? YES, Town 1&#10;Observation 24: Delivery Time 19.83, Number of Pizzas 8, Distance 6.35, In Town Delivery? NO, Town 0&#10;Observation 25: Delivery Time 10.75, Number of Pizzas 4, Distance 1.50, In Town Delivery? YES, Town 1&#10;"/>
              <p:cNvGraphicFramePr>
                <a:graphicFrameLocks noGrp="1"/>
              </p:cNvGraphicFramePr>
              <p:nvPr>
                <p:ph type="tbl" sz="quarter" idx="10"/>
                <p:extLst>
                  <p:ext uri="{D42A27DB-BD31-4B8C-83A1-F6EECF244321}">
                    <p14:modId xmlns:p14="http://schemas.microsoft.com/office/powerpoint/2010/main" val="656443432"/>
                  </p:ext>
                </p:extLst>
              </p:nvPr>
            </p:nvGraphicFramePr>
            <p:xfrm>
              <a:off x="457200" y="1757680"/>
              <a:ext cx="8229600" cy="25857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t>Number of Pizzas</a:t>
                          </a:r>
                        </a:p>
                      </a:txBody>
                      <a:tcPr/>
                    </a:tc>
                    <a:tc>
                      <a:txBody>
                        <a:bodyPr/>
                        <a:lstStyle/>
                        <a:p>
                          <a:pPr algn="ctr">
                            <a:defRPr sz="1400" b="1"/>
                          </a:pPr>
                          <a:r>
                            <a:t>Distance (Miles)</a:t>
                          </a:r>
                        </a:p>
                      </a:txBody>
                      <a:tcPr/>
                    </a:tc>
                    <a:tc>
                      <a:txBody>
                        <a:bodyPr/>
                        <a:lstStyle/>
                        <a:p>
                          <a:pPr algn="ctr">
                            <a:defRPr sz="1400" b="1"/>
                          </a:pPr>
                          <a:r>
                            <a:rPr dirty="0"/>
                            <a:t>In Town Delivery?</a:t>
                          </a:r>
                        </a:p>
                      </a:txBody>
                      <a:tcPr/>
                    </a:tc>
                    <a:tc>
                      <a:txBody>
                        <a:bodyPr/>
                        <a:lstStyle/>
                        <a:p>
                          <a:pPr algn="ctr">
                            <a:defRPr sz="1400" b="1"/>
                          </a:pPr>
                          <a:r>
                            <a:rPr sz="1400" dirty="0"/>
                            <a:t>Town(</a:t>
                          </a:r>
                          <a14:m>
                            <m:oMath xmlns:m="http://schemas.openxmlformats.org/officeDocument/2006/math">
                              <m:r>
                                <a:rPr sz="1400">
                                  <a:latin typeface="Cambria Math" panose="02040503050406030204" pitchFamily="18" charset="0"/>
                                </a:rPr>
                                <m:t>=1</m:t>
                              </m:r>
                            </m:oMath>
                          </a14:m>
                          <a:r>
                            <a:rPr sz="1400" dirty="0"/>
                            <a:t> if </a:t>
                          </a:r>
                          <a:r>
                            <a:rPr lang="en-US" sz="1400" dirty="0"/>
                            <a:t>I</a:t>
                          </a:r>
                          <a:r>
                            <a:rPr sz="1400" dirty="0"/>
                            <a:t>n </a:t>
                          </a:r>
                          <a:r>
                            <a:rPr lang="en-US" sz="1400" dirty="0"/>
                            <a:t>T</a:t>
                          </a:r>
                          <a:r>
                            <a:rPr sz="1400" dirty="0"/>
                            <a:t>own, </a:t>
                          </a:r>
                          <a14:m>
                            <m:oMath xmlns:m="http://schemas.openxmlformats.org/officeDocument/2006/math">
                              <m:r>
                                <a:rPr sz="1400">
                                  <a:latin typeface="Cambria Math" panose="02040503050406030204" pitchFamily="18" charset="0"/>
                                </a:rPr>
                                <m:t>=0</m:t>
                              </m:r>
                            </m:oMath>
                          </a14:m>
                          <a:r>
                            <a:rPr sz="1400" dirty="0"/>
                            <a:t> otherwise)</a:t>
                          </a:r>
                        </a:p>
                      </a:txBody>
                      <a:tcPr/>
                    </a:tc>
                    <a:extLst>
                      <a:ext uri="{0D108BD9-81ED-4DB2-BD59-A6C34878D82A}">
                        <a16:rowId xmlns:a16="http://schemas.microsoft.com/office/drawing/2014/main" val="10001"/>
                      </a:ext>
                    </a:extLst>
                  </a:tr>
                  <a:tr h="370840">
                    <a:tc>
                      <a:txBody>
                        <a:bodyPr/>
                        <a:lstStyle/>
                        <a:p>
                          <a:pPr algn="ctr"/>
                          <a:r>
                            <a:rPr sz="1400"/>
                            <a:t>21</a:t>
                          </a:r>
                          <a:endParaRPr sz="1400">
                            <a:latin typeface="Cambria Math"/>
                          </a:endParaRPr>
                        </a:p>
                      </a:txBody>
                      <a:tcPr/>
                    </a:tc>
                    <a:tc>
                      <a:txBody>
                        <a:bodyPr/>
                        <a:lstStyle/>
                        <a:p>
                          <a:pPr algn="ctr"/>
                          <a:r>
                            <a:rPr sz="1400"/>
                            <a:t>17.90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1.40</a:t>
                          </a:r>
                          <a:endParaRPr sz="1400">
                            <a:latin typeface="Cambria Math"/>
                          </a:endParaRPr>
                        </a:p>
                      </a:txBody>
                      <a:tcPr/>
                    </a:tc>
                    <a:tc>
                      <a:txBody>
                        <a:bodyPr/>
                        <a:lstStyle/>
                        <a:p>
                          <a:pPr algn="ctr">
                            <a:defRPr sz="1400"/>
                          </a:pPr>
                          <a:r>
                            <a:rPr dirty="0"/>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2"/>
                      </a:ext>
                    </a:extLst>
                  </a:tr>
                  <a:tr h="370840">
                    <a:tc>
                      <a:txBody>
                        <a:bodyPr/>
                        <a:lstStyle/>
                        <a:p>
                          <a:pPr algn="ctr"/>
                          <a:r>
                            <a:rPr sz="1400"/>
                            <a:t>22</a:t>
                          </a:r>
                          <a:endParaRPr sz="1400">
                            <a:latin typeface="Cambria Math"/>
                          </a:endParaRPr>
                        </a:p>
                      </a:txBody>
                      <a:tcPr/>
                    </a:tc>
                    <a:tc>
                      <a:txBody>
                        <a:bodyPr/>
                        <a:lstStyle/>
                        <a:p>
                          <a:pPr algn="ctr"/>
                          <a:r>
                            <a:rPr sz="1400"/>
                            <a:t>52.32</a:t>
                          </a:r>
                          <a:endParaRPr sz="1400">
                            <a:latin typeface="Cambria Math"/>
                          </a:endParaRPr>
                        </a:p>
                      </a:txBody>
                      <a:tcPr/>
                    </a:tc>
                    <a:tc>
                      <a:txBody>
                        <a:bodyPr/>
                        <a:lstStyle/>
                        <a:p>
                          <a:pPr algn="ctr"/>
                          <a:r>
                            <a:rPr sz="1400"/>
                            <a:t>26</a:t>
                          </a:r>
                          <a:endParaRPr sz="1400">
                            <a:latin typeface="Cambria Math"/>
                          </a:endParaRPr>
                        </a:p>
                      </a:txBody>
                      <a:tcPr/>
                    </a:tc>
                    <a:tc>
                      <a:txBody>
                        <a:bodyPr/>
                        <a:lstStyle/>
                        <a:p>
                          <a:pPr algn="ctr"/>
                          <a:r>
                            <a:rPr sz="1400"/>
                            <a:t>8.10</a:t>
                          </a:r>
                          <a:endParaRPr sz="1400">
                            <a:latin typeface="Cambria Math"/>
                          </a:endParaRPr>
                        </a:p>
                      </a:txBody>
                      <a:tcPr/>
                    </a:tc>
                    <a:tc>
                      <a:txBody>
                        <a:bodyPr/>
                        <a:lstStyle/>
                        <a:p>
                          <a:pPr algn="ctr">
                            <a:defRPr sz="1400"/>
                          </a:pPr>
                          <a:r>
                            <a:t>NO</a:t>
                          </a:r>
                        </a:p>
                      </a:txBody>
                      <a:tcPr/>
                    </a:tc>
                    <a:tc>
                      <a:txBody>
                        <a:bodyPr/>
                        <a:lstStyle/>
                        <a:p>
                          <a:pPr algn="ctr"/>
                          <a:r>
                            <a:rPr sz="1400" dirty="0"/>
                            <a:t>0</a:t>
                          </a:r>
                          <a:endParaRPr sz="1400" dirty="0">
                            <a:latin typeface="Cambria Math"/>
                          </a:endParaRPr>
                        </a:p>
                      </a:txBody>
                      <a:tcPr/>
                    </a:tc>
                    <a:extLst>
                      <a:ext uri="{0D108BD9-81ED-4DB2-BD59-A6C34878D82A}">
                        <a16:rowId xmlns:a16="http://schemas.microsoft.com/office/drawing/2014/main" val="10023"/>
                      </a:ext>
                    </a:extLst>
                  </a:tr>
                  <a:tr h="370840">
                    <a:tc>
                      <a:txBody>
                        <a:bodyPr/>
                        <a:lstStyle/>
                        <a:p>
                          <a:pPr algn="ctr"/>
                          <a:r>
                            <a:rPr sz="1400"/>
                            <a:t>23</a:t>
                          </a:r>
                          <a:endParaRPr sz="1400">
                            <a:latin typeface="Cambria Math"/>
                          </a:endParaRPr>
                        </a:p>
                      </a:txBody>
                      <a:tcPr/>
                    </a:tc>
                    <a:tc>
                      <a:txBody>
                        <a:bodyPr/>
                        <a:lstStyle/>
                        <a:p>
                          <a:pPr algn="ctr"/>
                          <a:r>
                            <a:rPr sz="1400"/>
                            <a:t>18.75</a:t>
                          </a:r>
                          <a:endParaRPr sz="1400">
                            <a:latin typeface="Cambria Math"/>
                          </a:endParaRPr>
                        </a:p>
                      </a:txBody>
                      <a:tcPr/>
                    </a:tc>
                    <a:tc>
                      <a:txBody>
                        <a:bodyPr/>
                        <a:lstStyle/>
                        <a:p>
                          <a:pPr algn="ctr"/>
                          <a:r>
                            <a:rPr sz="1400"/>
                            <a:t>9</a:t>
                          </a:r>
                          <a:endParaRPr sz="1400">
                            <a:latin typeface="Cambria Math"/>
                          </a:endParaRPr>
                        </a:p>
                      </a:txBody>
                      <a:tcPr/>
                    </a:tc>
                    <a:tc>
                      <a:txBody>
                        <a:bodyPr/>
                        <a:lstStyle/>
                        <a:p>
                          <a:pPr algn="ctr"/>
                          <a:r>
                            <a:rPr sz="1400"/>
                            <a:t>4.50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24"/>
                      </a:ext>
                    </a:extLst>
                  </a:tr>
                  <a:tr h="370840">
                    <a:tc>
                      <a:txBody>
                        <a:bodyPr/>
                        <a:lstStyle/>
                        <a:p>
                          <a:pPr algn="ctr"/>
                          <a:r>
                            <a:rPr sz="1400"/>
                            <a:t>24</a:t>
                          </a:r>
                          <a:endParaRPr sz="1400">
                            <a:latin typeface="Cambria Math"/>
                          </a:endParaRPr>
                        </a:p>
                      </a:txBody>
                      <a:tcPr/>
                    </a:tc>
                    <a:tc>
                      <a:txBody>
                        <a:bodyPr/>
                        <a:lstStyle/>
                        <a:p>
                          <a:pPr algn="ctr"/>
                          <a:r>
                            <a:rPr sz="1400"/>
                            <a:t>19.83</a:t>
                          </a:r>
                          <a:endParaRPr sz="1400">
                            <a:latin typeface="Cambria Math"/>
                          </a:endParaRPr>
                        </a:p>
                      </a:txBody>
                      <a:tcPr/>
                    </a:tc>
                    <a:tc>
                      <a:txBody>
                        <a:bodyPr/>
                        <a:lstStyle/>
                        <a:p>
                          <a:pPr algn="ctr"/>
                          <a:r>
                            <a:rPr sz="1400"/>
                            <a:t>8</a:t>
                          </a:r>
                          <a:endParaRPr sz="1400">
                            <a:latin typeface="Cambria Math"/>
                          </a:endParaRPr>
                        </a:p>
                      </a:txBody>
                      <a:tcPr/>
                    </a:tc>
                    <a:tc>
                      <a:txBody>
                        <a:bodyPr/>
                        <a:lstStyle/>
                        <a:p>
                          <a:pPr algn="ctr"/>
                          <a:r>
                            <a:rPr sz="1400"/>
                            <a:t>6.35</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25"/>
                      </a:ext>
                    </a:extLst>
                  </a:tr>
                  <a:tr h="370840">
                    <a:tc>
                      <a:txBody>
                        <a:bodyPr/>
                        <a:lstStyle/>
                        <a:p>
                          <a:pPr algn="ctr"/>
                          <a:r>
                            <a:rPr sz="1400"/>
                            <a:t>25</a:t>
                          </a:r>
                          <a:endParaRPr sz="1400">
                            <a:latin typeface="Cambria Math"/>
                          </a:endParaRPr>
                        </a:p>
                      </a:txBody>
                      <a:tcPr/>
                    </a:tc>
                    <a:tc>
                      <a:txBody>
                        <a:bodyPr/>
                        <a:lstStyle/>
                        <a:p>
                          <a:pPr algn="ctr"/>
                          <a:r>
                            <a:rPr sz="1400"/>
                            <a:t>10.75</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6"/>
                      </a:ext>
                    </a:extLst>
                  </a:tr>
                </a:tbl>
              </a:graphicData>
            </a:graphic>
          </p:graphicFrame>
        </mc:Choice>
        <mc:Fallback xmlns="">
          <p:graphicFrame>
            <p:nvGraphicFramePr>
              <p:cNvPr id="3" name="Table Placeholder 2" descr="The table contains the following columns and values:&#10;&#10;Columns:&#10;Observation&#10;Delivery Time (Minutes)&#10;Number of Pizzas&#10;Distance (Miles)&#10;In Town Delivery?&#10;Town (= 1 if In Town, = 0 otherwise)&#10;&#10;Rows:&#10;Observation 21: Delivery Time 17.90, Number of Pizzas 10, Distance 1.40, In Town Delivery? YES, Town 1&#10;Observation 22: Delivery Time 52.32, Number of Pizzas 26, Distance 8.10, In Town Delivery? NO, Town 0&#10;Observation 23: Delivery Time 18.75, Number of Pizzas 9, Distance 4.50, In Town Delivery? YES, Town 1&#10;Observation 24: Delivery Time 19.83, Number of Pizzas 8, Distance 6.35, In Town Delivery? NO, Town 0&#10;Observation 25: Delivery Time 10.75, Number of Pizzas 4, Distance 1.50, In Town Delivery? YES, Town 1&#10;"/>
              <p:cNvGraphicFramePr>
                <a:graphicFrameLocks noGrp="1"/>
              </p:cNvGraphicFramePr>
              <p:nvPr>
                <p:ph type="tbl" sz="quarter" idx="10"/>
                <p:extLst>
                  <p:ext uri="{D42A27DB-BD31-4B8C-83A1-F6EECF244321}">
                    <p14:modId xmlns:p14="http://schemas.microsoft.com/office/powerpoint/2010/main" val="656443432"/>
                  </p:ext>
                </p:extLst>
              </p:nvPr>
            </p:nvGraphicFramePr>
            <p:xfrm>
              <a:off x="457200" y="1757680"/>
              <a:ext cx="8229600" cy="25857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731520">
                    <a:tc>
                      <a:txBody>
                        <a:bodyPr/>
                        <a:lstStyle/>
                        <a:p>
                          <a:pPr algn="ctr">
                            <a:defRPr sz="1400" b="1"/>
                          </a:pPr>
                          <a:r>
                            <a:rPr dirty="0"/>
                            <a:t>Observation</a:t>
                          </a:r>
                        </a:p>
                      </a:txBody>
                      <a:tcPr/>
                    </a:tc>
                    <a:tc>
                      <a:txBody>
                        <a:bodyPr/>
                        <a:lstStyle/>
                        <a:p>
                          <a:pPr algn="ctr">
                            <a:defRPr sz="1400" b="1"/>
                          </a:pPr>
                          <a:r>
                            <a:t>Delivery Time (Minutes)</a:t>
                          </a:r>
                        </a:p>
                      </a:txBody>
                      <a:tcPr/>
                    </a:tc>
                    <a:tc>
                      <a:txBody>
                        <a:bodyPr/>
                        <a:lstStyle/>
                        <a:p>
                          <a:pPr algn="ctr">
                            <a:defRPr sz="1400" b="1"/>
                          </a:pPr>
                          <a:r>
                            <a:t>Number of Pizzas</a:t>
                          </a:r>
                        </a:p>
                      </a:txBody>
                      <a:tcPr/>
                    </a:tc>
                    <a:tc>
                      <a:txBody>
                        <a:bodyPr/>
                        <a:lstStyle/>
                        <a:p>
                          <a:pPr algn="ctr">
                            <a:defRPr sz="1400" b="1"/>
                          </a:pPr>
                          <a:r>
                            <a:t>Distance (Miles)</a:t>
                          </a:r>
                        </a:p>
                      </a:txBody>
                      <a:tcPr/>
                    </a:tc>
                    <a:tc>
                      <a:txBody>
                        <a:bodyPr/>
                        <a:lstStyle/>
                        <a:p>
                          <a:pPr algn="ctr">
                            <a:defRPr sz="1400" b="1"/>
                          </a:pPr>
                          <a:r>
                            <a:t>In Town Delivery?</a:t>
                          </a:r>
                        </a:p>
                      </a:txBody>
                      <a:tcPr/>
                    </a:tc>
                    <a:tc>
                      <a:txBody>
                        <a:bodyPr/>
                        <a:lstStyle/>
                        <a:p>
                          <a:endParaRPr lang="en-US"/>
                        </a:p>
                      </a:txBody>
                      <a:tcPr>
                        <a:blipFill>
                          <a:blip r:embed="rId2"/>
                          <a:stretch>
                            <a:fillRect l="-500889" t="-833" r="-1333" b="-255833"/>
                          </a:stretch>
                        </a:blipFill>
                      </a:tcPr>
                    </a:tc>
                    <a:extLst>
                      <a:ext uri="{0D108BD9-81ED-4DB2-BD59-A6C34878D82A}">
                        <a16:rowId xmlns:a16="http://schemas.microsoft.com/office/drawing/2014/main" val="10001"/>
                      </a:ext>
                    </a:extLst>
                  </a:tr>
                  <a:tr h="370840">
                    <a:tc>
                      <a:txBody>
                        <a:bodyPr/>
                        <a:lstStyle/>
                        <a:p>
                          <a:pPr algn="ctr"/>
                          <a:r>
                            <a:rPr sz="1400"/>
                            <a:t>21</a:t>
                          </a:r>
                          <a:endParaRPr sz="1400">
                            <a:latin typeface="Cambria Math"/>
                          </a:endParaRPr>
                        </a:p>
                      </a:txBody>
                      <a:tcPr/>
                    </a:tc>
                    <a:tc>
                      <a:txBody>
                        <a:bodyPr/>
                        <a:lstStyle/>
                        <a:p>
                          <a:pPr algn="ctr"/>
                          <a:r>
                            <a:rPr sz="1400"/>
                            <a:t>17.90</a:t>
                          </a:r>
                          <a:endParaRPr sz="1400">
                            <a:latin typeface="Cambria Math"/>
                          </a:endParaRPr>
                        </a:p>
                      </a:txBody>
                      <a:tcPr/>
                    </a:tc>
                    <a:tc>
                      <a:txBody>
                        <a:bodyPr/>
                        <a:lstStyle/>
                        <a:p>
                          <a:pPr algn="ctr"/>
                          <a:r>
                            <a:rPr sz="1400"/>
                            <a:t>10</a:t>
                          </a:r>
                          <a:endParaRPr sz="1400">
                            <a:latin typeface="Cambria Math"/>
                          </a:endParaRPr>
                        </a:p>
                      </a:txBody>
                      <a:tcPr/>
                    </a:tc>
                    <a:tc>
                      <a:txBody>
                        <a:bodyPr/>
                        <a:lstStyle/>
                        <a:p>
                          <a:pPr algn="ctr"/>
                          <a:r>
                            <a:rPr sz="1400"/>
                            <a:t>1.40</a:t>
                          </a:r>
                          <a:endParaRPr sz="1400">
                            <a:latin typeface="Cambria Math"/>
                          </a:endParaRPr>
                        </a:p>
                      </a:txBody>
                      <a:tcPr/>
                    </a:tc>
                    <a:tc>
                      <a:txBody>
                        <a:bodyPr/>
                        <a:lstStyle/>
                        <a:p>
                          <a:pPr algn="ctr">
                            <a:defRPr sz="1400"/>
                          </a:pPr>
                          <a:r>
                            <a:rPr dirty="0"/>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2"/>
                      </a:ext>
                    </a:extLst>
                  </a:tr>
                  <a:tr h="370840">
                    <a:tc>
                      <a:txBody>
                        <a:bodyPr/>
                        <a:lstStyle/>
                        <a:p>
                          <a:pPr algn="ctr"/>
                          <a:r>
                            <a:rPr sz="1400"/>
                            <a:t>22</a:t>
                          </a:r>
                          <a:endParaRPr sz="1400">
                            <a:latin typeface="Cambria Math"/>
                          </a:endParaRPr>
                        </a:p>
                      </a:txBody>
                      <a:tcPr/>
                    </a:tc>
                    <a:tc>
                      <a:txBody>
                        <a:bodyPr/>
                        <a:lstStyle/>
                        <a:p>
                          <a:pPr algn="ctr"/>
                          <a:r>
                            <a:rPr sz="1400"/>
                            <a:t>52.32</a:t>
                          </a:r>
                          <a:endParaRPr sz="1400">
                            <a:latin typeface="Cambria Math"/>
                          </a:endParaRPr>
                        </a:p>
                      </a:txBody>
                      <a:tcPr/>
                    </a:tc>
                    <a:tc>
                      <a:txBody>
                        <a:bodyPr/>
                        <a:lstStyle/>
                        <a:p>
                          <a:pPr algn="ctr"/>
                          <a:r>
                            <a:rPr sz="1400"/>
                            <a:t>26</a:t>
                          </a:r>
                          <a:endParaRPr sz="1400">
                            <a:latin typeface="Cambria Math"/>
                          </a:endParaRPr>
                        </a:p>
                      </a:txBody>
                      <a:tcPr/>
                    </a:tc>
                    <a:tc>
                      <a:txBody>
                        <a:bodyPr/>
                        <a:lstStyle/>
                        <a:p>
                          <a:pPr algn="ctr"/>
                          <a:r>
                            <a:rPr sz="1400"/>
                            <a:t>8.10</a:t>
                          </a:r>
                          <a:endParaRPr sz="1400">
                            <a:latin typeface="Cambria Math"/>
                          </a:endParaRPr>
                        </a:p>
                      </a:txBody>
                      <a:tcPr/>
                    </a:tc>
                    <a:tc>
                      <a:txBody>
                        <a:bodyPr/>
                        <a:lstStyle/>
                        <a:p>
                          <a:pPr algn="ctr">
                            <a:defRPr sz="1400"/>
                          </a:pPr>
                          <a:r>
                            <a:t>NO</a:t>
                          </a:r>
                        </a:p>
                      </a:txBody>
                      <a:tcPr/>
                    </a:tc>
                    <a:tc>
                      <a:txBody>
                        <a:bodyPr/>
                        <a:lstStyle/>
                        <a:p>
                          <a:pPr algn="ctr"/>
                          <a:r>
                            <a:rPr sz="1400" dirty="0"/>
                            <a:t>0</a:t>
                          </a:r>
                          <a:endParaRPr sz="1400" dirty="0">
                            <a:latin typeface="Cambria Math"/>
                          </a:endParaRPr>
                        </a:p>
                      </a:txBody>
                      <a:tcPr/>
                    </a:tc>
                    <a:extLst>
                      <a:ext uri="{0D108BD9-81ED-4DB2-BD59-A6C34878D82A}">
                        <a16:rowId xmlns:a16="http://schemas.microsoft.com/office/drawing/2014/main" val="10023"/>
                      </a:ext>
                    </a:extLst>
                  </a:tr>
                  <a:tr h="370840">
                    <a:tc>
                      <a:txBody>
                        <a:bodyPr/>
                        <a:lstStyle/>
                        <a:p>
                          <a:pPr algn="ctr"/>
                          <a:r>
                            <a:rPr sz="1400"/>
                            <a:t>23</a:t>
                          </a:r>
                          <a:endParaRPr sz="1400">
                            <a:latin typeface="Cambria Math"/>
                          </a:endParaRPr>
                        </a:p>
                      </a:txBody>
                      <a:tcPr/>
                    </a:tc>
                    <a:tc>
                      <a:txBody>
                        <a:bodyPr/>
                        <a:lstStyle/>
                        <a:p>
                          <a:pPr algn="ctr"/>
                          <a:r>
                            <a:rPr sz="1400"/>
                            <a:t>18.75</a:t>
                          </a:r>
                          <a:endParaRPr sz="1400">
                            <a:latin typeface="Cambria Math"/>
                          </a:endParaRPr>
                        </a:p>
                      </a:txBody>
                      <a:tcPr/>
                    </a:tc>
                    <a:tc>
                      <a:txBody>
                        <a:bodyPr/>
                        <a:lstStyle/>
                        <a:p>
                          <a:pPr algn="ctr"/>
                          <a:r>
                            <a:rPr sz="1400"/>
                            <a:t>9</a:t>
                          </a:r>
                          <a:endParaRPr sz="1400">
                            <a:latin typeface="Cambria Math"/>
                          </a:endParaRPr>
                        </a:p>
                      </a:txBody>
                      <a:tcPr/>
                    </a:tc>
                    <a:tc>
                      <a:txBody>
                        <a:bodyPr/>
                        <a:lstStyle/>
                        <a:p>
                          <a:pPr algn="ctr"/>
                          <a:r>
                            <a:rPr sz="1400"/>
                            <a:t>4.50</a:t>
                          </a:r>
                          <a:endParaRPr sz="1400">
                            <a:latin typeface="Cambria Math"/>
                          </a:endParaRPr>
                        </a:p>
                      </a:txBody>
                      <a:tcPr/>
                    </a:tc>
                    <a:tc>
                      <a:txBody>
                        <a:bodyPr/>
                        <a:lstStyle/>
                        <a:p>
                          <a:pPr algn="ctr">
                            <a:defRPr sz="1400"/>
                          </a:pPr>
                          <a:r>
                            <a:t>YES</a:t>
                          </a: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24"/>
                      </a:ext>
                    </a:extLst>
                  </a:tr>
                  <a:tr h="370840">
                    <a:tc>
                      <a:txBody>
                        <a:bodyPr/>
                        <a:lstStyle/>
                        <a:p>
                          <a:pPr algn="ctr"/>
                          <a:r>
                            <a:rPr sz="1400"/>
                            <a:t>24</a:t>
                          </a:r>
                          <a:endParaRPr sz="1400">
                            <a:latin typeface="Cambria Math"/>
                          </a:endParaRPr>
                        </a:p>
                      </a:txBody>
                      <a:tcPr/>
                    </a:tc>
                    <a:tc>
                      <a:txBody>
                        <a:bodyPr/>
                        <a:lstStyle/>
                        <a:p>
                          <a:pPr algn="ctr"/>
                          <a:r>
                            <a:rPr sz="1400"/>
                            <a:t>19.83</a:t>
                          </a:r>
                          <a:endParaRPr sz="1400">
                            <a:latin typeface="Cambria Math"/>
                          </a:endParaRPr>
                        </a:p>
                      </a:txBody>
                      <a:tcPr/>
                    </a:tc>
                    <a:tc>
                      <a:txBody>
                        <a:bodyPr/>
                        <a:lstStyle/>
                        <a:p>
                          <a:pPr algn="ctr"/>
                          <a:r>
                            <a:rPr sz="1400"/>
                            <a:t>8</a:t>
                          </a:r>
                          <a:endParaRPr sz="1400">
                            <a:latin typeface="Cambria Math"/>
                          </a:endParaRPr>
                        </a:p>
                      </a:txBody>
                      <a:tcPr/>
                    </a:tc>
                    <a:tc>
                      <a:txBody>
                        <a:bodyPr/>
                        <a:lstStyle/>
                        <a:p>
                          <a:pPr algn="ctr"/>
                          <a:r>
                            <a:rPr sz="1400"/>
                            <a:t>6.35</a:t>
                          </a:r>
                          <a:endParaRPr sz="1400">
                            <a:latin typeface="Cambria Math"/>
                          </a:endParaRPr>
                        </a:p>
                      </a:txBody>
                      <a:tcPr/>
                    </a:tc>
                    <a:tc>
                      <a:txBody>
                        <a:bodyPr/>
                        <a:lstStyle/>
                        <a:p>
                          <a:pPr algn="ctr">
                            <a:defRPr sz="1400"/>
                          </a:pPr>
                          <a:r>
                            <a:t>NO</a:t>
                          </a:r>
                        </a:p>
                      </a:txBody>
                      <a:tcPr/>
                    </a:tc>
                    <a:tc>
                      <a:txBody>
                        <a:bodyPr/>
                        <a:lstStyle/>
                        <a:p>
                          <a:pPr algn="ctr"/>
                          <a:r>
                            <a:rPr sz="1400"/>
                            <a:t>0</a:t>
                          </a:r>
                          <a:endParaRPr sz="1400">
                            <a:latin typeface="Cambria Math"/>
                          </a:endParaRPr>
                        </a:p>
                      </a:txBody>
                      <a:tcPr/>
                    </a:tc>
                    <a:extLst>
                      <a:ext uri="{0D108BD9-81ED-4DB2-BD59-A6C34878D82A}">
                        <a16:rowId xmlns:a16="http://schemas.microsoft.com/office/drawing/2014/main" val="10025"/>
                      </a:ext>
                    </a:extLst>
                  </a:tr>
                  <a:tr h="370840">
                    <a:tc>
                      <a:txBody>
                        <a:bodyPr/>
                        <a:lstStyle/>
                        <a:p>
                          <a:pPr algn="ctr"/>
                          <a:r>
                            <a:rPr sz="1400"/>
                            <a:t>25</a:t>
                          </a:r>
                          <a:endParaRPr sz="1400">
                            <a:latin typeface="Cambria Math"/>
                          </a:endParaRPr>
                        </a:p>
                      </a:txBody>
                      <a:tcPr/>
                    </a:tc>
                    <a:tc>
                      <a:txBody>
                        <a:bodyPr/>
                        <a:lstStyle/>
                        <a:p>
                          <a:pPr algn="ctr"/>
                          <a:r>
                            <a:rPr sz="1400"/>
                            <a:t>10.75</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1.50</a:t>
                          </a:r>
                          <a:endParaRPr sz="1400">
                            <a:latin typeface="Cambria Math"/>
                          </a:endParaRPr>
                        </a:p>
                      </a:txBody>
                      <a:tcPr/>
                    </a:tc>
                    <a:tc>
                      <a:txBody>
                        <a:bodyPr/>
                        <a:lstStyle/>
                        <a:p>
                          <a:pPr algn="ctr">
                            <a:defRPr sz="1400"/>
                          </a:pPr>
                          <a:r>
                            <a:t>YES</a:t>
                          </a:r>
                        </a:p>
                      </a:txBody>
                      <a:tcPr/>
                    </a:tc>
                    <a:tc>
                      <a:txBody>
                        <a:bodyPr/>
                        <a:lstStyle/>
                        <a:p>
                          <a:pPr algn="ctr"/>
                          <a:r>
                            <a:rPr sz="1400" dirty="0"/>
                            <a:t>1</a:t>
                          </a:r>
                          <a:endParaRPr sz="1400" dirty="0">
                            <a:latin typeface="Cambria Math"/>
                          </a:endParaRPr>
                        </a:p>
                      </a:txBody>
                      <a:tcPr/>
                    </a:tc>
                    <a:extLst>
                      <a:ext uri="{0D108BD9-81ED-4DB2-BD59-A6C34878D82A}">
                        <a16:rowId xmlns:a16="http://schemas.microsoft.com/office/drawing/2014/main" val="10026"/>
                      </a:ext>
                    </a:extLst>
                  </a:tr>
                </a:tbl>
              </a:graphicData>
            </a:graphic>
          </p:graphicFrame>
        </mc:Fallback>
      </mc:AlternateContent>
    </p:spTree>
    <p:extLst>
      <p:ext uri="{BB962C8B-B14F-4D97-AF65-F5344CB8AC3E}">
        <p14:creationId xmlns:p14="http://schemas.microsoft.com/office/powerpoint/2010/main" val="2226781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5</a:t>
            </a:r>
            <a:endParaRPr sz="2600" dirty="0"/>
          </a:p>
        </p:txBody>
      </p:sp>
      <p:sp>
        <p:nvSpPr>
          <p:cNvPr id="3" name="Text Placeholder 2"/>
          <p:cNvSpPr>
            <a:spLocks noGrp="1"/>
          </p:cNvSpPr>
          <p:nvPr>
            <p:ph type="body" sz="quarter" idx="10"/>
          </p:nvPr>
        </p:nvSpPr>
        <p:spPr/>
        <p:txBody>
          <a:bodyPr>
            <a:normAutofit/>
          </a:bodyPr>
          <a:lstStyle/>
          <a:p>
            <a:r>
              <a:rPr lang="en-IN" sz="2200" dirty="0"/>
              <a:t>You may recall that we are interested in modeling the delivery time (in minutes) as a function of the following variables.</a:t>
            </a:r>
          </a:p>
          <a:p>
            <a:r>
              <a:rPr lang="en-IN" sz="2200" dirty="0"/>
              <a:t>			</a:t>
            </a:r>
            <a:r>
              <a:rPr lang="en-IN" sz="2200" i="1" dirty="0"/>
              <a:t>x</a:t>
            </a:r>
            <a:r>
              <a:rPr lang="en-IN" sz="2200" dirty="0">
                <a:latin typeface="Calibri" panose="020F0502020204030204" pitchFamily="34" charset="0"/>
                <a:ea typeface="Calibri" panose="020F0502020204030204" pitchFamily="34" charset="0"/>
                <a:cs typeface="Calibri" panose="020F0502020204030204" pitchFamily="34" charset="0"/>
              </a:rPr>
              <a:t>₁</a:t>
            </a:r>
            <a:r>
              <a:rPr lang="en-IN" sz="2200" dirty="0"/>
              <a:t> = Number of Pizzas</a:t>
            </a:r>
          </a:p>
          <a:p>
            <a:r>
              <a:rPr lang="en-IN" sz="2200" i="1" dirty="0"/>
              <a:t>			x</a:t>
            </a:r>
            <a:r>
              <a:rPr lang="en-IN" sz="2200" dirty="0">
                <a:latin typeface="Calibri" panose="020F0502020204030204" pitchFamily="34" charset="0"/>
                <a:ea typeface="Calibri" panose="020F0502020204030204" pitchFamily="34" charset="0"/>
                <a:cs typeface="Calibri" panose="020F0502020204030204" pitchFamily="34" charset="0"/>
              </a:rPr>
              <a:t>₂</a:t>
            </a:r>
            <a:r>
              <a:rPr lang="en-IN" sz="2200" dirty="0"/>
              <a:t> = Distance (miles)</a:t>
            </a:r>
          </a:p>
          <a:p>
            <a:r>
              <a:rPr lang="en-IN" sz="2200" dirty="0"/>
              <a:t>			</a:t>
            </a:r>
          </a:p>
          <a:p>
            <a:endParaRPr lang="en-US" sz="2200" dirty="0"/>
          </a:p>
          <a:p>
            <a:endParaRPr lang="ar-AE" sz="2200" dirty="0"/>
          </a:p>
          <a:p>
            <a:pPr algn="ctr">
              <a:defRPr sz="2800"/>
            </a:pPr>
            <a:endParaRPr lang="en-US" sz="2200" dirty="0"/>
          </a:p>
          <a:p>
            <a:pPr algn="ctr">
              <a:defRPr sz="2800"/>
            </a:pPr>
            <a:endParaRPr lang="ar-AE" sz="2200" dirty="0"/>
          </a:p>
        </p:txBody>
      </p:sp>
      <p:pic>
        <p:nvPicPr>
          <p:cNvPr id="16" name="Picture 15" descr="x subscript 3 equals 1 if in town, 0 otherwise.">
            <a:extLst>
              <a:ext uri="{FF2B5EF4-FFF2-40B4-BE49-F238E27FC236}">
                <a16:creationId xmlns:a16="http://schemas.microsoft.com/office/drawing/2014/main" id="{35DCEB5E-F760-1429-F751-F2FA93ABF7D7}"/>
              </a:ext>
            </a:extLst>
          </p:cNvPr>
          <p:cNvPicPr>
            <a:picLocks noChangeAspect="1"/>
          </p:cNvPicPr>
          <p:nvPr/>
        </p:nvPicPr>
        <p:blipFill>
          <a:blip r:embed="rId2"/>
          <a:stretch>
            <a:fillRect/>
          </a:stretch>
        </p:blipFill>
        <p:spPr>
          <a:xfrm>
            <a:off x="3276600" y="2581191"/>
            <a:ext cx="2447925" cy="885825"/>
          </a:xfrm>
          <a:prstGeom prst="rect">
            <a:avLst/>
          </a:prstGeom>
        </p:spPr>
      </p:pic>
      <p:sp>
        <p:nvSpPr>
          <p:cNvPr id="10" name="TextBox 9">
            <a:extLst>
              <a:ext uri="{FF2B5EF4-FFF2-40B4-BE49-F238E27FC236}">
                <a16:creationId xmlns:a16="http://schemas.microsoft.com/office/drawing/2014/main" id="{4DCA559E-F736-084F-C06E-1CE998A4D34B}"/>
              </a:ext>
            </a:extLst>
          </p:cNvPr>
          <p:cNvSpPr txBox="1"/>
          <p:nvPr/>
        </p:nvSpPr>
        <p:spPr>
          <a:xfrm>
            <a:off x="475128" y="3429000"/>
            <a:ext cx="8229600" cy="430887"/>
          </a:xfrm>
          <a:prstGeom prst="rect">
            <a:avLst/>
          </a:prstGeom>
          <a:noFill/>
        </p:spPr>
        <p:txBody>
          <a:bodyPr wrap="square">
            <a:spAutoFit/>
          </a:bodyPr>
          <a:lstStyle/>
          <a:p>
            <a:r>
              <a:rPr lang="en-IN" sz="2200" dirty="0"/>
              <a:t>The multiple regression model is given by</a:t>
            </a:r>
          </a:p>
        </p:txBody>
      </p:sp>
      <p:pic>
        <p:nvPicPr>
          <p:cNvPr id="8" name="Picture 7" descr="y subscript i equals beta naught plus beta subscript 1 times x subscript 1 i plus beta subscript 2 times x subscript 2 i plus beta subscript 3 times x subscript 3 i plus epsilon subscript i.">
            <a:extLst>
              <a:ext uri="{FF2B5EF4-FFF2-40B4-BE49-F238E27FC236}">
                <a16:creationId xmlns:a16="http://schemas.microsoft.com/office/drawing/2014/main" id="{5BED3795-F1C0-F900-D6DE-61EEB9CAF63F}"/>
              </a:ext>
            </a:extLst>
          </p:cNvPr>
          <p:cNvPicPr>
            <a:picLocks noChangeAspect="1"/>
          </p:cNvPicPr>
          <p:nvPr/>
        </p:nvPicPr>
        <p:blipFill>
          <a:blip r:embed="rId3"/>
          <a:stretch>
            <a:fillRect/>
          </a:stretch>
        </p:blipFill>
        <p:spPr>
          <a:xfrm>
            <a:off x="1947862" y="3959969"/>
            <a:ext cx="4838700" cy="466725"/>
          </a:xfrm>
          <a:prstGeom prst="rect">
            <a:avLst/>
          </a:prstGeom>
        </p:spPr>
      </p:pic>
      <p:sp>
        <p:nvSpPr>
          <p:cNvPr id="12" name="TextBox 11">
            <a:extLst>
              <a:ext uri="{FF2B5EF4-FFF2-40B4-BE49-F238E27FC236}">
                <a16:creationId xmlns:a16="http://schemas.microsoft.com/office/drawing/2014/main" id="{A93706E7-1DBD-6DC3-0745-1F295535F2DC}"/>
              </a:ext>
            </a:extLst>
          </p:cNvPr>
          <p:cNvSpPr txBox="1"/>
          <p:nvPr/>
        </p:nvSpPr>
        <p:spPr>
          <a:xfrm>
            <a:off x="475129" y="4483632"/>
            <a:ext cx="8193741" cy="1569660"/>
          </a:xfrm>
          <a:prstGeom prst="rect">
            <a:avLst/>
          </a:prstGeom>
          <a:noFill/>
        </p:spPr>
        <p:txBody>
          <a:bodyPr wrap="square">
            <a:spAutoFit/>
          </a:bodyPr>
          <a:lstStyle/>
          <a:p>
            <a:r>
              <a:rPr lang="en-IN" sz="2400" dirty="0"/>
              <a:t>The fitted regression model is as follows.</a:t>
            </a:r>
          </a:p>
          <a:p>
            <a:pPr>
              <a:defRPr sz="2800"/>
            </a:pPr>
            <a:r>
              <a:rPr lang="en-IN" sz="2400" dirty="0"/>
              <a:t>	Estimated Delivery Time = 2.4589</a:t>
            </a:r>
          </a:p>
          <a:p>
            <a:pPr>
              <a:defRPr sz="2800"/>
            </a:pPr>
            <a:r>
              <a:rPr lang="en-IN" sz="2400" dirty="0"/>
              <a:t>	= 2.4589 + 1.5936 (Number of Pizzas) + 1.5294(Distance) 	– 1.2493(Town)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6</a:t>
            </a:r>
            <a:endParaRPr sz="2600" dirty="0"/>
          </a:p>
        </p:txBody>
      </p:sp>
      <p:pic>
        <p:nvPicPr>
          <p:cNvPr id="7" name="Picture 6" descr="The image shows the summary output of a regression analysis consisting of three sections: Summary of Fit table, Analysis of Variance (ANOVA) table, and Parameter Estimates table.&#10;First: Summary of Fit Table&#10;This table contains two columns and five rows excluding the column headers.&#10;The first column lists the statistical measures: Multiple R, R Square, Adjusted R Square, Standard Error and Observations.&#10;The second column lists their corresponding values:&#10;Multiple R is 0.982670531&#10;R Square is 0.965641372&#10;Adjusted R Square is 0.960732997&#10;Standard Error is 3.076399777&#10;Observations is 25&#10;&#10;Second: ANOVA Table&#10;This table has five columns and three rows of data excluding the column headers.&#10;Column headers are: DF (degrees of freedom), Sum of Squares, Mean Square, F Ratio and Significance F&#10;The three rows represent:&#10;First row Regression: DF is 3, Sum of Squares is 5585.793653, Mean Square is 1861.931, F Ratio is 196.733397 and Significance F is 1.58321E-15.&#10;Second row Residual: DF is 21, Sum of Squares is 198.7489474, Mean Square is 9.464236, F Ratio is blank, Significance F is blank.&#10;Third row (Total): DF is 24, Sum of Squares is 5784.5426, Mean Square is blank, in F Ratio is blank, Significance F is blank.&#10;&#10;Third: Parameter Estimates Table&#10;This table contains six columns and four rows of data excluding the column headers.&#10;Column headers are: Coefficients, Standard Error, t Stat, P-value, Lower 95% and Upper 95%.&#10;The three rows represent terms in the model:&#10;First row (Intercept): Coefficients is 2.458883847, Standard Error is 1.244384484, t Stat is 1.975984, P-value is 0.061441395, Lower 95% is negative 0.128955355, Upper 95% is 5.046723048&#10;Second row (Number of Pizzas): Coefficients is 1.593644691, Standard Error is 0.156448219, t Stat is 10.1864, P-value is 1.4007E-09, Lower 95% is 1.268292809, Upper 95% is 1.918996573&#10;Third row (Distance): Coefficients is 1.529396057, Standard Error is 0.329864891, t Stat is 4.636432, P-value is 0.000142011, Lower 95% is 0.843404464, Upper 95% is 2.21538765&#10;Fourth row (Town): Coefficients is negative 1.249333348, Standard Error is 1.255683682, t Stat is negative 0.99494, P-value is 0.33109102, Lower 95% is negative 3.860670518, Upper 95% is 1.362003822&#10;">
            <a:extLst>
              <a:ext uri="{FF2B5EF4-FFF2-40B4-BE49-F238E27FC236}">
                <a16:creationId xmlns:a16="http://schemas.microsoft.com/office/drawing/2014/main" id="{687182CC-381A-45A2-84EB-34CE7402C820}"/>
              </a:ext>
            </a:extLst>
          </p:cNvPr>
          <p:cNvPicPr>
            <a:picLocks noChangeAspect="1"/>
          </p:cNvPicPr>
          <p:nvPr/>
        </p:nvPicPr>
        <p:blipFill>
          <a:blip r:embed="rId2"/>
          <a:srcRect b="5134"/>
          <a:stretch>
            <a:fillRect/>
          </a:stretch>
        </p:blipFill>
        <p:spPr>
          <a:xfrm>
            <a:off x="1014532" y="1390943"/>
            <a:ext cx="7114935" cy="3866857"/>
          </a:xfrm>
          <a:prstGeom prst="rect">
            <a:avLst/>
          </a:prstGeom>
        </p:spPr>
      </p:pic>
      <p:sp>
        <p:nvSpPr>
          <p:cNvPr id="3" name="TextBox 2">
            <a:extLst>
              <a:ext uri="{FF2B5EF4-FFF2-40B4-BE49-F238E27FC236}">
                <a16:creationId xmlns:a16="http://schemas.microsoft.com/office/drawing/2014/main" id="{1E655A0C-5DB0-2422-74C8-EA3E570AB0A0}"/>
              </a:ext>
            </a:extLst>
          </p:cNvPr>
          <p:cNvSpPr txBox="1"/>
          <p:nvPr/>
        </p:nvSpPr>
        <p:spPr>
          <a:xfrm>
            <a:off x="3429000" y="5257800"/>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007475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7</a:t>
            </a:r>
            <a:endParaRPr sz="2600" dirty="0"/>
          </a:p>
        </p:txBody>
      </p:sp>
      <p:sp>
        <p:nvSpPr>
          <p:cNvPr id="3" name="Text Placeholder 2"/>
          <p:cNvSpPr>
            <a:spLocks noGrp="1"/>
          </p:cNvSpPr>
          <p:nvPr>
            <p:ph type="body" sz="quarter" idx="10"/>
          </p:nvPr>
        </p:nvSpPr>
        <p:spPr/>
        <p:txBody>
          <a:bodyPr>
            <a:normAutofit/>
          </a:bodyPr>
          <a:lstStyle/>
          <a:p>
            <a:pPr marR="400"/>
            <a:r>
              <a:rPr lang="en-US" dirty="0"/>
              <a:t>Now that we are fitting the model with Town as the indicator variable, we are interested in the effect that delivering pizzas in town or out of town has on the average delivery time. The estimate of </a:t>
            </a:r>
            <a:r>
              <a:rPr lang="el-GR" dirty="0"/>
              <a:t>β</a:t>
            </a:r>
            <a:r>
              <a:rPr lang="en-US" baseline="-25000" dirty="0"/>
              <a:t>3 </a:t>
            </a:r>
            <a:r>
              <a:rPr lang="en-US" dirty="0"/>
              <a:t>is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1.2493.  This means that the difference in average delivery time is approximately 1.25 minutes. Specifically, the average delivery time in town is about 1.25 minutes less than out of town. </a:t>
            </a:r>
          </a:p>
        </p:txBody>
      </p:sp>
    </p:spTree>
    <p:extLst>
      <p:ext uri="{BB962C8B-B14F-4D97-AF65-F5344CB8AC3E}">
        <p14:creationId xmlns:p14="http://schemas.microsoft.com/office/powerpoint/2010/main" val="1435873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8</a:t>
            </a:r>
            <a:endParaRPr sz="2600" dirty="0"/>
          </a:p>
        </p:txBody>
      </p:sp>
      <p:sp>
        <p:nvSpPr>
          <p:cNvPr id="3" name="Text Placeholder 2"/>
          <p:cNvSpPr>
            <a:spLocks noGrp="1"/>
          </p:cNvSpPr>
          <p:nvPr>
            <p:ph type="body" sz="quarter" idx="10"/>
          </p:nvPr>
        </p:nvSpPr>
        <p:spPr/>
        <p:txBody>
          <a:bodyPr>
            <a:normAutofit/>
          </a:bodyPr>
          <a:lstStyle/>
          <a:p>
            <a:pPr marR="400" algn="just"/>
            <a:r>
              <a:rPr lang="en-US" sz="2400" dirty="0"/>
              <a:t>Another important question would be, </a:t>
            </a:r>
            <a:r>
              <a:rPr lang="en-US" sz="2400" b="1" dirty="0"/>
              <a:t>is the slope associated with the town variable significant? </a:t>
            </a:r>
            <a:r>
              <a:rPr lang="en-US" sz="2400" dirty="0"/>
              <a:t>The formal test can be carried out just as we did in Section 14.3. That is, our hypotheses are the following. </a:t>
            </a:r>
          </a:p>
          <a:p>
            <a:pPr marR="400" algn="just"/>
            <a:r>
              <a:rPr lang="en-IN" sz="2400" i="1" dirty="0">
                <a:latin typeface="Cambria Math" panose="02040503050406030204" pitchFamily="18" charset="0"/>
                <a:ea typeface="Cambria Math" panose="02040503050406030204" pitchFamily="18" charset="0"/>
              </a:rPr>
              <a:t>H</a:t>
            </a:r>
            <a:r>
              <a:rPr lang="en-IN" sz="1050" i="1" dirty="0">
                <a:latin typeface="Cambria Math" panose="02040503050406030204" pitchFamily="18" charset="0"/>
                <a:ea typeface="Cambria Math" panose="02040503050406030204" pitchFamily="18" charset="0"/>
              </a:rPr>
              <a:t> </a:t>
            </a:r>
            <a:r>
              <a:rPr lang="en-IN" sz="2400" dirty="0">
                <a:latin typeface="Calibri" panose="020F0502020204030204" pitchFamily="34" charset="0"/>
                <a:ea typeface="Calibri" panose="020F0502020204030204" pitchFamily="34" charset="0"/>
                <a:cs typeface="Calibri" panose="020F0502020204030204" pitchFamily="34" charset="0"/>
              </a:rPr>
              <a:t>₀</a:t>
            </a:r>
            <a:r>
              <a:rPr lang="en-US" sz="2400" dirty="0">
                <a:latin typeface="Cambria Math" panose="02040503050406030204" pitchFamily="18" charset="0"/>
                <a:ea typeface="Cambria Math" panose="02040503050406030204" pitchFamily="18" charset="0"/>
              </a:rPr>
              <a:t>: </a:t>
            </a:r>
            <a:r>
              <a:rPr lang="el-GR" sz="2400" dirty="0"/>
              <a:t>β</a:t>
            </a:r>
            <a:r>
              <a:rPr lang="el-GR" sz="2400" dirty="0">
                <a:latin typeface="Calibri" panose="020F0502020204030204" pitchFamily="34" charset="0"/>
                <a:ea typeface="Calibri" panose="020F0502020204030204" pitchFamily="34" charset="0"/>
                <a:cs typeface="Calibri" panose="020F0502020204030204" pitchFamily="34" charset="0"/>
              </a:rPr>
              <a:t>₃</a:t>
            </a:r>
            <a:r>
              <a:rPr lang="en-US" sz="2400" baseline="-25000" dirty="0"/>
              <a:t> </a:t>
            </a:r>
            <a:r>
              <a:rPr lang="en-US" sz="2400" dirty="0"/>
              <a:t>= 0(Implies Town is not a useful predictor of delivery time.) </a:t>
            </a:r>
          </a:p>
          <a:p>
            <a:pPr marR="400" algn="just"/>
            <a:r>
              <a:rPr lang="en-IN" sz="2400" i="1" dirty="0">
                <a:latin typeface="Cambria Math" panose="02040503050406030204" pitchFamily="18" charset="0"/>
                <a:ea typeface="Cambria Math" panose="02040503050406030204" pitchFamily="18" charset="0"/>
              </a:rPr>
              <a:t>H</a:t>
            </a:r>
            <a:r>
              <a:rPr lang="en-IN" sz="1050" i="1" dirty="0">
                <a:latin typeface="Cambria Math" panose="02040503050406030204" pitchFamily="18" charset="0"/>
                <a:ea typeface="Cambria Math" panose="02040503050406030204" pitchFamily="18" charset="0"/>
              </a:rPr>
              <a:t> </a:t>
            </a:r>
            <a:r>
              <a:rPr lang="el-GR" sz="2400" baseline="-25000" dirty="0">
                <a:latin typeface="Cambria Math" panose="02040503050406030204" pitchFamily="18" charset="0"/>
                <a:ea typeface="Cambria Math" panose="02040503050406030204" pitchFamily="18" charset="0"/>
              </a:rPr>
              <a:t>α</a:t>
            </a:r>
            <a:r>
              <a:rPr lang="en-US" sz="2400" dirty="0">
                <a:latin typeface="Cambria Math" panose="02040503050406030204" pitchFamily="18" charset="0"/>
                <a:ea typeface="Cambria Math" panose="02040503050406030204" pitchFamily="18" charset="0"/>
              </a:rPr>
              <a:t>: </a:t>
            </a:r>
            <a:r>
              <a:rPr lang="el-GR" sz="2400" dirty="0"/>
              <a:t>β</a:t>
            </a:r>
            <a:r>
              <a:rPr lang="el-GR" sz="2400" dirty="0">
                <a:latin typeface="Calibri" panose="020F0502020204030204" pitchFamily="34" charset="0"/>
                <a:ea typeface="Calibri" panose="020F0502020204030204" pitchFamily="34" charset="0"/>
                <a:cs typeface="Calibri" panose="020F0502020204030204" pitchFamily="34" charset="0"/>
              </a:rPr>
              <a:t>₃</a:t>
            </a:r>
            <a:r>
              <a:rPr lang="en-US" sz="2400" baseline="-25000" dirty="0"/>
              <a:t> </a:t>
            </a:r>
            <a:r>
              <a:rPr lang="en-US" sz="2400" dirty="0"/>
              <a:t>= 0 (Implies Town is a useful predictor of delivery time.) </a:t>
            </a:r>
          </a:p>
          <a:p>
            <a:pPr marR="400" algn="just"/>
            <a:endParaRPr lang="en-US" sz="2400" dirty="0"/>
          </a:p>
        </p:txBody>
      </p:sp>
    </p:spTree>
    <p:extLst>
      <p:ext uri="{BB962C8B-B14F-4D97-AF65-F5344CB8AC3E}">
        <p14:creationId xmlns:p14="http://schemas.microsoft.com/office/powerpoint/2010/main" val="3250722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1: Determining the Significance of a Qualitative Variable in a Multiple Regression Model</a:t>
            </a:r>
            <a:r>
              <a:rPr lang="en-US" sz="2800" dirty="0"/>
              <a:t>—Slide 9</a:t>
            </a:r>
            <a:endParaRPr sz="2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945466"/>
                <a:ext cx="8229600" cy="4967067"/>
              </a:xfrm>
            </p:spPr>
            <p:txBody>
              <a:bodyPr>
                <a:normAutofit/>
              </a:bodyPr>
              <a:lstStyle/>
              <a:p>
                <a:pPr marR="400"/>
                <a:r>
                  <a:rPr lang="en-US" dirty="0"/>
                  <a:t>According to the Excel output, we have a </a:t>
                </a:r>
                <a:r>
                  <a:rPr lang="en-US" i="1" dirty="0"/>
                  <a:t>t</a:t>
                </a:r>
                <a:r>
                  <a:rPr lang="en-US" dirty="0"/>
                  <a:t>-statistic of </a:t>
                </a:r>
                <a14:m>
                  <m:oMath xmlns:m="http://schemas.openxmlformats.org/officeDocument/2006/math">
                    <m:r>
                      <a:rPr lang="en-US" i="1" smtClean="0">
                        <a:latin typeface="Cambria Math" panose="02040503050406030204" pitchFamily="18" charset="0"/>
                        <a:ea typeface="Cambria Math" panose="02040503050406030204" pitchFamily="18" charset="0"/>
                        <a:cs typeface="Calibri" panose="020F0502020204030204" pitchFamily="34" charset="0"/>
                      </a:rPr>
                      <m:t>−</m:t>
                    </m:r>
                  </m:oMath>
                </a14:m>
                <a:r>
                  <a:rPr lang="en-US" dirty="0">
                    <a:latin typeface="Calibri" panose="020F0502020204030204" pitchFamily="34" charset="0"/>
                    <a:ea typeface="Calibri" panose="020F0502020204030204" pitchFamily="34" charset="0"/>
                    <a:cs typeface="Calibri" panose="020F0502020204030204" pitchFamily="34" charset="0"/>
                  </a:rPr>
                  <a:t>0.995</a:t>
                </a:r>
                <a:r>
                  <a:rPr lang="en-US" dirty="0"/>
                  <a:t> with a </a:t>
                </a:r>
                <a:r>
                  <a:rPr lang="en-US" i="1" dirty="0"/>
                  <a:t>P</a:t>
                </a:r>
                <a:r>
                  <a:rPr lang="en-US" dirty="0"/>
                  <a:t>-value of 0.3311. Given the large </a:t>
                </a:r>
                <a:br>
                  <a:rPr lang="en-US" dirty="0"/>
                </a:br>
                <a:r>
                  <a:rPr lang="en-US" i="1" dirty="0"/>
                  <a:t>P</a:t>
                </a:r>
                <a:r>
                  <a:rPr lang="en-US" dirty="0"/>
                  <a:t>-value associated with this test, we would fail to reject the null hypothesis and conclude that the Town variable is not a useful predictor of delivery time.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945466"/>
                <a:ext cx="8229600" cy="4967067"/>
              </a:xfrm>
              <a:blipFill>
                <a:blip r:embed="rId2"/>
                <a:stretch>
                  <a:fillRect l="-1481" t="-1104" r="-1778"/>
                </a:stretch>
              </a:blipFill>
            </p:spPr>
            <p:txBody>
              <a:bodyPr/>
              <a:lstStyle/>
              <a:p>
                <a:r>
                  <a:rPr lang="en-IN">
                    <a:noFill/>
                  </a:rPr>
                  <a:t> </a:t>
                </a:r>
              </a:p>
            </p:txBody>
          </p:sp>
        </mc:Fallback>
      </mc:AlternateContent>
    </p:spTree>
    <p:extLst>
      <p:ext uri="{BB962C8B-B14F-4D97-AF65-F5344CB8AC3E}">
        <p14:creationId xmlns:p14="http://schemas.microsoft.com/office/powerpoint/2010/main" val="155981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Determining a Multiple Regression Model with Qualitative Variables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 real estate investor wants to study the relationship between annual return on his commercial retail shops (measured in thousands of dollars) as it relates to their location and the number of homes near the shops. Specifically, the investor has collected data on the annual return of the shops, the number of households within </a:t>
            </a:r>
            <a:r>
              <a:rPr sz="2800" dirty="0">
                <a:latin typeface="Cambria Math"/>
              </a:rPr>
              <a:t>15</a:t>
            </a:r>
            <a:r>
              <a:rPr sz="2800" dirty="0"/>
              <a:t> miles of the shops (measured in thousands), and the location of the shops (whether the shops are in a suburban area, near a shopping mall, or downtown). The annual return data are given in the following table.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2</a:t>
            </a:r>
            <a:endParaRPr dirty="0"/>
          </a:p>
        </p:txBody>
      </p:sp>
      <p:sp>
        <p:nvSpPr>
          <p:cNvPr id="5" name="TextBox 4">
            <a:extLst>
              <a:ext uri="{FF2B5EF4-FFF2-40B4-BE49-F238E27FC236}">
                <a16:creationId xmlns:a16="http://schemas.microsoft.com/office/drawing/2014/main" id="{E6698E9E-A9C6-6630-9FAF-97274048FB04}"/>
              </a:ext>
            </a:extLst>
          </p:cNvPr>
          <p:cNvSpPr txBox="1"/>
          <p:nvPr/>
        </p:nvSpPr>
        <p:spPr>
          <a:xfrm>
            <a:off x="2362200" y="1142329"/>
            <a:ext cx="4572000" cy="369332"/>
          </a:xfrm>
          <a:prstGeom prst="rect">
            <a:avLst/>
          </a:prstGeom>
          <a:noFill/>
        </p:spPr>
        <p:txBody>
          <a:bodyPr wrap="square">
            <a:spAutoFit/>
          </a:bodyPr>
          <a:lstStyle/>
          <a:p>
            <a:pPr algn="ctr">
              <a:defRPr sz="1800" b="1"/>
            </a:pPr>
            <a:r>
              <a:rPr lang="en-IN" dirty="0"/>
              <a:t>Table 2 – Shop Data</a:t>
            </a:r>
          </a:p>
        </p:txBody>
      </p:sp>
      <p:graphicFrame>
        <p:nvGraphicFramePr>
          <p:cNvPr id="3" name="Table Placeholder 2" descr="The table contains the following columns and values:&#10;Columns:&#10;Shop&#10;Location&#10;Annual Return (Thousands of Dollars)&#10;Number of Households (Thousands)&#10;Rows:&#10;Shop 1: Location Mall, Annual Return 185.69, Number of Households 163&#10;Shop 2: Location Suburban, Annual Return 203.00, Number of Households 215&#10;Shop 3: Location Mall, Annual Return 245.81, Number of Households 232&#10;Shop 4: Location Mall, Annual Return 137.07, Number of Households 108&#10;Shop 5: Location Suburban, Annual Return 207.36, Number of Households 220&#10;Shop 6: Location Suburban, Annual Return 146.12, Number of Households 150&#10;Shop 7: Location Downtown, Annual Return 111.21, Number of Households 102&#10;Shop 8: Location Suburban, Annual Return 188.19, Number of Households 198&#10;Shop 9: Location Downtown, Annual Return 152.23, Number of Households 149&#10;Shop 10: Location Suburban, Annual Return 182.23, Number of Households 192&#10;"/>
          <p:cNvGraphicFramePr>
            <a:graphicFrameLocks noGrp="1"/>
          </p:cNvGraphicFramePr>
          <p:nvPr>
            <p:ph type="tbl" sz="quarter" idx="10"/>
            <p:extLst>
              <p:ext uri="{D42A27DB-BD31-4B8C-83A1-F6EECF244321}">
                <p14:modId xmlns:p14="http://schemas.microsoft.com/office/powerpoint/2010/main" val="3633650827"/>
              </p:ext>
            </p:extLst>
          </p:nvPr>
        </p:nvGraphicFramePr>
        <p:xfrm>
          <a:off x="457200" y="1579880"/>
          <a:ext cx="8229600" cy="4287520"/>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tblGrid>
              <a:tr h="370840">
                <a:tc>
                  <a:txBody>
                    <a:bodyPr/>
                    <a:lstStyle/>
                    <a:p>
                      <a:pPr algn="ctr">
                        <a:defRPr sz="1600" b="1"/>
                      </a:pPr>
                      <a:r>
                        <a:rPr dirty="0"/>
                        <a:t>Shop</a:t>
                      </a:r>
                    </a:p>
                  </a:txBody>
                  <a:tcPr/>
                </a:tc>
                <a:tc>
                  <a:txBody>
                    <a:bodyPr/>
                    <a:lstStyle/>
                    <a:p>
                      <a:pPr algn="ctr">
                        <a:defRPr sz="1600" b="1"/>
                      </a:pPr>
                      <a:r>
                        <a:t>Location</a:t>
                      </a:r>
                    </a:p>
                  </a:txBody>
                  <a:tcPr/>
                </a:tc>
                <a:tc>
                  <a:txBody>
                    <a:bodyPr/>
                    <a:lstStyle/>
                    <a:p>
                      <a:pPr algn="ctr">
                        <a:defRPr sz="1600" b="1"/>
                      </a:pPr>
                      <a:r>
                        <a:t>Annual Return (Thousands of Dollars)</a:t>
                      </a:r>
                    </a:p>
                  </a:txBody>
                  <a:tcPr/>
                </a:tc>
                <a:tc>
                  <a:txBody>
                    <a:bodyPr/>
                    <a:lstStyle/>
                    <a:p>
                      <a:pPr algn="ctr">
                        <a:defRPr sz="1600" b="1"/>
                      </a:pPr>
                      <a:r>
                        <a:rPr dirty="0"/>
                        <a:t>Number of Households (Thousands)</a:t>
                      </a:r>
                    </a:p>
                  </a:txBody>
                  <a:tcPr/>
                </a:tc>
                <a:extLst>
                  <a:ext uri="{0D108BD9-81ED-4DB2-BD59-A6C34878D82A}">
                    <a16:rowId xmlns:a16="http://schemas.microsoft.com/office/drawing/2014/main" val="10001"/>
                  </a:ext>
                </a:extLst>
              </a:tr>
              <a:tr h="370840">
                <a:tc>
                  <a:txBody>
                    <a:bodyPr/>
                    <a:lstStyle/>
                    <a:p>
                      <a:pPr algn="ctr"/>
                      <a:r>
                        <a:rPr sz="1600"/>
                        <a:t>1</a:t>
                      </a:r>
                      <a:endParaRPr sz="1600">
                        <a:latin typeface="Cambria Math"/>
                      </a:endParaRPr>
                    </a:p>
                  </a:txBody>
                  <a:tcPr/>
                </a:tc>
                <a:tc>
                  <a:txBody>
                    <a:bodyPr/>
                    <a:lstStyle/>
                    <a:p>
                      <a:pPr algn="ctr">
                        <a:defRPr sz="1600"/>
                      </a:pPr>
                      <a:r>
                        <a:t>Mall</a:t>
                      </a:r>
                    </a:p>
                  </a:txBody>
                  <a:tcPr/>
                </a:tc>
                <a:tc>
                  <a:txBody>
                    <a:bodyPr/>
                    <a:lstStyle/>
                    <a:p>
                      <a:pPr algn="ctr"/>
                      <a:r>
                        <a:rPr sz="1600"/>
                        <a:t>185.69</a:t>
                      </a:r>
                      <a:endParaRPr sz="1600">
                        <a:latin typeface="Cambria Math"/>
                      </a:endParaRPr>
                    </a:p>
                  </a:txBody>
                  <a:tcPr/>
                </a:tc>
                <a:tc>
                  <a:txBody>
                    <a:bodyPr/>
                    <a:lstStyle/>
                    <a:p>
                      <a:pPr algn="ctr"/>
                      <a:r>
                        <a:rPr sz="1600"/>
                        <a:t>163</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r>
                        <a:rPr sz="1600"/>
                        <a:t>2</a:t>
                      </a:r>
                      <a:endParaRPr sz="1600">
                        <a:latin typeface="Cambria Math"/>
                      </a:endParaRPr>
                    </a:p>
                  </a:txBody>
                  <a:tcPr/>
                </a:tc>
                <a:tc>
                  <a:txBody>
                    <a:bodyPr/>
                    <a:lstStyle/>
                    <a:p>
                      <a:pPr algn="ctr">
                        <a:defRPr sz="1600"/>
                      </a:pPr>
                      <a:r>
                        <a:t>Suburban</a:t>
                      </a:r>
                    </a:p>
                  </a:txBody>
                  <a:tcPr/>
                </a:tc>
                <a:tc>
                  <a:txBody>
                    <a:bodyPr/>
                    <a:lstStyle/>
                    <a:p>
                      <a:pPr algn="ctr"/>
                      <a:r>
                        <a:rPr sz="1600"/>
                        <a:t>203.00</a:t>
                      </a:r>
                      <a:endParaRPr sz="1600">
                        <a:latin typeface="Cambria Math"/>
                      </a:endParaRPr>
                    </a:p>
                  </a:txBody>
                  <a:tcPr/>
                </a:tc>
                <a:tc>
                  <a:txBody>
                    <a:bodyPr/>
                    <a:lstStyle/>
                    <a:p>
                      <a:pPr algn="ctr"/>
                      <a:r>
                        <a:rPr sz="1600"/>
                        <a:t>215</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3</a:t>
                      </a:r>
                      <a:endParaRPr sz="1600">
                        <a:latin typeface="Cambria Math"/>
                      </a:endParaRPr>
                    </a:p>
                  </a:txBody>
                  <a:tcPr/>
                </a:tc>
                <a:tc>
                  <a:txBody>
                    <a:bodyPr/>
                    <a:lstStyle/>
                    <a:p>
                      <a:pPr algn="ctr">
                        <a:defRPr sz="1600"/>
                      </a:pPr>
                      <a:r>
                        <a:t>Mall</a:t>
                      </a:r>
                    </a:p>
                  </a:txBody>
                  <a:tcPr/>
                </a:tc>
                <a:tc>
                  <a:txBody>
                    <a:bodyPr/>
                    <a:lstStyle/>
                    <a:p>
                      <a:pPr algn="ctr"/>
                      <a:r>
                        <a:rPr sz="1600"/>
                        <a:t>245.81</a:t>
                      </a:r>
                      <a:endParaRPr sz="1600">
                        <a:latin typeface="Cambria Math"/>
                      </a:endParaRPr>
                    </a:p>
                  </a:txBody>
                  <a:tcPr/>
                </a:tc>
                <a:tc>
                  <a:txBody>
                    <a:bodyPr/>
                    <a:lstStyle/>
                    <a:p>
                      <a:pPr algn="ctr"/>
                      <a:r>
                        <a:rPr sz="1600"/>
                        <a:t>232</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4</a:t>
                      </a:r>
                      <a:endParaRPr sz="1600">
                        <a:latin typeface="Cambria Math"/>
                      </a:endParaRPr>
                    </a:p>
                  </a:txBody>
                  <a:tcPr/>
                </a:tc>
                <a:tc>
                  <a:txBody>
                    <a:bodyPr/>
                    <a:lstStyle/>
                    <a:p>
                      <a:pPr algn="ctr">
                        <a:defRPr sz="1600"/>
                      </a:pPr>
                      <a:r>
                        <a:t>Mall</a:t>
                      </a:r>
                    </a:p>
                  </a:txBody>
                  <a:tcPr/>
                </a:tc>
                <a:tc>
                  <a:txBody>
                    <a:bodyPr/>
                    <a:lstStyle/>
                    <a:p>
                      <a:pPr algn="ctr"/>
                      <a:r>
                        <a:rPr sz="1600"/>
                        <a:t>137.07</a:t>
                      </a:r>
                      <a:endParaRPr sz="1600">
                        <a:latin typeface="Cambria Math"/>
                      </a:endParaRPr>
                    </a:p>
                  </a:txBody>
                  <a:tcPr/>
                </a:tc>
                <a:tc>
                  <a:txBody>
                    <a:bodyPr/>
                    <a:lstStyle/>
                    <a:p>
                      <a:pPr algn="ctr"/>
                      <a:r>
                        <a:rPr sz="1600"/>
                        <a:t>108</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a:t>5</a:t>
                      </a:r>
                      <a:endParaRPr sz="1600">
                        <a:latin typeface="Cambria Math"/>
                      </a:endParaRPr>
                    </a:p>
                  </a:txBody>
                  <a:tcPr/>
                </a:tc>
                <a:tc>
                  <a:txBody>
                    <a:bodyPr/>
                    <a:lstStyle/>
                    <a:p>
                      <a:pPr algn="ctr">
                        <a:defRPr sz="1600"/>
                      </a:pPr>
                      <a:r>
                        <a:t>Suburban</a:t>
                      </a:r>
                    </a:p>
                  </a:txBody>
                  <a:tcPr/>
                </a:tc>
                <a:tc>
                  <a:txBody>
                    <a:bodyPr/>
                    <a:lstStyle/>
                    <a:p>
                      <a:pPr algn="ctr"/>
                      <a:r>
                        <a:rPr sz="1600"/>
                        <a:t>207.36</a:t>
                      </a:r>
                      <a:endParaRPr sz="1600">
                        <a:latin typeface="Cambria Math"/>
                      </a:endParaRPr>
                    </a:p>
                  </a:txBody>
                  <a:tcPr/>
                </a:tc>
                <a:tc>
                  <a:txBody>
                    <a:bodyPr/>
                    <a:lstStyle/>
                    <a:p>
                      <a:pPr algn="ctr"/>
                      <a:r>
                        <a:rPr sz="1600"/>
                        <a:t>220</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6</a:t>
                      </a:r>
                      <a:endParaRPr sz="1600">
                        <a:latin typeface="Cambria Math"/>
                      </a:endParaRPr>
                    </a:p>
                  </a:txBody>
                  <a:tcPr/>
                </a:tc>
                <a:tc>
                  <a:txBody>
                    <a:bodyPr/>
                    <a:lstStyle/>
                    <a:p>
                      <a:pPr algn="ctr">
                        <a:defRPr sz="1600"/>
                      </a:pPr>
                      <a:r>
                        <a:t>Suburban</a:t>
                      </a:r>
                    </a:p>
                  </a:txBody>
                  <a:tcPr/>
                </a:tc>
                <a:tc>
                  <a:txBody>
                    <a:bodyPr/>
                    <a:lstStyle/>
                    <a:p>
                      <a:pPr algn="ctr"/>
                      <a:r>
                        <a:rPr sz="1600"/>
                        <a:t>146.12</a:t>
                      </a:r>
                      <a:endParaRPr sz="1600">
                        <a:latin typeface="Cambria Math"/>
                      </a:endParaRPr>
                    </a:p>
                  </a:txBody>
                  <a:tcPr/>
                </a:tc>
                <a:tc>
                  <a:txBody>
                    <a:bodyPr/>
                    <a:lstStyle/>
                    <a:p>
                      <a:pPr algn="ctr"/>
                      <a:r>
                        <a:rPr sz="1600"/>
                        <a:t>150</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r>
                        <a:rPr sz="1600"/>
                        <a:t>7</a:t>
                      </a:r>
                      <a:endParaRPr sz="1600">
                        <a:latin typeface="Cambria Math"/>
                      </a:endParaRPr>
                    </a:p>
                  </a:txBody>
                  <a:tcPr/>
                </a:tc>
                <a:tc>
                  <a:txBody>
                    <a:bodyPr/>
                    <a:lstStyle/>
                    <a:p>
                      <a:pPr algn="ctr">
                        <a:defRPr sz="1600"/>
                      </a:pPr>
                      <a:r>
                        <a:t>Downtown</a:t>
                      </a:r>
                    </a:p>
                  </a:txBody>
                  <a:tcPr/>
                </a:tc>
                <a:tc>
                  <a:txBody>
                    <a:bodyPr/>
                    <a:lstStyle/>
                    <a:p>
                      <a:pPr algn="ctr"/>
                      <a:r>
                        <a:rPr sz="1600"/>
                        <a:t>111.21</a:t>
                      </a:r>
                      <a:endParaRPr sz="1600">
                        <a:latin typeface="Cambria Math"/>
                      </a:endParaRPr>
                    </a:p>
                  </a:txBody>
                  <a:tcPr/>
                </a:tc>
                <a:tc>
                  <a:txBody>
                    <a:bodyPr/>
                    <a:lstStyle/>
                    <a:p>
                      <a:pPr algn="ctr"/>
                      <a:r>
                        <a:rPr sz="1600"/>
                        <a:t>102</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r>
                        <a:rPr sz="1600"/>
                        <a:t>8</a:t>
                      </a:r>
                      <a:endParaRPr sz="1600">
                        <a:latin typeface="Cambria Math"/>
                      </a:endParaRPr>
                    </a:p>
                  </a:txBody>
                  <a:tcPr/>
                </a:tc>
                <a:tc>
                  <a:txBody>
                    <a:bodyPr/>
                    <a:lstStyle/>
                    <a:p>
                      <a:pPr algn="ctr">
                        <a:defRPr sz="1600"/>
                      </a:pPr>
                      <a:r>
                        <a:t>Suburban</a:t>
                      </a:r>
                    </a:p>
                  </a:txBody>
                  <a:tcPr/>
                </a:tc>
                <a:tc>
                  <a:txBody>
                    <a:bodyPr/>
                    <a:lstStyle/>
                    <a:p>
                      <a:pPr algn="ctr"/>
                      <a:r>
                        <a:rPr sz="1600"/>
                        <a:t>188.19</a:t>
                      </a:r>
                      <a:endParaRPr sz="1600">
                        <a:latin typeface="Cambria Math"/>
                      </a:endParaRPr>
                    </a:p>
                  </a:txBody>
                  <a:tcPr/>
                </a:tc>
                <a:tc>
                  <a:txBody>
                    <a:bodyPr/>
                    <a:lstStyle/>
                    <a:p>
                      <a:pPr algn="ctr"/>
                      <a:r>
                        <a:rPr sz="1600"/>
                        <a:t>198</a:t>
                      </a:r>
                      <a:endParaRPr sz="1600">
                        <a:latin typeface="Cambria Math"/>
                      </a:endParaRPr>
                    </a:p>
                  </a:txBody>
                  <a:tcPr/>
                </a:tc>
                <a:extLst>
                  <a:ext uri="{0D108BD9-81ED-4DB2-BD59-A6C34878D82A}">
                    <a16:rowId xmlns:a16="http://schemas.microsoft.com/office/drawing/2014/main" val="10009"/>
                  </a:ext>
                </a:extLst>
              </a:tr>
              <a:tr h="370840">
                <a:tc>
                  <a:txBody>
                    <a:bodyPr/>
                    <a:lstStyle/>
                    <a:p>
                      <a:pPr algn="ctr"/>
                      <a:r>
                        <a:rPr sz="1600"/>
                        <a:t>9</a:t>
                      </a:r>
                      <a:endParaRPr sz="1600">
                        <a:latin typeface="Cambria Math"/>
                      </a:endParaRPr>
                    </a:p>
                  </a:txBody>
                  <a:tcPr/>
                </a:tc>
                <a:tc>
                  <a:txBody>
                    <a:bodyPr/>
                    <a:lstStyle/>
                    <a:p>
                      <a:pPr algn="ctr">
                        <a:defRPr sz="1600"/>
                      </a:pPr>
                      <a:r>
                        <a:t>Downtown</a:t>
                      </a:r>
                    </a:p>
                  </a:txBody>
                  <a:tcPr/>
                </a:tc>
                <a:tc>
                  <a:txBody>
                    <a:bodyPr/>
                    <a:lstStyle/>
                    <a:p>
                      <a:pPr algn="ctr"/>
                      <a:r>
                        <a:rPr sz="1600"/>
                        <a:t>152.23</a:t>
                      </a:r>
                      <a:endParaRPr sz="1600">
                        <a:latin typeface="Cambria Math"/>
                      </a:endParaRPr>
                    </a:p>
                  </a:txBody>
                  <a:tcPr/>
                </a:tc>
                <a:tc>
                  <a:txBody>
                    <a:bodyPr/>
                    <a:lstStyle/>
                    <a:p>
                      <a:pPr algn="ctr"/>
                      <a:r>
                        <a:rPr sz="1600"/>
                        <a:t>149</a:t>
                      </a:r>
                      <a:endParaRPr sz="1600">
                        <a:latin typeface="Cambria Math"/>
                      </a:endParaRPr>
                    </a:p>
                  </a:txBody>
                  <a:tcPr/>
                </a:tc>
                <a:extLst>
                  <a:ext uri="{0D108BD9-81ED-4DB2-BD59-A6C34878D82A}">
                    <a16:rowId xmlns:a16="http://schemas.microsoft.com/office/drawing/2014/main" val="10010"/>
                  </a:ext>
                </a:extLst>
              </a:tr>
              <a:tr h="370840">
                <a:tc>
                  <a:txBody>
                    <a:bodyPr/>
                    <a:lstStyle/>
                    <a:p>
                      <a:pPr algn="ctr"/>
                      <a:r>
                        <a:rPr sz="1600"/>
                        <a:t>10</a:t>
                      </a:r>
                      <a:endParaRPr sz="1600">
                        <a:latin typeface="Cambria Math"/>
                      </a:endParaRPr>
                    </a:p>
                  </a:txBody>
                  <a:tcPr/>
                </a:tc>
                <a:tc>
                  <a:txBody>
                    <a:bodyPr/>
                    <a:lstStyle/>
                    <a:p>
                      <a:pPr algn="ctr">
                        <a:defRPr sz="1600"/>
                      </a:pPr>
                      <a:r>
                        <a:t>Suburban</a:t>
                      </a:r>
                    </a:p>
                  </a:txBody>
                  <a:tcPr/>
                </a:tc>
                <a:tc>
                  <a:txBody>
                    <a:bodyPr/>
                    <a:lstStyle/>
                    <a:p>
                      <a:pPr algn="ctr"/>
                      <a:r>
                        <a:rPr sz="1600"/>
                        <a:t>182.23</a:t>
                      </a:r>
                      <a:endParaRPr sz="1600">
                        <a:latin typeface="Cambria Math"/>
                      </a:endParaRPr>
                    </a:p>
                  </a:txBody>
                  <a:tcPr/>
                </a:tc>
                <a:tc>
                  <a:txBody>
                    <a:bodyPr/>
                    <a:lstStyle/>
                    <a:p>
                      <a:pPr algn="ctr"/>
                      <a:r>
                        <a:rPr sz="1600" dirty="0"/>
                        <a:t>192</a:t>
                      </a:r>
                      <a:endParaRPr sz="16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1</a:t>
            </a:r>
            <a:endParaRPr dirty="0"/>
          </a:p>
        </p:txBody>
      </p:sp>
      <p:sp>
        <p:nvSpPr>
          <p:cNvPr id="3" name="Text Placeholder 2"/>
          <p:cNvSpPr>
            <a:spLocks noGrp="1"/>
          </p:cNvSpPr>
          <p:nvPr>
            <p:ph type="body" sz="quarter" idx="10"/>
          </p:nvPr>
        </p:nvSpPr>
        <p:spPr/>
        <p:txBody>
          <a:bodyPr>
            <a:normAutofit/>
          </a:bodyPr>
          <a:lstStyle/>
          <a:p>
            <a:r>
              <a:rPr lang="en-US" dirty="0"/>
              <a:t>Throughout Chapter 13 and this chapter, we have discussed quantitative variables in the regression models. Quantitative variables take on values on a well-defined scale, such as number of pizzas, miles to destination, income, age, and temperature. Many variables of interest in business and economics, however, are not quantitative, but qualitative. Examples of qualitative variables are gender (male or female), firm size (small, medium, or large), and type of investment (stock or mutual fund).</a:t>
            </a:r>
            <a:r>
              <a:rPr lang="en-US" sz="1800" b="0" i="0" u="none" strike="noStrike" baseline="0" dirty="0">
                <a:solidFill>
                  <a:srgbClr val="000000"/>
                </a:solidFill>
                <a:latin typeface="Times New Roman" panose="02020603050405020304" pitchFamily="18" charset="0"/>
              </a:rPr>
              <a:t> </a:t>
            </a:r>
            <a:endParaRPr sz="2800" dirty="0"/>
          </a:p>
        </p:txBody>
      </p:sp>
    </p:spTree>
    <p:extLst>
      <p:ext uri="{BB962C8B-B14F-4D97-AF65-F5344CB8AC3E}">
        <p14:creationId xmlns:p14="http://schemas.microsoft.com/office/powerpoint/2010/main" val="834106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3</a:t>
            </a:r>
            <a:endParaRPr dirty="0"/>
          </a:p>
        </p:txBody>
      </p:sp>
      <p:graphicFrame>
        <p:nvGraphicFramePr>
          <p:cNvPr id="3" name="Table Placeholder 2" descr="The table contains the following columns and values:&#10;Columns:&#10;Shop&#10;Location&#10;Annual Return (Thousands of Dollars)&#10;Number of Households (Thousands)&#10;Rows:&#10;Shop 11: Location Mall, Annual Return 198.88, Number of Households 179&#10;Shop 12: Location Mall, Annual Return 139.65, Number of Households 111&#10;Shop 13: Location Mall, Annual Return 156.22, Number of Households 130&#10;Shop 14: Location Downtown, Annual Return 224.17, Number of Households 232&#10;Shop 15: Location Downtown, Annual Return 195.62, Number of Households 199&#10;Shop 16: Location Suburban, Annual Return 210.38, Number of Households 224&#10;Shop 17: Location Downtown, Annual Return 209.16, Number of Households 215&#10;Shop 18: Location Mall, Annual Return 260.82, Number of Households 250&#10;Shop 19: Location Mall, Annual Return 200.16, Number of Households 180&#10;Shop 20: Location Suburban, Annual Return 127.66, Number of Households 129&#10;"/>
          <p:cNvGraphicFramePr>
            <a:graphicFrameLocks noGrp="1"/>
          </p:cNvGraphicFramePr>
          <p:nvPr>
            <p:ph type="tbl" sz="quarter" idx="10"/>
            <p:extLst>
              <p:ext uri="{D42A27DB-BD31-4B8C-83A1-F6EECF244321}">
                <p14:modId xmlns:p14="http://schemas.microsoft.com/office/powerpoint/2010/main" val="2470050441"/>
              </p:ext>
            </p:extLst>
          </p:nvPr>
        </p:nvGraphicFramePr>
        <p:xfrm>
          <a:off x="457200" y="1579880"/>
          <a:ext cx="8229600" cy="4287520"/>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tblGrid>
              <a:tr h="370840">
                <a:tc>
                  <a:txBody>
                    <a:bodyPr/>
                    <a:lstStyle/>
                    <a:p>
                      <a:pPr algn="ctr">
                        <a:defRPr sz="1600" b="1"/>
                      </a:pPr>
                      <a:r>
                        <a:rPr dirty="0"/>
                        <a:t>Shop</a:t>
                      </a:r>
                    </a:p>
                  </a:txBody>
                  <a:tcPr/>
                </a:tc>
                <a:tc>
                  <a:txBody>
                    <a:bodyPr/>
                    <a:lstStyle/>
                    <a:p>
                      <a:pPr algn="ctr">
                        <a:defRPr sz="1600" b="1"/>
                      </a:pPr>
                      <a:r>
                        <a:t>Location</a:t>
                      </a:r>
                    </a:p>
                  </a:txBody>
                  <a:tcPr/>
                </a:tc>
                <a:tc>
                  <a:txBody>
                    <a:bodyPr/>
                    <a:lstStyle/>
                    <a:p>
                      <a:pPr algn="ctr">
                        <a:defRPr sz="1600" b="1"/>
                      </a:pPr>
                      <a:r>
                        <a:t>Annual Return (Thousands of Dollars)</a:t>
                      </a:r>
                    </a:p>
                  </a:txBody>
                  <a:tcPr/>
                </a:tc>
                <a:tc>
                  <a:txBody>
                    <a:bodyPr/>
                    <a:lstStyle/>
                    <a:p>
                      <a:pPr algn="ctr">
                        <a:defRPr sz="1600" b="1"/>
                      </a:pPr>
                      <a:r>
                        <a:rPr dirty="0"/>
                        <a:t>Number of Households (Thousands)</a:t>
                      </a:r>
                    </a:p>
                  </a:txBody>
                  <a:tcPr/>
                </a:tc>
                <a:extLst>
                  <a:ext uri="{0D108BD9-81ED-4DB2-BD59-A6C34878D82A}">
                    <a16:rowId xmlns:a16="http://schemas.microsoft.com/office/drawing/2014/main" val="10001"/>
                  </a:ext>
                </a:extLst>
              </a:tr>
              <a:tr h="370840">
                <a:tc>
                  <a:txBody>
                    <a:bodyPr/>
                    <a:lstStyle/>
                    <a:p>
                      <a:pPr algn="ctr"/>
                      <a:r>
                        <a:rPr sz="1600" dirty="0"/>
                        <a:t>11</a:t>
                      </a:r>
                      <a:endParaRPr sz="1600" dirty="0">
                        <a:latin typeface="Cambria Math"/>
                      </a:endParaRPr>
                    </a:p>
                  </a:txBody>
                  <a:tcPr/>
                </a:tc>
                <a:tc>
                  <a:txBody>
                    <a:bodyPr/>
                    <a:lstStyle/>
                    <a:p>
                      <a:pPr algn="ctr">
                        <a:defRPr sz="1600"/>
                      </a:pPr>
                      <a:r>
                        <a:rPr dirty="0"/>
                        <a:t>Mall</a:t>
                      </a:r>
                    </a:p>
                  </a:txBody>
                  <a:tcPr/>
                </a:tc>
                <a:tc>
                  <a:txBody>
                    <a:bodyPr/>
                    <a:lstStyle/>
                    <a:p>
                      <a:pPr algn="ctr"/>
                      <a:r>
                        <a:rPr sz="1600" dirty="0"/>
                        <a:t>198.88</a:t>
                      </a:r>
                      <a:endParaRPr sz="1600" dirty="0">
                        <a:latin typeface="Cambria Math"/>
                      </a:endParaRPr>
                    </a:p>
                  </a:txBody>
                  <a:tcPr/>
                </a:tc>
                <a:tc>
                  <a:txBody>
                    <a:bodyPr/>
                    <a:lstStyle/>
                    <a:p>
                      <a:pPr algn="ctr"/>
                      <a:r>
                        <a:rPr sz="1600" dirty="0"/>
                        <a:t>179</a:t>
                      </a:r>
                      <a:endParaRPr sz="1600" dirty="0">
                        <a:latin typeface="Cambria Math"/>
                      </a:endParaRPr>
                    </a:p>
                  </a:txBody>
                  <a:tcPr/>
                </a:tc>
                <a:extLst>
                  <a:ext uri="{0D108BD9-81ED-4DB2-BD59-A6C34878D82A}">
                    <a16:rowId xmlns:a16="http://schemas.microsoft.com/office/drawing/2014/main" val="10012"/>
                  </a:ext>
                </a:extLst>
              </a:tr>
              <a:tr h="370840">
                <a:tc>
                  <a:txBody>
                    <a:bodyPr/>
                    <a:lstStyle/>
                    <a:p>
                      <a:pPr algn="ctr"/>
                      <a:r>
                        <a:rPr sz="1600"/>
                        <a:t>12</a:t>
                      </a:r>
                      <a:endParaRPr sz="1600">
                        <a:latin typeface="Cambria Math"/>
                      </a:endParaRPr>
                    </a:p>
                  </a:txBody>
                  <a:tcPr/>
                </a:tc>
                <a:tc>
                  <a:txBody>
                    <a:bodyPr/>
                    <a:lstStyle/>
                    <a:p>
                      <a:pPr algn="ctr">
                        <a:defRPr sz="1600"/>
                      </a:pPr>
                      <a:r>
                        <a:t>Mall</a:t>
                      </a:r>
                    </a:p>
                  </a:txBody>
                  <a:tcPr/>
                </a:tc>
                <a:tc>
                  <a:txBody>
                    <a:bodyPr/>
                    <a:lstStyle/>
                    <a:p>
                      <a:pPr algn="ctr"/>
                      <a:r>
                        <a:rPr sz="1600" dirty="0"/>
                        <a:t>139.65</a:t>
                      </a:r>
                      <a:endParaRPr sz="1600" dirty="0">
                        <a:latin typeface="Cambria Math"/>
                      </a:endParaRPr>
                    </a:p>
                  </a:txBody>
                  <a:tcPr/>
                </a:tc>
                <a:tc>
                  <a:txBody>
                    <a:bodyPr/>
                    <a:lstStyle/>
                    <a:p>
                      <a:pPr algn="ctr"/>
                      <a:r>
                        <a:rPr sz="1600" dirty="0"/>
                        <a:t>111</a:t>
                      </a:r>
                      <a:endParaRPr sz="1600" dirty="0">
                        <a:latin typeface="Cambria Math"/>
                      </a:endParaRPr>
                    </a:p>
                  </a:txBody>
                  <a:tcPr/>
                </a:tc>
                <a:extLst>
                  <a:ext uri="{0D108BD9-81ED-4DB2-BD59-A6C34878D82A}">
                    <a16:rowId xmlns:a16="http://schemas.microsoft.com/office/drawing/2014/main" val="10013"/>
                  </a:ext>
                </a:extLst>
              </a:tr>
              <a:tr h="370840">
                <a:tc>
                  <a:txBody>
                    <a:bodyPr/>
                    <a:lstStyle/>
                    <a:p>
                      <a:pPr algn="ctr"/>
                      <a:r>
                        <a:rPr sz="1600"/>
                        <a:t>13</a:t>
                      </a:r>
                      <a:endParaRPr sz="1600">
                        <a:latin typeface="Cambria Math"/>
                      </a:endParaRPr>
                    </a:p>
                  </a:txBody>
                  <a:tcPr/>
                </a:tc>
                <a:tc>
                  <a:txBody>
                    <a:bodyPr/>
                    <a:lstStyle/>
                    <a:p>
                      <a:pPr algn="ctr">
                        <a:defRPr sz="1600"/>
                      </a:pPr>
                      <a:r>
                        <a:t>Mall</a:t>
                      </a:r>
                    </a:p>
                  </a:txBody>
                  <a:tcPr/>
                </a:tc>
                <a:tc>
                  <a:txBody>
                    <a:bodyPr/>
                    <a:lstStyle/>
                    <a:p>
                      <a:pPr algn="ctr"/>
                      <a:r>
                        <a:rPr sz="1600"/>
                        <a:t>156.22</a:t>
                      </a:r>
                      <a:endParaRPr sz="1600">
                        <a:latin typeface="Cambria Math"/>
                      </a:endParaRPr>
                    </a:p>
                  </a:txBody>
                  <a:tcPr/>
                </a:tc>
                <a:tc>
                  <a:txBody>
                    <a:bodyPr/>
                    <a:lstStyle/>
                    <a:p>
                      <a:pPr algn="ctr"/>
                      <a:r>
                        <a:rPr sz="1600" dirty="0"/>
                        <a:t>130</a:t>
                      </a:r>
                      <a:endParaRPr sz="1600" dirty="0">
                        <a:latin typeface="Cambria Math"/>
                      </a:endParaRPr>
                    </a:p>
                  </a:txBody>
                  <a:tcPr/>
                </a:tc>
                <a:extLst>
                  <a:ext uri="{0D108BD9-81ED-4DB2-BD59-A6C34878D82A}">
                    <a16:rowId xmlns:a16="http://schemas.microsoft.com/office/drawing/2014/main" val="10014"/>
                  </a:ext>
                </a:extLst>
              </a:tr>
              <a:tr h="370840">
                <a:tc>
                  <a:txBody>
                    <a:bodyPr/>
                    <a:lstStyle/>
                    <a:p>
                      <a:pPr algn="ctr"/>
                      <a:r>
                        <a:rPr sz="1600" dirty="0"/>
                        <a:t>14</a:t>
                      </a:r>
                      <a:endParaRPr sz="1600" dirty="0">
                        <a:latin typeface="Cambria Math"/>
                      </a:endParaRPr>
                    </a:p>
                  </a:txBody>
                  <a:tcPr/>
                </a:tc>
                <a:tc>
                  <a:txBody>
                    <a:bodyPr/>
                    <a:lstStyle/>
                    <a:p>
                      <a:pPr algn="ctr">
                        <a:defRPr sz="1600"/>
                      </a:pPr>
                      <a:r>
                        <a:rPr dirty="0"/>
                        <a:t>Downtown</a:t>
                      </a:r>
                    </a:p>
                  </a:txBody>
                  <a:tcPr/>
                </a:tc>
                <a:tc>
                  <a:txBody>
                    <a:bodyPr/>
                    <a:lstStyle/>
                    <a:p>
                      <a:pPr algn="ctr"/>
                      <a:r>
                        <a:rPr sz="1600" dirty="0"/>
                        <a:t>224.17</a:t>
                      </a:r>
                      <a:endParaRPr sz="1600" dirty="0">
                        <a:latin typeface="Cambria Math"/>
                      </a:endParaRPr>
                    </a:p>
                  </a:txBody>
                  <a:tcPr/>
                </a:tc>
                <a:tc>
                  <a:txBody>
                    <a:bodyPr/>
                    <a:lstStyle/>
                    <a:p>
                      <a:pPr algn="ctr"/>
                      <a:r>
                        <a:rPr sz="1600" dirty="0"/>
                        <a:t>232</a:t>
                      </a:r>
                      <a:endParaRPr sz="1600" dirty="0">
                        <a:latin typeface="Cambria Math"/>
                      </a:endParaRPr>
                    </a:p>
                  </a:txBody>
                  <a:tcPr/>
                </a:tc>
                <a:extLst>
                  <a:ext uri="{0D108BD9-81ED-4DB2-BD59-A6C34878D82A}">
                    <a16:rowId xmlns:a16="http://schemas.microsoft.com/office/drawing/2014/main" val="10015"/>
                  </a:ext>
                </a:extLst>
              </a:tr>
              <a:tr h="370840">
                <a:tc>
                  <a:txBody>
                    <a:bodyPr/>
                    <a:lstStyle/>
                    <a:p>
                      <a:pPr algn="ctr"/>
                      <a:r>
                        <a:rPr sz="1600"/>
                        <a:t>15</a:t>
                      </a:r>
                      <a:endParaRPr sz="1600">
                        <a:latin typeface="Cambria Math"/>
                      </a:endParaRPr>
                    </a:p>
                  </a:txBody>
                  <a:tcPr/>
                </a:tc>
                <a:tc>
                  <a:txBody>
                    <a:bodyPr/>
                    <a:lstStyle/>
                    <a:p>
                      <a:pPr algn="ctr">
                        <a:defRPr sz="1600"/>
                      </a:pPr>
                      <a:r>
                        <a:t>Downtown</a:t>
                      </a:r>
                    </a:p>
                  </a:txBody>
                  <a:tcPr/>
                </a:tc>
                <a:tc>
                  <a:txBody>
                    <a:bodyPr/>
                    <a:lstStyle/>
                    <a:p>
                      <a:pPr algn="ctr"/>
                      <a:r>
                        <a:rPr sz="1600" dirty="0"/>
                        <a:t>195.62</a:t>
                      </a:r>
                      <a:endParaRPr sz="1600" dirty="0">
                        <a:latin typeface="Cambria Math"/>
                      </a:endParaRPr>
                    </a:p>
                  </a:txBody>
                  <a:tcPr/>
                </a:tc>
                <a:tc>
                  <a:txBody>
                    <a:bodyPr/>
                    <a:lstStyle/>
                    <a:p>
                      <a:pPr algn="ctr"/>
                      <a:r>
                        <a:rPr sz="1600" dirty="0"/>
                        <a:t>199</a:t>
                      </a:r>
                      <a:endParaRPr sz="1600" dirty="0">
                        <a:latin typeface="Cambria Math"/>
                      </a:endParaRPr>
                    </a:p>
                  </a:txBody>
                  <a:tcPr/>
                </a:tc>
                <a:extLst>
                  <a:ext uri="{0D108BD9-81ED-4DB2-BD59-A6C34878D82A}">
                    <a16:rowId xmlns:a16="http://schemas.microsoft.com/office/drawing/2014/main" val="10016"/>
                  </a:ext>
                </a:extLst>
              </a:tr>
              <a:tr h="370840">
                <a:tc>
                  <a:txBody>
                    <a:bodyPr/>
                    <a:lstStyle/>
                    <a:p>
                      <a:pPr algn="ctr"/>
                      <a:r>
                        <a:rPr sz="1600"/>
                        <a:t>16</a:t>
                      </a:r>
                      <a:endParaRPr sz="1600">
                        <a:latin typeface="Cambria Math"/>
                      </a:endParaRPr>
                    </a:p>
                  </a:txBody>
                  <a:tcPr/>
                </a:tc>
                <a:tc>
                  <a:txBody>
                    <a:bodyPr/>
                    <a:lstStyle/>
                    <a:p>
                      <a:pPr algn="ctr">
                        <a:defRPr sz="1600"/>
                      </a:pPr>
                      <a:r>
                        <a:t>Suburban</a:t>
                      </a:r>
                    </a:p>
                  </a:txBody>
                  <a:tcPr/>
                </a:tc>
                <a:tc>
                  <a:txBody>
                    <a:bodyPr/>
                    <a:lstStyle/>
                    <a:p>
                      <a:pPr algn="ctr"/>
                      <a:r>
                        <a:rPr sz="1600"/>
                        <a:t>210.38</a:t>
                      </a:r>
                      <a:endParaRPr sz="1600">
                        <a:latin typeface="Cambria Math"/>
                      </a:endParaRPr>
                    </a:p>
                  </a:txBody>
                  <a:tcPr/>
                </a:tc>
                <a:tc>
                  <a:txBody>
                    <a:bodyPr/>
                    <a:lstStyle/>
                    <a:p>
                      <a:pPr algn="ctr"/>
                      <a:r>
                        <a:rPr sz="1600" dirty="0"/>
                        <a:t>224</a:t>
                      </a:r>
                      <a:endParaRPr sz="1600" dirty="0">
                        <a:latin typeface="Cambria Math"/>
                      </a:endParaRPr>
                    </a:p>
                  </a:txBody>
                  <a:tcPr/>
                </a:tc>
                <a:extLst>
                  <a:ext uri="{0D108BD9-81ED-4DB2-BD59-A6C34878D82A}">
                    <a16:rowId xmlns:a16="http://schemas.microsoft.com/office/drawing/2014/main" val="10017"/>
                  </a:ext>
                </a:extLst>
              </a:tr>
              <a:tr h="370840">
                <a:tc>
                  <a:txBody>
                    <a:bodyPr/>
                    <a:lstStyle/>
                    <a:p>
                      <a:pPr algn="ctr"/>
                      <a:r>
                        <a:rPr sz="1600" dirty="0"/>
                        <a:t>17</a:t>
                      </a:r>
                      <a:endParaRPr sz="1600" dirty="0">
                        <a:latin typeface="Cambria Math"/>
                      </a:endParaRPr>
                    </a:p>
                  </a:txBody>
                  <a:tcPr/>
                </a:tc>
                <a:tc>
                  <a:txBody>
                    <a:bodyPr/>
                    <a:lstStyle/>
                    <a:p>
                      <a:pPr algn="ctr">
                        <a:defRPr sz="1600"/>
                      </a:pPr>
                      <a:r>
                        <a:rPr dirty="0"/>
                        <a:t>Downtown</a:t>
                      </a:r>
                    </a:p>
                  </a:txBody>
                  <a:tcPr/>
                </a:tc>
                <a:tc>
                  <a:txBody>
                    <a:bodyPr/>
                    <a:lstStyle/>
                    <a:p>
                      <a:pPr algn="ctr"/>
                      <a:r>
                        <a:rPr sz="1600"/>
                        <a:t>209.16</a:t>
                      </a:r>
                      <a:endParaRPr sz="1600">
                        <a:latin typeface="Cambria Math"/>
                      </a:endParaRPr>
                    </a:p>
                  </a:txBody>
                  <a:tcPr/>
                </a:tc>
                <a:tc>
                  <a:txBody>
                    <a:bodyPr/>
                    <a:lstStyle/>
                    <a:p>
                      <a:pPr algn="ctr"/>
                      <a:r>
                        <a:rPr sz="1600" dirty="0"/>
                        <a:t>215</a:t>
                      </a:r>
                      <a:endParaRPr sz="1600" dirty="0">
                        <a:latin typeface="Cambria Math"/>
                      </a:endParaRPr>
                    </a:p>
                  </a:txBody>
                  <a:tcPr/>
                </a:tc>
                <a:extLst>
                  <a:ext uri="{0D108BD9-81ED-4DB2-BD59-A6C34878D82A}">
                    <a16:rowId xmlns:a16="http://schemas.microsoft.com/office/drawing/2014/main" val="10018"/>
                  </a:ext>
                </a:extLst>
              </a:tr>
              <a:tr h="370840">
                <a:tc>
                  <a:txBody>
                    <a:bodyPr/>
                    <a:lstStyle/>
                    <a:p>
                      <a:pPr algn="ctr"/>
                      <a:r>
                        <a:rPr sz="1600"/>
                        <a:t>18</a:t>
                      </a:r>
                      <a:endParaRPr sz="1600">
                        <a:latin typeface="Cambria Math"/>
                      </a:endParaRPr>
                    </a:p>
                  </a:txBody>
                  <a:tcPr/>
                </a:tc>
                <a:tc>
                  <a:txBody>
                    <a:bodyPr/>
                    <a:lstStyle/>
                    <a:p>
                      <a:pPr algn="ctr">
                        <a:defRPr sz="1600"/>
                      </a:pPr>
                      <a:r>
                        <a:t>Mall</a:t>
                      </a:r>
                    </a:p>
                  </a:txBody>
                  <a:tcPr/>
                </a:tc>
                <a:tc>
                  <a:txBody>
                    <a:bodyPr/>
                    <a:lstStyle/>
                    <a:p>
                      <a:pPr algn="ctr"/>
                      <a:r>
                        <a:rPr sz="1600" dirty="0"/>
                        <a:t>260.82</a:t>
                      </a:r>
                      <a:endParaRPr sz="1600" dirty="0">
                        <a:latin typeface="Cambria Math"/>
                      </a:endParaRPr>
                    </a:p>
                  </a:txBody>
                  <a:tcPr/>
                </a:tc>
                <a:tc>
                  <a:txBody>
                    <a:bodyPr/>
                    <a:lstStyle/>
                    <a:p>
                      <a:pPr algn="ctr"/>
                      <a:r>
                        <a:rPr sz="1600"/>
                        <a:t>250</a:t>
                      </a:r>
                      <a:endParaRPr sz="1600">
                        <a:latin typeface="Cambria Math"/>
                      </a:endParaRPr>
                    </a:p>
                  </a:txBody>
                  <a:tcPr/>
                </a:tc>
                <a:extLst>
                  <a:ext uri="{0D108BD9-81ED-4DB2-BD59-A6C34878D82A}">
                    <a16:rowId xmlns:a16="http://schemas.microsoft.com/office/drawing/2014/main" val="10019"/>
                  </a:ext>
                </a:extLst>
              </a:tr>
              <a:tr h="370840">
                <a:tc>
                  <a:txBody>
                    <a:bodyPr/>
                    <a:lstStyle/>
                    <a:p>
                      <a:pPr algn="ctr"/>
                      <a:r>
                        <a:rPr sz="1600"/>
                        <a:t>19</a:t>
                      </a:r>
                      <a:endParaRPr sz="1600">
                        <a:latin typeface="Cambria Math"/>
                      </a:endParaRPr>
                    </a:p>
                  </a:txBody>
                  <a:tcPr/>
                </a:tc>
                <a:tc>
                  <a:txBody>
                    <a:bodyPr/>
                    <a:lstStyle/>
                    <a:p>
                      <a:pPr algn="ctr">
                        <a:defRPr sz="1600"/>
                      </a:pPr>
                      <a:r>
                        <a:t>Mall</a:t>
                      </a:r>
                    </a:p>
                  </a:txBody>
                  <a:tcPr/>
                </a:tc>
                <a:tc>
                  <a:txBody>
                    <a:bodyPr/>
                    <a:lstStyle/>
                    <a:p>
                      <a:pPr algn="ctr"/>
                      <a:r>
                        <a:rPr sz="1600"/>
                        <a:t>200.16</a:t>
                      </a:r>
                      <a:endParaRPr sz="1600">
                        <a:latin typeface="Cambria Math"/>
                      </a:endParaRPr>
                    </a:p>
                  </a:txBody>
                  <a:tcPr/>
                </a:tc>
                <a:tc>
                  <a:txBody>
                    <a:bodyPr/>
                    <a:lstStyle/>
                    <a:p>
                      <a:pPr algn="ctr"/>
                      <a:r>
                        <a:rPr sz="1600" dirty="0"/>
                        <a:t>180</a:t>
                      </a:r>
                      <a:endParaRPr sz="1600" dirty="0">
                        <a:latin typeface="Cambria Math"/>
                      </a:endParaRPr>
                    </a:p>
                  </a:txBody>
                  <a:tcPr/>
                </a:tc>
                <a:extLst>
                  <a:ext uri="{0D108BD9-81ED-4DB2-BD59-A6C34878D82A}">
                    <a16:rowId xmlns:a16="http://schemas.microsoft.com/office/drawing/2014/main" val="10020"/>
                  </a:ext>
                </a:extLst>
              </a:tr>
              <a:tr h="370840">
                <a:tc>
                  <a:txBody>
                    <a:bodyPr/>
                    <a:lstStyle/>
                    <a:p>
                      <a:pPr algn="ctr"/>
                      <a:r>
                        <a:rPr sz="1600" dirty="0"/>
                        <a:t>20</a:t>
                      </a:r>
                      <a:endParaRPr sz="1600" dirty="0">
                        <a:latin typeface="Cambria Math"/>
                      </a:endParaRPr>
                    </a:p>
                  </a:txBody>
                  <a:tcPr/>
                </a:tc>
                <a:tc>
                  <a:txBody>
                    <a:bodyPr/>
                    <a:lstStyle/>
                    <a:p>
                      <a:pPr algn="ctr">
                        <a:defRPr sz="1600"/>
                      </a:pPr>
                      <a:r>
                        <a:rPr dirty="0"/>
                        <a:t>Suburban</a:t>
                      </a:r>
                    </a:p>
                  </a:txBody>
                  <a:tcPr/>
                </a:tc>
                <a:tc>
                  <a:txBody>
                    <a:bodyPr/>
                    <a:lstStyle/>
                    <a:p>
                      <a:pPr algn="ctr"/>
                      <a:r>
                        <a:rPr sz="1600"/>
                        <a:t>127.66</a:t>
                      </a:r>
                      <a:endParaRPr sz="1600">
                        <a:latin typeface="Cambria Math"/>
                      </a:endParaRPr>
                    </a:p>
                  </a:txBody>
                  <a:tcPr/>
                </a:tc>
                <a:tc>
                  <a:txBody>
                    <a:bodyPr/>
                    <a:lstStyle/>
                    <a:p>
                      <a:pPr algn="ctr"/>
                      <a:r>
                        <a:rPr sz="1600" dirty="0"/>
                        <a:t>129</a:t>
                      </a:r>
                      <a:endParaRPr sz="1600" dirty="0">
                        <a:latin typeface="Cambria Math"/>
                      </a:endParaRPr>
                    </a:p>
                  </a:txBody>
                  <a:tcPr/>
                </a:tc>
                <a:extLst>
                  <a:ext uri="{0D108BD9-81ED-4DB2-BD59-A6C34878D82A}">
                    <a16:rowId xmlns:a16="http://schemas.microsoft.com/office/drawing/2014/main" val="10021"/>
                  </a:ext>
                </a:extLst>
              </a:tr>
            </a:tbl>
          </a:graphicData>
        </a:graphic>
      </p:graphicFrame>
      <p:sp>
        <p:nvSpPr>
          <p:cNvPr id="5" name="TextBox 4">
            <a:extLst>
              <a:ext uri="{FF2B5EF4-FFF2-40B4-BE49-F238E27FC236}">
                <a16:creationId xmlns:a16="http://schemas.microsoft.com/office/drawing/2014/main" id="{767A2D0A-3B4B-3867-D738-FDE14BB841CF}"/>
              </a:ext>
            </a:extLst>
          </p:cNvPr>
          <p:cNvSpPr txBox="1"/>
          <p:nvPr/>
        </p:nvSpPr>
        <p:spPr>
          <a:xfrm>
            <a:off x="2514600" y="1128882"/>
            <a:ext cx="4572000" cy="369332"/>
          </a:xfrm>
          <a:prstGeom prst="rect">
            <a:avLst/>
          </a:prstGeom>
          <a:noFill/>
        </p:spPr>
        <p:txBody>
          <a:bodyPr wrap="square">
            <a:spAutoFit/>
          </a:bodyPr>
          <a:lstStyle/>
          <a:p>
            <a:pPr algn="ctr">
              <a:defRPr sz="1800" b="1"/>
            </a:pPr>
            <a:r>
              <a:rPr lang="en-IN" dirty="0"/>
              <a:t>Table 2 – Shop Data</a:t>
            </a:r>
          </a:p>
        </p:txBody>
      </p:sp>
    </p:spTree>
    <p:extLst>
      <p:ext uri="{BB962C8B-B14F-4D97-AF65-F5344CB8AC3E}">
        <p14:creationId xmlns:p14="http://schemas.microsoft.com/office/powerpoint/2010/main" val="4287007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4</a:t>
            </a:r>
            <a:endParaRPr dirty="0"/>
          </a:p>
        </p:txBody>
      </p:sp>
      <p:graphicFrame>
        <p:nvGraphicFramePr>
          <p:cNvPr id="3" name="Table Placeholder 2" descr="The table contains the following columns and values:&#10;Columns:&#10;Shop&#10;Location&#10;Annual Return (Thousands of Dollars)&#10;Number of Households (Thousands)&#10;Rows:&#10;Shop 21: Location Downtown, Annual Return 170.59, Number of Households 170&#10;Shop 22: Location Mall, Annual Return 219.93, Number of Households 203&#10;Shop 23: Location Downtown, Annual Return 166.61, Number of Households 166&#10;Shop 24: Location Downtown, Annual Return 225.71, Number of Households 234&#10;Shop 25: Location Downtown, Annual Return 143.25, Number of Households 139&#10;Shop 26: Location Downtown, Annual Return 239.55, Number of Households 250&#10;Shop 27: Location Downtown, Annual Return 219.67, Number of Households 227&#10;Shop 28: Location Suburban, Annual Return 224.84, Number of Households 241&#10;Shop 29: Location Mall, Annual Return 232.32, Number of Households 217&#10;Shop 30: Location Downtown, Annual Return 163.95, Number of Households 163&#10;"/>
          <p:cNvGraphicFramePr>
            <a:graphicFrameLocks noGrp="1"/>
          </p:cNvGraphicFramePr>
          <p:nvPr>
            <p:ph type="tbl" sz="quarter" idx="10"/>
            <p:extLst>
              <p:ext uri="{D42A27DB-BD31-4B8C-83A1-F6EECF244321}">
                <p14:modId xmlns:p14="http://schemas.microsoft.com/office/powerpoint/2010/main" val="576887917"/>
              </p:ext>
            </p:extLst>
          </p:nvPr>
        </p:nvGraphicFramePr>
        <p:xfrm>
          <a:off x="457200" y="1579880"/>
          <a:ext cx="8229600" cy="4287520"/>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tblGrid>
              <a:tr h="370840">
                <a:tc>
                  <a:txBody>
                    <a:bodyPr/>
                    <a:lstStyle/>
                    <a:p>
                      <a:pPr algn="ctr">
                        <a:defRPr sz="1600" b="1"/>
                      </a:pPr>
                      <a:r>
                        <a:rPr dirty="0"/>
                        <a:t>Shop</a:t>
                      </a:r>
                    </a:p>
                  </a:txBody>
                  <a:tcPr/>
                </a:tc>
                <a:tc>
                  <a:txBody>
                    <a:bodyPr/>
                    <a:lstStyle/>
                    <a:p>
                      <a:pPr algn="ctr">
                        <a:defRPr sz="1600" b="1"/>
                      </a:pPr>
                      <a:r>
                        <a:t>Location</a:t>
                      </a:r>
                    </a:p>
                  </a:txBody>
                  <a:tcPr/>
                </a:tc>
                <a:tc>
                  <a:txBody>
                    <a:bodyPr/>
                    <a:lstStyle/>
                    <a:p>
                      <a:pPr algn="ctr">
                        <a:defRPr sz="1600" b="1"/>
                      </a:pPr>
                      <a:r>
                        <a:t>Annual Return (Thousands of Dollars)</a:t>
                      </a:r>
                    </a:p>
                  </a:txBody>
                  <a:tcPr/>
                </a:tc>
                <a:tc>
                  <a:txBody>
                    <a:bodyPr/>
                    <a:lstStyle/>
                    <a:p>
                      <a:pPr algn="ctr">
                        <a:defRPr sz="1600" b="1"/>
                      </a:pPr>
                      <a:r>
                        <a:rPr dirty="0"/>
                        <a:t>Number of Households (Thousands)</a:t>
                      </a:r>
                    </a:p>
                  </a:txBody>
                  <a:tcPr/>
                </a:tc>
                <a:extLst>
                  <a:ext uri="{0D108BD9-81ED-4DB2-BD59-A6C34878D82A}">
                    <a16:rowId xmlns:a16="http://schemas.microsoft.com/office/drawing/2014/main" val="10001"/>
                  </a:ext>
                </a:extLst>
              </a:tr>
              <a:tr h="370840">
                <a:tc>
                  <a:txBody>
                    <a:bodyPr/>
                    <a:lstStyle/>
                    <a:p>
                      <a:pPr algn="ctr"/>
                      <a:r>
                        <a:rPr sz="1600"/>
                        <a:t>21</a:t>
                      </a:r>
                      <a:endParaRPr sz="1600">
                        <a:latin typeface="Cambria Math"/>
                      </a:endParaRPr>
                    </a:p>
                  </a:txBody>
                  <a:tcPr/>
                </a:tc>
                <a:tc>
                  <a:txBody>
                    <a:bodyPr/>
                    <a:lstStyle/>
                    <a:p>
                      <a:pPr algn="ctr">
                        <a:defRPr sz="1600"/>
                      </a:pPr>
                      <a:r>
                        <a:t>Downtown</a:t>
                      </a:r>
                    </a:p>
                  </a:txBody>
                  <a:tcPr/>
                </a:tc>
                <a:tc>
                  <a:txBody>
                    <a:bodyPr/>
                    <a:lstStyle/>
                    <a:p>
                      <a:pPr algn="ctr"/>
                      <a:r>
                        <a:rPr sz="1600" dirty="0"/>
                        <a:t>170.59</a:t>
                      </a:r>
                      <a:endParaRPr sz="1600" dirty="0">
                        <a:latin typeface="Cambria Math"/>
                      </a:endParaRPr>
                    </a:p>
                  </a:txBody>
                  <a:tcPr/>
                </a:tc>
                <a:tc>
                  <a:txBody>
                    <a:bodyPr/>
                    <a:lstStyle/>
                    <a:p>
                      <a:pPr algn="ctr"/>
                      <a:r>
                        <a:rPr sz="1600" dirty="0"/>
                        <a:t>170</a:t>
                      </a:r>
                      <a:endParaRPr sz="1600" dirty="0">
                        <a:latin typeface="Cambria Math"/>
                      </a:endParaRPr>
                    </a:p>
                  </a:txBody>
                  <a:tcPr/>
                </a:tc>
                <a:extLst>
                  <a:ext uri="{0D108BD9-81ED-4DB2-BD59-A6C34878D82A}">
                    <a16:rowId xmlns:a16="http://schemas.microsoft.com/office/drawing/2014/main" val="10022"/>
                  </a:ext>
                </a:extLst>
              </a:tr>
              <a:tr h="370840">
                <a:tc>
                  <a:txBody>
                    <a:bodyPr/>
                    <a:lstStyle/>
                    <a:p>
                      <a:pPr algn="ctr"/>
                      <a:r>
                        <a:rPr sz="1600"/>
                        <a:t>22</a:t>
                      </a:r>
                      <a:endParaRPr sz="1600">
                        <a:latin typeface="Cambria Math"/>
                      </a:endParaRPr>
                    </a:p>
                  </a:txBody>
                  <a:tcPr/>
                </a:tc>
                <a:tc>
                  <a:txBody>
                    <a:bodyPr/>
                    <a:lstStyle/>
                    <a:p>
                      <a:pPr algn="ctr">
                        <a:defRPr sz="1600"/>
                      </a:pPr>
                      <a:r>
                        <a:t>Mall</a:t>
                      </a:r>
                    </a:p>
                  </a:txBody>
                  <a:tcPr/>
                </a:tc>
                <a:tc>
                  <a:txBody>
                    <a:bodyPr/>
                    <a:lstStyle/>
                    <a:p>
                      <a:pPr algn="ctr"/>
                      <a:r>
                        <a:rPr sz="1600"/>
                        <a:t>219.93</a:t>
                      </a:r>
                      <a:endParaRPr sz="1600">
                        <a:latin typeface="Cambria Math"/>
                      </a:endParaRPr>
                    </a:p>
                  </a:txBody>
                  <a:tcPr/>
                </a:tc>
                <a:tc>
                  <a:txBody>
                    <a:bodyPr/>
                    <a:lstStyle/>
                    <a:p>
                      <a:pPr algn="ctr"/>
                      <a:r>
                        <a:rPr sz="1600" dirty="0"/>
                        <a:t>203</a:t>
                      </a:r>
                      <a:endParaRPr sz="1600" dirty="0">
                        <a:latin typeface="Cambria Math"/>
                      </a:endParaRPr>
                    </a:p>
                  </a:txBody>
                  <a:tcPr/>
                </a:tc>
                <a:extLst>
                  <a:ext uri="{0D108BD9-81ED-4DB2-BD59-A6C34878D82A}">
                    <a16:rowId xmlns:a16="http://schemas.microsoft.com/office/drawing/2014/main" val="10023"/>
                  </a:ext>
                </a:extLst>
              </a:tr>
              <a:tr h="370840">
                <a:tc>
                  <a:txBody>
                    <a:bodyPr/>
                    <a:lstStyle/>
                    <a:p>
                      <a:pPr algn="ctr"/>
                      <a:r>
                        <a:rPr sz="1600" dirty="0"/>
                        <a:t>23</a:t>
                      </a:r>
                      <a:endParaRPr sz="1600" dirty="0">
                        <a:latin typeface="Cambria Math"/>
                      </a:endParaRPr>
                    </a:p>
                  </a:txBody>
                  <a:tcPr/>
                </a:tc>
                <a:tc>
                  <a:txBody>
                    <a:bodyPr/>
                    <a:lstStyle/>
                    <a:p>
                      <a:pPr algn="ctr">
                        <a:defRPr sz="1600"/>
                      </a:pPr>
                      <a:r>
                        <a:rPr dirty="0"/>
                        <a:t>Downtown</a:t>
                      </a:r>
                    </a:p>
                  </a:txBody>
                  <a:tcPr/>
                </a:tc>
                <a:tc>
                  <a:txBody>
                    <a:bodyPr/>
                    <a:lstStyle/>
                    <a:p>
                      <a:pPr algn="ctr"/>
                      <a:r>
                        <a:rPr sz="1600"/>
                        <a:t>166.61</a:t>
                      </a:r>
                      <a:endParaRPr sz="1600">
                        <a:latin typeface="Cambria Math"/>
                      </a:endParaRPr>
                    </a:p>
                  </a:txBody>
                  <a:tcPr/>
                </a:tc>
                <a:tc>
                  <a:txBody>
                    <a:bodyPr/>
                    <a:lstStyle/>
                    <a:p>
                      <a:pPr algn="ctr"/>
                      <a:r>
                        <a:rPr sz="1600" dirty="0"/>
                        <a:t>166</a:t>
                      </a:r>
                      <a:endParaRPr sz="1600" dirty="0">
                        <a:latin typeface="Cambria Math"/>
                      </a:endParaRPr>
                    </a:p>
                  </a:txBody>
                  <a:tcPr/>
                </a:tc>
                <a:extLst>
                  <a:ext uri="{0D108BD9-81ED-4DB2-BD59-A6C34878D82A}">
                    <a16:rowId xmlns:a16="http://schemas.microsoft.com/office/drawing/2014/main" val="10024"/>
                  </a:ext>
                </a:extLst>
              </a:tr>
              <a:tr h="370840">
                <a:tc>
                  <a:txBody>
                    <a:bodyPr/>
                    <a:lstStyle/>
                    <a:p>
                      <a:pPr algn="ctr"/>
                      <a:r>
                        <a:rPr sz="1600"/>
                        <a:t>24</a:t>
                      </a:r>
                      <a:endParaRPr sz="1600">
                        <a:latin typeface="Cambria Math"/>
                      </a:endParaRPr>
                    </a:p>
                  </a:txBody>
                  <a:tcPr/>
                </a:tc>
                <a:tc>
                  <a:txBody>
                    <a:bodyPr/>
                    <a:lstStyle/>
                    <a:p>
                      <a:pPr algn="ctr">
                        <a:defRPr sz="1600"/>
                      </a:pPr>
                      <a:r>
                        <a:t>Downtown</a:t>
                      </a:r>
                    </a:p>
                  </a:txBody>
                  <a:tcPr/>
                </a:tc>
                <a:tc>
                  <a:txBody>
                    <a:bodyPr/>
                    <a:lstStyle/>
                    <a:p>
                      <a:pPr algn="ctr"/>
                      <a:r>
                        <a:rPr sz="1600" dirty="0"/>
                        <a:t>225.71</a:t>
                      </a:r>
                      <a:endParaRPr sz="1600" dirty="0">
                        <a:latin typeface="Cambria Math"/>
                      </a:endParaRPr>
                    </a:p>
                  </a:txBody>
                  <a:tcPr/>
                </a:tc>
                <a:tc>
                  <a:txBody>
                    <a:bodyPr/>
                    <a:lstStyle/>
                    <a:p>
                      <a:pPr algn="ctr"/>
                      <a:r>
                        <a:rPr sz="1600" dirty="0"/>
                        <a:t>234</a:t>
                      </a:r>
                      <a:endParaRPr sz="1600" dirty="0">
                        <a:latin typeface="Cambria Math"/>
                      </a:endParaRPr>
                    </a:p>
                  </a:txBody>
                  <a:tcPr/>
                </a:tc>
                <a:extLst>
                  <a:ext uri="{0D108BD9-81ED-4DB2-BD59-A6C34878D82A}">
                    <a16:rowId xmlns:a16="http://schemas.microsoft.com/office/drawing/2014/main" val="10025"/>
                  </a:ext>
                </a:extLst>
              </a:tr>
              <a:tr h="370840">
                <a:tc>
                  <a:txBody>
                    <a:bodyPr/>
                    <a:lstStyle/>
                    <a:p>
                      <a:pPr algn="ctr"/>
                      <a:r>
                        <a:rPr sz="1600"/>
                        <a:t>25</a:t>
                      </a:r>
                      <a:endParaRPr sz="1600">
                        <a:latin typeface="Cambria Math"/>
                      </a:endParaRPr>
                    </a:p>
                  </a:txBody>
                  <a:tcPr/>
                </a:tc>
                <a:tc>
                  <a:txBody>
                    <a:bodyPr/>
                    <a:lstStyle/>
                    <a:p>
                      <a:pPr algn="ctr">
                        <a:defRPr sz="1600"/>
                      </a:pPr>
                      <a:r>
                        <a:t>Downtown</a:t>
                      </a:r>
                    </a:p>
                  </a:txBody>
                  <a:tcPr/>
                </a:tc>
                <a:tc>
                  <a:txBody>
                    <a:bodyPr/>
                    <a:lstStyle/>
                    <a:p>
                      <a:pPr algn="ctr"/>
                      <a:r>
                        <a:rPr sz="1600"/>
                        <a:t>143.25</a:t>
                      </a:r>
                      <a:endParaRPr sz="1600">
                        <a:latin typeface="Cambria Math"/>
                      </a:endParaRPr>
                    </a:p>
                  </a:txBody>
                  <a:tcPr/>
                </a:tc>
                <a:tc>
                  <a:txBody>
                    <a:bodyPr/>
                    <a:lstStyle/>
                    <a:p>
                      <a:pPr algn="ctr"/>
                      <a:r>
                        <a:rPr sz="1600" dirty="0"/>
                        <a:t>139</a:t>
                      </a:r>
                      <a:endParaRPr sz="1600" dirty="0">
                        <a:latin typeface="Cambria Math"/>
                      </a:endParaRPr>
                    </a:p>
                  </a:txBody>
                  <a:tcPr/>
                </a:tc>
                <a:extLst>
                  <a:ext uri="{0D108BD9-81ED-4DB2-BD59-A6C34878D82A}">
                    <a16:rowId xmlns:a16="http://schemas.microsoft.com/office/drawing/2014/main" val="10026"/>
                  </a:ext>
                </a:extLst>
              </a:tr>
              <a:tr h="370840">
                <a:tc>
                  <a:txBody>
                    <a:bodyPr/>
                    <a:lstStyle/>
                    <a:p>
                      <a:pPr algn="ctr"/>
                      <a:r>
                        <a:rPr sz="1600" dirty="0"/>
                        <a:t>26</a:t>
                      </a:r>
                      <a:endParaRPr sz="1600" dirty="0">
                        <a:latin typeface="Cambria Math"/>
                      </a:endParaRPr>
                    </a:p>
                  </a:txBody>
                  <a:tcPr/>
                </a:tc>
                <a:tc>
                  <a:txBody>
                    <a:bodyPr/>
                    <a:lstStyle/>
                    <a:p>
                      <a:pPr algn="ctr">
                        <a:defRPr sz="1600"/>
                      </a:pPr>
                      <a:r>
                        <a:rPr dirty="0"/>
                        <a:t>Downtown</a:t>
                      </a:r>
                    </a:p>
                  </a:txBody>
                  <a:tcPr/>
                </a:tc>
                <a:tc>
                  <a:txBody>
                    <a:bodyPr/>
                    <a:lstStyle/>
                    <a:p>
                      <a:pPr algn="ctr"/>
                      <a:r>
                        <a:rPr sz="1600"/>
                        <a:t>239.55</a:t>
                      </a:r>
                      <a:endParaRPr sz="1600">
                        <a:latin typeface="Cambria Math"/>
                      </a:endParaRPr>
                    </a:p>
                  </a:txBody>
                  <a:tcPr/>
                </a:tc>
                <a:tc>
                  <a:txBody>
                    <a:bodyPr/>
                    <a:lstStyle/>
                    <a:p>
                      <a:pPr algn="ctr"/>
                      <a:r>
                        <a:rPr sz="1600" dirty="0"/>
                        <a:t>250</a:t>
                      </a:r>
                      <a:endParaRPr sz="1600" dirty="0">
                        <a:latin typeface="Cambria Math"/>
                      </a:endParaRPr>
                    </a:p>
                  </a:txBody>
                  <a:tcPr/>
                </a:tc>
                <a:extLst>
                  <a:ext uri="{0D108BD9-81ED-4DB2-BD59-A6C34878D82A}">
                    <a16:rowId xmlns:a16="http://schemas.microsoft.com/office/drawing/2014/main" val="10027"/>
                  </a:ext>
                </a:extLst>
              </a:tr>
              <a:tr h="370840">
                <a:tc>
                  <a:txBody>
                    <a:bodyPr/>
                    <a:lstStyle/>
                    <a:p>
                      <a:pPr algn="ctr"/>
                      <a:r>
                        <a:rPr sz="1600"/>
                        <a:t>27</a:t>
                      </a:r>
                      <a:endParaRPr sz="1600">
                        <a:latin typeface="Cambria Math"/>
                      </a:endParaRPr>
                    </a:p>
                  </a:txBody>
                  <a:tcPr/>
                </a:tc>
                <a:tc>
                  <a:txBody>
                    <a:bodyPr/>
                    <a:lstStyle/>
                    <a:p>
                      <a:pPr algn="ctr">
                        <a:defRPr sz="1600"/>
                      </a:pPr>
                      <a:r>
                        <a:rPr dirty="0"/>
                        <a:t>Downtown</a:t>
                      </a:r>
                    </a:p>
                  </a:txBody>
                  <a:tcPr/>
                </a:tc>
                <a:tc>
                  <a:txBody>
                    <a:bodyPr/>
                    <a:lstStyle/>
                    <a:p>
                      <a:pPr algn="ctr"/>
                      <a:r>
                        <a:rPr sz="1600" dirty="0"/>
                        <a:t>219.67</a:t>
                      </a:r>
                      <a:endParaRPr sz="1600" dirty="0">
                        <a:latin typeface="Cambria Math"/>
                      </a:endParaRPr>
                    </a:p>
                  </a:txBody>
                  <a:tcPr/>
                </a:tc>
                <a:tc>
                  <a:txBody>
                    <a:bodyPr/>
                    <a:lstStyle/>
                    <a:p>
                      <a:pPr algn="ctr"/>
                      <a:r>
                        <a:rPr sz="1600" dirty="0"/>
                        <a:t>227</a:t>
                      </a:r>
                      <a:endParaRPr sz="1600" dirty="0">
                        <a:latin typeface="Cambria Math"/>
                      </a:endParaRPr>
                    </a:p>
                  </a:txBody>
                  <a:tcPr/>
                </a:tc>
                <a:extLst>
                  <a:ext uri="{0D108BD9-81ED-4DB2-BD59-A6C34878D82A}">
                    <a16:rowId xmlns:a16="http://schemas.microsoft.com/office/drawing/2014/main" val="10028"/>
                  </a:ext>
                </a:extLst>
              </a:tr>
              <a:tr h="370840">
                <a:tc>
                  <a:txBody>
                    <a:bodyPr/>
                    <a:lstStyle/>
                    <a:p>
                      <a:pPr algn="ctr"/>
                      <a:r>
                        <a:rPr sz="1600"/>
                        <a:t>28</a:t>
                      </a:r>
                      <a:endParaRPr sz="1600">
                        <a:latin typeface="Cambria Math"/>
                      </a:endParaRPr>
                    </a:p>
                  </a:txBody>
                  <a:tcPr/>
                </a:tc>
                <a:tc>
                  <a:txBody>
                    <a:bodyPr/>
                    <a:lstStyle/>
                    <a:p>
                      <a:pPr algn="ctr">
                        <a:defRPr sz="1600"/>
                      </a:pPr>
                      <a:r>
                        <a:t>Suburban</a:t>
                      </a:r>
                    </a:p>
                  </a:txBody>
                  <a:tcPr/>
                </a:tc>
                <a:tc>
                  <a:txBody>
                    <a:bodyPr/>
                    <a:lstStyle/>
                    <a:p>
                      <a:pPr algn="ctr"/>
                      <a:r>
                        <a:rPr sz="1600" dirty="0"/>
                        <a:t>224.84</a:t>
                      </a:r>
                      <a:endParaRPr sz="1600" dirty="0">
                        <a:latin typeface="Cambria Math"/>
                      </a:endParaRPr>
                    </a:p>
                  </a:txBody>
                  <a:tcPr/>
                </a:tc>
                <a:tc>
                  <a:txBody>
                    <a:bodyPr/>
                    <a:lstStyle/>
                    <a:p>
                      <a:pPr algn="ctr"/>
                      <a:r>
                        <a:rPr sz="1600" dirty="0"/>
                        <a:t>241</a:t>
                      </a:r>
                      <a:endParaRPr sz="1600" dirty="0">
                        <a:latin typeface="Cambria Math"/>
                      </a:endParaRPr>
                    </a:p>
                  </a:txBody>
                  <a:tcPr/>
                </a:tc>
                <a:extLst>
                  <a:ext uri="{0D108BD9-81ED-4DB2-BD59-A6C34878D82A}">
                    <a16:rowId xmlns:a16="http://schemas.microsoft.com/office/drawing/2014/main" val="10029"/>
                  </a:ext>
                </a:extLst>
              </a:tr>
              <a:tr h="370840">
                <a:tc>
                  <a:txBody>
                    <a:bodyPr/>
                    <a:lstStyle/>
                    <a:p>
                      <a:pPr algn="ctr"/>
                      <a:r>
                        <a:rPr sz="1600" dirty="0"/>
                        <a:t>29</a:t>
                      </a:r>
                      <a:endParaRPr sz="1600" dirty="0">
                        <a:latin typeface="Cambria Math"/>
                      </a:endParaRPr>
                    </a:p>
                  </a:txBody>
                  <a:tcPr/>
                </a:tc>
                <a:tc>
                  <a:txBody>
                    <a:bodyPr/>
                    <a:lstStyle/>
                    <a:p>
                      <a:pPr algn="ctr">
                        <a:defRPr sz="1600"/>
                      </a:pPr>
                      <a:r>
                        <a:rPr dirty="0"/>
                        <a:t>Mall</a:t>
                      </a:r>
                    </a:p>
                  </a:txBody>
                  <a:tcPr/>
                </a:tc>
                <a:tc>
                  <a:txBody>
                    <a:bodyPr/>
                    <a:lstStyle/>
                    <a:p>
                      <a:pPr algn="ctr"/>
                      <a:r>
                        <a:rPr sz="1600"/>
                        <a:t>232.32</a:t>
                      </a:r>
                      <a:endParaRPr sz="1600">
                        <a:latin typeface="Cambria Math"/>
                      </a:endParaRPr>
                    </a:p>
                  </a:txBody>
                  <a:tcPr/>
                </a:tc>
                <a:tc>
                  <a:txBody>
                    <a:bodyPr/>
                    <a:lstStyle/>
                    <a:p>
                      <a:pPr algn="ctr"/>
                      <a:r>
                        <a:rPr sz="1600" dirty="0"/>
                        <a:t>217</a:t>
                      </a:r>
                      <a:endParaRPr sz="1600" dirty="0">
                        <a:latin typeface="Cambria Math"/>
                      </a:endParaRPr>
                    </a:p>
                  </a:txBody>
                  <a:tcPr/>
                </a:tc>
                <a:extLst>
                  <a:ext uri="{0D108BD9-81ED-4DB2-BD59-A6C34878D82A}">
                    <a16:rowId xmlns:a16="http://schemas.microsoft.com/office/drawing/2014/main" val="10030"/>
                  </a:ext>
                </a:extLst>
              </a:tr>
              <a:tr h="370840">
                <a:tc>
                  <a:txBody>
                    <a:bodyPr/>
                    <a:lstStyle/>
                    <a:p>
                      <a:pPr algn="ctr"/>
                      <a:r>
                        <a:rPr sz="1600"/>
                        <a:t>30</a:t>
                      </a:r>
                      <a:endParaRPr sz="1600">
                        <a:latin typeface="Cambria Math"/>
                      </a:endParaRPr>
                    </a:p>
                  </a:txBody>
                  <a:tcPr/>
                </a:tc>
                <a:tc>
                  <a:txBody>
                    <a:bodyPr/>
                    <a:lstStyle/>
                    <a:p>
                      <a:pPr algn="ctr">
                        <a:defRPr sz="1600"/>
                      </a:pPr>
                      <a:r>
                        <a:rPr dirty="0"/>
                        <a:t>Downtown</a:t>
                      </a:r>
                    </a:p>
                  </a:txBody>
                  <a:tcPr/>
                </a:tc>
                <a:tc>
                  <a:txBody>
                    <a:bodyPr/>
                    <a:lstStyle/>
                    <a:p>
                      <a:pPr algn="ctr"/>
                      <a:r>
                        <a:rPr sz="1600" dirty="0"/>
                        <a:t>163.95</a:t>
                      </a:r>
                      <a:endParaRPr sz="1600" dirty="0">
                        <a:latin typeface="Cambria Math"/>
                      </a:endParaRPr>
                    </a:p>
                  </a:txBody>
                  <a:tcPr/>
                </a:tc>
                <a:tc>
                  <a:txBody>
                    <a:bodyPr/>
                    <a:lstStyle/>
                    <a:p>
                      <a:pPr algn="ctr"/>
                      <a:r>
                        <a:rPr sz="1600" dirty="0"/>
                        <a:t>163</a:t>
                      </a:r>
                      <a:endParaRPr sz="1600" dirty="0">
                        <a:latin typeface="Cambria Math"/>
                      </a:endParaRPr>
                    </a:p>
                  </a:txBody>
                  <a:tcPr/>
                </a:tc>
                <a:extLst>
                  <a:ext uri="{0D108BD9-81ED-4DB2-BD59-A6C34878D82A}">
                    <a16:rowId xmlns:a16="http://schemas.microsoft.com/office/drawing/2014/main" val="10031"/>
                  </a:ext>
                </a:extLst>
              </a:tr>
            </a:tbl>
          </a:graphicData>
        </a:graphic>
      </p:graphicFrame>
      <p:sp>
        <p:nvSpPr>
          <p:cNvPr id="5" name="TextBox 4">
            <a:extLst>
              <a:ext uri="{FF2B5EF4-FFF2-40B4-BE49-F238E27FC236}">
                <a16:creationId xmlns:a16="http://schemas.microsoft.com/office/drawing/2014/main" id="{D6EAFA67-CED6-5A03-CEBD-7452A0C20EA5}"/>
              </a:ext>
            </a:extLst>
          </p:cNvPr>
          <p:cNvSpPr txBox="1"/>
          <p:nvPr/>
        </p:nvSpPr>
        <p:spPr>
          <a:xfrm>
            <a:off x="2590800" y="1119917"/>
            <a:ext cx="4572000" cy="369332"/>
          </a:xfrm>
          <a:prstGeom prst="rect">
            <a:avLst/>
          </a:prstGeom>
          <a:noFill/>
        </p:spPr>
        <p:txBody>
          <a:bodyPr wrap="square">
            <a:spAutoFit/>
          </a:bodyPr>
          <a:lstStyle/>
          <a:p>
            <a:pPr algn="ctr">
              <a:defRPr sz="1800" b="1"/>
            </a:pPr>
            <a:r>
              <a:rPr lang="en-IN" dirty="0"/>
              <a:t>Table 2 – Shop Data</a:t>
            </a:r>
          </a:p>
        </p:txBody>
      </p:sp>
    </p:spTree>
    <p:extLst>
      <p:ext uri="{BB962C8B-B14F-4D97-AF65-F5344CB8AC3E}">
        <p14:creationId xmlns:p14="http://schemas.microsoft.com/office/powerpoint/2010/main" val="2987021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Data</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This data set can be found at </a:t>
            </a:r>
            <a:r>
              <a:rPr sz="2800" i="1" dirty="0">
                <a:hlinkClick r:id="rId2" action="ppaction://hlinkfile"/>
              </a:rPr>
              <a:t>stat.hawkeslearning.com</a:t>
            </a:r>
            <a:r>
              <a:rPr sz="2800" dirty="0"/>
              <a:t> under </a:t>
            </a:r>
            <a:r>
              <a:rPr sz="2800" b="1" dirty="0"/>
              <a:t>Data Sets </a:t>
            </a:r>
            <a:r>
              <a:rPr lang="en-US" b="1" dirty="0"/>
              <a:t>→</a:t>
            </a:r>
            <a:r>
              <a:rPr sz="2800" b="1" dirty="0"/>
              <a:t> Retail Shops</a:t>
            </a:r>
            <a:r>
              <a:rPr sz="28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400" b="1" dirty="0"/>
                  <a:t>Solution</a:t>
                </a:r>
              </a:p>
              <a:p>
                <a:r>
                  <a:rPr lang="en-IN" sz="2400" dirty="0"/>
                  <a:t>Given the data, we can define our variables as follows.</a:t>
                </a:r>
              </a:p>
              <a:p>
                <a:pPr algn="ctr">
                  <a:defRPr sz="2800"/>
                </a:pPr>
                <a:r>
                  <a:rPr lang="en-US" sz="2400" i="1" dirty="0"/>
                  <a:t>x</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 Number of Households</a:t>
                </a:r>
                <a:endParaRPr lang="en-IN" sz="2400" dirty="0"/>
              </a:p>
              <a:p>
                <a:pPr>
                  <a:defRPr sz="2800"/>
                </a:pPr>
                <a:r>
                  <a:rPr lang="en-IN" sz="2400" dirty="0"/>
                  <a:t>Since location is a qualitative variable and there are three locations, we will use </a:t>
                </a:r>
                <a:r>
                  <a:rPr lang="en-IN" sz="2400" i="1" dirty="0"/>
                  <a:t>c</a:t>
                </a:r>
                <a:r>
                  <a:rPr lang="en-IN" sz="2400" dirty="0"/>
                  <a:t> </a:t>
                </a:r>
                <a14:m>
                  <m:oMath xmlns:m="http://schemas.openxmlformats.org/officeDocument/2006/math">
                    <m:r>
                      <a:rPr lang="en-IN" sz="2400" i="1" smtClean="0">
                        <a:latin typeface="Cambria Math" panose="02040503050406030204" pitchFamily="18" charset="0"/>
                        <a:ea typeface="Cambria Math" panose="02040503050406030204" pitchFamily="18" charset="0"/>
                      </a:rPr>
                      <m:t>−</m:t>
                    </m:r>
                  </m:oMath>
                </a14:m>
                <a:r>
                  <a:rPr lang="en-IN" sz="2400" dirty="0"/>
                  <a:t> 1 = 3 </a:t>
                </a:r>
                <a14:m>
                  <m:oMath xmlns:m="http://schemas.openxmlformats.org/officeDocument/2006/math">
                    <m:r>
                      <a:rPr lang="en-IN" sz="2400" i="1">
                        <a:latin typeface="Cambria Math" panose="02040503050406030204" pitchFamily="18" charset="0"/>
                        <a:ea typeface="Cambria Math" panose="02040503050406030204" pitchFamily="18" charset="0"/>
                      </a:rPr>
                      <m:t>−</m:t>
                    </m:r>
                  </m:oMath>
                </a14:m>
                <a:r>
                  <a:rPr lang="en-IN" sz="2400" dirty="0"/>
                  <a:t> 1 = 2 variables to represent the locations. The variables representing locations are</a:t>
                </a:r>
              </a:p>
              <a:p>
                <a:pPr>
                  <a:defRPr sz="2800"/>
                </a:pPr>
                <a:r>
                  <a:rPr lang="en-IN" sz="2400" dirty="0"/>
                  <a:t>		</a:t>
                </a:r>
              </a:p>
              <a:p>
                <a:pPr>
                  <a:defRPr sz="2800"/>
                </a:pPr>
                <a:endParaRPr lang="en-US" sz="2400" dirty="0"/>
              </a:p>
              <a:p>
                <a:pPr>
                  <a:defRPr sz="2800"/>
                </a:pPr>
                <a:endParaRPr lang="ar-AE" sz="2400" dirty="0"/>
              </a:p>
              <a:p>
                <a:pPr>
                  <a:defRPr sz="2800"/>
                </a:pPr>
                <a:r>
                  <a:rPr lang="ar-AE" sz="2400" dirty="0"/>
                  <a:t>	</a:t>
                </a:r>
              </a:p>
              <a:p>
                <a:pPr marL="0" algn="l" rtl="0" eaLnBrk="1" fontAlgn="t" latinLnBrk="0" hangingPunct="1">
                  <a:spcBef>
                    <a:spcPts val="0"/>
                  </a:spcBef>
                  <a:spcAft>
                    <a:spcPts val="0"/>
                  </a:spcAft>
                </a:pPr>
                <a:r>
                  <a:rPr lang="ar-AE" sz="2400" b="0" i="0" u="none" strike="noStrike" kern="1200" dirty="0">
                    <a:solidFill>
                      <a:srgbClr val="366092"/>
                    </a:solidFill>
                    <a:effectLst/>
                    <a:latin typeface="Calibri" panose="020F0502020204030204" pitchFamily="34" charset="0"/>
                  </a:rPr>
                  <a:t>	</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pic>
        <p:nvPicPr>
          <p:cNvPr id="8" name="Picture 7" descr="Mall: x subscript 2 equals&#10;&#10;open brace&#10;&#10;1  if Mall&#10;0  otherwise">
            <a:extLst>
              <a:ext uri="{FF2B5EF4-FFF2-40B4-BE49-F238E27FC236}">
                <a16:creationId xmlns:a16="http://schemas.microsoft.com/office/drawing/2014/main" id="{143312EE-8A78-D1AE-C856-4E7BF0E63A7F}"/>
              </a:ext>
            </a:extLst>
          </p:cNvPr>
          <p:cNvPicPr>
            <a:picLocks noChangeAspect="1"/>
          </p:cNvPicPr>
          <p:nvPr/>
        </p:nvPicPr>
        <p:blipFill>
          <a:blip r:embed="rId3"/>
          <a:stretch>
            <a:fillRect/>
          </a:stretch>
        </p:blipFill>
        <p:spPr>
          <a:xfrm>
            <a:off x="2209800" y="3621602"/>
            <a:ext cx="3590925" cy="1028700"/>
          </a:xfrm>
          <a:prstGeom prst="rect">
            <a:avLst/>
          </a:prstGeom>
        </p:spPr>
      </p:pic>
      <p:pic>
        <p:nvPicPr>
          <p:cNvPr id="11" name="Picture 10" descr="Downtown: x subscript 3 equals&#10;&#10;open brace&#10;&#10;1  if Downtown&#10;0  otherwise.">
            <a:extLst>
              <a:ext uri="{FF2B5EF4-FFF2-40B4-BE49-F238E27FC236}">
                <a16:creationId xmlns:a16="http://schemas.microsoft.com/office/drawing/2014/main" id="{5189AE46-154C-34A9-7738-E39866C3895B}"/>
              </a:ext>
            </a:extLst>
          </p:cNvPr>
          <p:cNvPicPr>
            <a:picLocks noChangeAspect="1"/>
          </p:cNvPicPr>
          <p:nvPr/>
        </p:nvPicPr>
        <p:blipFill>
          <a:blip r:embed="rId4"/>
          <a:stretch>
            <a:fillRect/>
          </a:stretch>
        </p:blipFill>
        <p:spPr>
          <a:xfrm>
            <a:off x="1219200" y="4808978"/>
            <a:ext cx="4914900" cy="10287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6</a:t>
            </a:r>
            <a:endParaRPr dirty="0"/>
          </a:p>
        </p:txBody>
      </p:sp>
      <p:sp>
        <p:nvSpPr>
          <p:cNvPr id="3" name="Text Placeholder 2"/>
          <p:cNvSpPr>
            <a:spLocks noGrp="1"/>
          </p:cNvSpPr>
          <p:nvPr>
            <p:ph type="body" sz="quarter" idx="10"/>
          </p:nvPr>
        </p:nvSpPr>
        <p:spPr/>
        <p:txBody>
          <a:bodyPr>
            <a:normAutofit/>
          </a:bodyPr>
          <a:lstStyle/>
          <a:p>
            <a:pPr>
              <a:defRPr sz="2800"/>
            </a:pPr>
            <a:r>
              <a:rPr sz="2800" dirty="0"/>
              <a:t>The suburban location is known as the </a:t>
            </a:r>
            <a:r>
              <a:rPr sz="2800" b="1" dirty="0"/>
              <a:t>base level variable</a:t>
            </a:r>
            <a:r>
              <a:rPr sz="2800" dirty="0"/>
              <a:t> since for suburban locations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₂</a:t>
            </a:r>
            <a:r>
              <a:rPr lang="en-US" sz="2800" dirty="0"/>
              <a:t> = 0</a:t>
            </a:r>
            <a:r>
              <a:rPr sz="2800" dirty="0"/>
              <a:t> and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₃</a:t>
            </a:r>
            <a:r>
              <a:rPr lang="en-US" sz="2800" dirty="0"/>
              <a:t> = 0.</a:t>
            </a:r>
            <a:r>
              <a:rPr sz="2800" dirty="0"/>
              <a:t> The coefficients estimated for the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₂</a:t>
            </a:r>
            <a:r>
              <a:rPr lang="en-US" baseline="-25000" dirty="0"/>
              <a:t> </a:t>
            </a:r>
            <a:r>
              <a:rPr sz="2800" dirty="0"/>
              <a:t>and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sz="2800" dirty="0"/>
              <a:t>indicator variables will represent a difference between the mall and downtown locations and the suburban location.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Base Level Variable</a:t>
            </a:r>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dirty="0"/>
              <a:t>When a categorical variable has more than two classes, the </a:t>
            </a:r>
            <a:r>
              <a:rPr sz="2800" b="1" dirty="0"/>
              <a:t>base level variable</a:t>
            </a:r>
            <a:r>
              <a:rPr sz="2800" dirty="0"/>
              <a:t> is the one that is not represented by a dummy variable in the model. The base level variable is the category against which all other categories are compared (i.e., when all the other categorical variables in the model are set equal to zero).</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7</a:t>
            </a:r>
            <a:endParaRPr dirty="0"/>
          </a:p>
        </p:txBody>
      </p:sp>
      <p:sp>
        <p:nvSpPr>
          <p:cNvPr id="3" name="Text Placeholder 2"/>
          <p:cNvSpPr>
            <a:spLocks noGrp="1"/>
          </p:cNvSpPr>
          <p:nvPr>
            <p:ph type="body" sz="quarter" idx="10"/>
          </p:nvPr>
        </p:nvSpPr>
        <p:spPr/>
        <p:txBody>
          <a:bodyPr>
            <a:normAutofit/>
          </a:bodyPr>
          <a:lstStyle/>
          <a:p>
            <a:r>
              <a:rPr sz="2800" dirty="0"/>
              <a:t>The multiple regression model for annual return is given by</a:t>
            </a:r>
          </a:p>
          <a:p>
            <a:endParaRPr lang="en-US" sz="2800" dirty="0"/>
          </a:p>
        </p:txBody>
      </p:sp>
      <p:pic>
        <p:nvPicPr>
          <p:cNvPr id="4" name="Picture 3" descr="y subscript i equals beta naught plus beta subscript 1 times x subscript 1 i plus beta subscript 2 times x subscript 2 i plus beta subscript 3 times x subscript 3 i plus epsilon subscript i.">
            <a:extLst>
              <a:ext uri="{FF2B5EF4-FFF2-40B4-BE49-F238E27FC236}">
                <a16:creationId xmlns:a16="http://schemas.microsoft.com/office/drawing/2014/main" id="{2794E549-665E-2944-F89F-FC8461FA7C88}"/>
              </a:ext>
            </a:extLst>
          </p:cNvPr>
          <p:cNvPicPr>
            <a:picLocks noChangeAspect="1"/>
          </p:cNvPicPr>
          <p:nvPr/>
        </p:nvPicPr>
        <p:blipFill>
          <a:blip r:embed="rId2"/>
          <a:stretch>
            <a:fillRect/>
          </a:stretch>
        </p:blipFill>
        <p:spPr>
          <a:xfrm>
            <a:off x="1905000" y="1979825"/>
            <a:ext cx="4838700" cy="466725"/>
          </a:xfrm>
          <a:prstGeom prst="rect">
            <a:avLst/>
          </a:prstGeom>
        </p:spPr>
      </p:pic>
      <p:sp>
        <p:nvSpPr>
          <p:cNvPr id="6" name="TextBox 5">
            <a:extLst>
              <a:ext uri="{FF2B5EF4-FFF2-40B4-BE49-F238E27FC236}">
                <a16:creationId xmlns:a16="http://schemas.microsoft.com/office/drawing/2014/main" id="{D218E507-6F15-40DD-3171-163E99B769AB}"/>
              </a:ext>
            </a:extLst>
          </p:cNvPr>
          <p:cNvSpPr txBox="1"/>
          <p:nvPr/>
        </p:nvSpPr>
        <p:spPr>
          <a:xfrm>
            <a:off x="457200" y="2667000"/>
            <a:ext cx="8153400" cy="1815882"/>
          </a:xfrm>
          <a:prstGeom prst="rect">
            <a:avLst/>
          </a:prstGeom>
          <a:noFill/>
        </p:spPr>
        <p:txBody>
          <a:bodyPr wrap="square">
            <a:spAutoFit/>
          </a:bodyPr>
          <a:lstStyle/>
          <a:p>
            <a:r>
              <a:rPr lang="en-US" sz="2800" dirty="0"/>
              <a:t>The fitted regression model is</a:t>
            </a:r>
          </a:p>
          <a:p>
            <a:r>
              <a:rPr lang="en-US" sz="2800" dirty="0"/>
              <a:t>Estimated Annual Return </a:t>
            </a:r>
            <a:br>
              <a:rPr lang="en-US" sz="2800" dirty="0"/>
            </a:br>
            <a:r>
              <a:rPr lang="en-US" sz="2800" dirty="0"/>
              <a:t>= 15.5071+ 0.8704 (Number of households)</a:t>
            </a:r>
            <a:br>
              <a:rPr lang="en-US" sz="2800" dirty="0"/>
            </a:br>
            <a:r>
              <a:rPr lang="en-US" sz="2800" dirty="0"/>
              <a:t> + 27.8186 (Mall) + 6.7185 (Downtown).</a:t>
            </a:r>
          </a:p>
        </p:txBody>
      </p:sp>
    </p:spTree>
    <p:extLst>
      <p:ext uri="{BB962C8B-B14F-4D97-AF65-F5344CB8AC3E}">
        <p14:creationId xmlns:p14="http://schemas.microsoft.com/office/powerpoint/2010/main" val="3599133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8</a:t>
            </a:r>
            <a:endParaRPr dirty="0"/>
          </a:p>
        </p:txBody>
      </p:sp>
      <p:sp>
        <p:nvSpPr>
          <p:cNvPr id="3" name="Text Placeholder 2"/>
          <p:cNvSpPr>
            <a:spLocks noGrp="1"/>
          </p:cNvSpPr>
          <p:nvPr>
            <p:ph type="body" sz="quarter" idx="10"/>
          </p:nvPr>
        </p:nvSpPr>
        <p:spPr/>
        <p:txBody>
          <a:bodyPr>
            <a:normAutofit/>
          </a:bodyPr>
          <a:lstStyle/>
          <a:p>
            <a:pPr>
              <a:defRPr sz="2800"/>
            </a:pPr>
            <a:r>
              <a:rPr sz="2800" dirty="0"/>
              <a:t>Let's discuss the model and its implications. First of all, we want to know if the location and the number of households in the area are useful predictors of annual return of the shops. You may recall that the test of the model's significance is conducted using the </a:t>
            </a:r>
            <a:r>
              <a:rPr lang="en-US" sz="2800" i="1" dirty="0"/>
              <a:t>F</a:t>
            </a:r>
            <a:r>
              <a:rPr sz="2800" dirty="0"/>
              <a:t>-test that tests the following hypotheses.</a:t>
            </a:r>
            <a:endParaRPr lang="en-US" sz="2800" dirty="0"/>
          </a:p>
          <a:p>
            <a:pPr>
              <a:defRPr sz="2800"/>
            </a:pPr>
            <a:r>
              <a:rPr lang="en-IN" dirty="0"/>
              <a:t>		</a:t>
            </a:r>
            <a:endParaRPr sz="2800" dirty="0"/>
          </a:p>
        </p:txBody>
      </p:sp>
      <p:pic>
        <p:nvPicPr>
          <p:cNvPr id="5" name="Picture 4" descr="H naught colon beta subscript 1 equals beta subscript 2 equals beta subscript 3 equals 0&#10;H subscript a colon At least one beta subscript does not equal to 0.">
            <a:extLst>
              <a:ext uri="{FF2B5EF4-FFF2-40B4-BE49-F238E27FC236}">
                <a16:creationId xmlns:a16="http://schemas.microsoft.com/office/drawing/2014/main" id="{CF6DCF98-F53F-76F5-6ACE-C1E6DE7DC7A9}"/>
              </a:ext>
            </a:extLst>
          </p:cNvPr>
          <p:cNvPicPr>
            <a:picLocks noChangeAspect="1"/>
          </p:cNvPicPr>
          <p:nvPr/>
        </p:nvPicPr>
        <p:blipFill>
          <a:blip r:embed="rId2"/>
          <a:stretch>
            <a:fillRect/>
          </a:stretch>
        </p:blipFill>
        <p:spPr>
          <a:xfrm>
            <a:off x="3006000" y="4038600"/>
            <a:ext cx="3132000" cy="938613"/>
          </a:xfrm>
          <a:prstGeom prst="rect">
            <a:avLst/>
          </a:prstGeom>
        </p:spPr>
      </p:pic>
    </p:spTree>
    <p:extLst>
      <p:ext uri="{BB962C8B-B14F-4D97-AF65-F5344CB8AC3E}">
        <p14:creationId xmlns:p14="http://schemas.microsoft.com/office/powerpoint/2010/main" val="3755130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9</a:t>
            </a:r>
            <a:endParaRPr dirty="0"/>
          </a:p>
        </p:txBody>
      </p:sp>
      <p:pic>
        <p:nvPicPr>
          <p:cNvPr id="7" name="Picture 6" descr="The image shows the summary output of a regression analysis consisting of three sections: Summary of Fit table, Analysis of Variance (ANOVA) table, and Parameter Estimates table.&#10;First: Summary of Fit Table&#10;This table contains two columns and five rows excluding the column headers.&#10;The first column lists the statistical measures: Multiple R, R Square, Adjusted R Square, Standard Error and Observations.&#10;The second column lists their corresponding values:&#10;Multiple R is 0.999974838&#10;R Square is 0.999949677&#10;Adjusted R Square is 0.999943871&#10;Standard Error is 0.288707033&#10;Observations is 30&#10;&#10;Second: ANOVA Table&#10;This table has five columns and three rows of data excluding the column headers.&#10;Column headers are: DF (degrees of freedom), Sum of Squares, Mean Square, F Ratio and Significance F&#10;The three rows represent:&#10;First row Regression: DF is 3, Sum of Squares is 43062.89567, Mean Square is 14354.29856, F Ratio is 172213.5214 and Significance F is 5.5533E-56.&#10;Second row Residual: DF is 26, Sum of Squares is 2.167145526, Mean Square is 0.083351751, F Ratio is blank, Significance F is blank.&#10;Third row (Total): DF is 29, Sum of Squares is 43065.06282, Mean Square is blank, F Ratio is blank, Significance F is blank.&#10;&#10;Third: Parameter Estimates Table&#10;This table contains six columns and four rows of data excluding the column headers.&#10;Column headers are: Coefficients, Standard Error, t Stat, P-value, Lower 95% and Upper 95%.&#10;The four rows represent terms in the model:&#10;First row (Intercept): Coefficients is 15.50707387, Standard Error is 0.261037514, t Stat is 59.40553771, P-value is 2.6636E-29, Lower 95% is 14.97050357, Upper 95% is 16.04364416&#10;Second row (Number of Households): Coefficients is 0.870441943, Standard Error is 0.001225001, t Stat is 710.5645401, P-value is 2.77306E-57, Lower 95% is 0.867923919, Upper 95% is 0.872959968&#10;Third row (Mall): Coefficients is 27.81856958, Standard Error is 0.138873816, t Stat is 200.3154397, P-value is 5.45545E-44 Lower 95% is 27.53311037, Upper 95% is 28.1040288&#10;Fourth row (Downtown): Coefficients is 6.718542409, Standard Error is 0.13223228, t Stat is 50.80864057, P-value is 1.49967E-27 Lower 95% is 6.446735064, Upper 95% is 6.990349754&#10;">
            <a:extLst>
              <a:ext uri="{FF2B5EF4-FFF2-40B4-BE49-F238E27FC236}">
                <a16:creationId xmlns:a16="http://schemas.microsoft.com/office/drawing/2014/main" id="{E83151A6-A107-4C45-A7ED-B8A1A3B7EA51}"/>
              </a:ext>
            </a:extLst>
          </p:cNvPr>
          <p:cNvPicPr>
            <a:picLocks noChangeAspect="1"/>
          </p:cNvPicPr>
          <p:nvPr/>
        </p:nvPicPr>
        <p:blipFill>
          <a:blip r:embed="rId2"/>
          <a:srcRect b="6666"/>
          <a:stretch>
            <a:fillRect/>
          </a:stretch>
        </p:blipFill>
        <p:spPr>
          <a:xfrm>
            <a:off x="756851" y="1143000"/>
            <a:ext cx="7630298" cy="4267200"/>
          </a:xfrm>
          <a:prstGeom prst="rect">
            <a:avLst/>
          </a:prstGeom>
        </p:spPr>
      </p:pic>
      <p:sp>
        <p:nvSpPr>
          <p:cNvPr id="3" name="TextBox 2">
            <a:extLst>
              <a:ext uri="{FF2B5EF4-FFF2-40B4-BE49-F238E27FC236}">
                <a16:creationId xmlns:a16="http://schemas.microsoft.com/office/drawing/2014/main" id="{89731CF6-6F9E-9F10-931B-6B86AAE10CE3}"/>
              </a:ext>
            </a:extLst>
          </p:cNvPr>
          <p:cNvSpPr txBox="1"/>
          <p:nvPr/>
        </p:nvSpPr>
        <p:spPr>
          <a:xfrm>
            <a:off x="3581400" y="5410200"/>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sz="2800" dirty="0"/>
              <a:t>Examining the Excel output in Figure 2, we see that the </a:t>
            </a:r>
            <a:r>
              <a:rPr lang="en-US" sz="2800" i="1" dirty="0"/>
              <a:t>F</a:t>
            </a:r>
            <a:r>
              <a:rPr sz="2800" dirty="0"/>
              <a:t>-statistic for the test is </a:t>
            </a:r>
            <a:r>
              <a:rPr sz="2800" dirty="0">
                <a:latin typeface="Cambria Math"/>
              </a:rPr>
              <a:t>172,213.5214</a:t>
            </a:r>
            <a:r>
              <a:rPr sz="2800" dirty="0"/>
              <a:t> with a </a:t>
            </a:r>
            <a:r>
              <a:rPr lang="en-US" i="1" dirty="0"/>
              <a:t>P</a:t>
            </a:r>
            <a:r>
              <a:rPr sz="2800" dirty="0"/>
              <a:t>-value near zero. This is an indication that we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en-IN" baseline="-25000" dirty="0"/>
              <a:t> </a:t>
            </a:r>
            <a:r>
              <a:rPr sz="2800" dirty="0"/>
              <a:t>and conclude that at least one of the slopes in the model is significantly different from zero, and the model can be useful.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2</a:t>
            </a:r>
            <a:endParaRPr dirty="0"/>
          </a:p>
        </p:txBody>
      </p:sp>
      <p:sp>
        <p:nvSpPr>
          <p:cNvPr id="3" name="Text Placeholder 2"/>
          <p:cNvSpPr>
            <a:spLocks noGrp="1"/>
          </p:cNvSpPr>
          <p:nvPr>
            <p:ph type="body" sz="quarter" idx="10"/>
          </p:nvPr>
        </p:nvSpPr>
        <p:spPr/>
        <p:txBody>
          <a:bodyPr>
            <a:normAutofit/>
          </a:bodyPr>
          <a:lstStyle/>
          <a:p>
            <a:r>
              <a:rPr lang="en-US" dirty="0"/>
              <a:t>In order to use qualitative variables in regression analysis, we need to identify the classes of the qualitative variable quantitatively. To do this, we will use </a:t>
            </a:r>
            <a:r>
              <a:rPr lang="en-US" b="1" dirty="0"/>
              <a:t>indicator</a:t>
            </a:r>
            <a:r>
              <a:rPr lang="en-US" dirty="0"/>
              <a:t> (or </a:t>
            </a:r>
            <a:r>
              <a:rPr lang="en-US" b="1" dirty="0"/>
              <a:t>dummy</a:t>
            </a:r>
            <a:r>
              <a:rPr lang="en-US" dirty="0"/>
              <a:t>) </a:t>
            </a:r>
            <a:r>
              <a:rPr lang="en-US" b="1" dirty="0"/>
              <a:t>variables</a:t>
            </a:r>
            <a:r>
              <a:rPr lang="en-US" dirty="0"/>
              <a:t> that take on values of 0 and 1. If we have a qualitative variable with</a:t>
            </a:r>
            <a:r>
              <a:rPr lang="en-US" i="1" dirty="0"/>
              <a:t> </a:t>
            </a:r>
            <a:r>
              <a:rPr lang="en-IN" dirty="0">
                <a:latin typeface="Cambria Math" panose="02040503050406030204" pitchFamily="18" charset="0"/>
                <a:ea typeface="Cambria Math" panose="02040503050406030204" pitchFamily="18" charset="0"/>
              </a:rPr>
              <a:t>𝑐</a:t>
            </a:r>
            <a:r>
              <a:rPr lang="en-US" dirty="0"/>
              <a:t> classes, that variable will be represented by </a:t>
            </a:r>
            <a:r>
              <a:rPr lang="en-IN" i="1" dirty="0">
                <a:ea typeface="Cambria Math" panose="02040503050406030204" pitchFamily="18" charset="0"/>
              </a:rPr>
              <a:t>c</a:t>
            </a:r>
            <a:r>
              <a:rPr lang="en-US" dirty="0"/>
              <a:t> −1 indicator variables in the regression model, with each indicator variable taking on a value of 0 or 1.</a:t>
            </a:r>
          </a:p>
        </p:txBody>
      </p:sp>
    </p:spTree>
    <p:extLst>
      <p:ext uri="{BB962C8B-B14F-4D97-AF65-F5344CB8AC3E}">
        <p14:creationId xmlns:p14="http://schemas.microsoft.com/office/powerpoint/2010/main" val="2264878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11</a:t>
            </a:r>
            <a:endParaRPr dirty="0"/>
          </a:p>
        </p:txBody>
      </p:sp>
      <p:sp>
        <p:nvSpPr>
          <p:cNvPr id="3" name="Text Placeholder 2"/>
          <p:cNvSpPr>
            <a:spLocks noGrp="1"/>
          </p:cNvSpPr>
          <p:nvPr>
            <p:ph type="body" sz="quarter" idx="10"/>
          </p:nvPr>
        </p:nvSpPr>
        <p:spPr/>
        <p:txBody>
          <a:bodyPr>
            <a:normAutofit/>
          </a:bodyPr>
          <a:lstStyle/>
          <a:p>
            <a:r>
              <a:rPr sz="2800" dirty="0"/>
              <a:t>Having concluded that the model is significant, we focus our attention on the individual regression coefficients. That is, we can test the following hypotheses.</a:t>
            </a:r>
          </a:p>
        </p:txBody>
      </p:sp>
      <p:pic>
        <p:nvPicPr>
          <p:cNvPr id="7" name="Picture 6" descr="H naught colon beta subscript i equals 0&#10;H subscript a colon beta subscript i does not equal 0.">
            <a:extLst>
              <a:ext uri="{FF2B5EF4-FFF2-40B4-BE49-F238E27FC236}">
                <a16:creationId xmlns:a16="http://schemas.microsoft.com/office/drawing/2014/main" id="{CEC13D19-DC87-579F-785C-286281EDA082}"/>
              </a:ext>
            </a:extLst>
          </p:cNvPr>
          <p:cNvPicPr>
            <a:picLocks noChangeAspect="1"/>
          </p:cNvPicPr>
          <p:nvPr/>
        </p:nvPicPr>
        <p:blipFill>
          <a:blip r:embed="rId2"/>
          <a:stretch>
            <a:fillRect/>
          </a:stretch>
        </p:blipFill>
        <p:spPr>
          <a:xfrm>
            <a:off x="3657600" y="2844710"/>
            <a:ext cx="1295400" cy="904875"/>
          </a:xfrm>
          <a:prstGeom prst="rect">
            <a:avLst/>
          </a:prstGeom>
        </p:spPr>
      </p:pic>
      <p:sp>
        <p:nvSpPr>
          <p:cNvPr id="5" name="TextBox 4">
            <a:extLst>
              <a:ext uri="{FF2B5EF4-FFF2-40B4-BE49-F238E27FC236}">
                <a16:creationId xmlns:a16="http://schemas.microsoft.com/office/drawing/2014/main" id="{7F3D6C82-B4C4-E6A2-70A3-70CB278A34D8}"/>
              </a:ext>
            </a:extLst>
          </p:cNvPr>
          <p:cNvSpPr txBox="1"/>
          <p:nvPr/>
        </p:nvSpPr>
        <p:spPr>
          <a:xfrm>
            <a:off x="439270" y="3843554"/>
            <a:ext cx="8247529" cy="224676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If we examine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-values in the Excel output for each of the coefficients, it is noted that each of them is near zero, indicating that each coefficient is different from zero, and each independent variable is useful in predicting annual return.</a:t>
            </a:r>
          </a:p>
        </p:txBody>
      </p:sp>
    </p:spTree>
    <p:extLst>
      <p:ext uri="{BB962C8B-B14F-4D97-AF65-F5344CB8AC3E}">
        <p14:creationId xmlns:p14="http://schemas.microsoft.com/office/powerpoint/2010/main" val="1288511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12</a:t>
            </a:r>
            <a:endParaRPr dirty="0"/>
          </a:p>
        </p:txBody>
      </p:sp>
      <p:sp>
        <p:nvSpPr>
          <p:cNvPr id="3" name="Text Placeholder 2"/>
          <p:cNvSpPr>
            <a:spLocks noGrp="1"/>
          </p:cNvSpPr>
          <p:nvPr>
            <p:ph type="body" sz="quarter" idx="10"/>
          </p:nvPr>
        </p:nvSpPr>
        <p:spPr/>
        <p:txBody>
          <a:bodyPr>
            <a:normAutofit/>
          </a:bodyPr>
          <a:lstStyle/>
          <a:p>
            <a:r>
              <a:rPr lang="en-IN" sz="2400" dirty="0"/>
              <a:t>Now we can examine the average annual return of the investments as a function of the location of the shops (i.e., whether they are near a mall, downtown, or in a suburban area). The estimated models can be written as follows.</a:t>
            </a:r>
          </a:p>
          <a:p>
            <a:pPr>
              <a:defRPr sz="2800"/>
            </a:pPr>
            <a:r>
              <a:rPr lang="en-IN" sz="2400" dirty="0"/>
              <a:t>For the mall location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₂</a:t>
            </a:r>
            <a:r>
              <a:rPr lang="en-IN" sz="2400" dirty="0"/>
              <a:t> = 1,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₃</a:t>
            </a:r>
            <a:r>
              <a:rPr lang="en-IN" sz="2400" dirty="0"/>
              <a:t> = 0</a:t>
            </a:r>
            <a:r>
              <a:rPr lang="en-US" sz="2400" dirty="0"/>
              <a:t>):</a:t>
            </a:r>
          </a:p>
          <a:p>
            <a:pPr>
              <a:defRPr sz="2800"/>
            </a:pPr>
            <a:r>
              <a:rPr lang="en-US" sz="2400" dirty="0"/>
              <a:t>    Estimated Annual Return</a:t>
            </a:r>
          </a:p>
          <a:p>
            <a:pPr>
              <a:defRPr sz="2800"/>
            </a:pP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₀</a:t>
            </a: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₂</a:t>
            </a: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(Number of Households)</a:t>
            </a:r>
          </a:p>
          <a:p>
            <a:pPr>
              <a:defRPr sz="2800"/>
            </a:pPr>
            <a:r>
              <a:rPr lang="en-US" sz="2400" dirty="0"/>
              <a:t>    = (15.5071 + 27.8186) + 0.8704 (Number of Households).</a:t>
            </a:r>
            <a:endParaRPr lang="ar-AE" sz="2400" dirty="0"/>
          </a:p>
        </p:txBody>
      </p:sp>
    </p:spTree>
    <p:extLst>
      <p:ext uri="{BB962C8B-B14F-4D97-AF65-F5344CB8AC3E}">
        <p14:creationId xmlns:p14="http://schemas.microsoft.com/office/powerpoint/2010/main" val="18686695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400" dirty="0"/>
                  <a:t>For the downtown location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₂</a:t>
                </a:r>
                <a:r>
                  <a:rPr lang="en-IN" sz="2400" dirty="0"/>
                  <a:t> = 0,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₃</a:t>
                </a:r>
                <a:r>
                  <a:rPr lang="en-IN" sz="2400" dirty="0"/>
                  <a:t> = 1</a:t>
                </a:r>
                <a14:m>
                  <m:oMath xmlns:m="http://schemas.openxmlformats.org/officeDocument/2006/math">
                    <m:r>
                      <a:rPr lang="en-US" sz="2400" b="0" i="0" smtClean="0">
                        <a:latin typeface="Cambria Math" panose="02040503050406030204" pitchFamily="18" charset="0"/>
                      </a:rPr>
                      <m:t>):</m:t>
                    </m:r>
                  </m:oMath>
                </a14:m>
                <a:endParaRPr lang="en-US" sz="2400" b="0" dirty="0"/>
              </a:p>
              <a:p>
                <a:pPr>
                  <a:defRPr sz="2800"/>
                </a:pPr>
                <a:r>
                  <a:rPr lang="en-US" sz="2400" dirty="0"/>
                  <a:t>     Estimated Annual Return</a:t>
                </a:r>
              </a:p>
              <a:p>
                <a:pPr>
                  <a:defRPr sz="2800"/>
                </a:pP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₀</a:t>
                </a:r>
                <a:r>
                  <a:rPr lang="en-US" sz="2400" dirty="0"/>
                  <a:t> + </a:t>
                </a:r>
                <a:r>
                  <a:rPr lang="en-US" sz="2400" i="1" dirty="0"/>
                  <a:t>b</a:t>
                </a:r>
                <a:r>
                  <a:rPr lang="en-IN" sz="2400" dirty="0">
                    <a:latin typeface="Calibri" panose="020F0502020204030204" pitchFamily="34" charset="0"/>
                    <a:ea typeface="Calibri" panose="020F0502020204030204" pitchFamily="34" charset="0"/>
                    <a:cs typeface="Calibri" panose="020F0502020204030204" pitchFamily="34" charset="0"/>
                  </a:rPr>
                  <a:t>₃</a:t>
                </a: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(Number of Households)</a:t>
                </a:r>
              </a:p>
              <a:p>
                <a:pPr>
                  <a:defRPr sz="2800"/>
                </a:pPr>
                <a:r>
                  <a:rPr lang="en-US" sz="2400" dirty="0"/>
                  <a:t>     = (15.5071 + 6.7185) + 0.8704 (Number of Households).</a:t>
                </a:r>
                <a:endParaRPr lang="ar-AE"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spTree>
    <p:extLst>
      <p:ext uri="{BB962C8B-B14F-4D97-AF65-F5344CB8AC3E}">
        <p14:creationId xmlns:p14="http://schemas.microsoft.com/office/powerpoint/2010/main" val="17082872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400" dirty="0"/>
                  <a:t>For the suburban location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₂</a:t>
                </a:r>
                <a:r>
                  <a:rPr lang="en-IN" sz="2400" dirty="0"/>
                  <a:t> = 0, </a:t>
                </a:r>
                <a:r>
                  <a:rPr lang="en-IN" sz="2400" i="1" dirty="0"/>
                  <a:t>x</a:t>
                </a:r>
                <a:r>
                  <a:rPr lang="en-IN" sz="2400" dirty="0">
                    <a:latin typeface="Calibri" panose="020F0502020204030204" pitchFamily="34" charset="0"/>
                    <a:ea typeface="Calibri" panose="020F0502020204030204" pitchFamily="34" charset="0"/>
                    <a:cs typeface="Calibri" panose="020F0502020204030204" pitchFamily="34" charset="0"/>
                  </a:rPr>
                  <a:t>₃</a:t>
                </a:r>
                <a:r>
                  <a:rPr lang="en-IN" sz="2400" dirty="0"/>
                  <a:t> = 0</a:t>
                </a:r>
                <a14:m>
                  <m:oMath xmlns:m="http://schemas.openxmlformats.org/officeDocument/2006/math">
                    <m:r>
                      <a:rPr lang="en-US" sz="2400" b="0" i="0" smtClean="0">
                        <a:latin typeface="Cambria Math" panose="02040503050406030204" pitchFamily="18" charset="0"/>
                      </a:rPr>
                      <m:t>)</m:t>
                    </m:r>
                  </m:oMath>
                </a14:m>
                <a:r>
                  <a:rPr lang="en-US" sz="2400" dirty="0"/>
                  <a:t>:</a:t>
                </a:r>
              </a:p>
              <a:p>
                <a:pPr>
                  <a:defRPr sz="2800"/>
                </a:pPr>
                <a:r>
                  <a:rPr lang="en-US" sz="2400" dirty="0"/>
                  <a:t>   Estimated Annual Return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₀</a:t>
                </a:r>
                <a:r>
                  <a:rPr lang="en-US" sz="2400" dirty="0"/>
                  <a:t> +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(Number of Households)</a:t>
                </a:r>
              </a:p>
              <a:p>
                <a:pPr>
                  <a:defRPr sz="2800"/>
                </a:pPr>
                <a:r>
                  <a:rPr lang="en-US" sz="2400" dirty="0"/>
                  <a:t>   = 15.5071 + 0.8704 (Number of Households).</a:t>
                </a:r>
                <a:endParaRPr lang="ar-AE" sz="2400" dirty="0"/>
              </a:p>
              <a:p>
                <a:endParaRPr lang="en-IN" sz="2400" dirty="0"/>
              </a:p>
              <a:p>
                <a:r>
                  <a:rPr lang="en-IN" sz="2400" dirty="0"/>
                  <a:t>Notice that the best fit line for each location has a different intercept value, but the same slope. Plotting the three lines illustrates this difference. (See Figure 3.)</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spTree>
    <p:extLst>
      <p:ext uri="{BB962C8B-B14F-4D97-AF65-F5344CB8AC3E}">
        <p14:creationId xmlns:p14="http://schemas.microsoft.com/office/powerpoint/2010/main" val="17492368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15</a:t>
            </a:r>
            <a:endParaRPr dirty="0"/>
          </a:p>
        </p:txBody>
      </p:sp>
      <p:pic>
        <p:nvPicPr>
          <p:cNvPr id="9" name="Content Placeholder 8" descr="Graphical Representation of Regression Models showing three regression lines parallel to each other but at different heights on the graph. The x-axis is labeled number of households in thousands and ranges from 0 to 50 in increments of 10. The y axis is labeled annual return in thousands of dollars and ranges from 0 to 100. The line for the mall location is solid and starts at approximately 43 on the y-axis. The line for the downtown location is dashed and starts at approximately 20 on the y-axis. The line for the suburban location is dotted and starts at approximately 18 on the y-axis.&#10;Figure 3">
            <a:extLst>
              <a:ext uri="{FF2B5EF4-FFF2-40B4-BE49-F238E27FC236}">
                <a16:creationId xmlns:a16="http://schemas.microsoft.com/office/drawing/2014/main" id="{FFDD83F6-41DC-406B-C53B-F47864A9D75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342900" y="1219200"/>
            <a:ext cx="8458200" cy="4011105"/>
          </a:xfrm>
        </p:spPr>
      </p:pic>
      <p:sp>
        <p:nvSpPr>
          <p:cNvPr id="3" name="TextBox 2">
            <a:extLst>
              <a:ext uri="{FF2B5EF4-FFF2-40B4-BE49-F238E27FC236}">
                <a16:creationId xmlns:a16="http://schemas.microsoft.com/office/drawing/2014/main" id="{77BD9F37-1923-C289-4D49-3900DF783984}"/>
              </a:ext>
            </a:extLst>
          </p:cNvPr>
          <p:cNvSpPr txBox="1"/>
          <p:nvPr/>
        </p:nvSpPr>
        <p:spPr>
          <a:xfrm>
            <a:off x="3429000" y="5331767"/>
            <a:ext cx="1600200" cy="461665"/>
          </a:xfrm>
          <a:prstGeom prst="rect">
            <a:avLst/>
          </a:prstGeom>
          <a:noFill/>
        </p:spPr>
        <p:txBody>
          <a:bodyPr wrap="square">
            <a:spAutoFit/>
          </a:bodyPr>
          <a:lstStyle/>
          <a:p>
            <a:pPr algn="ctr"/>
            <a:r>
              <a:rPr lang="en-IN" sz="2400" dirty="0"/>
              <a:t>Figure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16</a:t>
            </a:r>
            <a:endParaRPr dirty="0"/>
          </a:p>
        </p:txBody>
      </p:sp>
      <p:sp>
        <p:nvSpPr>
          <p:cNvPr id="3" name="Text Placeholder 2"/>
          <p:cNvSpPr>
            <a:spLocks noGrp="1"/>
          </p:cNvSpPr>
          <p:nvPr>
            <p:ph type="body" sz="quarter" idx="10"/>
          </p:nvPr>
        </p:nvSpPr>
        <p:spPr/>
        <p:txBody>
          <a:bodyPr>
            <a:normAutofit/>
          </a:bodyPr>
          <a:lstStyle/>
          <a:p>
            <a:r>
              <a:rPr sz="2800" dirty="0"/>
              <a:t>So, modeling with the qualitative variables allows us to compare the average difference in annual return of the shops by location. That is, in order to compare the mall and suburban locations, the difference (as can be seen in the model) is</a:t>
            </a:r>
            <a:endParaRPr lang="en-US" sz="2800" dirty="0"/>
          </a:p>
          <a:p>
            <a:r>
              <a:rPr lang="en-IN" dirty="0"/>
              <a:t>	</a:t>
            </a:r>
            <a:endParaRPr sz="2800" dirty="0"/>
          </a:p>
        </p:txBody>
      </p:sp>
      <p:pic>
        <p:nvPicPr>
          <p:cNvPr id="5" name="Picture 4" descr="open parentheses beta naught + beta subscript 1 times x subscript 1 + beta subscript 2 close parentheses minus open parentheses beta naught + beta subscript 1 times x subscript 1 close parentheses equals  beta subscript 2.">
            <a:extLst>
              <a:ext uri="{FF2B5EF4-FFF2-40B4-BE49-F238E27FC236}">
                <a16:creationId xmlns:a16="http://schemas.microsoft.com/office/drawing/2014/main" id="{AA0D02F1-8D9A-7A98-840E-36046DAD5C2C}"/>
              </a:ext>
            </a:extLst>
          </p:cNvPr>
          <p:cNvPicPr>
            <a:picLocks noChangeAspect="1"/>
          </p:cNvPicPr>
          <p:nvPr/>
        </p:nvPicPr>
        <p:blipFill>
          <a:blip r:embed="rId2"/>
          <a:stretch>
            <a:fillRect/>
          </a:stretch>
        </p:blipFill>
        <p:spPr>
          <a:xfrm>
            <a:off x="2209800" y="3512820"/>
            <a:ext cx="4371975" cy="4667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17</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the estimate of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₂</a:t>
            </a:r>
            <a:r>
              <a:rPr lang="en-US" baseline="-25000" dirty="0"/>
              <a:t> </a:t>
            </a:r>
            <a:r>
              <a:rPr sz="2800" dirty="0"/>
              <a:t>(which is </a:t>
            </a:r>
            <a:r>
              <a:rPr sz="2800" dirty="0">
                <a:latin typeface="Cambria Math"/>
              </a:rPr>
              <a:t>27.8186</a:t>
            </a:r>
            <a:r>
              <a:rPr sz="2800" dirty="0"/>
              <a:t>) represents the difference between the average annual return for shops in the mall locations having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households in the area and the average annual return for shops in the suburban locations having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households in the area. </a:t>
            </a:r>
          </a:p>
        </p:txBody>
      </p:sp>
    </p:spTree>
    <p:extLst>
      <p:ext uri="{BB962C8B-B14F-4D97-AF65-F5344CB8AC3E}">
        <p14:creationId xmlns:p14="http://schemas.microsoft.com/office/powerpoint/2010/main" val="42048221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18</a:t>
            </a:r>
            <a:endParaRPr dirty="0"/>
          </a:p>
        </p:txBody>
      </p:sp>
      <p:sp>
        <p:nvSpPr>
          <p:cNvPr id="3" name="Text Placeholder 2"/>
          <p:cNvSpPr>
            <a:spLocks noGrp="1"/>
          </p:cNvSpPr>
          <p:nvPr>
            <p:ph type="body" sz="quarter" idx="10"/>
          </p:nvPr>
        </p:nvSpPr>
        <p:spPr/>
        <p:txBody>
          <a:bodyPr>
            <a:normAutofit/>
          </a:bodyPr>
          <a:lstStyle/>
          <a:p>
            <a:pPr>
              <a:defRPr sz="2800"/>
            </a:pPr>
            <a:r>
              <a:rPr sz="2800" dirty="0"/>
              <a:t>Thus, we can say that for any number of households in a given area, the average annual return in a mall location will be approximately </a:t>
            </a:r>
            <a:r>
              <a:rPr lang="en-US" sz="2800" dirty="0"/>
              <a:t>$27,818.60</a:t>
            </a:r>
            <a:r>
              <a:rPr sz="2800" dirty="0"/>
              <a:t> greater than the average annual return in a suburban location.</a:t>
            </a:r>
          </a:p>
          <a:p>
            <a:r>
              <a:rPr sz="2800" dirty="0"/>
              <a:t>Similarly, to compare downtown and suburban returns, we get</a:t>
            </a:r>
            <a:endParaRPr lang="en-US" sz="2800" dirty="0"/>
          </a:p>
          <a:p>
            <a:r>
              <a:rPr lang="en-IN" dirty="0"/>
              <a:t>		</a:t>
            </a:r>
            <a:endParaRPr sz="2800" dirty="0"/>
          </a:p>
        </p:txBody>
      </p:sp>
      <p:pic>
        <p:nvPicPr>
          <p:cNvPr id="5" name="Picture 4" descr="open parentheses beta naught + beta subscript 1 times x subscript 1 + beta subscript 3 close parentheses minus open parentheses beta naught + beta subscript 1 times x subscript 1 close parentheses equals  beta subscript 3.">
            <a:extLst>
              <a:ext uri="{FF2B5EF4-FFF2-40B4-BE49-F238E27FC236}">
                <a16:creationId xmlns:a16="http://schemas.microsoft.com/office/drawing/2014/main" id="{87DE827E-9F50-3E01-EBE6-FC8B0721D3EE}"/>
              </a:ext>
            </a:extLst>
          </p:cNvPr>
          <p:cNvPicPr>
            <a:picLocks noChangeAspect="1"/>
          </p:cNvPicPr>
          <p:nvPr/>
        </p:nvPicPr>
        <p:blipFill>
          <a:blip r:embed="rId2"/>
          <a:stretch>
            <a:fillRect/>
          </a:stretch>
        </p:blipFill>
        <p:spPr>
          <a:xfrm>
            <a:off x="2057400" y="4038600"/>
            <a:ext cx="4608000" cy="491921"/>
          </a:xfrm>
          <a:prstGeom prst="rect">
            <a:avLst/>
          </a:prstGeom>
        </p:spPr>
      </p:pic>
    </p:spTree>
    <p:extLst>
      <p:ext uri="{BB962C8B-B14F-4D97-AF65-F5344CB8AC3E}">
        <p14:creationId xmlns:p14="http://schemas.microsoft.com/office/powerpoint/2010/main" val="968552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19</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estimate of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sz="2800" dirty="0"/>
              <a:t>(which is </a:t>
            </a:r>
            <a:r>
              <a:rPr sz="2800" dirty="0">
                <a:latin typeface="Cambria Math"/>
              </a:rPr>
              <a:t>6.7185</a:t>
            </a:r>
            <a:r>
              <a:rPr sz="2800" dirty="0"/>
              <a:t>) represents the difference between the average annual return for shops in the downtown locations having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households in the area and the average annual return for shops in the suburban locations having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sz="2800" dirty="0"/>
              <a:t>households in the area. </a:t>
            </a:r>
          </a:p>
        </p:txBody>
      </p:sp>
    </p:spTree>
    <p:extLst>
      <p:ext uri="{BB962C8B-B14F-4D97-AF65-F5344CB8AC3E}">
        <p14:creationId xmlns:p14="http://schemas.microsoft.com/office/powerpoint/2010/main" val="26282763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20</a:t>
            </a:r>
            <a:endParaRPr dirty="0"/>
          </a:p>
        </p:txBody>
      </p:sp>
      <p:sp>
        <p:nvSpPr>
          <p:cNvPr id="3" name="Text Placeholder 2"/>
          <p:cNvSpPr>
            <a:spLocks noGrp="1"/>
          </p:cNvSpPr>
          <p:nvPr>
            <p:ph type="body" sz="quarter" idx="10"/>
          </p:nvPr>
        </p:nvSpPr>
        <p:spPr/>
        <p:txBody>
          <a:bodyPr>
            <a:normAutofit/>
          </a:bodyPr>
          <a:lstStyle/>
          <a:p>
            <a:pPr>
              <a:defRPr sz="2800"/>
            </a:pPr>
            <a:r>
              <a:rPr sz="2800" dirty="0"/>
              <a:t>So, we can say that for any number of households in a given area, the average annual return in a downtown location will be</a:t>
            </a:r>
            <a:r>
              <a:rPr lang="en-US" sz="2800" dirty="0"/>
              <a:t> $6718.50</a:t>
            </a:r>
            <a:r>
              <a:rPr sz="2800" dirty="0"/>
              <a:t> greater than the average annual return in a suburban location.</a:t>
            </a:r>
          </a:p>
          <a:p>
            <a:r>
              <a:rPr sz="2800" dirty="0"/>
              <a:t>Lastly, to compare mall and downtown locations, we look at</a:t>
            </a:r>
            <a:endParaRPr lang="en-US" sz="2800" dirty="0"/>
          </a:p>
          <a:p>
            <a:r>
              <a:rPr lang="en-IN" dirty="0"/>
              <a:t>	</a:t>
            </a:r>
            <a:endParaRPr sz="2800" dirty="0"/>
          </a:p>
        </p:txBody>
      </p:sp>
      <p:pic>
        <p:nvPicPr>
          <p:cNvPr id="5" name="Picture 4" descr="open parentheses beta naught + beta subscript 1 times x subscript 1 + beta subscript 2 close parentheses minus open parentheses beta naught + beta subscript 1 times x subscript 1 + beta subscript 3 close parentheses equals  beta subscript 2 minus beta subscript 3.">
            <a:extLst>
              <a:ext uri="{FF2B5EF4-FFF2-40B4-BE49-F238E27FC236}">
                <a16:creationId xmlns:a16="http://schemas.microsoft.com/office/drawing/2014/main" id="{155E9492-437F-3130-950B-672CEFBCD316}"/>
              </a:ext>
            </a:extLst>
          </p:cNvPr>
          <p:cNvPicPr>
            <a:picLocks noChangeAspect="1"/>
          </p:cNvPicPr>
          <p:nvPr/>
        </p:nvPicPr>
        <p:blipFill>
          <a:blip r:embed="rId2"/>
          <a:stretch>
            <a:fillRect/>
          </a:stretch>
        </p:blipFill>
        <p:spPr>
          <a:xfrm>
            <a:off x="1600200" y="4114800"/>
            <a:ext cx="5760000" cy="484949"/>
          </a:xfrm>
          <a:prstGeom prst="rect">
            <a:avLst/>
          </a:prstGeom>
        </p:spPr>
      </p:pic>
    </p:spTree>
    <p:extLst>
      <p:ext uri="{BB962C8B-B14F-4D97-AF65-F5344CB8AC3E}">
        <p14:creationId xmlns:p14="http://schemas.microsoft.com/office/powerpoint/2010/main" val="227851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Indicator (or Dummy) Variable</a:t>
            </a:r>
          </a:p>
        </p:txBody>
      </p:sp>
      <p:sp>
        <p:nvSpPr>
          <p:cNvPr id="3" name="Text Placeholder 2"/>
          <p:cNvSpPr>
            <a:spLocks noGrp="1"/>
          </p:cNvSpPr>
          <p:nvPr>
            <p:ph type="body" sz="quarter" idx="10"/>
          </p:nvPr>
        </p:nvSpPr>
        <p:spPr>
          <a:xfrm>
            <a:off x="457200" y="1082078"/>
            <a:ext cx="8229600" cy="2575522"/>
          </a:xfrm>
        </p:spPr>
        <p:txBody>
          <a:bodyPr>
            <a:normAutofit/>
          </a:bodyPr>
          <a:lstStyle/>
          <a:p>
            <a:r>
              <a:rPr sz="2800" dirty="0"/>
              <a:t>An </a:t>
            </a:r>
            <a:r>
              <a:rPr sz="2800" b="1" dirty="0"/>
              <a:t>indicator (or dummy) variable</a:t>
            </a:r>
            <a:r>
              <a:rPr sz="2800" dirty="0"/>
              <a:t> is created to assign numerical values to classes of a categorical variable. The dummy variable allows one to use a single variable to represent multiple categories.</a:t>
            </a:r>
          </a:p>
          <a:p>
            <a:endParaRPr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a Multiple Regression Model with Qualitative Variables</a:t>
            </a:r>
            <a:r>
              <a:rPr lang="en-US" dirty="0"/>
              <a:t>—Slide 21</a:t>
            </a:r>
            <a:endParaRPr dirty="0"/>
          </a:p>
        </p:txBody>
      </p:sp>
      <p:sp>
        <p:nvSpPr>
          <p:cNvPr id="3" name="Text Placeholder 2"/>
          <p:cNvSpPr>
            <a:spLocks noGrp="1"/>
          </p:cNvSpPr>
          <p:nvPr>
            <p:ph type="body" sz="quarter" idx="10"/>
          </p:nvPr>
        </p:nvSpPr>
        <p:spPr/>
        <p:txBody>
          <a:bodyPr>
            <a:normAutofit/>
          </a:bodyPr>
          <a:lstStyle/>
          <a:p>
            <a:pPr>
              <a:defRPr sz="2800"/>
            </a:pPr>
            <a:r>
              <a:rPr sz="2800" dirty="0"/>
              <a:t>The estimated difference between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₂</a:t>
            </a:r>
            <a:r>
              <a:rPr lang="en-US" baseline="-25000" dirty="0"/>
              <a:t> </a:t>
            </a:r>
            <a:r>
              <a:rPr sz="2800" dirty="0"/>
              <a:t>and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sz="2800" dirty="0"/>
              <a:t>(which is </a:t>
            </a:r>
            <a:r>
              <a:rPr sz="2800" dirty="0">
                <a:latin typeface="Cambria Math"/>
              </a:rPr>
              <a:t>21.1001</a:t>
            </a:r>
            <a:r>
              <a:rPr sz="2800" dirty="0"/>
              <a:t>) represents the difference between the average annual return for shops in the mall locations having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households in the area and the average annual return for shops in the downtown locations having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sz="2800" dirty="0"/>
              <a:t>households in the area. In terms of the problem, we can say that for any number of households in a given area, the average annual return in a mall area will be </a:t>
            </a:r>
            <a:r>
              <a:rPr lang="en-US" sz="2800" dirty="0"/>
              <a:t>$21,100.10</a:t>
            </a:r>
            <a:r>
              <a:rPr sz="2800" dirty="0"/>
              <a:t> greater than the average annual return in a downtown location.</a:t>
            </a:r>
          </a:p>
        </p:txBody>
      </p:sp>
    </p:spTree>
    <p:extLst>
      <p:ext uri="{BB962C8B-B14F-4D97-AF65-F5344CB8AC3E}">
        <p14:creationId xmlns:p14="http://schemas.microsoft.com/office/powerpoint/2010/main" val="6714033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Models with Qualitative Independent Variables—Slide 7</a:t>
            </a:r>
            <a:endParaRPr dirty="0"/>
          </a:p>
        </p:txBody>
      </p:sp>
      <p:sp>
        <p:nvSpPr>
          <p:cNvPr id="3" name="Text Placeholder 2"/>
          <p:cNvSpPr>
            <a:spLocks noGrp="1"/>
          </p:cNvSpPr>
          <p:nvPr>
            <p:ph type="body" sz="quarter" idx="10"/>
          </p:nvPr>
        </p:nvSpPr>
        <p:spPr/>
        <p:txBody>
          <a:bodyPr>
            <a:normAutofit/>
          </a:bodyPr>
          <a:lstStyle/>
          <a:p>
            <a:pPr>
              <a:defRPr sz="2800"/>
            </a:pPr>
            <a:r>
              <a:rPr lang="en-US" sz="2900" dirty="0"/>
              <a:t>There are three potential issues to keep in mind when using these regression results.</a:t>
            </a:r>
          </a:p>
          <a:p>
            <a:pPr marL="538163" indent="-538163" algn="l"/>
            <a:r>
              <a:rPr lang="en-US" sz="2900" dirty="0"/>
              <a:t>1.	These results are only meaningful within the relevant range of the data that was used to estimate the regression equation.</a:t>
            </a:r>
          </a:p>
          <a:p>
            <a:pPr algn="l"/>
            <a:endParaRPr lang="en-US" sz="2900" dirty="0"/>
          </a:p>
          <a:p>
            <a:pPr marL="514350" indent="-514350" algn="l">
              <a:buFont typeface="+mj-lt"/>
              <a:buAutoNum type="arabicPeriod"/>
            </a:pPr>
            <a:endParaRPr lang="en-US" sz="2900" dirty="0"/>
          </a:p>
          <a:p>
            <a:pPr marL="514350" indent="-514350" algn="l">
              <a:buFont typeface="+mj-lt"/>
              <a:buAutoNum type="arabicPeriod"/>
            </a:pPr>
            <a:endParaRPr lang="en-US" sz="2900" dirty="0"/>
          </a:p>
          <a:p>
            <a:pPr algn="l"/>
            <a:endParaRPr lang="en-US" sz="2900" dirty="0"/>
          </a:p>
        </p:txBody>
      </p:sp>
    </p:spTree>
    <p:extLst>
      <p:ext uri="{BB962C8B-B14F-4D97-AF65-F5344CB8AC3E}">
        <p14:creationId xmlns:p14="http://schemas.microsoft.com/office/powerpoint/2010/main" val="8534538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Models with Qualitative Independent Variables—Slide 8</a:t>
            </a:r>
            <a:endParaRPr dirty="0"/>
          </a:p>
        </p:txBody>
      </p:sp>
      <p:sp>
        <p:nvSpPr>
          <p:cNvPr id="3" name="Text Placeholder 2"/>
          <p:cNvSpPr>
            <a:spLocks noGrp="1"/>
          </p:cNvSpPr>
          <p:nvPr>
            <p:ph type="body" sz="quarter" idx="10"/>
          </p:nvPr>
        </p:nvSpPr>
        <p:spPr/>
        <p:txBody>
          <a:bodyPr>
            <a:normAutofit/>
          </a:bodyPr>
          <a:lstStyle/>
          <a:p>
            <a:pPr marL="538163" indent="-538163"/>
            <a:r>
              <a:rPr lang="en-US" sz="2900" dirty="0"/>
              <a:t>2.	The regression lines for the three locations in Example 2 are assumed to have the same slope, but in reality they could have very different slopes. Using a regression model with </a:t>
            </a:r>
            <a:r>
              <a:rPr lang="en-US" sz="2900" b="1" dirty="0"/>
              <a:t>interaction terms </a:t>
            </a:r>
            <a:r>
              <a:rPr lang="en-US" sz="2900" dirty="0"/>
              <a:t>allows the slopes for the regression lines to differ. </a:t>
            </a:r>
          </a:p>
          <a:p>
            <a:pPr marL="514350" indent="-514350" algn="l">
              <a:buFont typeface="+mj-lt"/>
              <a:buAutoNum type="arabicPeriod"/>
            </a:pPr>
            <a:endParaRPr lang="en-US" sz="2900" dirty="0"/>
          </a:p>
          <a:p>
            <a:pPr algn="l"/>
            <a:endParaRPr lang="en-US" sz="2900" dirty="0"/>
          </a:p>
          <a:p>
            <a:pPr marL="514350" indent="-514350" algn="l">
              <a:buFont typeface="+mj-lt"/>
              <a:buAutoNum type="arabicPeriod"/>
            </a:pPr>
            <a:endParaRPr lang="en-US" sz="2900" dirty="0"/>
          </a:p>
          <a:p>
            <a:pPr marL="514350" indent="-514350" algn="l">
              <a:buFont typeface="+mj-lt"/>
              <a:buAutoNum type="arabicPeriod"/>
            </a:pPr>
            <a:endParaRPr lang="en-US" sz="2900" dirty="0"/>
          </a:p>
          <a:p>
            <a:pPr algn="l"/>
            <a:endParaRPr lang="en-US" sz="2900" dirty="0"/>
          </a:p>
        </p:txBody>
      </p:sp>
    </p:spTree>
    <p:extLst>
      <p:ext uri="{BB962C8B-B14F-4D97-AF65-F5344CB8AC3E}">
        <p14:creationId xmlns:p14="http://schemas.microsoft.com/office/powerpoint/2010/main" val="38193667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Models with Qualitative Independent Variables—Slide 9</a:t>
            </a:r>
            <a:endParaRPr dirty="0"/>
          </a:p>
        </p:txBody>
      </p:sp>
      <p:sp>
        <p:nvSpPr>
          <p:cNvPr id="3" name="Text Placeholder 2"/>
          <p:cNvSpPr>
            <a:spLocks noGrp="1"/>
          </p:cNvSpPr>
          <p:nvPr>
            <p:ph type="body" sz="quarter" idx="10"/>
          </p:nvPr>
        </p:nvSpPr>
        <p:spPr/>
        <p:txBody>
          <a:bodyPr>
            <a:normAutofit/>
          </a:bodyPr>
          <a:lstStyle/>
          <a:p>
            <a:pPr marL="538163" indent="-538163"/>
            <a:r>
              <a:rPr lang="en-US" sz="2900" dirty="0"/>
              <a:t>3.	The regression lines estimated in this example are all linear. This implies that annual return increases by the same amount for each additional thousand households within 15 miles of the shops. This assumption is sometimes unrealistic. This issue can be addressed using </a:t>
            </a:r>
            <a:r>
              <a:rPr lang="en-US" sz="2900" b="1" dirty="0"/>
              <a:t>polynomial (or nonlinear) regression models</a:t>
            </a:r>
            <a:r>
              <a:rPr lang="en-US" sz="2900" dirty="0"/>
              <a:t>. </a:t>
            </a:r>
          </a:p>
          <a:p>
            <a:pPr marL="514350" indent="-514350" algn="l">
              <a:buFont typeface="+mj-lt"/>
              <a:buAutoNum type="arabicPeriod" startAt="3"/>
            </a:pPr>
            <a:endParaRPr lang="en-US" sz="2900" dirty="0"/>
          </a:p>
          <a:p>
            <a:pPr marL="514350" indent="-514350" algn="l">
              <a:buFont typeface="+mj-lt"/>
              <a:buAutoNum type="arabicPeriod" startAt="3"/>
            </a:pPr>
            <a:endParaRPr lang="en-US" sz="2900" dirty="0"/>
          </a:p>
          <a:p>
            <a:pPr marL="514350" indent="-514350" algn="l">
              <a:buFont typeface="+mj-lt"/>
              <a:buAutoNum type="arabicPeriod" startAt="3"/>
            </a:pPr>
            <a:endParaRPr lang="en-US" sz="2900" dirty="0"/>
          </a:p>
          <a:p>
            <a:pPr algn="l"/>
            <a:endParaRPr lang="en-US" sz="2900" dirty="0"/>
          </a:p>
        </p:txBody>
      </p:sp>
    </p:spTree>
    <p:extLst>
      <p:ext uri="{BB962C8B-B14F-4D97-AF65-F5344CB8AC3E}">
        <p14:creationId xmlns:p14="http://schemas.microsoft.com/office/powerpoint/2010/main" val="2316486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Interaction Term</a:t>
            </a:r>
          </a:p>
        </p:txBody>
      </p:sp>
      <p:sp>
        <p:nvSpPr>
          <p:cNvPr id="3" name="Text Placeholder 2"/>
          <p:cNvSpPr>
            <a:spLocks noGrp="1"/>
          </p:cNvSpPr>
          <p:nvPr>
            <p:ph type="body" sz="quarter" idx="10"/>
          </p:nvPr>
        </p:nvSpPr>
        <p:spPr>
          <a:xfrm>
            <a:off x="457200" y="1082078"/>
            <a:ext cx="8229600" cy="4175722"/>
          </a:xfrm>
        </p:spPr>
        <p:txBody>
          <a:bodyPr>
            <a:normAutofit/>
          </a:bodyPr>
          <a:lstStyle/>
          <a:p>
            <a:pPr>
              <a:defRPr sz="2800"/>
            </a:pPr>
            <a:r>
              <a:rPr sz="2800" dirty="0"/>
              <a:t>The </a:t>
            </a:r>
            <a:r>
              <a:rPr sz="2800" b="1" dirty="0"/>
              <a:t>interaction term</a:t>
            </a:r>
            <a:r>
              <a:rPr sz="2800" dirty="0"/>
              <a:t> is represented in the multiple linear regression model by the product of two independent variables (for example, the interaction term may appear as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₃</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dirty="0">
                <a:sym typeface="Symbol" panose="05050102010706020507" pitchFamily="18" charset="2"/>
              </a:rPr>
              <a:t> </a:t>
            </a:r>
            <a:r>
              <a:rPr lang="en-US" sz="2800" i="1" dirty="0">
                <a:sym typeface="Symbol" panose="05050102010706020507" pitchFamily="18" charset="2"/>
              </a:rPr>
              <a:t>x</a:t>
            </a:r>
            <a:r>
              <a:rPr lang="en-US" sz="28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₂</a:t>
            </a:r>
            <a:r>
              <a:rPr sz="2800" dirty="0"/>
              <a:t> in the model). When testing the significance of the slope associated with the interaction term, if the slope is significant, it will be an indication that there is a relationship between the two independent variables included in the interaction term.</a:t>
            </a:r>
          </a:p>
          <a:p>
            <a:endParaRPr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Polynomial (or Nonlinear) Regression Models</a:t>
            </a:r>
          </a:p>
        </p:txBody>
      </p:sp>
      <p:sp>
        <p:nvSpPr>
          <p:cNvPr id="3" name="Text Placeholder 2"/>
          <p:cNvSpPr>
            <a:spLocks noGrp="1"/>
          </p:cNvSpPr>
          <p:nvPr>
            <p:ph type="body" sz="quarter" idx="10"/>
          </p:nvPr>
        </p:nvSpPr>
        <p:spPr>
          <a:xfrm>
            <a:off x="457200" y="1082078"/>
            <a:ext cx="8229600" cy="3337522"/>
          </a:xfrm>
        </p:spPr>
        <p:txBody>
          <a:bodyPr>
            <a:normAutofit/>
          </a:bodyPr>
          <a:lstStyle/>
          <a:p>
            <a:pPr>
              <a:defRPr sz="2800"/>
            </a:pPr>
            <a:r>
              <a:rPr sz="2800" b="1" dirty="0"/>
              <a:t>Polynomial regression</a:t>
            </a:r>
            <a:r>
              <a:rPr sz="2800" dirty="0"/>
              <a:t> models are used when the relationship between the independent variable and the dependent variable are modeled using an </a:t>
            </a:r>
            <a:r>
              <a:rPr lang="en-US" sz="2800" i="1" dirty="0"/>
              <a:t>n</a:t>
            </a:r>
            <a:r>
              <a:rPr lang="en-US" sz="1050" i="1" dirty="0"/>
              <a:t> </a:t>
            </a:r>
            <a:r>
              <a:rPr lang="en-US" sz="2800" baseline="30000" dirty="0" err="1"/>
              <a:t>th</a:t>
            </a:r>
            <a:r>
              <a:rPr sz="2800" dirty="0"/>
              <a:t> degree polynomial in the independent variable. For example, the regression model could resemble </a:t>
            </a:r>
            <a:br>
              <a:rPr lang="en-US" dirty="0">
                <a:latin typeface="Cambria Math" panose="02040503050406030204" pitchFamily="18" charset="0"/>
              </a:rPr>
            </a:br>
            <a:r>
              <a:rPr lang="en-US" dirty="0">
                <a:latin typeface="Cambria Math" panose="02040503050406030204" pitchFamily="18" charset="0"/>
              </a:rPr>
              <a:t> </a:t>
            </a:r>
            <a:r>
              <a:rPr lang="en-US" i="1" dirty="0">
                <a:ea typeface="Cambria Math" panose="02040503050406030204" pitchFamily="18" charset="0"/>
              </a:rPr>
              <a:t>y</a:t>
            </a:r>
            <a:r>
              <a:rPr lang="en-US" dirty="0">
                <a:ea typeface="Cambria Math" panose="02040503050406030204" pitchFamily="18" charset="0"/>
              </a:rPr>
              <a:t> = </a:t>
            </a:r>
            <a:r>
              <a:rPr lang="el-GR" dirty="0">
                <a:ea typeface="Cambria Math" panose="02040503050406030204" pitchFamily="18" charset="0"/>
              </a:rPr>
              <a:t>β</a:t>
            </a:r>
            <a:r>
              <a:rPr lang="el-GR" dirty="0">
                <a:latin typeface="Calibri" panose="020F0502020204030204" pitchFamily="34" charset="0"/>
                <a:ea typeface="Calibri" panose="020F0502020204030204" pitchFamily="34" charset="0"/>
                <a:cs typeface="Calibri" panose="020F0502020204030204" pitchFamily="34" charset="0"/>
              </a:rPr>
              <a:t>₀</a:t>
            </a:r>
            <a:r>
              <a:rPr lang="en-US" dirty="0">
                <a:ea typeface="Cambria Math" panose="02040503050406030204" pitchFamily="18" charset="0"/>
              </a:rPr>
              <a:t> + </a:t>
            </a:r>
            <a:r>
              <a:rPr lang="el-GR" dirty="0">
                <a:ea typeface="Cambria Math" panose="02040503050406030204" pitchFamily="18" charset="0"/>
              </a:rPr>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baseline="-25000" dirty="0">
                <a:latin typeface="Calibri" panose="020F0502020204030204" pitchFamily="34" charset="0"/>
                <a:ea typeface="Cambria Math" panose="02040503050406030204" pitchFamily="18" charset="0"/>
                <a:cs typeface="Calibri" panose="020F0502020204030204" pitchFamily="34" charset="0"/>
              </a:rPr>
              <a:t> </a:t>
            </a:r>
            <a:r>
              <a:rPr lang="en-US" i="1" dirty="0">
                <a:ea typeface="Cambria Math" panose="02040503050406030204" pitchFamily="18" charset="0"/>
              </a:rPr>
              <a:t>x</a:t>
            </a:r>
            <a:r>
              <a:rPr lang="en-US" dirty="0">
                <a:latin typeface="Calibri" panose="020F0502020204030204" pitchFamily="34" charset="0"/>
                <a:ea typeface="Calibri" panose="020F0502020204030204" pitchFamily="34" charset="0"/>
                <a:cs typeface="Calibri" panose="020F0502020204030204" pitchFamily="34" charset="0"/>
              </a:rPr>
              <a:t>³</a:t>
            </a:r>
            <a:r>
              <a:rPr lang="en-US" dirty="0">
                <a:ea typeface="Cambria Math" panose="02040503050406030204" pitchFamily="18" charset="0"/>
              </a:rPr>
              <a:t> + </a:t>
            </a:r>
            <a:r>
              <a:rPr lang="el-GR" i="1" dirty="0">
                <a:ea typeface="Cambria Math" panose="02040503050406030204" pitchFamily="18" charset="0"/>
              </a:rPr>
              <a:t>ε</a:t>
            </a:r>
            <a:r>
              <a:rPr lang="en-US" dirty="0">
                <a:ea typeface="Cambria Math" panose="02040503050406030204" pitchFamily="18" charset="0"/>
              </a:rPr>
              <a:t>.</a:t>
            </a:r>
          </a:p>
          <a:p>
            <a:pPr>
              <a:defRPr sz="2800"/>
            </a:pPr>
            <a:endParaRPr sz="2800" dirty="0"/>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3</a:t>
            </a:r>
            <a:endParaRPr dirty="0"/>
          </a:p>
        </p:txBody>
      </p:sp>
      <p:sp>
        <p:nvSpPr>
          <p:cNvPr id="3" name="Text Placeholder 2"/>
          <p:cNvSpPr>
            <a:spLocks noGrp="1"/>
          </p:cNvSpPr>
          <p:nvPr>
            <p:ph type="body" sz="quarter" idx="10"/>
          </p:nvPr>
        </p:nvSpPr>
        <p:spPr/>
        <p:txBody>
          <a:bodyPr>
            <a:normAutofit/>
          </a:bodyPr>
          <a:lstStyle/>
          <a:p>
            <a:r>
              <a:rPr lang="en-US" dirty="0"/>
              <a:t>Suppose we added a variable to our pizza model that asked the customer if they lived in town or out of town. The variable, let’s call it town (in or out), has </a:t>
            </a:r>
            <a:r>
              <a:rPr lang="en-US" i="1" dirty="0"/>
              <a:t>c</a:t>
            </a:r>
            <a:r>
              <a:rPr lang="en-US" dirty="0"/>
              <a:t> = 2 classes. Thus, the variable town will be represented by </a:t>
            </a:r>
            <a:r>
              <a:rPr lang="en-US" i="1" dirty="0"/>
              <a:t>c</a:t>
            </a:r>
            <a:r>
              <a:rPr lang="en-US" dirty="0"/>
              <a:t> − 1 = 1 indicator variable in the model. Town could be modeled as follows. </a:t>
            </a:r>
          </a:p>
          <a:p>
            <a:pPr algn="ctr"/>
            <a:endParaRPr lang="en-US" dirty="0"/>
          </a:p>
          <a:p>
            <a:pPr algn="ctr"/>
            <a:endParaRPr lang="en-US" dirty="0"/>
          </a:p>
          <a:p>
            <a:r>
              <a:rPr lang="en-US" dirty="0"/>
              <a:t>	</a:t>
            </a:r>
          </a:p>
          <a:p>
            <a:endParaRPr lang="en-US" dirty="0"/>
          </a:p>
          <a:p>
            <a:endParaRPr dirty="0"/>
          </a:p>
        </p:txBody>
      </p:sp>
      <p:pic>
        <p:nvPicPr>
          <p:cNvPr id="6" name="Picture 5" descr="x subscript 3 equals &#10;&#10;open brace&#10;&#10;1 if in town &#10;0 otherwise">
            <a:extLst>
              <a:ext uri="{FF2B5EF4-FFF2-40B4-BE49-F238E27FC236}">
                <a16:creationId xmlns:a16="http://schemas.microsoft.com/office/drawing/2014/main" id="{457E8F52-EEA7-AB87-9303-1F6812F64CC7}"/>
              </a:ext>
            </a:extLst>
          </p:cNvPr>
          <p:cNvPicPr>
            <a:picLocks noChangeAspect="1"/>
          </p:cNvPicPr>
          <p:nvPr/>
        </p:nvPicPr>
        <p:blipFill>
          <a:blip r:embed="rId2"/>
          <a:stretch>
            <a:fillRect/>
          </a:stretch>
        </p:blipFill>
        <p:spPr>
          <a:xfrm>
            <a:off x="3200400" y="3581400"/>
            <a:ext cx="2981325" cy="1095375"/>
          </a:xfrm>
          <a:prstGeom prst="rect">
            <a:avLst/>
          </a:prstGeom>
        </p:spPr>
      </p:pic>
      <p:sp>
        <p:nvSpPr>
          <p:cNvPr id="11" name="TextBox 10">
            <a:extLst>
              <a:ext uri="{FF2B5EF4-FFF2-40B4-BE49-F238E27FC236}">
                <a16:creationId xmlns:a16="http://schemas.microsoft.com/office/drawing/2014/main" id="{94050D14-D0AE-63F5-CF62-A9FB81547A29}"/>
              </a:ext>
            </a:extLst>
          </p:cNvPr>
          <p:cNvSpPr txBox="1"/>
          <p:nvPr/>
        </p:nvSpPr>
        <p:spPr>
          <a:xfrm>
            <a:off x="533400" y="4724400"/>
            <a:ext cx="6400800" cy="523220"/>
          </a:xfrm>
          <a:prstGeom prst="rect">
            <a:avLst/>
          </a:prstGeom>
          <a:noFill/>
        </p:spPr>
        <p:txBody>
          <a:bodyPr wrap="square">
            <a:spAutoFit/>
          </a:bodyPr>
          <a:lstStyle/>
          <a:p>
            <a:r>
              <a:rPr lang="en-US" sz="2800" dirty="0"/>
              <a:t>The regression model would then be </a:t>
            </a:r>
          </a:p>
        </p:txBody>
      </p:sp>
      <p:pic>
        <p:nvPicPr>
          <p:cNvPr id="9" name="Picture 8" descr="y subscript i equals beta naught plus beta subscript 1 times x subscript 1 i plus beta subscript 2 times x subscript 2 i plus beta subscript 3 times x subscript 3 i plus epsilon subscript i.">
            <a:extLst>
              <a:ext uri="{FF2B5EF4-FFF2-40B4-BE49-F238E27FC236}">
                <a16:creationId xmlns:a16="http://schemas.microsoft.com/office/drawing/2014/main" id="{6D80D682-492E-4256-17A6-FC4C25619F9A}"/>
              </a:ext>
            </a:extLst>
          </p:cNvPr>
          <p:cNvPicPr>
            <a:picLocks noChangeAspect="1"/>
          </p:cNvPicPr>
          <p:nvPr/>
        </p:nvPicPr>
        <p:blipFill>
          <a:blip r:embed="rId3"/>
          <a:stretch>
            <a:fillRect/>
          </a:stretch>
        </p:blipFill>
        <p:spPr>
          <a:xfrm>
            <a:off x="1752600" y="5312681"/>
            <a:ext cx="4838700" cy="466725"/>
          </a:xfrm>
          <a:prstGeom prst="rect">
            <a:avLst/>
          </a:prstGeom>
        </p:spPr>
      </p:pic>
    </p:spTree>
    <p:extLst>
      <p:ext uri="{BB962C8B-B14F-4D97-AF65-F5344CB8AC3E}">
        <p14:creationId xmlns:p14="http://schemas.microsoft.com/office/powerpoint/2010/main" val="50930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4</a:t>
            </a:r>
            <a:endParaRPr dirty="0"/>
          </a:p>
        </p:txBody>
      </p:sp>
      <p:sp>
        <p:nvSpPr>
          <p:cNvPr id="3" name="Text Placeholder 2"/>
          <p:cNvSpPr>
            <a:spLocks noGrp="1"/>
          </p:cNvSpPr>
          <p:nvPr>
            <p:ph type="body" sz="quarter" idx="10"/>
          </p:nvPr>
        </p:nvSpPr>
        <p:spPr/>
        <p:txBody>
          <a:bodyPr>
            <a:normAutofit/>
          </a:bodyPr>
          <a:lstStyle/>
          <a:p>
            <a:r>
              <a:rPr lang="en-US" sz="2600" dirty="0"/>
              <a:t>To understand the meaning of the regression coefficients in this model, consider the difference in the model for out-of-town (</a:t>
            </a:r>
            <a:r>
              <a:rPr lang="en-US" sz="2600" i="1" dirty="0"/>
              <a:t>x</a:t>
            </a:r>
            <a:r>
              <a:rPr lang="en-US" sz="2600" baseline="-25000" dirty="0"/>
              <a:t>3</a:t>
            </a:r>
            <a:r>
              <a:rPr lang="en-US" sz="2600" dirty="0"/>
              <a:t> = 0) and in-town (</a:t>
            </a:r>
            <a:r>
              <a:rPr lang="en-US" sz="2600" i="1" dirty="0"/>
              <a:t>x</a:t>
            </a:r>
            <a:r>
              <a:rPr lang="en-US" sz="2600" baseline="-25000" dirty="0"/>
              <a:t>1</a:t>
            </a:r>
            <a:r>
              <a:rPr lang="en-US" sz="2600" dirty="0"/>
              <a:t> = 0) deliveries. For an out-of-town delivery, </a:t>
            </a:r>
            <a:r>
              <a:rPr lang="en-US" sz="2600" i="1" dirty="0"/>
              <a:t>x</a:t>
            </a:r>
            <a:r>
              <a:rPr lang="en-US" sz="2600" baseline="-25000" dirty="0"/>
              <a:t>3</a:t>
            </a:r>
            <a:r>
              <a:rPr lang="en-US" sz="2600" dirty="0"/>
              <a:t> = 0, and we have </a:t>
            </a:r>
          </a:p>
          <a:p>
            <a:endParaRPr lang="en-US" sz="2600" dirty="0"/>
          </a:p>
          <a:p>
            <a:endParaRPr lang="en-US" sz="2600" dirty="0"/>
          </a:p>
          <a:p>
            <a:r>
              <a:rPr lang="en-US" sz="2600" dirty="0"/>
              <a:t>	</a:t>
            </a:r>
          </a:p>
          <a:p>
            <a:endParaRPr lang="en-US" sz="2600" dirty="0"/>
          </a:p>
          <a:p>
            <a:endParaRPr sz="2600" dirty="0"/>
          </a:p>
        </p:txBody>
      </p:sp>
      <p:pic>
        <p:nvPicPr>
          <p:cNvPr id="6" name="Picture 5" descr="In the model Out of town, y subscript i equals beta naught plus beta subscript 1 times x subscript 1 i plus beta subscript 2 times x subscript 2 i plus beta subscript 3 times open parenthesis 0 close parenthesis plus epsilon subscript i, which simplifies to beta naught plus beta subscript 1 times x subscript 1 i plus beta subscript 2 times x subscript 2 i plus epsilon subscript i. ">
            <a:extLst>
              <a:ext uri="{FF2B5EF4-FFF2-40B4-BE49-F238E27FC236}">
                <a16:creationId xmlns:a16="http://schemas.microsoft.com/office/drawing/2014/main" id="{F659D967-6C81-948E-118F-029C70852730}"/>
              </a:ext>
            </a:extLst>
          </p:cNvPr>
          <p:cNvPicPr>
            <a:picLocks noChangeAspect="1"/>
          </p:cNvPicPr>
          <p:nvPr/>
        </p:nvPicPr>
        <p:blipFill>
          <a:blip r:embed="rId2"/>
          <a:stretch>
            <a:fillRect/>
          </a:stretch>
        </p:blipFill>
        <p:spPr>
          <a:xfrm>
            <a:off x="1295400" y="2743200"/>
            <a:ext cx="6553200" cy="933450"/>
          </a:xfrm>
          <a:prstGeom prst="rect">
            <a:avLst/>
          </a:prstGeom>
        </p:spPr>
      </p:pic>
      <p:sp>
        <p:nvSpPr>
          <p:cNvPr id="11" name="TextBox 10">
            <a:extLst>
              <a:ext uri="{FF2B5EF4-FFF2-40B4-BE49-F238E27FC236}">
                <a16:creationId xmlns:a16="http://schemas.microsoft.com/office/drawing/2014/main" id="{EC42EB40-4878-0516-D96A-ADBBCED5D6C7}"/>
              </a:ext>
            </a:extLst>
          </p:cNvPr>
          <p:cNvSpPr txBox="1"/>
          <p:nvPr/>
        </p:nvSpPr>
        <p:spPr>
          <a:xfrm>
            <a:off x="457200" y="3867005"/>
            <a:ext cx="8229600" cy="954107"/>
          </a:xfrm>
          <a:prstGeom prst="rect">
            <a:avLst/>
          </a:prstGeom>
          <a:noFill/>
        </p:spPr>
        <p:txBody>
          <a:bodyPr wrap="square">
            <a:spAutoFit/>
          </a:bodyPr>
          <a:lstStyle/>
          <a:p>
            <a:r>
              <a:rPr lang="en-US" sz="2800" dirty="0"/>
              <a:t>Similarly, for an in-town delivery,</a:t>
            </a:r>
            <a:r>
              <a:rPr lang="en-US" sz="2800" i="1" dirty="0"/>
              <a:t> x</a:t>
            </a:r>
            <a:r>
              <a:rPr lang="en-US" sz="2800" dirty="0">
                <a:latin typeface="Calibri" panose="020F0502020204030204" pitchFamily="34" charset="0"/>
                <a:ea typeface="Calibri" panose="020F0502020204030204" pitchFamily="34" charset="0"/>
                <a:cs typeface="Calibri" panose="020F0502020204030204" pitchFamily="34" charset="0"/>
              </a:rPr>
              <a:t>₃</a:t>
            </a:r>
            <a:r>
              <a:rPr lang="en-US" sz="2800" dirty="0"/>
              <a:t> = 1, and the model becomes </a:t>
            </a:r>
          </a:p>
        </p:txBody>
      </p:sp>
      <p:pic>
        <p:nvPicPr>
          <p:cNvPr id="9" name="Picture 8" descr="In the model In town, y subscript i equals beta naught plus beta subscript 1 times x subscript 1 i plus beta subscript 2 times x subscript 2 i plus beta subscript 3 times open parenthesis 1 close parenthesis plus epsilon subscript i, which simplifies to open parenthesis beta naught plus beta subscript 3 close parenthesis plus beta subscript 1 times x subscript 1 i plus beta subscript 2 times x subscript 2 i plus epsilon subscript i. ">
            <a:extLst>
              <a:ext uri="{FF2B5EF4-FFF2-40B4-BE49-F238E27FC236}">
                <a16:creationId xmlns:a16="http://schemas.microsoft.com/office/drawing/2014/main" id="{4A2AD2A3-60CA-9FF9-119D-BAC69BDBF7FF}"/>
              </a:ext>
            </a:extLst>
          </p:cNvPr>
          <p:cNvPicPr>
            <a:picLocks noChangeAspect="1"/>
          </p:cNvPicPr>
          <p:nvPr/>
        </p:nvPicPr>
        <p:blipFill>
          <a:blip r:embed="rId3"/>
          <a:stretch>
            <a:fillRect/>
          </a:stretch>
        </p:blipFill>
        <p:spPr>
          <a:xfrm>
            <a:off x="1447800" y="4800600"/>
            <a:ext cx="5962650" cy="952500"/>
          </a:xfrm>
          <a:prstGeom prst="rect">
            <a:avLst/>
          </a:prstGeom>
        </p:spPr>
      </p:pic>
    </p:spTree>
    <p:extLst>
      <p:ext uri="{BB962C8B-B14F-4D97-AF65-F5344CB8AC3E}">
        <p14:creationId xmlns:p14="http://schemas.microsoft.com/office/powerpoint/2010/main" val="678893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5</a:t>
            </a:r>
            <a:endParaRPr dirty="0"/>
          </a:p>
        </p:txBody>
      </p:sp>
      <p:sp>
        <p:nvSpPr>
          <p:cNvPr id="3" name="Text Placeholder 2"/>
          <p:cNvSpPr>
            <a:spLocks noGrp="1"/>
          </p:cNvSpPr>
          <p:nvPr>
            <p:ph type="body" sz="quarter" idx="10"/>
          </p:nvPr>
        </p:nvSpPr>
        <p:spPr/>
        <p:txBody>
          <a:bodyPr>
            <a:normAutofit/>
          </a:bodyPr>
          <a:lstStyle/>
          <a:p>
            <a:r>
              <a:rPr lang="en-US" dirty="0"/>
              <a:t>Notice the difference in the two models. The out-of-town model has an intercept of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₀</a:t>
            </a:r>
            <a:r>
              <a:rPr lang="en-US" baseline="-25000" dirty="0"/>
              <a:t> </a:t>
            </a:r>
            <a:r>
              <a:rPr lang="en-US" dirty="0"/>
              <a:t>and the in-town model has an intercept of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₀</a:t>
            </a:r>
            <a:r>
              <a:rPr lang="en-US" dirty="0"/>
              <a:t> + </a:t>
            </a:r>
            <a:r>
              <a:rPr lang="el-GR" dirty="0"/>
              <a:t>β</a:t>
            </a:r>
            <a:r>
              <a:rPr lang="en-US" dirty="0">
                <a:latin typeface="Calibri" panose="020F0502020204030204" pitchFamily="34" charset="0"/>
                <a:ea typeface="Calibri" panose="020F0502020204030204" pitchFamily="34" charset="0"/>
                <a:cs typeface="Calibri" panose="020F0502020204030204" pitchFamily="34" charset="0"/>
              </a:rPr>
              <a:t>₃</a:t>
            </a:r>
            <a:r>
              <a:rPr lang="en-US" dirty="0"/>
              <a:t>). After examining the two models, the difference is clear. The coefficient </a:t>
            </a:r>
            <a:r>
              <a:rPr lang="el-GR" dirty="0"/>
              <a:t>β</a:t>
            </a:r>
            <a:r>
              <a:rPr lang="en-US"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lang="en-US" dirty="0"/>
              <a:t>indicates how much more (or less) the delivery time will be for deliveries in town versus deliveries out of town, for any given number of pizzas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and distance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a:t>
            </a:r>
            <a:endParaRPr dirty="0"/>
          </a:p>
        </p:txBody>
      </p:sp>
    </p:spTree>
    <p:extLst>
      <p:ext uri="{BB962C8B-B14F-4D97-AF65-F5344CB8AC3E}">
        <p14:creationId xmlns:p14="http://schemas.microsoft.com/office/powerpoint/2010/main" val="69318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
            </a:r>
            <a:r>
              <a:rPr dirty="0"/>
              <a:t>odel</a:t>
            </a:r>
            <a:r>
              <a:rPr lang="en-US" dirty="0"/>
              <a:t>s with Qualitative Independent Variables—Slide 6</a:t>
            </a:r>
            <a:endParaRPr dirty="0"/>
          </a:p>
        </p:txBody>
      </p:sp>
      <p:sp>
        <p:nvSpPr>
          <p:cNvPr id="3" name="Text Placeholder 2"/>
          <p:cNvSpPr>
            <a:spLocks noGrp="1"/>
          </p:cNvSpPr>
          <p:nvPr>
            <p:ph type="body" sz="quarter" idx="10"/>
          </p:nvPr>
        </p:nvSpPr>
        <p:spPr/>
        <p:txBody>
          <a:bodyPr>
            <a:normAutofit/>
          </a:bodyPr>
          <a:lstStyle/>
          <a:p>
            <a:r>
              <a:rPr lang="en-US" dirty="0"/>
              <a:t>Thus </a:t>
            </a:r>
            <a:r>
              <a:rPr lang="el-GR" dirty="0"/>
              <a:t>β</a:t>
            </a:r>
            <a:r>
              <a:rPr lang="en-US"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lang="en-US" dirty="0"/>
              <a:t>measures the differential effect of the in-town/out-of-town delivery. In general, </a:t>
            </a:r>
            <a:r>
              <a:rPr lang="el-GR" dirty="0"/>
              <a:t>β</a:t>
            </a:r>
            <a:r>
              <a:rPr lang="en-US" dirty="0">
                <a:latin typeface="Calibri" panose="020F0502020204030204" pitchFamily="34" charset="0"/>
                <a:ea typeface="Calibri" panose="020F0502020204030204" pitchFamily="34" charset="0"/>
                <a:cs typeface="Calibri" panose="020F0502020204030204" pitchFamily="34" charset="0"/>
              </a:rPr>
              <a:t>₃</a:t>
            </a:r>
            <a:r>
              <a:rPr lang="en-US" baseline="-25000" dirty="0"/>
              <a:t> </a:t>
            </a:r>
            <a:r>
              <a:rPr lang="en-US" dirty="0"/>
              <a:t>shows how much higher (or lower) the line of best fit is for the class coded 1 than the class coded 0, for any given level of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and</a:t>
            </a:r>
            <a:r>
              <a:rPr lang="en-US" i="1" dirty="0"/>
              <a:t> x</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a:t>
            </a:r>
          </a:p>
          <a:p>
            <a:endParaRPr dirty="0"/>
          </a:p>
        </p:txBody>
      </p:sp>
    </p:spTree>
    <p:extLst>
      <p:ext uri="{BB962C8B-B14F-4D97-AF65-F5344CB8AC3E}">
        <p14:creationId xmlns:p14="http://schemas.microsoft.com/office/powerpoint/2010/main" val="1151540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700" dirty="0"/>
              <a:t>Example 1: Determining the Significance of a Qualitative Variable in a Multiple Regression Model</a:t>
            </a:r>
            <a:r>
              <a:rPr lang="en-US" sz="2700" dirty="0"/>
              <a:t>—Slide 1</a:t>
            </a:r>
            <a:endParaRPr sz="2700" dirty="0"/>
          </a:p>
        </p:txBody>
      </p:sp>
      <p:sp>
        <p:nvSpPr>
          <p:cNvPr id="3" name="Text Placeholder 2"/>
          <p:cNvSpPr>
            <a:spLocks noGrp="1"/>
          </p:cNvSpPr>
          <p:nvPr>
            <p:ph type="body" sz="quarter" idx="10"/>
          </p:nvPr>
        </p:nvSpPr>
        <p:spPr/>
        <p:txBody>
          <a:bodyPr>
            <a:normAutofit/>
          </a:bodyPr>
          <a:lstStyle/>
          <a:p>
            <a:r>
              <a:rPr sz="2800" dirty="0"/>
              <a:t>Table 1 contains the pizza delivery data set, but with the added column of the variable </a:t>
            </a:r>
            <a:r>
              <a:rPr lang="en-US" sz="2800" dirty="0"/>
              <a:t>T</a:t>
            </a:r>
            <a:r>
              <a:rPr sz="2800" dirty="0"/>
              <a:t>own, indicating whether the pizza is to be delivered in town or out of town.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E442796-0859-4DF1-B988-60F3984874BD}"/>
</file>

<file path=customXml/itemProps2.xml><?xml version="1.0" encoding="utf-8"?>
<ds:datastoreItem xmlns:ds="http://schemas.openxmlformats.org/officeDocument/2006/customXml" ds:itemID="{CABEB563-32D7-4B46-B27E-B9647A97282B}"/>
</file>

<file path=customXml/itemProps3.xml><?xml version="1.0" encoding="utf-8"?>
<ds:datastoreItem xmlns:ds="http://schemas.openxmlformats.org/officeDocument/2006/customXml" ds:itemID="{9A1CB148-5625-4EC0-8753-38ED3819F119}"/>
</file>

<file path=docProps/app.xml><?xml version="1.0" encoding="utf-8"?>
<Properties xmlns="http://schemas.openxmlformats.org/officeDocument/2006/extended-properties" xmlns:vt="http://schemas.openxmlformats.org/officeDocument/2006/docPropsVTypes">
  <TotalTime>2070</TotalTime>
  <Words>3219</Words>
  <Application>Microsoft Office PowerPoint</Application>
  <PresentationFormat>On-screen Show (4:3)</PresentationFormat>
  <Paragraphs>445</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Symbol</vt:lpstr>
      <vt:lpstr>Arial</vt:lpstr>
      <vt:lpstr>Calibri</vt:lpstr>
      <vt:lpstr>Courier New</vt:lpstr>
      <vt:lpstr>Times New Roman</vt:lpstr>
      <vt:lpstr>Cambria Math</vt:lpstr>
      <vt:lpstr>Office Theme</vt:lpstr>
      <vt:lpstr>Section 14.5</vt:lpstr>
      <vt:lpstr>Models with Qualitative Independent Variables—Slide 1</vt:lpstr>
      <vt:lpstr>Models with Qualitative Independent Variables—Slide 2</vt:lpstr>
      <vt:lpstr>Definition: Indicator (or Dummy) Variable</vt:lpstr>
      <vt:lpstr>Models with Qualitative Independent Variables—Slide 3</vt:lpstr>
      <vt:lpstr>Models with Qualitative Independent Variables—Slide 4</vt:lpstr>
      <vt:lpstr>Models with Qualitative Independent Variables—Slide 5</vt:lpstr>
      <vt:lpstr>Models with Qualitative Independent Variables—Slide 6</vt:lpstr>
      <vt:lpstr>Example 1: Determining the Significance of a Qualitative Variable in a Multiple Regression Model—Slide 1</vt:lpstr>
      <vt:lpstr>Example 1: Determining the Significance of a Qualitative Variable in a Multiple Regression Model—Slide 2</vt:lpstr>
      <vt:lpstr>Example 1: Determining the Significance of a Qualitative Variable in a Multiple Regression Model—Slide 3</vt:lpstr>
      <vt:lpstr>Example 1: Determining the Significance of a Qualitative Variable in a Multiple Regression Model—Slide 4</vt:lpstr>
      <vt:lpstr>Example 1: Determining the Significance of a Qualitative Variable in a Multiple Regression Model—Slide 5</vt:lpstr>
      <vt:lpstr>Example 1: Determining the Significance of a Qualitative Variable in a Multiple Regression Model—Slide 6</vt:lpstr>
      <vt:lpstr>Example 1: Determining the Significance of a Qualitative Variable in a Multiple Regression Model—Slide 7</vt:lpstr>
      <vt:lpstr>Example 1: Determining the Significance of a Qualitative Variable in a Multiple Regression Model—Slide 8</vt:lpstr>
      <vt:lpstr>Example 1: Determining the Significance of a Qualitative Variable in a Multiple Regression Model—Slide 9</vt:lpstr>
      <vt:lpstr>Example 2: Determining a Multiple Regression Model with Qualitative Variables—Slide 1</vt:lpstr>
      <vt:lpstr>Example 2: Determining a Multiple Regression Model with Qualitative Variables—Slide 2</vt:lpstr>
      <vt:lpstr>Example 2: Determining a Multiple Regression Model with Qualitative Variables—Slide 3</vt:lpstr>
      <vt:lpstr>Example 2: Determining a Multiple Regression Model with Qualitative Variables—Slide 4</vt:lpstr>
      <vt:lpstr>Data</vt:lpstr>
      <vt:lpstr>Example 2: Determining a Multiple Regression Model with Qualitative Variables—Slide 5</vt:lpstr>
      <vt:lpstr>Example 2: Determining a Multiple Regression Model with Qualitative Variables—Slide 6</vt:lpstr>
      <vt:lpstr>Definition: Base Level Variable</vt:lpstr>
      <vt:lpstr>Example 2: Determining a Multiple Regression Model with Qualitative Variables—Slide 7</vt:lpstr>
      <vt:lpstr>Example 2: Determining a Multiple Regression Model with Qualitative Variables—Slide 8</vt:lpstr>
      <vt:lpstr>Example 2: Determining a Multiple Regression Model with Qualitative Variables—Slide 9</vt:lpstr>
      <vt:lpstr>Example 2: Determining a Multiple Regression Model with Qualitative Variables—Slide 10</vt:lpstr>
      <vt:lpstr>Example 2: Determining a Multiple Regression Model with Qualitative Variables—Slide 11</vt:lpstr>
      <vt:lpstr>Example 2: Determining a Multiple Regression Model with Qualitative Variables—Slide 12</vt:lpstr>
      <vt:lpstr>Example 2: Determining a Multiple Regression Model with Qualitative Variables—Slide 13</vt:lpstr>
      <vt:lpstr>Example 2: Determining a Multiple Regression Model with Qualitative Variables—Slide 14</vt:lpstr>
      <vt:lpstr>Example 2: Determining a Multiple Regression Model with Qualitative Variables—Slide 15</vt:lpstr>
      <vt:lpstr>Example 2: Determining a Multiple Regression Model with Qualitative Variables—Slide 16</vt:lpstr>
      <vt:lpstr>Example 2: Determining a Multiple Regression Model with Qualitative Variables—Slide 17</vt:lpstr>
      <vt:lpstr>Example 2: Determining a Multiple Regression Model with Qualitative Variables—Slide 18</vt:lpstr>
      <vt:lpstr>Example 2: Determining a Multiple Regression Model with Qualitative Variables—Slide 19</vt:lpstr>
      <vt:lpstr>Example 2: Determining a Multiple Regression Model with Qualitative Variables—Slide 20</vt:lpstr>
      <vt:lpstr>Example 2: Determining a Multiple Regression Model with Qualitative Variables—Slide 21</vt:lpstr>
      <vt:lpstr>Models with Qualitative Independent Variables—Slide 7</vt:lpstr>
      <vt:lpstr>Models with Qualitative Independent Variables—Slide 8</vt:lpstr>
      <vt:lpstr>Models with Qualitative Independent Variables—Slide 9</vt:lpstr>
      <vt:lpstr>Definition: Interaction Term</vt:lpstr>
      <vt:lpstr>Definition: Polynomial (or Nonlinear) Regression Models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- 14.5 - Models with Qualitative Independent Variables</dc:title>
  <dc:creator>Hawkes Learning</dc:creator>
  <cp:lastModifiedBy>Casey Luquet</cp:lastModifiedBy>
  <cp:revision>152</cp:revision>
  <dcterms:created xsi:type="dcterms:W3CDTF">2013-04-26T14:43:13Z</dcterms:created>
  <dcterms:modified xsi:type="dcterms:W3CDTF">2025-07-16T14:07:20Z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