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75" r:id="rId3"/>
    <p:sldId id="279" r:id="rId4"/>
    <p:sldId id="280" r:id="rId5"/>
    <p:sldId id="276" r:id="rId6"/>
    <p:sldId id="281" r:id="rId7"/>
    <p:sldId id="277" r:id="rId8"/>
    <p:sldId id="282" r:id="rId9"/>
    <p:sldId id="283" r:id="rId10"/>
    <p:sldId id="278" r:id="rId11"/>
    <p:sldId id="284" r:id="rId12"/>
    <p:sldId id="257" r:id="rId13"/>
    <p:sldId id="258" r:id="rId14"/>
    <p:sldId id="259" r:id="rId15"/>
    <p:sldId id="26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30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61" r:id="rId13"/>
    <p:sldLayoutId id="2147483665" r:id="rId14"/>
    <p:sldLayoutId id="2147483651"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14.6</a:t>
            </a:r>
          </a:p>
        </p:txBody>
      </p:sp>
      <p:sp>
        <p:nvSpPr>
          <p:cNvPr id="2" name="Text Placeholder 1"/>
          <p:cNvSpPr>
            <a:spLocks noGrp="1"/>
          </p:cNvSpPr>
          <p:nvPr>
            <p:ph type="body" sz="quarter" idx="10"/>
          </p:nvPr>
        </p:nvSpPr>
        <p:spPr/>
        <p:txBody>
          <a:bodyPr/>
          <a:lstStyle/>
          <a:p>
            <a:pPr algn="ctr"/>
            <a:r>
              <a:t>Additional Topics in Multiple Regression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9</a:t>
            </a:r>
            <a:endParaRPr dirty="0"/>
          </a:p>
        </p:txBody>
      </p:sp>
      <p:sp>
        <p:nvSpPr>
          <p:cNvPr id="3" name="Text Placeholder 2"/>
          <p:cNvSpPr>
            <a:spLocks noGrp="1"/>
          </p:cNvSpPr>
          <p:nvPr>
            <p:ph type="body" sz="quarter" idx="10"/>
          </p:nvPr>
        </p:nvSpPr>
        <p:spPr/>
        <p:txBody>
          <a:bodyPr>
            <a:normAutofit/>
          </a:bodyPr>
          <a:lstStyle/>
          <a:p>
            <a:pPr>
              <a:defRPr sz="2800"/>
            </a:pPr>
            <a:r>
              <a:rPr lang="en-US" dirty="0"/>
              <a:t>Some other issues with fitting multiple regression models are </a:t>
            </a:r>
            <a:r>
              <a:rPr lang="en-US" b="1" dirty="0"/>
              <a:t>extrapolation</a:t>
            </a:r>
            <a:r>
              <a:rPr lang="en-US" dirty="0"/>
              <a:t> and </a:t>
            </a:r>
            <a:r>
              <a:rPr lang="en-US" b="1" dirty="0"/>
              <a:t>correlated errors</a:t>
            </a:r>
            <a:r>
              <a:rPr lang="en-US" dirty="0"/>
              <a:t>. Extrapolation can be a concern when the regression model is used to predict values outside the range of the data used to estimate the model. Be sure to only use the model within an appropriate range of </a:t>
            </a:r>
            <a:r>
              <a:rPr lang="en-US" i="1" dirty="0"/>
              <a:t>x</a:t>
            </a:r>
            <a:r>
              <a:rPr lang="en-US" dirty="0"/>
              <a:t>-values. </a:t>
            </a:r>
            <a:endParaRPr dirty="0"/>
          </a:p>
        </p:txBody>
      </p:sp>
    </p:spTree>
    <p:extLst>
      <p:ext uri="{BB962C8B-B14F-4D97-AF65-F5344CB8AC3E}">
        <p14:creationId xmlns:p14="http://schemas.microsoft.com/office/powerpoint/2010/main" val="1563058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Additional Topics in Multiple Regression—Slide 10</a:t>
            </a:r>
            <a:endParaRPr sz="3100" dirty="0"/>
          </a:p>
        </p:txBody>
      </p:sp>
      <p:sp>
        <p:nvSpPr>
          <p:cNvPr id="3" name="Text Placeholder 2"/>
          <p:cNvSpPr>
            <a:spLocks noGrp="1"/>
          </p:cNvSpPr>
          <p:nvPr>
            <p:ph type="body" sz="quarter" idx="10"/>
          </p:nvPr>
        </p:nvSpPr>
        <p:spPr/>
        <p:txBody>
          <a:bodyPr>
            <a:normAutofit/>
          </a:bodyPr>
          <a:lstStyle/>
          <a:p>
            <a:pPr>
              <a:defRPr sz="2800"/>
            </a:pPr>
            <a:r>
              <a:rPr lang="en-US" dirty="0"/>
              <a:t>The problem with correlated errors arises when measurements of the dependent variable are correlated. That is, since the observations (the responses) of the regression model are assumed to be independent, it is problematic if there is a relationship between responses. One will often see this type of dependency with time series data. Current measurements are often dependent on measurements in the previous time period. </a:t>
            </a:r>
            <a:endParaRPr dirty="0"/>
          </a:p>
        </p:txBody>
      </p:sp>
    </p:spTree>
    <p:extLst>
      <p:ext uri="{BB962C8B-B14F-4D97-AF65-F5344CB8AC3E}">
        <p14:creationId xmlns:p14="http://schemas.microsoft.com/office/powerpoint/2010/main" val="1269867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Potential Problems in Multiple Regression</a:t>
            </a:r>
            <a:r>
              <a:rPr lang="en-US" dirty="0"/>
              <a:t>—Slide 1</a:t>
            </a:r>
            <a:endParaRPr dirty="0"/>
          </a:p>
        </p:txBody>
      </p:sp>
      <p:sp>
        <p:nvSpPr>
          <p:cNvPr id="3" name="Text Placeholder 2"/>
          <p:cNvSpPr>
            <a:spLocks noGrp="1"/>
          </p:cNvSpPr>
          <p:nvPr>
            <p:ph type="body" sz="quarter" idx="10"/>
          </p:nvPr>
        </p:nvSpPr>
        <p:spPr>
          <a:xfrm>
            <a:off x="457200" y="1082078"/>
            <a:ext cx="8229600" cy="3794722"/>
          </a:xfrm>
        </p:spPr>
        <p:txBody>
          <a:bodyPr>
            <a:normAutofit/>
          </a:bodyPr>
          <a:lstStyle/>
          <a:p>
            <a:pPr marL="514350" indent="-514350">
              <a:buFont typeface="+mj-lt"/>
              <a:buChar char="•"/>
              <a:defRPr sz="2800"/>
            </a:pPr>
            <a:r>
              <a:rPr lang="en-US" dirty="0"/>
              <a:t>​</a:t>
            </a:r>
            <a:r>
              <a:rPr lang="en-US" sz="2800" b="1" dirty="0"/>
              <a:t>Multicollinearity</a:t>
            </a:r>
            <a:r>
              <a:rPr lang="en-US" sz="2800" dirty="0"/>
              <a:t>: Multicollinearity occurs when two or more independent variables are similar to each other or highly correlated.</a:t>
            </a:r>
          </a:p>
          <a:p>
            <a:pPr marL="514350" indent="-514350">
              <a:buFont typeface="+mj-lt"/>
              <a:buChar char="•"/>
              <a:defRPr sz="2800"/>
            </a:pPr>
            <a:r>
              <a:rPr dirty="0"/>
              <a:t>​</a:t>
            </a:r>
            <a:r>
              <a:rPr sz="2800" b="1" dirty="0"/>
              <a:t>Parameter </a:t>
            </a:r>
            <a:r>
              <a:rPr sz="2800" b="1" dirty="0" err="1"/>
              <a:t>Estimability</a:t>
            </a:r>
            <a:r>
              <a:rPr sz="2800" dirty="0"/>
              <a:t>: Parameter </a:t>
            </a:r>
            <a:r>
              <a:rPr lang="en-US" dirty="0" err="1"/>
              <a:t>e</a:t>
            </a:r>
            <a:r>
              <a:rPr sz="2800" dirty="0" err="1"/>
              <a:t>stimability</a:t>
            </a:r>
            <a:r>
              <a:rPr sz="2800" dirty="0"/>
              <a:t> is the inability to estimate the parameters of the regression model because the data are concentrated in one area.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Potential Problems in Multiple Regression</a:t>
            </a:r>
            <a:r>
              <a:rPr lang="en-US" dirty="0"/>
              <a:t>—Slide 2</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pPr marL="514350" indent="-514350">
              <a:buFont typeface="+mj-lt"/>
              <a:buChar char="•"/>
              <a:defRPr sz="2800"/>
            </a:pPr>
            <a:r>
              <a:rPr dirty="0"/>
              <a:t>​</a:t>
            </a:r>
            <a:r>
              <a:rPr sz="2800" b="1" dirty="0"/>
              <a:t>Variable Selection</a:t>
            </a:r>
            <a:r>
              <a:rPr sz="2800" dirty="0"/>
              <a:t>: Variable </a:t>
            </a:r>
            <a:r>
              <a:rPr lang="en-US" sz="2800" dirty="0"/>
              <a:t>s</a:t>
            </a:r>
            <a:r>
              <a:rPr sz="2800" dirty="0"/>
              <a:t>election is the process by which variables are added (or removed) from the regression model to meet a specified criteria with the goal of obtaining the best (relatively speaking) multiple regression model.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Potential Problems in Multiple Regression</a:t>
            </a:r>
            <a:r>
              <a:rPr lang="en-US" dirty="0"/>
              <a:t>—Slide 3</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b="1" dirty="0"/>
              <a:t>Stepwise Regression</a:t>
            </a:r>
            <a:r>
              <a:rPr sz="2800" dirty="0"/>
              <a:t>: Stepwise regression is a step-by-step iterative procedure that is used to build multiple regression model by adding one independent variable at a time until the final model is obtained. This procedure involves adding (or removing) independent variables after each iteration.</a:t>
            </a:r>
          </a:p>
          <a:p>
            <a:pPr marL="514350" indent="-514350">
              <a:buFont typeface="+mj-lt"/>
              <a:buChar char="•"/>
              <a:defRPr sz="2800"/>
            </a:pPr>
            <a:r>
              <a:rPr dirty="0"/>
              <a:t>​</a:t>
            </a:r>
            <a:r>
              <a:rPr sz="2800" b="1" dirty="0"/>
              <a:t>Extrapolation</a:t>
            </a:r>
            <a:r>
              <a:rPr sz="2800" dirty="0"/>
              <a:t>: Extrapolation is the process by which the analyst uses the multiple regression model to make predictions outside the range of values of the independent variables.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Potential Problems in Multiple Regression</a:t>
            </a:r>
            <a:r>
              <a:rPr lang="en-US" dirty="0"/>
              <a:t>—Slide 4</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pPr marL="514350" indent="-514350">
              <a:buFont typeface="+mj-lt"/>
              <a:buChar char="•"/>
              <a:defRPr sz="2800"/>
            </a:pPr>
            <a:r>
              <a:rPr dirty="0"/>
              <a:t>​</a:t>
            </a:r>
            <a:r>
              <a:rPr sz="2800" b="1" dirty="0"/>
              <a:t>Correlated Errors</a:t>
            </a:r>
            <a:r>
              <a:rPr sz="2800" dirty="0"/>
              <a:t>: Correlated errors occur in regression when the responses (the dependent variables) are correlated (i.e., there is a relationship between the responses in the regression model.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Additional Topics in Multiple Regression</a:t>
            </a:r>
            <a:r>
              <a:rPr lang="en-US" dirty="0"/>
              <a:t>—Slide 1</a:t>
            </a:r>
            <a:endParaRPr dirty="0">
              <a:latin typeface="+mn-lt"/>
            </a:endParaRPr>
          </a:p>
        </p:txBody>
      </p:sp>
      <p:sp>
        <p:nvSpPr>
          <p:cNvPr id="3" name="Text Placeholder 2"/>
          <p:cNvSpPr>
            <a:spLocks noGrp="1"/>
          </p:cNvSpPr>
          <p:nvPr>
            <p:ph type="body" sz="quarter" idx="10"/>
          </p:nvPr>
        </p:nvSpPr>
        <p:spPr/>
        <p:txBody>
          <a:bodyPr>
            <a:normAutofit/>
          </a:bodyPr>
          <a:lstStyle/>
          <a:p>
            <a:pPr>
              <a:defRPr sz="2800"/>
            </a:pPr>
            <a:r>
              <a:rPr lang="en-US" dirty="0"/>
              <a:t>When fitting multiple regression models, there are some potential problems that one should be aware of and that one must consider. One of the problems that must be considered is that of </a:t>
            </a:r>
            <a:r>
              <a:rPr lang="en-US" b="1" dirty="0"/>
              <a:t>multicollinearity</a:t>
            </a:r>
            <a:endParaRPr dirty="0"/>
          </a:p>
        </p:txBody>
      </p:sp>
    </p:spTree>
    <p:extLst>
      <p:ext uri="{BB962C8B-B14F-4D97-AF65-F5344CB8AC3E}">
        <p14:creationId xmlns:p14="http://schemas.microsoft.com/office/powerpoint/2010/main" val="1258147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2</a:t>
            </a:r>
            <a:endParaRPr dirty="0"/>
          </a:p>
        </p:txBody>
      </p:sp>
      <p:sp>
        <p:nvSpPr>
          <p:cNvPr id="3" name="Text Placeholder 2"/>
          <p:cNvSpPr>
            <a:spLocks noGrp="1"/>
          </p:cNvSpPr>
          <p:nvPr>
            <p:ph type="body" sz="quarter" idx="10"/>
          </p:nvPr>
        </p:nvSpPr>
        <p:spPr/>
        <p:txBody>
          <a:bodyPr>
            <a:normAutofit/>
          </a:bodyPr>
          <a:lstStyle/>
          <a:p>
            <a:pPr>
              <a:defRPr sz="2800"/>
            </a:pPr>
            <a:r>
              <a:rPr lang="en-US" dirty="0"/>
              <a:t>Multicollinearity is when some of the independent variables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t>
            </a:r>
            <a:r>
              <a:rPr lang="en-US" i="1" dirty="0"/>
              <a:t>x</a:t>
            </a:r>
            <a:r>
              <a:rPr lang="en-US" dirty="0"/>
              <a:t>₂, …, </a:t>
            </a:r>
            <a:r>
              <a:rPr lang="en-US" i="1" dirty="0"/>
              <a:t>x</a:t>
            </a:r>
            <a:r>
              <a:rPr lang="en-US" sz="1050" i="1" dirty="0"/>
              <a:t> </a:t>
            </a:r>
            <a:r>
              <a:rPr lang="en-US" i="1" baseline="-25000" dirty="0"/>
              <a:t>k</a:t>
            </a:r>
            <a:r>
              <a:rPr lang="en-US" dirty="0"/>
              <a:t>) are similar to each other (i.e., highly correlated). When this is the case, the individual regression coefficients are not properly estimated because they are so similar to each other.</a:t>
            </a:r>
          </a:p>
        </p:txBody>
      </p:sp>
    </p:spTree>
    <p:extLst>
      <p:ext uri="{BB962C8B-B14F-4D97-AF65-F5344CB8AC3E}">
        <p14:creationId xmlns:p14="http://schemas.microsoft.com/office/powerpoint/2010/main" val="3014947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3</a:t>
            </a:r>
            <a:endParaRPr dirty="0"/>
          </a:p>
        </p:txBody>
      </p:sp>
      <p:sp>
        <p:nvSpPr>
          <p:cNvPr id="3" name="Text Placeholder 2"/>
          <p:cNvSpPr>
            <a:spLocks noGrp="1"/>
          </p:cNvSpPr>
          <p:nvPr>
            <p:ph type="body" sz="quarter" idx="10"/>
          </p:nvPr>
        </p:nvSpPr>
        <p:spPr/>
        <p:txBody>
          <a:bodyPr>
            <a:normAutofit/>
          </a:bodyPr>
          <a:lstStyle/>
          <a:p>
            <a:pPr>
              <a:defRPr sz="2800"/>
            </a:pPr>
            <a:r>
              <a:rPr lang="en-US" dirty="0"/>
              <a:t>If the correlation coefficient between two of the independent variables is close to 1 or −1, it is likely that multicollinearity could be obscuring the regression results. </a:t>
            </a:r>
            <a:endParaRPr dirty="0"/>
          </a:p>
        </p:txBody>
      </p:sp>
    </p:spTree>
    <p:extLst>
      <p:ext uri="{BB962C8B-B14F-4D97-AF65-F5344CB8AC3E}">
        <p14:creationId xmlns:p14="http://schemas.microsoft.com/office/powerpoint/2010/main" val="114887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4</a:t>
            </a:r>
            <a:endParaRPr dirty="0"/>
          </a:p>
        </p:txBody>
      </p:sp>
      <p:sp>
        <p:nvSpPr>
          <p:cNvPr id="3" name="Text Placeholder 2"/>
          <p:cNvSpPr>
            <a:spLocks noGrp="1"/>
          </p:cNvSpPr>
          <p:nvPr>
            <p:ph type="body" sz="quarter" idx="10"/>
          </p:nvPr>
        </p:nvSpPr>
        <p:spPr/>
        <p:txBody>
          <a:bodyPr>
            <a:normAutofit/>
          </a:bodyPr>
          <a:lstStyle/>
          <a:p>
            <a:pPr>
              <a:defRPr sz="2800"/>
            </a:pPr>
            <a:r>
              <a:rPr lang="en-US" dirty="0"/>
              <a:t>Another concern in multiple regression is </a:t>
            </a:r>
            <a:r>
              <a:rPr lang="en-US" b="1" dirty="0"/>
              <a:t>parameter </a:t>
            </a:r>
            <a:r>
              <a:rPr lang="en-US" b="1" dirty="0" err="1"/>
              <a:t>estimability</a:t>
            </a:r>
            <a:r>
              <a:rPr lang="en-US" dirty="0"/>
              <a:t>. Parameter </a:t>
            </a:r>
            <a:r>
              <a:rPr lang="en-US" dirty="0" err="1"/>
              <a:t>estimability</a:t>
            </a:r>
            <a:r>
              <a:rPr lang="en-US" dirty="0"/>
              <a:t> is the inability to estimate the parameters of the regression model because the data are concentrated in one area. </a:t>
            </a:r>
            <a:endParaRPr dirty="0"/>
          </a:p>
        </p:txBody>
      </p:sp>
    </p:spTree>
    <p:extLst>
      <p:ext uri="{BB962C8B-B14F-4D97-AF65-F5344CB8AC3E}">
        <p14:creationId xmlns:p14="http://schemas.microsoft.com/office/powerpoint/2010/main" val="146138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5</a:t>
            </a:r>
            <a:endParaRPr dirty="0"/>
          </a:p>
        </p:txBody>
      </p:sp>
      <p:sp>
        <p:nvSpPr>
          <p:cNvPr id="3" name="Text Placeholder 2"/>
          <p:cNvSpPr>
            <a:spLocks noGrp="1"/>
          </p:cNvSpPr>
          <p:nvPr>
            <p:ph type="body" sz="quarter" idx="10"/>
          </p:nvPr>
        </p:nvSpPr>
        <p:spPr/>
        <p:txBody>
          <a:bodyPr>
            <a:normAutofit/>
          </a:bodyPr>
          <a:lstStyle/>
          <a:p>
            <a:pPr>
              <a:defRPr sz="2800"/>
            </a:pPr>
            <a:r>
              <a:rPr lang="en-US" dirty="0"/>
              <a:t>To ensure that the parameters are estimable, the data must include at least one more level of the independent variable than the highest order of the independent variable included in the model. This means that the sample size, </a:t>
            </a:r>
            <a:r>
              <a:rPr lang="en-US" i="1" dirty="0"/>
              <a:t>n</a:t>
            </a:r>
            <a:r>
              <a:rPr lang="en-US" dirty="0"/>
              <a:t>, must exceed </a:t>
            </a:r>
            <a:r>
              <a:rPr lang="en-US" i="1" dirty="0"/>
              <a:t>k</a:t>
            </a:r>
            <a:r>
              <a:rPr lang="en-US" dirty="0"/>
              <a:t> + 1 to ensure that the degrees of freedom are not equal to zero.  </a:t>
            </a:r>
            <a:endParaRPr dirty="0"/>
          </a:p>
        </p:txBody>
      </p:sp>
    </p:spTree>
    <p:extLst>
      <p:ext uri="{BB962C8B-B14F-4D97-AF65-F5344CB8AC3E}">
        <p14:creationId xmlns:p14="http://schemas.microsoft.com/office/powerpoint/2010/main" val="1630723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6</a:t>
            </a:r>
            <a:endParaRPr dirty="0"/>
          </a:p>
        </p:txBody>
      </p:sp>
      <p:sp>
        <p:nvSpPr>
          <p:cNvPr id="3" name="Text Placeholder 2"/>
          <p:cNvSpPr>
            <a:spLocks noGrp="1"/>
          </p:cNvSpPr>
          <p:nvPr>
            <p:ph type="body" sz="quarter" idx="10"/>
          </p:nvPr>
        </p:nvSpPr>
        <p:spPr/>
        <p:txBody>
          <a:bodyPr>
            <a:normAutofit/>
          </a:bodyPr>
          <a:lstStyle/>
          <a:p>
            <a:pPr>
              <a:defRPr sz="2800"/>
            </a:pPr>
            <a:r>
              <a:rPr lang="en-US" dirty="0"/>
              <a:t>Another concern or pitfall of multiple regression involves </a:t>
            </a:r>
            <a:r>
              <a:rPr lang="en-US" b="1" dirty="0"/>
              <a:t>variable selection</a:t>
            </a:r>
            <a:r>
              <a:rPr lang="en-US" dirty="0"/>
              <a:t>. The problem of variable selection arises when you have a large number of independent variables and need to decide which ones to include in the model. </a:t>
            </a:r>
            <a:endParaRPr dirty="0"/>
          </a:p>
        </p:txBody>
      </p:sp>
    </p:spTree>
    <p:extLst>
      <p:ext uri="{BB962C8B-B14F-4D97-AF65-F5344CB8AC3E}">
        <p14:creationId xmlns:p14="http://schemas.microsoft.com/office/powerpoint/2010/main" val="275244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7</a:t>
            </a:r>
            <a:endParaRPr dirty="0"/>
          </a:p>
        </p:txBody>
      </p:sp>
      <p:sp>
        <p:nvSpPr>
          <p:cNvPr id="3" name="Text Placeholder 2"/>
          <p:cNvSpPr>
            <a:spLocks noGrp="1"/>
          </p:cNvSpPr>
          <p:nvPr>
            <p:ph type="body" sz="quarter" idx="10"/>
          </p:nvPr>
        </p:nvSpPr>
        <p:spPr/>
        <p:txBody>
          <a:bodyPr>
            <a:normAutofit/>
          </a:bodyPr>
          <a:lstStyle/>
          <a:p>
            <a:pPr>
              <a:defRPr sz="2800"/>
            </a:pPr>
            <a:r>
              <a:rPr lang="en-US" dirty="0"/>
              <a:t>As we have seen in earlier sections, the </a:t>
            </a:r>
            <a:r>
              <a:rPr lang="en-US" i="1" dirty="0"/>
              <a:t>R</a:t>
            </a:r>
            <a:r>
              <a:rPr lang="en-US" dirty="0"/>
              <a:t>² value increases as more variables are added to the model. However, the quality of the model may degrade as more variables are added to the model because information is being wasted when estimating unnecessary parameters. Therefore, it would be best to include only important variables in the model or variables that are clearly necessary. </a:t>
            </a:r>
            <a:endParaRPr dirty="0"/>
          </a:p>
        </p:txBody>
      </p:sp>
    </p:spTree>
    <p:extLst>
      <p:ext uri="{BB962C8B-B14F-4D97-AF65-F5344CB8AC3E}">
        <p14:creationId xmlns:p14="http://schemas.microsoft.com/office/powerpoint/2010/main" val="303614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Topics in Multiple Regression—Slide 8</a:t>
            </a:r>
            <a:endParaRPr dirty="0"/>
          </a:p>
        </p:txBody>
      </p:sp>
      <p:sp>
        <p:nvSpPr>
          <p:cNvPr id="3" name="Text Placeholder 2"/>
          <p:cNvSpPr>
            <a:spLocks noGrp="1"/>
          </p:cNvSpPr>
          <p:nvPr>
            <p:ph type="body" sz="quarter" idx="10"/>
          </p:nvPr>
        </p:nvSpPr>
        <p:spPr/>
        <p:txBody>
          <a:bodyPr>
            <a:normAutofit/>
          </a:bodyPr>
          <a:lstStyle/>
          <a:p>
            <a:pPr>
              <a:defRPr sz="2800"/>
            </a:pPr>
            <a:r>
              <a:rPr lang="en-US" dirty="0"/>
              <a:t>A solution to avoid over-fitting a model is to utilize a model-building procedure such as </a:t>
            </a:r>
            <a:r>
              <a:rPr lang="en-US" b="1" dirty="0"/>
              <a:t>stepwise regression</a:t>
            </a:r>
            <a:r>
              <a:rPr lang="en-US" dirty="0"/>
              <a:t>. Stepwise regression involves selecting independent variables using an automated procedure, which is beyond the scope of this text. </a:t>
            </a:r>
            <a:endParaRPr dirty="0"/>
          </a:p>
        </p:txBody>
      </p:sp>
    </p:spTree>
    <p:extLst>
      <p:ext uri="{BB962C8B-B14F-4D97-AF65-F5344CB8AC3E}">
        <p14:creationId xmlns:p14="http://schemas.microsoft.com/office/powerpoint/2010/main" val="32838433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0A0E59-D10F-4BAB-9179-AB5114296C1F}"/>
</file>

<file path=customXml/itemProps2.xml><?xml version="1.0" encoding="utf-8"?>
<ds:datastoreItem xmlns:ds="http://schemas.openxmlformats.org/officeDocument/2006/customXml" ds:itemID="{15F65E12-2A43-43BD-BDF8-E051A95C6E1B}"/>
</file>

<file path=customXml/itemProps3.xml><?xml version="1.0" encoding="utf-8"?>
<ds:datastoreItem xmlns:ds="http://schemas.openxmlformats.org/officeDocument/2006/customXml" ds:itemID="{D4204B52-F413-4A10-8C3F-F15B3DF02253}"/>
</file>

<file path=docProps/app.xml><?xml version="1.0" encoding="utf-8"?>
<Properties xmlns="http://schemas.openxmlformats.org/officeDocument/2006/extended-properties" xmlns:vt="http://schemas.openxmlformats.org/officeDocument/2006/docPropsVTypes">
  <TotalTime>573</TotalTime>
  <Words>813</Words>
  <Application>Microsoft Office PowerPoint</Application>
  <PresentationFormat>On-screen Show (4:3)</PresentationFormat>
  <Paragraphs>32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Courier New</vt:lpstr>
      <vt:lpstr>Calibri</vt:lpstr>
      <vt:lpstr>Arial</vt:lpstr>
      <vt:lpstr>Office Theme</vt:lpstr>
      <vt:lpstr>Section 14.6</vt:lpstr>
      <vt:lpstr>Additional Topics in Multiple Regression—Slide 1</vt:lpstr>
      <vt:lpstr>Additional Topics in Multiple Regression—Slide 2</vt:lpstr>
      <vt:lpstr>Additional Topics in Multiple Regression—Slide 3</vt:lpstr>
      <vt:lpstr>Additional Topics in Multiple Regression—Slide 4</vt:lpstr>
      <vt:lpstr>Additional Topics in Multiple Regression—Slide 5</vt:lpstr>
      <vt:lpstr>Additional Topics in Multiple Regression—Slide 6</vt:lpstr>
      <vt:lpstr>Additional Topics in Multiple Regression—Slide 7</vt:lpstr>
      <vt:lpstr>Additional Topics in Multiple Regression—Slide 8</vt:lpstr>
      <vt:lpstr>Additional Topics in Multiple Regression—Slide 9</vt:lpstr>
      <vt:lpstr>Additional Topics in Multiple Regression—Slide 10</vt:lpstr>
      <vt:lpstr>Procedure: Potential Problems in Multiple Regression—Slide 1</vt:lpstr>
      <vt:lpstr>Procedure: Potential Problems in Multiple Regression—Slide 2</vt:lpstr>
      <vt:lpstr>Procedure: Potential Problems in Multiple Regression—Slide 3</vt:lpstr>
      <vt:lpstr>Procedure: Potential Problems in Multiple Regression—Slide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- 14.6 - Additional Topics in Multiple Regression</dc:title>
  <dc:creator>Hawkes Learning</dc:creator>
  <cp:lastModifiedBy>Kodanda Ram Bade</cp:lastModifiedBy>
  <cp:revision>125</cp:revision>
  <dcterms:created xsi:type="dcterms:W3CDTF">2013-04-26T14:43:13Z</dcterms:created>
  <dcterms:modified xsi:type="dcterms:W3CDTF">2025-10-01T07:58:52Z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