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64"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87" autoAdjust="0"/>
    <p:restoredTop sz="94673" autoAdjust="0"/>
  </p:normalViewPr>
  <p:slideViewPr>
    <p:cSldViewPr>
      <p:cViewPr varScale="1">
        <p:scale>
          <a:sx n="101" d="100"/>
          <a:sy n="101" d="100"/>
        </p:scale>
        <p:origin x="122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15.1</a:t>
            </a:r>
          </a:p>
        </p:txBody>
      </p:sp>
      <p:sp>
        <p:nvSpPr>
          <p:cNvPr id="2" name="Text Placeholder 1"/>
          <p:cNvSpPr>
            <a:spLocks noGrp="1"/>
          </p:cNvSpPr>
          <p:nvPr>
            <p:ph type="body" sz="quarter" idx="10"/>
          </p:nvPr>
        </p:nvSpPr>
        <p:spPr/>
        <p:txBody>
          <a:bodyPr/>
          <a:lstStyle/>
          <a:p>
            <a:pPr algn="ctr"/>
            <a:r>
              <a:t>Time Series Components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30EFC-E3B6-4CF8-9810-E6E68973A818}"/>
              </a:ext>
            </a:extLst>
          </p:cNvPr>
          <p:cNvSpPr>
            <a:spLocks noGrp="1"/>
          </p:cNvSpPr>
          <p:nvPr>
            <p:ph type="title"/>
          </p:nvPr>
        </p:nvSpPr>
        <p:spPr/>
        <p:txBody>
          <a:bodyPr/>
          <a:lstStyle/>
          <a:p>
            <a:r>
              <a:rPr lang="en-US" dirty="0"/>
              <a:t>Time Series Plot—Slide 2</a:t>
            </a:r>
          </a:p>
        </p:txBody>
      </p:sp>
      <p:pic>
        <p:nvPicPr>
          <p:cNvPr id="16" name="Content Placeholder 15" descr="A graph is titled as New Home Sales in the U.S by Month. The horizontal axis represents the months ranging from Jan 1963 to Jun 2021, in increments of 2 years. The vertical axis represents New homes sold (in Hundreds) ranging from 0 to 140, in increments of 20. The curve starts in Jan 1963 and ends in June 2021. A graph shows that the home sales are lower during November and December, and higher in September and October. The curve shows some periodic ups and downs. After Jan 2011, there is an increase in sales. The curve passes through (January 1963 at 60), (March 1967 at 30), (September 1979 at 90), (November 1983 at 30), (January 1987 at 90), (October 2005 at 130), (January 2011 at 20), (June 2021 at 80). All the values are estimated.">
            <a:extLst>
              <a:ext uri="{FF2B5EF4-FFF2-40B4-BE49-F238E27FC236}">
                <a16:creationId xmlns:a16="http://schemas.microsoft.com/office/drawing/2014/main" id="{58100E5D-A89E-C0FE-1AD2-750AC63754B9}"/>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1905000" y="1066800"/>
            <a:ext cx="5620534" cy="4458322"/>
          </a:xfrm>
        </p:spPr>
      </p:pic>
      <p:sp>
        <p:nvSpPr>
          <p:cNvPr id="3" name="TextBox 2">
            <a:extLst>
              <a:ext uri="{FF2B5EF4-FFF2-40B4-BE49-F238E27FC236}">
                <a16:creationId xmlns:a16="http://schemas.microsoft.com/office/drawing/2014/main" id="{6F6ED95A-B183-5828-D08D-07979783412E}"/>
              </a:ext>
            </a:extLst>
          </p:cNvPr>
          <p:cNvSpPr txBox="1"/>
          <p:nvPr/>
        </p:nvSpPr>
        <p:spPr>
          <a:xfrm>
            <a:off x="4114800" y="5562600"/>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354667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CD6EB-6323-4DD9-B20A-89B70308C7A4}"/>
              </a:ext>
            </a:extLst>
          </p:cNvPr>
          <p:cNvSpPr>
            <a:spLocks noGrp="1"/>
          </p:cNvSpPr>
          <p:nvPr>
            <p:ph type="title"/>
          </p:nvPr>
        </p:nvSpPr>
        <p:spPr/>
        <p:txBody>
          <a:bodyPr/>
          <a:lstStyle/>
          <a:p>
            <a:r>
              <a:rPr lang="en-US" dirty="0"/>
              <a:t>Time Series Plot—Slide 3</a:t>
            </a:r>
          </a:p>
        </p:txBody>
      </p:sp>
      <p:pic>
        <p:nvPicPr>
          <p:cNvPr id="5" name="Picture 4" descr="A graph titled, Monthly Sales of Frozen Pizza plots against sales versus months. The horizontal axis ranges from Feb 11 to Feb 13. The vertical axis ranges from 0 to 18000, in increments of 2000. The curve starts from Feb 11 to Feb 13. The curve increases from (February 11 at 3000) to (March 11 at 13000) and then remains almost constant with some ups and downs. The curve passes through (February 11 at 3000), (March 11 at 13,000), (August 11 at 16000), (January 12 at 12000), (July12 at 12000), (January 13 at 10000), (February 13 at 11000).">
            <a:extLst>
              <a:ext uri="{FF2B5EF4-FFF2-40B4-BE49-F238E27FC236}">
                <a16:creationId xmlns:a16="http://schemas.microsoft.com/office/drawing/2014/main" id="{98A24D64-7583-434B-97F5-DD2796D07B5A}"/>
              </a:ext>
            </a:extLst>
          </p:cNvPr>
          <p:cNvPicPr>
            <a:picLocks noChangeAspect="1"/>
          </p:cNvPicPr>
          <p:nvPr/>
        </p:nvPicPr>
        <p:blipFill>
          <a:blip r:embed="rId2"/>
          <a:srcRect b="9563"/>
          <a:stretch>
            <a:fillRect/>
          </a:stretch>
        </p:blipFill>
        <p:spPr>
          <a:xfrm>
            <a:off x="721709" y="1530986"/>
            <a:ext cx="7700581" cy="3574414"/>
          </a:xfrm>
          <a:prstGeom prst="rect">
            <a:avLst/>
          </a:prstGeom>
        </p:spPr>
      </p:pic>
      <p:sp>
        <p:nvSpPr>
          <p:cNvPr id="4" name="TextBox 3">
            <a:extLst>
              <a:ext uri="{FF2B5EF4-FFF2-40B4-BE49-F238E27FC236}">
                <a16:creationId xmlns:a16="http://schemas.microsoft.com/office/drawing/2014/main" id="{631EECF4-5012-5AB7-FAD2-38C103445FB9}"/>
              </a:ext>
            </a:extLst>
          </p:cNvPr>
          <p:cNvSpPr txBox="1"/>
          <p:nvPr/>
        </p:nvSpPr>
        <p:spPr>
          <a:xfrm>
            <a:off x="3962400" y="5295638"/>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2498978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7F97F-B605-4E43-9150-2B710193C794}"/>
              </a:ext>
            </a:extLst>
          </p:cNvPr>
          <p:cNvSpPr>
            <a:spLocks noGrp="1"/>
          </p:cNvSpPr>
          <p:nvPr>
            <p:ph type="title"/>
          </p:nvPr>
        </p:nvSpPr>
        <p:spPr/>
        <p:txBody>
          <a:bodyPr/>
          <a:lstStyle/>
          <a:p>
            <a:r>
              <a:rPr lang="en-US" dirty="0"/>
              <a:t>Time Series Plot—Slide 4</a:t>
            </a:r>
          </a:p>
        </p:txBody>
      </p:sp>
      <p:pic>
        <p:nvPicPr>
          <p:cNvPr id="9" name="Picture 8" descr="A graph titled, Quarterly Sales of Frozen Pizza plots against sales versus quarter year. The horizontal axis ranges from Year 1 Qtr 2 to Year 2 Qtr 4. The vertical axis ranges from 0 to 50000, in increments of 5000. The curve starts from (Year 1 Qtr at 42,000), (Year 1 Qtr 3 at 45000), (Year 1 Qtr 4 at 40000), (Year 2 Qtr 1 at 39000), (Year 2 Qtr 2 at 37000), (Year 2 Qtr 3 at 37000), and (Year 2 Qtr 4 at 30000).">
            <a:extLst>
              <a:ext uri="{FF2B5EF4-FFF2-40B4-BE49-F238E27FC236}">
                <a16:creationId xmlns:a16="http://schemas.microsoft.com/office/drawing/2014/main" id="{5D99BAD2-EB79-4CBB-8C54-2E740FC861B1}"/>
              </a:ext>
            </a:extLst>
          </p:cNvPr>
          <p:cNvPicPr>
            <a:picLocks noChangeAspect="1"/>
          </p:cNvPicPr>
          <p:nvPr/>
        </p:nvPicPr>
        <p:blipFill>
          <a:blip r:embed="rId2"/>
          <a:srcRect b="7626"/>
          <a:stretch>
            <a:fillRect/>
          </a:stretch>
        </p:blipFill>
        <p:spPr>
          <a:xfrm>
            <a:off x="2060523" y="1081891"/>
            <a:ext cx="5022953" cy="4480710"/>
          </a:xfrm>
          <a:prstGeom prst="rect">
            <a:avLst/>
          </a:prstGeom>
        </p:spPr>
      </p:pic>
      <p:sp>
        <p:nvSpPr>
          <p:cNvPr id="3" name="TextBox 2">
            <a:extLst>
              <a:ext uri="{FF2B5EF4-FFF2-40B4-BE49-F238E27FC236}">
                <a16:creationId xmlns:a16="http://schemas.microsoft.com/office/drawing/2014/main" id="{B23E74B1-9F9C-324B-69A4-74A03082A4B6}"/>
              </a:ext>
            </a:extLst>
          </p:cNvPr>
          <p:cNvSpPr txBox="1"/>
          <p:nvPr/>
        </p:nvSpPr>
        <p:spPr>
          <a:xfrm>
            <a:off x="4114800" y="5507747"/>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3172337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DB58A-C13F-4B2E-8751-D882D398D1C7}"/>
              </a:ext>
            </a:extLst>
          </p:cNvPr>
          <p:cNvSpPr>
            <a:spLocks noGrp="1"/>
          </p:cNvSpPr>
          <p:nvPr>
            <p:ph type="title"/>
          </p:nvPr>
        </p:nvSpPr>
        <p:spPr/>
        <p:txBody>
          <a:bodyPr/>
          <a:lstStyle/>
          <a:p>
            <a:r>
              <a:rPr lang="en-US" dirty="0"/>
              <a:t>Time Series Plot—Slide 5</a:t>
            </a:r>
          </a:p>
        </p:txBody>
      </p:sp>
      <p:pic>
        <p:nvPicPr>
          <p:cNvPr id="5" name="Content Placeholder 4" descr="A graph titled, Weekly Sales of Frozen Pizza plots against sales versus weeks. The horizontal axis ranges from week 7 to week 33. The vertical axis ranges from 0 to 5000, in increments of 500. The curve starts from (week 7 at 3500) and ends at (week 33 at 3500). The curve passes through (week 7 at 3500), (week 9 at 2500), (week 11 at 3900), (week 13 at 2200), (week 16 at 4000), (week 18 at 3000), (week 20 at 3500), (week 22 at 2000), (week 25 at 4000), (week 29 at 4400), (week 33 at 3500). A graph shows ups and downs throughout the weeks. All the values are estimated.">
            <a:extLst>
              <a:ext uri="{FF2B5EF4-FFF2-40B4-BE49-F238E27FC236}">
                <a16:creationId xmlns:a16="http://schemas.microsoft.com/office/drawing/2014/main" id="{FB877283-C1C7-4B36-AE73-69DB4949A17C}"/>
              </a:ext>
            </a:extLst>
          </p:cNvPr>
          <p:cNvPicPr>
            <a:picLocks noGrp="1" noChangeAspect="1"/>
          </p:cNvPicPr>
          <p:nvPr>
            <p:ph sz="quarter" idx="11"/>
          </p:nvPr>
        </p:nvPicPr>
        <p:blipFill>
          <a:blip r:embed="rId2"/>
          <a:srcRect b="8490"/>
          <a:stretch>
            <a:fillRect/>
          </a:stretch>
        </p:blipFill>
        <p:spPr>
          <a:xfrm>
            <a:off x="600710" y="1409700"/>
            <a:ext cx="7942580" cy="3695700"/>
          </a:xfrm>
        </p:spPr>
      </p:pic>
      <p:sp>
        <p:nvSpPr>
          <p:cNvPr id="3" name="TextBox 2">
            <a:extLst>
              <a:ext uri="{FF2B5EF4-FFF2-40B4-BE49-F238E27FC236}">
                <a16:creationId xmlns:a16="http://schemas.microsoft.com/office/drawing/2014/main" id="{AB54DAED-2ED0-41A5-DA8B-19A43BE886AB}"/>
              </a:ext>
            </a:extLst>
          </p:cNvPr>
          <p:cNvSpPr txBox="1"/>
          <p:nvPr/>
        </p:nvSpPr>
        <p:spPr>
          <a:xfrm>
            <a:off x="4114800" y="5334000"/>
            <a:ext cx="1600200" cy="461665"/>
          </a:xfrm>
          <a:prstGeom prst="rect">
            <a:avLst/>
          </a:prstGeom>
          <a:noFill/>
        </p:spPr>
        <p:txBody>
          <a:bodyPr wrap="square">
            <a:spAutoFit/>
          </a:bodyPr>
          <a:lstStyle/>
          <a:p>
            <a:pPr algn="ctr"/>
            <a:r>
              <a:rPr lang="en-IN" sz="2400" dirty="0"/>
              <a:t>Figure 5</a:t>
            </a:r>
          </a:p>
        </p:txBody>
      </p:sp>
    </p:spTree>
    <p:extLst>
      <p:ext uri="{BB962C8B-B14F-4D97-AF65-F5344CB8AC3E}">
        <p14:creationId xmlns:p14="http://schemas.microsoft.com/office/powerpoint/2010/main" val="3356687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DAE2A-AA8F-465C-A146-CDEF40050C8E}"/>
              </a:ext>
            </a:extLst>
          </p:cNvPr>
          <p:cNvSpPr>
            <a:spLocks noGrp="1"/>
          </p:cNvSpPr>
          <p:nvPr>
            <p:ph type="title"/>
          </p:nvPr>
        </p:nvSpPr>
        <p:spPr/>
        <p:txBody>
          <a:bodyPr/>
          <a:lstStyle/>
          <a:p>
            <a:r>
              <a:rPr lang="en-US" dirty="0"/>
              <a:t>Time Series Plot—Slide 6</a:t>
            </a:r>
          </a:p>
        </p:txBody>
      </p:sp>
      <p:pic>
        <p:nvPicPr>
          <p:cNvPr id="5" name="Picture 4" descr="A graph titled, Daily Sales of Frozen Pizza plots against sales versus days. The horizontal axis represents 31 days of the week starting from Saturday to Monday. The vertical axis ranges from 0 to 1200, in increments of 200. The curve starts from (Saturday at 600) and ends at (Monday at 600). The curve passes through (Saturday at 600), (Sunday at 900), (Wednesday at 300), (Sunday at 700), (Wednesday at 200), (Sunday at 650), (Wednesday at 200), (Sunday at 990), (Wednesday at 300), (Monday at 600). A graph shows ups and downs throughout the weeks. A graph depicts the sale is high throughout the week ends.">
            <a:extLst>
              <a:ext uri="{FF2B5EF4-FFF2-40B4-BE49-F238E27FC236}">
                <a16:creationId xmlns:a16="http://schemas.microsoft.com/office/drawing/2014/main" id="{0DD010C4-1F00-4FA9-89F0-62C136E9B9D5}"/>
              </a:ext>
            </a:extLst>
          </p:cNvPr>
          <p:cNvPicPr>
            <a:picLocks noChangeAspect="1"/>
          </p:cNvPicPr>
          <p:nvPr/>
        </p:nvPicPr>
        <p:blipFill>
          <a:blip r:embed="rId2"/>
          <a:srcRect b="8222"/>
          <a:stretch>
            <a:fillRect/>
          </a:stretch>
        </p:blipFill>
        <p:spPr>
          <a:xfrm>
            <a:off x="1330074" y="1111708"/>
            <a:ext cx="6483852" cy="4280926"/>
          </a:xfrm>
          <a:prstGeom prst="rect">
            <a:avLst/>
          </a:prstGeom>
        </p:spPr>
      </p:pic>
      <p:sp>
        <p:nvSpPr>
          <p:cNvPr id="4" name="TextBox 3">
            <a:extLst>
              <a:ext uri="{FF2B5EF4-FFF2-40B4-BE49-F238E27FC236}">
                <a16:creationId xmlns:a16="http://schemas.microsoft.com/office/drawing/2014/main" id="{87FB28CE-8F6B-49D6-707D-7E8F78492118}"/>
              </a:ext>
            </a:extLst>
          </p:cNvPr>
          <p:cNvSpPr txBox="1"/>
          <p:nvPr/>
        </p:nvSpPr>
        <p:spPr>
          <a:xfrm>
            <a:off x="4038600" y="5470822"/>
            <a:ext cx="1600200" cy="461665"/>
          </a:xfrm>
          <a:prstGeom prst="rect">
            <a:avLst/>
          </a:prstGeom>
          <a:noFill/>
        </p:spPr>
        <p:txBody>
          <a:bodyPr wrap="square">
            <a:spAutoFit/>
          </a:bodyPr>
          <a:lstStyle/>
          <a:p>
            <a:pPr algn="ctr"/>
            <a:r>
              <a:rPr lang="en-IN" sz="2400" dirty="0"/>
              <a:t>Figure 6</a:t>
            </a:r>
          </a:p>
        </p:txBody>
      </p:sp>
    </p:spTree>
    <p:extLst>
      <p:ext uri="{BB962C8B-B14F-4D97-AF65-F5344CB8AC3E}">
        <p14:creationId xmlns:p14="http://schemas.microsoft.com/office/powerpoint/2010/main" val="1472710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Types of Time series Data</a:t>
            </a:r>
          </a:p>
        </p:txBody>
      </p:sp>
      <p:sp>
        <p:nvSpPr>
          <p:cNvPr id="3" name="Text Placeholder 2"/>
          <p:cNvSpPr>
            <a:spLocks noGrp="1"/>
          </p:cNvSpPr>
          <p:nvPr>
            <p:ph type="body" sz="quarter" idx="10"/>
          </p:nvPr>
        </p:nvSpPr>
        <p:spPr>
          <a:xfrm>
            <a:off x="457200" y="1082078"/>
            <a:ext cx="8229600" cy="4175722"/>
          </a:xfrm>
        </p:spPr>
        <p:txBody>
          <a:bodyPr>
            <a:normAutofit/>
          </a:bodyPr>
          <a:lstStyle/>
          <a:p>
            <a:r>
              <a:rPr sz="2800" b="1" dirty="0"/>
              <a:t>Stationary data</a:t>
            </a:r>
            <a:r>
              <a:rPr sz="2800" dirty="0"/>
              <a:t> is the result of a time series variable exhibiting no significant upward or downward trend over time.</a:t>
            </a:r>
          </a:p>
          <a:p>
            <a:r>
              <a:rPr sz="2800" b="1" dirty="0"/>
              <a:t>Nonstationary data</a:t>
            </a:r>
            <a:r>
              <a:rPr sz="2800" dirty="0"/>
              <a:t> is the result of a time series variable exhibiting a significant upward or downward trend over time.</a:t>
            </a:r>
          </a:p>
          <a:p>
            <a:r>
              <a:rPr sz="2800" b="1" dirty="0"/>
              <a:t>Seasonal data</a:t>
            </a:r>
            <a:r>
              <a:rPr sz="2800" dirty="0"/>
              <a:t> is the result of a time series variable exhibiting a repeating pattern at regular intervals over time.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40B8E-6038-4897-9208-76FBE2D8EAE7}"/>
              </a:ext>
            </a:extLst>
          </p:cNvPr>
          <p:cNvSpPr>
            <a:spLocks noGrp="1"/>
          </p:cNvSpPr>
          <p:nvPr>
            <p:ph type="title"/>
          </p:nvPr>
        </p:nvSpPr>
        <p:spPr/>
        <p:txBody>
          <a:bodyPr/>
          <a:lstStyle/>
          <a:p>
            <a:r>
              <a:rPr lang="en-US" dirty="0"/>
              <a:t>Time Series Methods—Slide 1</a:t>
            </a:r>
          </a:p>
        </p:txBody>
      </p:sp>
      <p:sp>
        <p:nvSpPr>
          <p:cNvPr id="12" name="TextBox 11">
            <a:extLst>
              <a:ext uri="{FF2B5EF4-FFF2-40B4-BE49-F238E27FC236}">
                <a16:creationId xmlns:a16="http://schemas.microsoft.com/office/drawing/2014/main" id="{B5B26DF9-4DCB-61D5-39A4-23429E1BDF6C}"/>
              </a:ext>
            </a:extLst>
          </p:cNvPr>
          <p:cNvSpPr txBox="1"/>
          <p:nvPr/>
        </p:nvSpPr>
        <p:spPr>
          <a:xfrm>
            <a:off x="1981200" y="1002268"/>
            <a:ext cx="5334000" cy="369332"/>
          </a:xfrm>
          <a:prstGeom prst="rect">
            <a:avLst/>
          </a:prstGeom>
          <a:noFill/>
        </p:spPr>
        <p:txBody>
          <a:bodyPr wrap="square">
            <a:spAutoFit/>
          </a:bodyPr>
          <a:lstStyle/>
          <a:p>
            <a:pPr algn="ctr">
              <a:defRPr sz="1800" b="1"/>
            </a:pPr>
            <a:r>
              <a:rPr lang="en-IN" dirty="0"/>
              <a:t>Table 1  The Most Common Time Series Profiles</a:t>
            </a:r>
          </a:p>
        </p:txBody>
      </p:sp>
      <p:graphicFrame>
        <p:nvGraphicFramePr>
          <p:cNvPr id="10" name="Table Placeholder 2" descr="The table describes different pattern profiles and their meanings:&#10;If Pattern Profile: Constant Level,&#10;Description: No upward or downward trend,&#10;&#10;If Pattern Profile: Linear trend,&#10;Description: Consistent increase in either upward or downward direction,&#10;&#10;If Pattern Profile: Exponential trend,&#10;Description: Growth rate increases to higher rates over time,&#10;&#10;If Pattern Profile: Damped trend,&#10;Description: Growth pattern gradually decays after a few periods to no increase,&#10;&#10;If Pattern Profile: Nonseasonal,&#10;Description: No seasonal variation,&#10;&#10;If Pattern Profile: Additive seasonality,&#10;Description: The seasonal variation does not grow or decline systemically over time,&#10;&#10;If Pattern Profile: Multiplicative seasonality,&#10;Description: The seasonal variation widens over time with the increase in level of data.">
            <a:extLst>
              <a:ext uri="{FF2B5EF4-FFF2-40B4-BE49-F238E27FC236}">
                <a16:creationId xmlns:a16="http://schemas.microsoft.com/office/drawing/2014/main" id="{507A170B-AFC7-F7ED-2CFC-61A73B8B659B}"/>
              </a:ext>
            </a:extLst>
          </p:cNvPr>
          <p:cNvGraphicFramePr>
            <a:graphicFrameLocks/>
          </p:cNvGraphicFramePr>
          <p:nvPr>
            <p:extLst>
              <p:ext uri="{D42A27DB-BD31-4B8C-83A1-F6EECF244321}">
                <p14:modId xmlns:p14="http://schemas.microsoft.com/office/powerpoint/2010/main" val="3586106187"/>
              </p:ext>
            </p:extLst>
          </p:nvPr>
        </p:nvGraphicFramePr>
        <p:xfrm>
          <a:off x="381000" y="1376680"/>
          <a:ext cx="8458200" cy="3774440"/>
        </p:xfrm>
        <a:graphic>
          <a:graphicData uri="http://schemas.openxmlformats.org/drawingml/2006/table">
            <a:tbl>
              <a:tblPr firstRow="1" bandRow="1">
                <a:tableStyleId>{5940675A-B579-460E-94D1-54222C63F5DA}</a:tableStyleId>
              </a:tblPr>
              <a:tblGrid>
                <a:gridCol w="2687652">
                  <a:extLst>
                    <a:ext uri="{9D8B030D-6E8A-4147-A177-3AD203B41FA5}">
                      <a16:colId xmlns:a16="http://schemas.microsoft.com/office/drawing/2014/main" val="20000"/>
                    </a:ext>
                  </a:extLst>
                </a:gridCol>
                <a:gridCol w="5770548">
                  <a:extLst>
                    <a:ext uri="{9D8B030D-6E8A-4147-A177-3AD203B41FA5}">
                      <a16:colId xmlns:a16="http://schemas.microsoft.com/office/drawing/2014/main" val="20001"/>
                    </a:ext>
                  </a:extLst>
                </a:gridCol>
              </a:tblGrid>
              <a:tr h="370840">
                <a:tc>
                  <a:txBody>
                    <a:bodyPr/>
                    <a:lstStyle/>
                    <a:p>
                      <a:pPr algn="ctr">
                        <a:defRPr sz="1800" b="1"/>
                      </a:pPr>
                      <a:r>
                        <a:rPr lang="en-US" dirty="0"/>
                        <a:t>Pattern Profile</a:t>
                      </a:r>
                      <a:endParaRPr dirty="0"/>
                    </a:p>
                  </a:txBody>
                  <a:tcPr/>
                </a:tc>
                <a:tc>
                  <a:txBody>
                    <a:bodyPr/>
                    <a:lstStyle/>
                    <a:p>
                      <a:pPr algn="ctr">
                        <a:defRPr sz="1800" b="1"/>
                      </a:pPr>
                      <a:r>
                        <a:rPr lang="en-US" dirty="0"/>
                        <a:t>Description</a:t>
                      </a:r>
                      <a:endParaRPr dirty="0"/>
                    </a:p>
                  </a:txBody>
                  <a:tcPr/>
                </a:tc>
                <a:extLst>
                  <a:ext uri="{0D108BD9-81ED-4DB2-BD59-A6C34878D82A}">
                    <a16:rowId xmlns:a16="http://schemas.microsoft.com/office/drawing/2014/main" val="10001"/>
                  </a:ext>
                </a:extLst>
              </a:tr>
              <a:tr h="370840">
                <a:tc>
                  <a:txBody>
                    <a:bodyPr/>
                    <a:lstStyle/>
                    <a:p>
                      <a:pPr algn="ctr">
                        <a:defRPr sz="1800" b="1"/>
                      </a:pPr>
                      <a:r>
                        <a:rPr lang="en-US" sz="1800" b="0" dirty="0"/>
                        <a:t>Constant Level</a:t>
                      </a:r>
                    </a:p>
                  </a:txBody>
                  <a:tcPr anchor="ctr"/>
                </a:tc>
                <a:tc>
                  <a:txBody>
                    <a:bodyPr/>
                    <a:lstStyle/>
                    <a:p>
                      <a:pPr algn="ctr">
                        <a:defRPr sz="1800" b="1"/>
                      </a:pPr>
                      <a:r>
                        <a:rPr lang="en-US" sz="1800" b="0" dirty="0"/>
                        <a:t>No upward or downward trend</a:t>
                      </a:r>
                    </a:p>
                  </a:txBody>
                  <a:tcPr anchor="ctr"/>
                </a:tc>
                <a:extLst>
                  <a:ext uri="{0D108BD9-81ED-4DB2-BD59-A6C34878D82A}">
                    <a16:rowId xmlns:a16="http://schemas.microsoft.com/office/drawing/2014/main" val="10002"/>
                  </a:ext>
                </a:extLst>
              </a:tr>
              <a:tr h="370840">
                <a:tc>
                  <a:txBody>
                    <a:bodyPr/>
                    <a:lstStyle/>
                    <a:p>
                      <a:pPr algn="ctr">
                        <a:defRPr sz="1800" b="1"/>
                      </a:pPr>
                      <a:r>
                        <a:rPr lang="en-US" sz="1800" b="0" dirty="0"/>
                        <a:t>Linear trend</a:t>
                      </a:r>
                    </a:p>
                  </a:txBody>
                  <a:tcPr anchor="ctr"/>
                </a:tc>
                <a:tc>
                  <a:txBody>
                    <a:bodyPr/>
                    <a:lstStyle/>
                    <a:p>
                      <a:pPr algn="ctr">
                        <a:defRPr sz="1800" b="1"/>
                      </a:pPr>
                      <a:r>
                        <a:rPr lang="en-US" sz="1800" b="0" dirty="0"/>
                        <a:t>Consistent increase in either upward or downward direction</a:t>
                      </a:r>
                    </a:p>
                  </a:txBody>
                  <a:tcPr anchor="ctr"/>
                </a:tc>
                <a:extLst>
                  <a:ext uri="{0D108BD9-81ED-4DB2-BD59-A6C34878D82A}">
                    <a16:rowId xmlns:a16="http://schemas.microsoft.com/office/drawing/2014/main" val="10003"/>
                  </a:ext>
                </a:extLst>
              </a:tr>
              <a:tr h="370840">
                <a:tc>
                  <a:txBody>
                    <a:bodyPr/>
                    <a:lstStyle/>
                    <a:p>
                      <a:pPr algn="ctr">
                        <a:defRPr sz="1800" b="1"/>
                      </a:pPr>
                      <a:r>
                        <a:rPr lang="en-US" sz="1800" b="0" dirty="0"/>
                        <a:t>Exponential trend</a:t>
                      </a:r>
                    </a:p>
                  </a:txBody>
                  <a:tcPr anchor="ctr"/>
                </a:tc>
                <a:tc>
                  <a:txBody>
                    <a:bodyPr/>
                    <a:lstStyle/>
                    <a:p>
                      <a:pPr algn="ctr">
                        <a:defRPr sz="1800" b="1"/>
                      </a:pPr>
                      <a:r>
                        <a:rPr lang="en-US" sz="1800" b="0" dirty="0"/>
                        <a:t>Growth rate increases to higher rates over time</a:t>
                      </a:r>
                    </a:p>
                  </a:txBody>
                  <a:tcPr anchor="ctr"/>
                </a:tc>
                <a:extLst>
                  <a:ext uri="{0D108BD9-81ED-4DB2-BD59-A6C34878D82A}">
                    <a16:rowId xmlns:a16="http://schemas.microsoft.com/office/drawing/2014/main" val="10004"/>
                  </a:ext>
                </a:extLst>
              </a:tr>
              <a:tr h="370840">
                <a:tc>
                  <a:txBody>
                    <a:bodyPr/>
                    <a:lstStyle/>
                    <a:p>
                      <a:pPr algn="ctr">
                        <a:defRPr sz="1800" b="1"/>
                      </a:pPr>
                      <a:r>
                        <a:rPr lang="en-US" sz="1800" b="0" dirty="0"/>
                        <a:t>Damped trend</a:t>
                      </a:r>
                    </a:p>
                  </a:txBody>
                  <a:tcPr anchor="ctr"/>
                </a:tc>
                <a:tc>
                  <a:txBody>
                    <a:bodyPr/>
                    <a:lstStyle/>
                    <a:p>
                      <a:pPr algn="ctr">
                        <a:defRPr sz="1800" b="1"/>
                      </a:pPr>
                      <a:r>
                        <a:rPr lang="en-US" sz="1800" b="0" dirty="0"/>
                        <a:t>Growth pattern gradually decays after a few periods to no increase</a:t>
                      </a:r>
                    </a:p>
                  </a:txBody>
                  <a:tcPr anchor="ctr"/>
                </a:tc>
                <a:extLst>
                  <a:ext uri="{0D108BD9-81ED-4DB2-BD59-A6C34878D82A}">
                    <a16:rowId xmlns:a16="http://schemas.microsoft.com/office/drawing/2014/main" val="1000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Nonseasonal</a:t>
                      </a:r>
                    </a:p>
                  </a:txBody>
                  <a:tcPr anchor="ctr"/>
                </a:tc>
                <a:tc>
                  <a:txBody>
                    <a:bodyPr/>
                    <a:lstStyle/>
                    <a:p>
                      <a:pPr algn="ctr">
                        <a:defRPr sz="1800" b="1"/>
                      </a:pPr>
                      <a:r>
                        <a:rPr lang="en-US" sz="1800" b="0" dirty="0"/>
                        <a:t>No seasonal variation</a:t>
                      </a:r>
                    </a:p>
                  </a:txBody>
                  <a:tcPr anchor="ctr"/>
                </a:tc>
                <a:extLst>
                  <a:ext uri="{0D108BD9-81ED-4DB2-BD59-A6C34878D82A}">
                    <a16:rowId xmlns:a16="http://schemas.microsoft.com/office/drawing/2014/main" val="10006"/>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Additive seasonality</a:t>
                      </a:r>
                    </a:p>
                  </a:txBody>
                  <a:tcPr anchor="ctr"/>
                </a:tc>
                <a:tc>
                  <a:txBody>
                    <a:bodyPr/>
                    <a:lstStyle/>
                    <a:p>
                      <a:pPr algn="ctr">
                        <a:defRPr sz="1800" b="1"/>
                      </a:pPr>
                      <a:r>
                        <a:rPr lang="en-US" sz="1800" b="0" dirty="0"/>
                        <a:t>The seasonal variation does not grow or decline systemically over time</a:t>
                      </a:r>
                    </a:p>
                  </a:txBody>
                  <a:tcPr anchor="ctr"/>
                </a:tc>
                <a:extLst>
                  <a:ext uri="{0D108BD9-81ED-4DB2-BD59-A6C34878D82A}">
                    <a16:rowId xmlns:a16="http://schemas.microsoft.com/office/drawing/2014/main" val="1000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Multiplicative seasonality</a:t>
                      </a:r>
                    </a:p>
                  </a:txBody>
                  <a:tcPr anchor="ctr"/>
                </a:tc>
                <a:tc>
                  <a:txBody>
                    <a:bodyPr/>
                    <a:lstStyle/>
                    <a:p>
                      <a:pPr algn="ctr">
                        <a:defRPr sz="1800" b="1"/>
                      </a:pPr>
                      <a:r>
                        <a:rPr lang="en-US" sz="1800" b="0" dirty="0"/>
                        <a:t>The seasonal variation widens over time with the increase in level of data</a:t>
                      </a:r>
                    </a:p>
                  </a:txBody>
                  <a:tcPr anchor="ctr"/>
                </a:tc>
                <a:extLst>
                  <a:ext uri="{0D108BD9-81ED-4DB2-BD59-A6C34878D82A}">
                    <a16:rowId xmlns:a16="http://schemas.microsoft.com/office/drawing/2014/main" val="10008"/>
                  </a:ext>
                </a:extLst>
              </a:tr>
            </a:tbl>
          </a:graphicData>
        </a:graphic>
      </p:graphicFrame>
      <p:sp>
        <p:nvSpPr>
          <p:cNvPr id="4" name="TextBox 3">
            <a:extLst>
              <a:ext uri="{FF2B5EF4-FFF2-40B4-BE49-F238E27FC236}">
                <a16:creationId xmlns:a16="http://schemas.microsoft.com/office/drawing/2014/main" id="{BB547335-6700-78A8-3F73-4713D5B3CC01}"/>
              </a:ext>
            </a:extLst>
          </p:cNvPr>
          <p:cNvSpPr txBox="1"/>
          <p:nvPr/>
        </p:nvSpPr>
        <p:spPr>
          <a:xfrm>
            <a:off x="381000" y="5296654"/>
            <a:ext cx="634365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1"/>
            </a:pPr>
            <a:r>
              <a:rPr kumimoji="0" lang="en-US" sz="1800" b="1" i="0" u="none" strike="noStrike" kern="1200" cap="none" spc="0" normalizeH="0" baseline="0" noProof="0" dirty="0">
                <a:ln>
                  <a:noFill/>
                </a:ln>
                <a:solidFill>
                  <a:srgbClr val="366092"/>
                </a:solidFill>
                <a:effectLst/>
                <a:uLnTx/>
                <a:uFillTx/>
                <a:latin typeface="Calibri"/>
                <a:ea typeface="+mn-ea"/>
                <a:cs typeface="+mn-cs"/>
              </a:rPr>
              <a:t>Note:</a:t>
            </a:r>
            <a:r>
              <a:rPr kumimoji="0" lang="en-US" sz="1800" b="0" i="0" u="none" strike="noStrike" kern="1200" cap="none" spc="0" normalizeH="0" baseline="0" noProof="0" dirty="0">
                <a:ln>
                  <a:noFill/>
                </a:ln>
                <a:solidFill>
                  <a:srgbClr val="366092"/>
                </a:solidFill>
                <a:effectLst/>
                <a:uLnTx/>
                <a:uFillTx/>
                <a:latin typeface="Calibri"/>
                <a:ea typeface="+mn-ea"/>
                <a:cs typeface="+mn-cs"/>
              </a:rPr>
              <a:t> Theses pattern profiles may also occur in combination.</a:t>
            </a:r>
          </a:p>
        </p:txBody>
      </p:sp>
    </p:spTree>
    <p:extLst>
      <p:ext uri="{BB962C8B-B14F-4D97-AF65-F5344CB8AC3E}">
        <p14:creationId xmlns:p14="http://schemas.microsoft.com/office/powerpoint/2010/main" val="3520697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75FEC-0B60-4F09-AC9B-D7B39BC6B9C0}"/>
              </a:ext>
            </a:extLst>
          </p:cNvPr>
          <p:cNvSpPr>
            <a:spLocks noGrp="1"/>
          </p:cNvSpPr>
          <p:nvPr>
            <p:ph type="title"/>
          </p:nvPr>
        </p:nvSpPr>
        <p:spPr/>
        <p:txBody>
          <a:bodyPr/>
          <a:lstStyle/>
          <a:p>
            <a:r>
              <a:rPr lang="en-US" dirty="0"/>
              <a:t>Time Series Methods—Slide 2</a:t>
            </a:r>
          </a:p>
        </p:txBody>
      </p:sp>
      <p:sp>
        <p:nvSpPr>
          <p:cNvPr id="3" name="TextBox 2">
            <a:extLst>
              <a:ext uri="{FF2B5EF4-FFF2-40B4-BE49-F238E27FC236}">
                <a16:creationId xmlns:a16="http://schemas.microsoft.com/office/drawing/2014/main" id="{A274CA4E-7E79-EA4F-8221-68429E632FAE}"/>
              </a:ext>
            </a:extLst>
          </p:cNvPr>
          <p:cNvSpPr txBox="1"/>
          <p:nvPr/>
        </p:nvSpPr>
        <p:spPr>
          <a:xfrm>
            <a:off x="1447800" y="990600"/>
            <a:ext cx="6628570" cy="369332"/>
          </a:xfrm>
          <a:prstGeom prst="rect">
            <a:avLst/>
          </a:prstGeom>
          <a:noFill/>
        </p:spPr>
        <p:txBody>
          <a:bodyPr wrap="square">
            <a:spAutoFit/>
          </a:bodyPr>
          <a:lstStyle/>
          <a:p>
            <a:pPr algn="ctr">
              <a:defRPr sz="1800" b="1"/>
            </a:pPr>
            <a:r>
              <a:rPr lang="en-IN" dirty="0"/>
              <a:t>Time Series Profile Based on </a:t>
            </a:r>
            <a:r>
              <a:rPr lang="en-IN" dirty="0" err="1"/>
              <a:t>Pegels</a:t>
            </a:r>
            <a:r>
              <a:rPr lang="en-IN" dirty="0"/>
              <a:t>’ and Gardner’s Classification</a:t>
            </a:r>
          </a:p>
        </p:txBody>
      </p:sp>
      <p:pic>
        <p:nvPicPr>
          <p:cNvPr id="8" name="Picture 7" descr="The table has three columns: Nonseasonal, Additive seasonality, and Multiplicative seasonality and four rows.&#10;First row: Constant Level&#10;Nonseasonal: The figure depicts a horizontal line.&#10;Additive seasonality: A graph depicts a periodic waveform.&#10;Multiplicative seasonality: A graph depicts a periodic waveform.&#10;Second row: Linear Level&#10;Nonseasonal: A graph depicts a linear sloping line.&#10;Additive seasonality: A graph depicts a regular waveform along the linear sloping line.&#10;Multiplicative seasonality: A graph depicts an irregular waveform along the linear sloping line.&#10;&#10;Third row: Exponential trend&#10;Nonseasonal: A graph depicts a concave up increasing line.&#10;Additive seasonality: A graph depicts an irregular waveform along a curvilinear line.&#10;Multiplicative seasonality: A graph depicts an irregular waveform along a curvilinear line.&#10;Fourth row: Dampled trend&#10;Nonseasonal: A graph depicts a concave up decreasing line.&#10;Additive seasonality: A graph depicts irregular waveform along a concave up decreasing line.&#10;Multiplicative seasonality: A graph depicts an irregular waveform along a concave up decreasing line.">
            <a:extLst>
              <a:ext uri="{FF2B5EF4-FFF2-40B4-BE49-F238E27FC236}">
                <a16:creationId xmlns:a16="http://schemas.microsoft.com/office/drawing/2014/main" id="{1429E975-6C8A-1066-C8DB-6AD786065ADB}"/>
              </a:ext>
            </a:extLst>
          </p:cNvPr>
          <p:cNvPicPr>
            <a:picLocks noChangeAspect="1"/>
          </p:cNvPicPr>
          <p:nvPr/>
        </p:nvPicPr>
        <p:blipFill>
          <a:blip r:embed="rId2"/>
          <a:stretch>
            <a:fillRect/>
          </a:stretch>
        </p:blipFill>
        <p:spPr>
          <a:xfrm>
            <a:off x="1371600" y="1382293"/>
            <a:ext cx="6620799" cy="4153480"/>
          </a:xfrm>
          <a:prstGeom prst="rect">
            <a:avLst/>
          </a:prstGeom>
        </p:spPr>
      </p:pic>
      <p:sp>
        <p:nvSpPr>
          <p:cNvPr id="13" name="TextBox 12">
            <a:extLst>
              <a:ext uri="{FF2B5EF4-FFF2-40B4-BE49-F238E27FC236}">
                <a16:creationId xmlns:a16="http://schemas.microsoft.com/office/drawing/2014/main" id="{181D658E-750A-35DB-3495-00DAACFBE4AA}"/>
              </a:ext>
            </a:extLst>
          </p:cNvPr>
          <p:cNvSpPr txBox="1"/>
          <p:nvPr/>
        </p:nvSpPr>
        <p:spPr>
          <a:xfrm>
            <a:off x="3771900" y="5558135"/>
            <a:ext cx="1600200" cy="461665"/>
          </a:xfrm>
          <a:prstGeom prst="rect">
            <a:avLst/>
          </a:prstGeom>
          <a:noFill/>
        </p:spPr>
        <p:txBody>
          <a:bodyPr wrap="square">
            <a:spAutoFit/>
          </a:bodyPr>
          <a:lstStyle/>
          <a:p>
            <a:pPr algn="ctr"/>
            <a:r>
              <a:rPr lang="en-IN" sz="2400" dirty="0"/>
              <a:t>Figure 8</a:t>
            </a:r>
          </a:p>
        </p:txBody>
      </p:sp>
    </p:spTree>
    <p:extLst>
      <p:ext uri="{BB962C8B-B14F-4D97-AF65-F5344CB8AC3E}">
        <p14:creationId xmlns:p14="http://schemas.microsoft.com/office/powerpoint/2010/main" val="741142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Forecasting</a:t>
            </a:r>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b="1" dirty="0"/>
              <a:t>Forecasting</a:t>
            </a:r>
            <a:r>
              <a:rPr sz="2800" dirty="0"/>
              <a:t> is a prediction of what will occur in the future.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Time Series Analysis (TSA)</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b="1" dirty="0"/>
              <a:t>Time Series Analysis (TSA)</a:t>
            </a:r>
            <a:r>
              <a:rPr sz="2800" dirty="0"/>
              <a:t> is a statistical technique that uses time series data for explaining the past or forecasting the future events.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Timeframe</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b="1" dirty="0"/>
              <a:t>Timeframe</a:t>
            </a:r>
            <a:r>
              <a:rPr sz="2800" dirty="0"/>
              <a:t> refers to how far we want to predict into the future. The timeframe will be a function of the number of observations and the structure of the data into periods.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Trend</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b="1" dirty="0"/>
              <a:t>Trend</a:t>
            </a:r>
            <a:r>
              <a:rPr sz="2800" dirty="0"/>
              <a:t> is a gradual, long-term movement (up or down) of </a:t>
            </a:r>
            <a:r>
              <a:rPr lang="en-US" sz="2800" dirty="0"/>
              <a:t>a variable</a:t>
            </a:r>
            <a:r>
              <a:rPr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Seasonal Variation</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b="1" dirty="0"/>
              <a:t>Seasonal Variation</a:t>
            </a:r>
            <a:r>
              <a:rPr sz="2800" dirty="0"/>
              <a:t> is an up-and-down repetitive movement that occurs within a trend and occurs periodically.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Cycle or Cyclical Variation</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b="1" dirty="0"/>
              <a:t>Cycle</a:t>
            </a:r>
            <a:r>
              <a:rPr sz="2800" dirty="0"/>
              <a:t> or </a:t>
            </a:r>
            <a:r>
              <a:rPr sz="2800" b="1" dirty="0"/>
              <a:t>Cyclical Variation</a:t>
            </a:r>
            <a:r>
              <a:rPr sz="2800" dirty="0"/>
              <a:t> is an up-and-down repetitive movement in </a:t>
            </a:r>
            <a:r>
              <a:rPr lang="en-US" sz="2800" dirty="0"/>
              <a:t>a variable</a:t>
            </a:r>
            <a:r>
              <a:rPr sz="2800" dirty="0"/>
              <a:t> that repeats itself over a long period of time.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Random Variations</a:t>
            </a:r>
          </a:p>
        </p:txBody>
      </p:sp>
      <p:sp>
        <p:nvSpPr>
          <p:cNvPr id="3" name="Text Placeholder 2"/>
          <p:cNvSpPr>
            <a:spLocks noGrp="1"/>
          </p:cNvSpPr>
          <p:nvPr>
            <p:ph type="body" sz="quarter" idx="10"/>
          </p:nvPr>
        </p:nvSpPr>
        <p:spPr>
          <a:xfrm>
            <a:off x="457200" y="1082078"/>
            <a:ext cx="8229600" cy="1051522"/>
          </a:xfrm>
        </p:spPr>
        <p:txBody>
          <a:bodyPr>
            <a:normAutofit/>
          </a:bodyPr>
          <a:lstStyle/>
          <a:p>
            <a:r>
              <a:rPr lang="en-IN" sz="2800" b="1" dirty="0"/>
              <a:t>R</a:t>
            </a:r>
            <a:r>
              <a:rPr sz="2800" b="1" dirty="0" err="1"/>
              <a:t>andom</a:t>
            </a:r>
            <a:r>
              <a:rPr sz="2800" b="1" dirty="0"/>
              <a:t> Variations</a:t>
            </a:r>
            <a:r>
              <a:rPr sz="2800" dirty="0"/>
              <a:t> are erratic movements that are not predictable because they do not follow a pattern.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8056C-9A05-4555-9FA6-F0774AEA0681}"/>
              </a:ext>
            </a:extLst>
          </p:cNvPr>
          <p:cNvSpPr>
            <a:spLocks noGrp="1"/>
          </p:cNvSpPr>
          <p:nvPr>
            <p:ph type="title"/>
          </p:nvPr>
        </p:nvSpPr>
        <p:spPr/>
        <p:txBody>
          <a:bodyPr/>
          <a:lstStyle/>
          <a:p>
            <a:r>
              <a:rPr lang="en-US" dirty="0"/>
              <a:t>Time Series Plot—Slide 1</a:t>
            </a:r>
          </a:p>
        </p:txBody>
      </p:sp>
      <p:pic>
        <p:nvPicPr>
          <p:cNvPr id="5" name="Content Placeholder 4" descr="A graph is titled as New Home Sales in the U.S by Year. The horizontal axis represents the years ranging from 1963 to 2020, in increments of 3. The vertical axis represents New homes sold (in Thousands) ranging from 0 to 1,400, in increments of 200. The curve starts in 1963 and ends in 2020. A graph shows an increasing trend until 2008 with some periodic ups and downs. After 2008, there is a steep drop and then increases continuously. The curve passes through (1963 at 590), (1975 at 500), (1980 at 500), (1987 at 790), (2002 at 1300), (2011 at 300), (2020 at 800). All the values are estimated.">
            <a:extLst>
              <a:ext uri="{FF2B5EF4-FFF2-40B4-BE49-F238E27FC236}">
                <a16:creationId xmlns:a16="http://schemas.microsoft.com/office/drawing/2014/main" id="{201CDA10-EF79-4B03-9FDD-F4DA0648A1B1}"/>
              </a:ext>
            </a:extLst>
          </p:cNvPr>
          <p:cNvPicPr>
            <a:picLocks noGrp="1" noChangeAspect="1"/>
          </p:cNvPicPr>
          <p:nvPr>
            <p:ph sz="quarter" idx="11"/>
          </p:nvPr>
        </p:nvPicPr>
        <p:blipFill>
          <a:blip r:embed="rId2"/>
          <a:srcRect b="8078"/>
          <a:stretch>
            <a:fillRect/>
          </a:stretch>
        </p:blipFill>
        <p:spPr>
          <a:xfrm>
            <a:off x="1600200" y="1143000"/>
            <a:ext cx="5776590" cy="4191000"/>
          </a:xfrm>
        </p:spPr>
      </p:pic>
      <p:sp>
        <p:nvSpPr>
          <p:cNvPr id="3" name="TextBox 2">
            <a:extLst>
              <a:ext uri="{FF2B5EF4-FFF2-40B4-BE49-F238E27FC236}">
                <a16:creationId xmlns:a16="http://schemas.microsoft.com/office/drawing/2014/main" id="{0F8D3F88-D25B-EC35-479B-3BA0F958AAFF}"/>
              </a:ext>
            </a:extLst>
          </p:cNvPr>
          <p:cNvSpPr txBox="1"/>
          <p:nvPr/>
        </p:nvSpPr>
        <p:spPr>
          <a:xfrm>
            <a:off x="3962400" y="5484167"/>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36377009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A207A60-DDC3-43EE-9D7B-3CF9980C04EA}"/>
</file>

<file path=customXml/itemProps2.xml><?xml version="1.0" encoding="utf-8"?>
<ds:datastoreItem xmlns:ds="http://schemas.openxmlformats.org/officeDocument/2006/customXml" ds:itemID="{79383C1A-D1D8-4E85-AB73-A374C2D8BD38}"/>
</file>

<file path=customXml/itemProps3.xml><?xml version="1.0" encoding="utf-8"?>
<ds:datastoreItem xmlns:ds="http://schemas.openxmlformats.org/officeDocument/2006/customXml" ds:itemID="{AA745990-3876-42A5-864F-8CCF4209C822}"/>
</file>

<file path=docProps/app.xml><?xml version="1.0" encoding="utf-8"?>
<Properties xmlns="http://schemas.openxmlformats.org/officeDocument/2006/extended-properties" xmlns:vt="http://schemas.openxmlformats.org/officeDocument/2006/docPropsVTypes">
  <TotalTime>1128</TotalTime>
  <Words>411</Words>
  <Application>Microsoft Office PowerPoint</Application>
  <PresentationFormat>On-screen Show (4:3)</PresentationFormat>
  <Paragraphs>54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Courier New</vt:lpstr>
      <vt:lpstr>Calibri</vt:lpstr>
      <vt:lpstr>Arial</vt:lpstr>
      <vt:lpstr>Office Theme</vt:lpstr>
      <vt:lpstr>Section 15.1</vt:lpstr>
      <vt:lpstr>Definition: Forecasting</vt:lpstr>
      <vt:lpstr>Definition: Time Series Analysis (TSA)</vt:lpstr>
      <vt:lpstr>Definition: Timeframe</vt:lpstr>
      <vt:lpstr>Definition: Trend</vt:lpstr>
      <vt:lpstr>Definition: Seasonal Variation</vt:lpstr>
      <vt:lpstr>Definition: Cycle or Cyclical Variation</vt:lpstr>
      <vt:lpstr>Definition: Random Variations</vt:lpstr>
      <vt:lpstr>Time Series Plot—Slide 1</vt:lpstr>
      <vt:lpstr>Time Series Plot—Slide 2</vt:lpstr>
      <vt:lpstr>Time Series Plot—Slide 3</vt:lpstr>
      <vt:lpstr>Time Series Plot—Slide 4</vt:lpstr>
      <vt:lpstr>Time Series Plot—Slide 5</vt:lpstr>
      <vt:lpstr>Time Series Plot—Slide 6</vt:lpstr>
      <vt:lpstr>Definition: Types of Time series Data</vt:lpstr>
      <vt:lpstr>Time Series Methods—Slide 1</vt:lpstr>
      <vt:lpstr>Time Series Methods—Slide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- 15.1 - Time Series Components</dc:title>
  <dc:creator>Hawkes Learning</dc:creator>
  <cp:lastModifiedBy>Sangeetha Pallikala</cp:lastModifiedBy>
  <cp:revision>135</cp:revision>
  <dcterms:created xsi:type="dcterms:W3CDTF">2013-04-26T14:43:13Z</dcterms:created>
  <dcterms:modified xsi:type="dcterms:W3CDTF">2025-10-01T12:03:53Z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