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0"/>
  </p:notesMasterIdLst>
  <p:handoutMasterIdLst>
    <p:handoutMasterId r:id="rId21"/>
  </p:handoutMasterIdLst>
  <p:sldIdLst>
    <p:sldId id="256" r:id="rId2"/>
    <p:sldId id="257" r:id="rId3"/>
    <p:sldId id="258" r:id="rId4"/>
    <p:sldId id="259" r:id="rId5"/>
    <p:sldId id="261" r:id="rId6"/>
    <p:sldId id="278" r:id="rId7"/>
    <p:sldId id="277" r:id="rId8"/>
    <p:sldId id="276" r:id="rId9"/>
    <p:sldId id="279" r:id="rId10"/>
    <p:sldId id="280" r:id="rId11"/>
    <p:sldId id="262" r:id="rId12"/>
    <p:sldId id="263" r:id="rId13"/>
    <p:sldId id="264" r:id="rId14"/>
    <p:sldId id="266" r:id="rId15"/>
    <p:sldId id="268" r:id="rId16"/>
    <p:sldId id="288" r:id="rId17"/>
    <p:sldId id="269" r:id="rId18"/>
    <p:sldId id="271" r:id="rId19"/>
  </p:sldIdLst>
  <p:sldSz cx="9144000" cy="6858000" type="screen4x3"/>
  <p:notesSz cx="6858000" cy="9144000"/>
  <p:embeddedFontLst>
    <p:embeddedFont>
      <p:font typeface="Cambria Math" panose="02040503050406030204" pitchFamily="18" charset="0"/>
      <p:regular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66092"/>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44" autoAdjust="0"/>
    <p:restoredTop sz="94673" autoAdjust="0"/>
  </p:normalViewPr>
  <p:slideViewPr>
    <p:cSldViewPr>
      <p:cViewPr varScale="1">
        <p:scale>
          <a:sx n="101" d="100"/>
          <a:sy n="101" d="100"/>
        </p:scale>
        <p:origin x="141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tableStyles" Target="tableStyles.xml"/><Relationship Id="rId30"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15.2</a:t>
            </a:r>
          </a:p>
        </p:txBody>
      </p:sp>
      <p:sp>
        <p:nvSpPr>
          <p:cNvPr id="2" name="Text Placeholder 1"/>
          <p:cNvSpPr>
            <a:spLocks noGrp="1"/>
          </p:cNvSpPr>
          <p:nvPr>
            <p:ph type="body" sz="quarter" idx="10"/>
          </p:nvPr>
        </p:nvSpPr>
        <p:spPr/>
        <p:txBody>
          <a:bodyPr/>
          <a:lstStyle/>
          <a:p>
            <a:pPr algn="ctr"/>
            <a:r>
              <a:rPr dirty="0"/>
              <a:t>Moving Averages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FAA06-A08C-4752-BABB-037E6A716A9E}"/>
              </a:ext>
            </a:extLst>
          </p:cNvPr>
          <p:cNvSpPr>
            <a:spLocks noGrp="1"/>
          </p:cNvSpPr>
          <p:nvPr>
            <p:ph type="title"/>
          </p:nvPr>
        </p:nvSpPr>
        <p:spPr/>
        <p:txBody>
          <a:bodyPr/>
          <a:lstStyle/>
          <a:p>
            <a:r>
              <a:rPr lang="en-US" dirty="0"/>
              <a:t>Example 1: Calculating a 3-Month Moving Average—Slide 7</a:t>
            </a:r>
            <a:endParaRPr lang="en-IN" dirty="0"/>
          </a:p>
        </p:txBody>
      </p:sp>
      <mc:AlternateContent xmlns:mc="http://schemas.openxmlformats.org/markup-compatibility/2006">
        <mc:Choice xmlns:a14="http://schemas.microsoft.com/office/drawing/2010/main" Requires="a14">
          <p:sp>
            <p:nvSpPr>
              <p:cNvPr id="3" name="Text Placeholder 2">
                <a:extLst>
                  <a:ext uri="{FF2B5EF4-FFF2-40B4-BE49-F238E27FC236}">
                    <a16:creationId xmlns:a16="http://schemas.microsoft.com/office/drawing/2014/main" id="{906CDE7B-2605-4A33-995C-538A76C78C3E}"/>
                  </a:ext>
                </a:extLst>
              </p:cNvPr>
              <p:cNvSpPr>
                <a:spLocks noGrp="1"/>
              </p:cNvSpPr>
              <p:nvPr>
                <p:ph type="body" sz="quarter" idx="10"/>
              </p:nvPr>
            </p:nvSpPr>
            <p:spPr/>
            <p:txBody>
              <a:bodyPr/>
              <a:lstStyle/>
              <a:p>
                <a:r>
                  <a:rPr lang="en-IN" sz="2800" dirty="0"/>
                  <a:t>the weights are all equally distributed across every period. If we compute a 5-period moving average, then every period is weighted 1</a:t>
                </a:r>
                <a:r>
                  <a:rPr lang="en-IN" sz="2800" dirty="0">
                    <a:latin typeface="Calibri" panose="020F0502020204030204" pitchFamily="34" charset="0"/>
                    <a:ea typeface="Calibri" panose="020F0502020204030204" pitchFamily="34" charset="0"/>
                    <a:cs typeface="Calibri" panose="020F0502020204030204" pitchFamily="34" charset="0"/>
                  </a:rPr>
                  <a:t>⁄</a:t>
                </a:r>
                <a:r>
                  <a:rPr lang="en-IN" sz="2800" dirty="0"/>
                  <a:t>5 or </a:t>
                </a:r>
                <a14:m>
                  <m:oMath xmlns:m="http://schemas.openxmlformats.org/officeDocument/2006/math">
                    <m:r>
                      <a:rPr lang="en-IN">
                        <a:latin typeface="Cambria Math" panose="02040503050406030204" pitchFamily="18" charset="0"/>
                      </a:rPr>
                      <m:t>20%</m:t>
                    </m:r>
                  </m:oMath>
                </a14:m>
                <a:r>
                  <a:rPr lang="en-IN" sz="2800" dirty="0"/>
                  <a:t>. There are times, however, that we may want to weight recent periods more heavily than periods in the distant past. If this is the case, we may want to use a procedure called a weighted moving average.</a:t>
                </a:r>
              </a:p>
              <a:p>
                <a:endParaRPr lang="en-IN" dirty="0"/>
              </a:p>
            </p:txBody>
          </p:sp>
        </mc:Choice>
        <mc:Fallback>
          <p:sp>
            <p:nvSpPr>
              <p:cNvPr id="3" name="Text Placeholder 2">
                <a:extLst>
                  <a:ext uri="{FF2B5EF4-FFF2-40B4-BE49-F238E27FC236}">
                    <a16:creationId xmlns:a16="http://schemas.microsoft.com/office/drawing/2014/main" id="{906CDE7B-2605-4A33-995C-538A76C78C3E}"/>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r="-1185"/>
                </a:stretch>
              </a:blipFill>
            </p:spPr>
            <p:txBody>
              <a:bodyPr/>
              <a:lstStyle/>
              <a:p>
                <a:r>
                  <a:rPr lang="en-IN">
                    <a:noFill/>
                  </a:rPr>
                  <a:t> </a:t>
                </a:r>
              </a:p>
            </p:txBody>
          </p:sp>
        </mc:Fallback>
      </mc:AlternateContent>
    </p:spTree>
    <p:extLst>
      <p:ext uri="{BB962C8B-B14F-4D97-AF65-F5344CB8AC3E}">
        <p14:creationId xmlns:p14="http://schemas.microsoft.com/office/powerpoint/2010/main" val="1021974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Weighted Moving Average</a:t>
            </a:r>
            <a:r>
              <a:rPr lang="en-US" dirty="0"/>
              <a:t>—Slide 1</a:t>
            </a:r>
            <a:endParaRPr dirty="0"/>
          </a:p>
        </p:txBody>
      </p:sp>
      <p:sp>
        <p:nvSpPr>
          <p:cNvPr id="3" name="Text Placeholder 2"/>
          <p:cNvSpPr>
            <a:spLocks noGrp="1"/>
          </p:cNvSpPr>
          <p:nvPr>
            <p:ph type="body" sz="quarter" idx="10"/>
          </p:nvPr>
        </p:nvSpPr>
        <p:spPr>
          <a:xfrm>
            <a:off x="457200" y="1082078"/>
            <a:ext cx="8229600" cy="1813522"/>
          </a:xfrm>
        </p:spPr>
        <p:txBody>
          <a:bodyPr>
            <a:normAutofit/>
          </a:bodyPr>
          <a:lstStyle/>
          <a:p>
            <a:r>
              <a:rPr sz="2800" dirty="0"/>
              <a:t>In </a:t>
            </a:r>
            <a:r>
              <a:rPr lang="en-US" sz="2800" dirty="0"/>
              <a:t>a </a:t>
            </a:r>
            <a:r>
              <a:rPr sz="2800" b="1" dirty="0"/>
              <a:t>weighted moving average</a:t>
            </a:r>
            <a:r>
              <a:rPr sz="2800" dirty="0"/>
              <a:t>, each value in the time window (number of periods chosen) is multiplied by a weight between 0 and 1, with the sum of the weights equaling 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Weighted Moving Average</a:t>
            </a:r>
            <a:r>
              <a:rPr lang="en-US" dirty="0"/>
              <a:t>—Slide 2</a:t>
            </a:r>
            <a:endParaRPr dirty="0"/>
          </a:p>
        </p:txBody>
      </p:sp>
      <p:sp>
        <p:nvSpPr>
          <p:cNvPr id="3" name="Text Placeholder 2"/>
          <p:cNvSpPr>
            <a:spLocks noGrp="1"/>
          </p:cNvSpPr>
          <p:nvPr>
            <p:ph type="body" sz="quarter" idx="10"/>
          </p:nvPr>
        </p:nvSpPr>
        <p:spPr/>
        <p:txBody>
          <a:bodyPr>
            <a:normAutofit/>
          </a:bodyPr>
          <a:lstStyle/>
          <a:p>
            <a:r>
              <a:rPr sz="2800" dirty="0"/>
              <a:t>The computational formula for </a:t>
            </a:r>
            <a:r>
              <a:rPr sz="2800" b="1" dirty="0"/>
              <a:t>weighted moving average</a:t>
            </a:r>
            <a:r>
              <a:rPr sz="2800" dirty="0"/>
              <a:t> involves summing the product of the weights and corresponding </a:t>
            </a:r>
            <a:r>
              <a:rPr lang="en-US" sz="2800" dirty="0"/>
              <a:t>time series data values</a:t>
            </a:r>
            <a:r>
              <a:rPr sz="2800" dirty="0"/>
              <a:t> as follows:</a:t>
            </a:r>
          </a:p>
          <a:p>
            <a:pPr algn="ctr">
              <a:defRPr sz="2800"/>
            </a:pPr>
            <a:endParaRPr lang="en-US" sz="2800" dirty="0"/>
          </a:p>
          <a:p>
            <a:pPr algn="ctr">
              <a:defRPr sz="2800"/>
            </a:pPr>
            <a:endParaRPr lang="en-US" sz="2800" dirty="0"/>
          </a:p>
          <a:p>
            <a:pPr algn="ctr">
              <a:defRPr sz="2800"/>
            </a:pPr>
            <a:endParaRPr lang="en-IN" dirty="0"/>
          </a:p>
          <a:p>
            <a:pPr algn="ctr">
              <a:defRPr sz="2800"/>
            </a:pPr>
            <a:endParaRPr sz="2800" dirty="0"/>
          </a:p>
          <a:p>
            <a:endParaRPr sz="2800" dirty="0"/>
          </a:p>
        </p:txBody>
      </p:sp>
      <p:pic>
        <p:nvPicPr>
          <p:cNvPr id="7" name="Picture 6" descr="W M A subscript n equals the summation from i equals one to n of W subscript i times D subscript i.">
            <a:extLst>
              <a:ext uri="{FF2B5EF4-FFF2-40B4-BE49-F238E27FC236}">
                <a16:creationId xmlns:a16="http://schemas.microsoft.com/office/drawing/2014/main" id="{78FC7CC9-DDE8-D998-B506-4B9890444079}"/>
              </a:ext>
            </a:extLst>
          </p:cNvPr>
          <p:cNvPicPr>
            <a:picLocks noChangeAspect="1"/>
          </p:cNvPicPr>
          <p:nvPr/>
        </p:nvPicPr>
        <p:blipFill>
          <a:blip r:embed="rId2"/>
          <a:stretch>
            <a:fillRect/>
          </a:stretch>
        </p:blipFill>
        <p:spPr>
          <a:xfrm>
            <a:off x="3429000" y="2419350"/>
            <a:ext cx="2514600" cy="1009650"/>
          </a:xfrm>
          <a:prstGeom prst="rect">
            <a:avLst/>
          </a:prstGeom>
        </p:spPr>
      </p:pic>
      <p:sp>
        <p:nvSpPr>
          <p:cNvPr id="9" name="TextBox 8">
            <a:extLst>
              <a:ext uri="{FF2B5EF4-FFF2-40B4-BE49-F238E27FC236}">
                <a16:creationId xmlns:a16="http://schemas.microsoft.com/office/drawing/2014/main" id="{73A582C8-63F4-A7ED-F59A-114BAEA6F343}"/>
              </a:ext>
            </a:extLst>
          </p:cNvPr>
          <p:cNvSpPr txBox="1"/>
          <p:nvPr/>
        </p:nvSpPr>
        <p:spPr>
          <a:xfrm>
            <a:off x="533400" y="3481791"/>
            <a:ext cx="8001000" cy="1384995"/>
          </a:xfrm>
          <a:prstGeom prst="rect">
            <a:avLst/>
          </a:prstGeom>
          <a:noFill/>
        </p:spPr>
        <p:txBody>
          <a:bodyPr wrap="square">
            <a:spAutoFit/>
          </a:bodyPr>
          <a:lstStyle/>
          <a:p>
            <a:pPr>
              <a:defRPr sz="2800"/>
            </a:pPr>
            <a:r>
              <a:rPr lang="en-US" sz="2800" dirty="0">
                <a:solidFill>
                  <a:srgbClr val="000000"/>
                </a:solidFill>
              </a:rPr>
              <a:t>Where </a:t>
            </a:r>
            <a:r>
              <a:rPr lang="en-US" sz="2800" i="1" dirty="0">
                <a:solidFill>
                  <a:srgbClr val="000000"/>
                </a:solidFill>
              </a:rPr>
              <a:t>W</a:t>
            </a:r>
            <a:r>
              <a:rPr lang="en-US" sz="1050" i="1" dirty="0">
                <a:solidFill>
                  <a:srgbClr val="000000"/>
                </a:solidFill>
              </a:rPr>
              <a:t> </a:t>
            </a:r>
            <a:r>
              <a:rPr lang="en-US" sz="2800" i="1" baseline="-25000" dirty="0" err="1">
                <a:solidFill>
                  <a:srgbClr val="000000"/>
                </a:solidFill>
              </a:rPr>
              <a:t>i</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 = </a:t>
            </a:r>
            <a:r>
              <a:rPr lang="en-US" sz="2800" dirty="0">
                <a:solidFill>
                  <a:srgbClr val="000000"/>
                </a:solidFill>
              </a:rPr>
              <a:t>the weight for period </a:t>
            </a:r>
            <a:r>
              <a:rPr lang="en-US" sz="2800" i="1" dirty="0" err="1">
                <a:solidFill>
                  <a:srgbClr val="000000"/>
                </a:solidFill>
              </a:rPr>
              <a:t>i</a:t>
            </a:r>
            <a:r>
              <a:rPr lang="en-US" sz="2800" dirty="0">
                <a:solidFill>
                  <a:srgbClr val="000000"/>
                </a:solidFill>
              </a:rPr>
              <a:t>, </a:t>
            </a:r>
            <a:r>
              <a:rPr lang="en-US" sz="2800" i="1" dirty="0">
                <a:solidFill>
                  <a:srgbClr val="000000"/>
                </a:solidFill>
              </a:rPr>
              <a:t>D</a:t>
            </a:r>
            <a:r>
              <a:rPr lang="en-US" sz="1050" i="1" dirty="0">
                <a:solidFill>
                  <a:srgbClr val="000000"/>
                </a:solidFill>
              </a:rPr>
              <a:t> </a:t>
            </a:r>
            <a:r>
              <a:rPr lang="en-US" sz="2800" i="1" baseline="-25000" dirty="0" err="1">
                <a:solidFill>
                  <a:srgbClr val="000000"/>
                </a:solidFill>
              </a:rPr>
              <a:t>i</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 = </a:t>
            </a:r>
            <a:r>
              <a:rPr lang="en-US" sz="2800" dirty="0">
                <a:solidFill>
                  <a:srgbClr val="000000"/>
                </a:solidFill>
              </a:rPr>
              <a:t>the data value for the period </a:t>
            </a:r>
            <a:r>
              <a:rPr lang="en-US" sz="2800" i="1" dirty="0" err="1">
                <a:solidFill>
                  <a:srgbClr val="000000"/>
                </a:solidFill>
              </a:rPr>
              <a:t>i</a:t>
            </a:r>
            <a:r>
              <a:rPr lang="en-US" sz="2800" dirty="0">
                <a:solidFill>
                  <a:srgbClr val="000000"/>
                </a:solidFill>
              </a:rPr>
              <a:t>, </a:t>
            </a:r>
            <a:r>
              <a:rPr lang="en-US" sz="2800" i="1" dirty="0">
                <a:solidFill>
                  <a:srgbClr val="000000"/>
                </a:solidFill>
              </a:rPr>
              <a:t>n</a:t>
            </a:r>
            <a:r>
              <a:rPr lang="en-US" sz="2800" dirty="0">
                <a:solidFill>
                  <a:srgbClr val="000000"/>
                </a:solidFill>
              </a:rPr>
              <a:t> = number of periods chosen, and</a:t>
            </a:r>
          </a:p>
        </p:txBody>
      </p:sp>
      <p:pic>
        <p:nvPicPr>
          <p:cNvPr id="12" name="Picture 11" descr="Summation of W subscript i equals one.">
            <a:extLst>
              <a:ext uri="{FF2B5EF4-FFF2-40B4-BE49-F238E27FC236}">
                <a16:creationId xmlns:a16="http://schemas.microsoft.com/office/drawing/2014/main" id="{5C916E2E-90E4-F0CE-3FF8-B16B3616521E}"/>
              </a:ext>
            </a:extLst>
          </p:cNvPr>
          <p:cNvPicPr>
            <a:picLocks noChangeAspect="1"/>
          </p:cNvPicPr>
          <p:nvPr/>
        </p:nvPicPr>
        <p:blipFill>
          <a:blip r:embed="rId3"/>
          <a:stretch>
            <a:fillRect/>
          </a:stretch>
        </p:blipFill>
        <p:spPr>
          <a:xfrm>
            <a:off x="3890962" y="4866786"/>
            <a:ext cx="1362075" cy="55245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Calculating a Weighted Moving Average for the </a:t>
            </a:r>
            <a:r>
              <a:rPr dirty="0" err="1"/>
              <a:t>TixPixx</a:t>
            </a:r>
            <a:r>
              <a:rPr dirty="0"/>
              <a:t> Data</a:t>
            </a:r>
          </a:p>
        </p:txBody>
      </p:sp>
      <p:sp>
        <p:nvSpPr>
          <p:cNvPr id="3" name="Text Placeholder 2"/>
          <p:cNvSpPr>
            <a:spLocks noGrp="1"/>
          </p:cNvSpPr>
          <p:nvPr>
            <p:ph type="body" sz="quarter" idx="10"/>
          </p:nvPr>
        </p:nvSpPr>
        <p:spPr/>
        <p:txBody>
          <a:bodyPr>
            <a:normAutofit/>
          </a:bodyPr>
          <a:lstStyle/>
          <a:p>
            <a:r>
              <a:rPr sz="2400" dirty="0"/>
              <a:t>Using the </a:t>
            </a:r>
            <a:r>
              <a:rPr sz="2400" dirty="0" err="1"/>
              <a:t>TixPixx</a:t>
            </a:r>
            <a:r>
              <a:rPr sz="2400" dirty="0"/>
              <a:t> data, calculate a weighted moving average for June using the weights of 0.1,</a:t>
            </a:r>
            <a:r>
              <a:rPr lang="en-US" sz="2400" dirty="0"/>
              <a:t> </a:t>
            </a:r>
            <a:r>
              <a:rPr sz="2400" dirty="0"/>
              <a:t>0.3, and 0.6 on the most recent months.</a:t>
            </a:r>
            <a:endParaRPr lang="en-US" sz="2400" dirty="0"/>
          </a:p>
          <a:p>
            <a:r>
              <a:rPr lang="en-IN" sz="2400" b="1" dirty="0"/>
              <a:t>Solution</a:t>
            </a:r>
          </a:p>
          <a:p>
            <a:r>
              <a:rPr lang="en-IN" sz="2400" dirty="0"/>
              <a:t>Note that the instructions imply that we want to put the 0.6 weight on the most recent month, 0.3 on the next most recent month, and 0.1 on the more </a:t>
            </a:r>
            <a:r>
              <a:rPr lang="en-IN" sz="2400" dirty="0">
                <a:solidFill>
                  <a:srgbClr val="366092"/>
                </a:solidFill>
              </a:rPr>
              <a:t>distant month’s data value. </a:t>
            </a:r>
            <a:r>
              <a:rPr lang="en-IN" sz="2400" dirty="0"/>
              <a:t>The sum of the weights is equal to 1 and it should be noted that this a three-period weighted moving average. Therefore, the forecast for June using a 3-month </a:t>
            </a:r>
            <a:r>
              <a:rPr lang="en-IN" sz="2400" dirty="0">
                <a:ea typeface="Cambria Math" panose="02040503050406030204" pitchFamily="18" charset="0"/>
              </a:rPr>
              <a:t>WMA</a:t>
            </a:r>
            <a:r>
              <a:rPr lang="en-IN" sz="2400" dirty="0"/>
              <a:t> is</a:t>
            </a:r>
            <a:endParaRPr lang="en-IN" sz="2400" dirty="0">
              <a:solidFill>
                <a:srgbClr val="366092"/>
              </a:solidFill>
            </a:endParaRPr>
          </a:p>
          <a:p>
            <a:pPr algn="ctr">
              <a:defRPr sz="2800"/>
            </a:pPr>
            <a:endParaRPr lang="ar-AE" sz="2400" dirty="0"/>
          </a:p>
        </p:txBody>
      </p:sp>
      <p:pic>
        <p:nvPicPr>
          <p:cNvPr id="9" name="Picture 8" descr="WMA subscript June equals eleven times open parenthesis zero point one close parenthesis plus ten times open parenthesis zero point three close parenthesis plus twelve times open parenthesis zero point six close parenthesis equals eleven point three.">
            <a:extLst>
              <a:ext uri="{FF2B5EF4-FFF2-40B4-BE49-F238E27FC236}">
                <a16:creationId xmlns:a16="http://schemas.microsoft.com/office/drawing/2014/main" id="{D193565B-C7BB-E5D9-38B7-183873110147}"/>
              </a:ext>
            </a:extLst>
          </p:cNvPr>
          <p:cNvPicPr>
            <a:picLocks noChangeAspect="1"/>
          </p:cNvPicPr>
          <p:nvPr/>
        </p:nvPicPr>
        <p:blipFill>
          <a:blip r:embed="rId2"/>
          <a:stretch>
            <a:fillRect/>
          </a:stretch>
        </p:blipFill>
        <p:spPr>
          <a:xfrm>
            <a:off x="1295400" y="4943475"/>
            <a:ext cx="5943600" cy="466725"/>
          </a:xfrm>
          <a:prstGeom prst="rect">
            <a:avLst/>
          </a:prstGeom>
        </p:spPr>
      </p:pic>
      <p:sp>
        <p:nvSpPr>
          <p:cNvPr id="11" name="TextBox 10">
            <a:extLst>
              <a:ext uri="{FF2B5EF4-FFF2-40B4-BE49-F238E27FC236}">
                <a16:creationId xmlns:a16="http://schemas.microsoft.com/office/drawing/2014/main" id="{09147642-75A1-1399-5CB1-949B0A47A01A}"/>
              </a:ext>
            </a:extLst>
          </p:cNvPr>
          <p:cNvSpPr txBox="1"/>
          <p:nvPr/>
        </p:nvSpPr>
        <p:spPr>
          <a:xfrm>
            <a:off x="461682" y="5336270"/>
            <a:ext cx="8229600" cy="492443"/>
          </a:xfrm>
          <a:prstGeom prst="rect">
            <a:avLst/>
          </a:prstGeom>
          <a:noFill/>
        </p:spPr>
        <p:txBody>
          <a:bodyPr wrap="square">
            <a:spAutoFit/>
          </a:bodyPr>
          <a:lstStyle/>
          <a:p>
            <a:r>
              <a:rPr lang="en-IN" sz="2600" dirty="0"/>
              <a:t>Recall that the simple moving average forecast was 11.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Moving Averages (SMA and WMA) for Truck Crossings</a:t>
            </a:r>
            <a:r>
              <a:rPr lang="en-US" dirty="0"/>
              <a:t>—Slide 1</a:t>
            </a:r>
            <a:endParaRPr dirty="0"/>
          </a:p>
        </p:txBody>
      </p:sp>
      <p:sp>
        <p:nvSpPr>
          <p:cNvPr id="3" name="Text Placeholder 2"/>
          <p:cNvSpPr>
            <a:spLocks noGrp="1"/>
          </p:cNvSpPr>
          <p:nvPr>
            <p:ph type="body" sz="quarter" idx="10"/>
          </p:nvPr>
        </p:nvSpPr>
        <p:spPr>
          <a:xfrm>
            <a:off x="457200" y="1029287"/>
            <a:ext cx="8153400" cy="4920589"/>
          </a:xfrm>
        </p:spPr>
        <p:txBody>
          <a:bodyPr>
            <a:normAutofit/>
          </a:bodyPr>
          <a:lstStyle/>
          <a:p>
            <a:r>
              <a:rPr sz="2100" dirty="0"/>
              <a:t>The Department of Transportation wanted to predict the number of truck crossings at the </a:t>
            </a:r>
            <a:r>
              <a:rPr sz="2100" dirty="0">
                <a:latin typeface="Cambria Math" panose="02040503050406030204" pitchFamily="18" charset="0"/>
                <a:ea typeface="Cambria Math" panose="02040503050406030204" pitchFamily="18" charset="0"/>
              </a:rPr>
              <a:t>P</a:t>
            </a:r>
            <a:r>
              <a:rPr sz="2100" dirty="0"/>
              <a:t>ort of </a:t>
            </a:r>
            <a:r>
              <a:rPr sz="2100" dirty="0">
                <a:latin typeface="Cambria Math" panose="02040503050406030204" pitchFamily="18" charset="0"/>
                <a:ea typeface="Cambria Math" panose="02040503050406030204" pitchFamily="18" charset="0"/>
              </a:rPr>
              <a:t>L</a:t>
            </a:r>
            <a:r>
              <a:rPr sz="2100" dirty="0"/>
              <a:t>aredo for 2019. Using the data in the table below which contain annual truck crossings from 2011 through 2018, predict the number of truck crossings in 2019 using a 3-period moving average.</a:t>
            </a:r>
          </a:p>
        </p:txBody>
      </p:sp>
      <p:graphicFrame>
        <p:nvGraphicFramePr>
          <p:cNvPr id="4" name="Table Placeholder 2" descr="The table shows the number of truck crossings by year from 2011 to 2018. It has 2 columns labeled &quot;Year&quot; and &quot;Number of Truck Crossings.&quot;&#10;In 2011, there were 1,695,916 truck crossings,&#10;In 2012, 1,789,546,&#10;In 2013, 1,846,282,&#10;In 2014, 1,947,846,&#10;In 2015, 2,015,773,&#10;In 2016, 2,083,964,&#10;In 2017, 2,182,984,&#10;In 2018, 2,313,967.">
            <a:extLst>
              <a:ext uri="{FF2B5EF4-FFF2-40B4-BE49-F238E27FC236}">
                <a16:creationId xmlns:a16="http://schemas.microsoft.com/office/drawing/2014/main" id="{D41E5D2A-B17F-4533-B4B7-FC9D20397FF8}"/>
              </a:ext>
            </a:extLst>
          </p:cNvPr>
          <p:cNvGraphicFramePr>
            <a:graphicFrameLocks/>
          </p:cNvGraphicFramePr>
          <p:nvPr>
            <p:extLst>
              <p:ext uri="{D42A27DB-BD31-4B8C-83A1-F6EECF244321}">
                <p14:modId xmlns:p14="http://schemas.microsoft.com/office/powerpoint/2010/main" val="1216723142"/>
              </p:ext>
            </p:extLst>
          </p:nvPr>
        </p:nvGraphicFramePr>
        <p:xfrm>
          <a:off x="457200" y="2689412"/>
          <a:ext cx="7772400" cy="3291840"/>
        </p:xfrm>
        <a:graphic>
          <a:graphicData uri="http://schemas.openxmlformats.org/drawingml/2006/table">
            <a:tbl>
              <a:tblPr firstRow="1" bandRow="1">
                <a:tableStyleId>{5940675A-B579-460E-94D1-54222C63F5DA}</a:tableStyleId>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344743">
                <a:tc>
                  <a:txBody>
                    <a:bodyPr/>
                    <a:lstStyle/>
                    <a:p>
                      <a:pPr algn="ctr">
                        <a:defRPr sz="1800" b="1"/>
                      </a:pPr>
                      <a:r>
                        <a:t>Year</a:t>
                      </a:r>
                    </a:p>
                  </a:txBody>
                  <a:tcPr/>
                </a:tc>
                <a:tc>
                  <a:txBody>
                    <a:bodyPr/>
                    <a:lstStyle/>
                    <a:p>
                      <a:pPr algn="ctr">
                        <a:defRPr sz="1800" b="1"/>
                      </a:pPr>
                      <a:r>
                        <a:t>Number of Truck Crossings</a:t>
                      </a:r>
                    </a:p>
                  </a:txBody>
                  <a:tcPr/>
                </a:tc>
                <a:extLst>
                  <a:ext uri="{0D108BD9-81ED-4DB2-BD59-A6C34878D82A}">
                    <a16:rowId xmlns:a16="http://schemas.microsoft.com/office/drawing/2014/main" val="10000"/>
                  </a:ext>
                </a:extLst>
              </a:tr>
              <a:tr h="344743">
                <a:tc>
                  <a:txBody>
                    <a:bodyPr/>
                    <a:lstStyle/>
                    <a:p>
                      <a:pPr algn="ctr">
                        <a:defRPr sz="1800" b="1"/>
                      </a:pPr>
                      <a:r>
                        <a:rPr b="0" dirty="0"/>
                        <a:t>2011</a:t>
                      </a:r>
                    </a:p>
                  </a:txBody>
                  <a:tcPr/>
                </a:tc>
                <a:tc>
                  <a:txBody>
                    <a:bodyPr/>
                    <a:lstStyle/>
                    <a:p>
                      <a:pPr algn="ctr"/>
                      <a:r>
                        <a:rPr sz="1800" dirty="0"/>
                        <a:t>1,695,916</a:t>
                      </a:r>
                      <a:endParaRPr sz="1800" dirty="0">
                        <a:latin typeface="Cambria Math"/>
                      </a:endParaRPr>
                    </a:p>
                  </a:txBody>
                  <a:tcPr/>
                </a:tc>
                <a:extLst>
                  <a:ext uri="{0D108BD9-81ED-4DB2-BD59-A6C34878D82A}">
                    <a16:rowId xmlns:a16="http://schemas.microsoft.com/office/drawing/2014/main" val="10001"/>
                  </a:ext>
                </a:extLst>
              </a:tr>
              <a:tr h="344743">
                <a:tc>
                  <a:txBody>
                    <a:bodyPr/>
                    <a:lstStyle/>
                    <a:p>
                      <a:pPr algn="ctr">
                        <a:defRPr sz="1800" b="1"/>
                      </a:pPr>
                      <a:r>
                        <a:rPr b="0"/>
                        <a:t>2012</a:t>
                      </a:r>
                    </a:p>
                  </a:txBody>
                  <a:tcPr/>
                </a:tc>
                <a:tc>
                  <a:txBody>
                    <a:bodyPr/>
                    <a:lstStyle/>
                    <a:p>
                      <a:pPr algn="ctr"/>
                      <a:r>
                        <a:rPr sz="1800" dirty="0"/>
                        <a:t>1,789,546</a:t>
                      </a:r>
                      <a:endParaRPr sz="1800" dirty="0">
                        <a:latin typeface="Cambria Math"/>
                      </a:endParaRPr>
                    </a:p>
                  </a:txBody>
                  <a:tcPr/>
                </a:tc>
                <a:extLst>
                  <a:ext uri="{0D108BD9-81ED-4DB2-BD59-A6C34878D82A}">
                    <a16:rowId xmlns:a16="http://schemas.microsoft.com/office/drawing/2014/main" val="10002"/>
                  </a:ext>
                </a:extLst>
              </a:tr>
              <a:tr h="344743">
                <a:tc>
                  <a:txBody>
                    <a:bodyPr/>
                    <a:lstStyle/>
                    <a:p>
                      <a:pPr algn="ctr">
                        <a:defRPr sz="1800" b="1"/>
                      </a:pPr>
                      <a:r>
                        <a:rPr b="0" dirty="0"/>
                        <a:t>2013</a:t>
                      </a:r>
                    </a:p>
                  </a:txBody>
                  <a:tcPr/>
                </a:tc>
                <a:tc>
                  <a:txBody>
                    <a:bodyPr/>
                    <a:lstStyle/>
                    <a:p>
                      <a:pPr algn="ctr"/>
                      <a:r>
                        <a:rPr sz="1800" dirty="0"/>
                        <a:t>1,846,282</a:t>
                      </a:r>
                      <a:endParaRPr sz="1800" dirty="0">
                        <a:latin typeface="Cambria Math"/>
                      </a:endParaRPr>
                    </a:p>
                  </a:txBody>
                  <a:tcPr/>
                </a:tc>
                <a:extLst>
                  <a:ext uri="{0D108BD9-81ED-4DB2-BD59-A6C34878D82A}">
                    <a16:rowId xmlns:a16="http://schemas.microsoft.com/office/drawing/2014/main" val="10003"/>
                  </a:ext>
                </a:extLst>
              </a:tr>
              <a:tr h="344743">
                <a:tc>
                  <a:txBody>
                    <a:bodyPr/>
                    <a:lstStyle/>
                    <a:p>
                      <a:pPr algn="ctr">
                        <a:defRPr sz="1800" b="1"/>
                      </a:pPr>
                      <a:r>
                        <a:rPr b="0" dirty="0"/>
                        <a:t>2014</a:t>
                      </a:r>
                    </a:p>
                  </a:txBody>
                  <a:tcPr/>
                </a:tc>
                <a:tc>
                  <a:txBody>
                    <a:bodyPr/>
                    <a:lstStyle/>
                    <a:p>
                      <a:pPr algn="ctr"/>
                      <a:r>
                        <a:rPr sz="1800" dirty="0"/>
                        <a:t>1,947,846</a:t>
                      </a:r>
                      <a:endParaRPr sz="1800" dirty="0">
                        <a:latin typeface="Cambria Math"/>
                      </a:endParaRPr>
                    </a:p>
                  </a:txBody>
                  <a:tcPr/>
                </a:tc>
                <a:extLst>
                  <a:ext uri="{0D108BD9-81ED-4DB2-BD59-A6C34878D82A}">
                    <a16:rowId xmlns:a16="http://schemas.microsoft.com/office/drawing/2014/main" val="10004"/>
                  </a:ext>
                </a:extLst>
              </a:tr>
              <a:tr h="344743">
                <a:tc>
                  <a:txBody>
                    <a:bodyPr/>
                    <a:lstStyle/>
                    <a:p>
                      <a:pPr algn="ctr">
                        <a:defRPr sz="1800" b="1"/>
                      </a:pPr>
                      <a:r>
                        <a:rPr b="0"/>
                        <a:t>2015</a:t>
                      </a:r>
                    </a:p>
                  </a:txBody>
                  <a:tcPr/>
                </a:tc>
                <a:tc>
                  <a:txBody>
                    <a:bodyPr/>
                    <a:lstStyle/>
                    <a:p>
                      <a:pPr algn="ctr"/>
                      <a:r>
                        <a:rPr sz="1800" dirty="0"/>
                        <a:t>2,015,773</a:t>
                      </a:r>
                      <a:endParaRPr sz="1800" dirty="0">
                        <a:latin typeface="Cambria Math"/>
                      </a:endParaRPr>
                    </a:p>
                  </a:txBody>
                  <a:tcPr/>
                </a:tc>
                <a:extLst>
                  <a:ext uri="{0D108BD9-81ED-4DB2-BD59-A6C34878D82A}">
                    <a16:rowId xmlns:a16="http://schemas.microsoft.com/office/drawing/2014/main" val="10005"/>
                  </a:ext>
                </a:extLst>
              </a:tr>
              <a:tr h="344743">
                <a:tc>
                  <a:txBody>
                    <a:bodyPr/>
                    <a:lstStyle/>
                    <a:p>
                      <a:pPr algn="ctr">
                        <a:defRPr sz="1800" b="1"/>
                      </a:pPr>
                      <a:r>
                        <a:rPr b="0"/>
                        <a:t>2016</a:t>
                      </a:r>
                    </a:p>
                  </a:txBody>
                  <a:tcPr/>
                </a:tc>
                <a:tc>
                  <a:txBody>
                    <a:bodyPr/>
                    <a:lstStyle/>
                    <a:p>
                      <a:pPr algn="ctr"/>
                      <a:r>
                        <a:rPr sz="1800" dirty="0"/>
                        <a:t>2,083,964</a:t>
                      </a:r>
                      <a:endParaRPr sz="1800" dirty="0">
                        <a:latin typeface="Cambria Math"/>
                      </a:endParaRPr>
                    </a:p>
                  </a:txBody>
                  <a:tcPr/>
                </a:tc>
                <a:extLst>
                  <a:ext uri="{0D108BD9-81ED-4DB2-BD59-A6C34878D82A}">
                    <a16:rowId xmlns:a16="http://schemas.microsoft.com/office/drawing/2014/main" val="10006"/>
                  </a:ext>
                </a:extLst>
              </a:tr>
              <a:tr h="344743">
                <a:tc>
                  <a:txBody>
                    <a:bodyPr/>
                    <a:lstStyle/>
                    <a:p>
                      <a:pPr algn="ctr">
                        <a:defRPr sz="1800" b="1"/>
                      </a:pPr>
                      <a:r>
                        <a:rPr b="0"/>
                        <a:t>2017</a:t>
                      </a:r>
                    </a:p>
                  </a:txBody>
                  <a:tcPr/>
                </a:tc>
                <a:tc>
                  <a:txBody>
                    <a:bodyPr/>
                    <a:lstStyle/>
                    <a:p>
                      <a:pPr algn="ctr"/>
                      <a:r>
                        <a:rPr sz="1800" dirty="0"/>
                        <a:t>2,182,984</a:t>
                      </a:r>
                      <a:endParaRPr sz="1800" dirty="0">
                        <a:latin typeface="Cambria Math"/>
                      </a:endParaRPr>
                    </a:p>
                  </a:txBody>
                  <a:tcPr/>
                </a:tc>
                <a:extLst>
                  <a:ext uri="{0D108BD9-81ED-4DB2-BD59-A6C34878D82A}">
                    <a16:rowId xmlns:a16="http://schemas.microsoft.com/office/drawing/2014/main" val="10007"/>
                  </a:ext>
                </a:extLst>
              </a:tr>
              <a:tr h="344743">
                <a:tc>
                  <a:txBody>
                    <a:bodyPr/>
                    <a:lstStyle/>
                    <a:p>
                      <a:pPr algn="ctr">
                        <a:defRPr sz="1800" b="1"/>
                      </a:pPr>
                      <a:r>
                        <a:rPr b="0" dirty="0"/>
                        <a:t>2018</a:t>
                      </a:r>
                    </a:p>
                  </a:txBody>
                  <a:tcPr/>
                </a:tc>
                <a:tc>
                  <a:txBody>
                    <a:bodyPr/>
                    <a:lstStyle/>
                    <a:p>
                      <a:pPr algn="ctr"/>
                      <a:r>
                        <a:rPr sz="1800" dirty="0"/>
                        <a:t>2,313,967</a:t>
                      </a:r>
                      <a:endParaRPr sz="1800" dirty="0">
                        <a:latin typeface="Cambria Math"/>
                      </a:endParaRPr>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Moving Averages (SMA and WMA) for Truck Crossings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For 2019, the SMA using 3-periods is</a:t>
            </a:r>
            <a:endParaRPr lang="en-US" sz="2800" dirty="0"/>
          </a:p>
          <a:p>
            <a:pPr>
              <a:defRPr sz="2800"/>
            </a:pPr>
            <a:endParaRPr lang="en-US" sz="2800" dirty="0"/>
          </a:p>
          <a:p>
            <a:pPr>
              <a:defRPr sz="2800"/>
            </a:pPr>
            <a:endParaRPr lang="en-IN" dirty="0"/>
          </a:p>
        </p:txBody>
      </p:sp>
      <p:pic>
        <p:nvPicPr>
          <p:cNvPr id="6" name="Picture 5" descr="Two million eighty-three thousand nine hundred sixty-four plus two million one hundred eighty-two thousand nine hundred eighty-four plus two million three hundred thirteen thousand nine hundred sixty-seven divided by three is approximately equal to two million one hundred ninety-three thousand six hundred thirty-eight.">
            <a:extLst>
              <a:ext uri="{FF2B5EF4-FFF2-40B4-BE49-F238E27FC236}">
                <a16:creationId xmlns:a16="http://schemas.microsoft.com/office/drawing/2014/main" id="{EDDA006D-59C9-1E46-4C5B-0E541D1911FF}"/>
              </a:ext>
            </a:extLst>
          </p:cNvPr>
          <p:cNvPicPr>
            <a:picLocks noChangeAspect="1"/>
          </p:cNvPicPr>
          <p:nvPr/>
        </p:nvPicPr>
        <p:blipFill>
          <a:blip r:embed="rId2"/>
          <a:stretch>
            <a:fillRect/>
          </a:stretch>
        </p:blipFill>
        <p:spPr>
          <a:xfrm>
            <a:off x="1066800" y="2133600"/>
            <a:ext cx="6229350" cy="790575"/>
          </a:xfrm>
          <a:prstGeom prst="rect">
            <a:avLst/>
          </a:prstGeom>
        </p:spPr>
      </p:pic>
      <p:sp>
        <p:nvSpPr>
          <p:cNvPr id="8" name="TextBox 7">
            <a:extLst>
              <a:ext uri="{FF2B5EF4-FFF2-40B4-BE49-F238E27FC236}">
                <a16:creationId xmlns:a16="http://schemas.microsoft.com/office/drawing/2014/main" id="{1CB4B4A4-2978-AF16-8CE9-54E5F7530160}"/>
              </a:ext>
            </a:extLst>
          </p:cNvPr>
          <p:cNvSpPr txBox="1"/>
          <p:nvPr/>
        </p:nvSpPr>
        <p:spPr>
          <a:xfrm>
            <a:off x="457200" y="2895600"/>
            <a:ext cx="8229600" cy="3108543"/>
          </a:xfrm>
          <a:prstGeom prst="rect">
            <a:avLst/>
          </a:prstGeom>
          <a:noFill/>
        </p:spPr>
        <p:txBody>
          <a:bodyPr wrap="square">
            <a:spAutoFit/>
          </a:bodyPr>
          <a:lstStyle/>
          <a:p>
            <a:pPr>
              <a:defRPr sz="2800"/>
            </a:pPr>
            <a:r>
              <a:rPr lang="en-US" sz="2800" dirty="0"/>
              <a:t>However, we clearly know the number of crossings are increasing and have a positive trend, but the moving average is taking an average of the past three periods which are lower values – hence the forecast will always lag behind</a:t>
            </a:r>
            <a:r>
              <a:rPr lang="en-US" sz="2800" dirty="0">
                <a:latin typeface="Cambria Math" panose="02040503050406030204" pitchFamily="18" charset="0"/>
                <a:ea typeface="Cambria Math" panose="02040503050406030204" pitchFamily="18" charset="0"/>
              </a:rPr>
              <a:t>!</a:t>
            </a:r>
            <a:r>
              <a:rPr lang="en-US" sz="2800" dirty="0"/>
              <a:t> Even if we chose WMA, the maximum weight we can give is about 100% or 1.0 to the most recent period, which in this case would be the number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DD467-4075-4DC2-93CE-3036816F5940}"/>
              </a:ext>
            </a:extLst>
          </p:cNvPr>
          <p:cNvSpPr>
            <a:spLocks noGrp="1"/>
          </p:cNvSpPr>
          <p:nvPr>
            <p:ph type="title"/>
          </p:nvPr>
        </p:nvSpPr>
        <p:spPr/>
        <p:txBody>
          <a:bodyPr/>
          <a:lstStyle/>
          <a:p>
            <a:r>
              <a:rPr lang="en-US" dirty="0"/>
              <a:t>Example 3: Calculating Moving Averages (SMA and WMA) for Truck Crossings—Slide 3</a:t>
            </a:r>
            <a:endParaRPr lang="en-IN" dirty="0"/>
          </a:p>
        </p:txBody>
      </p:sp>
      <p:sp>
        <p:nvSpPr>
          <p:cNvPr id="3" name="Text Placeholder 2">
            <a:extLst>
              <a:ext uri="{FF2B5EF4-FFF2-40B4-BE49-F238E27FC236}">
                <a16:creationId xmlns:a16="http://schemas.microsoft.com/office/drawing/2014/main" id="{1FA82858-44E3-46AA-83C5-D027E561BA21}"/>
              </a:ext>
            </a:extLst>
          </p:cNvPr>
          <p:cNvSpPr>
            <a:spLocks noGrp="1"/>
          </p:cNvSpPr>
          <p:nvPr>
            <p:ph type="body" sz="quarter" idx="10"/>
          </p:nvPr>
        </p:nvSpPr>
        <p:spPr/>
        <p:txBody>
          <a:bodyPr/>
          <a:lstStyle/>
          <a:p>
            <a:r>
              <a:rPr lang="en-IN" dirty="0"/>
              <a:t>o</a:t>
            </a:r>
            <a:r>
              <a:rPr lang="en-IN" sz="2800" dirty="0"/>
              <a:t>f crossings for 2018. </a:t>
            </a:r>
            <a:r>
              <a:rPr lang="en-US" dirty="0"/>
              <a:t>H</a:t>
            </a:r>
            <a:r>
              <a:rPr lang="en-US" sz="2800" dirty="0"/>
              <a:t>ence the best forecast would be is 2,313,967 – which is still not following a positive trend. It should be noted that when the weight is 1.0, the forecast is called the </a:t>
            </a:r>
            <a:r>
              <a:rPr lang="en-US" sz="2800" i="1" dirty="0"/>
              <a:t>naïve forecast</a:t>
            </a:r>
            <a:r>
              <a:rPr lang="en-US" sz="2800" dirty="0"/>
              <a:t>, where the forecast is nothing but the previous period's value. As the name suggests, it is simplistic in nature and is used for benchmarking forecasting methods.</a:t>
            </a:r>
            <a:endParaRPr lang="en-IN" dirty="0"/>
          </a:p>
        </p:txBody>
      </p:sp>
    </p:spTree>
    <p:extLst>
      <p:ext uri="{BB962C8B-B14F-4D97-AF65-F5344CB8AC3E}">
        <p14:creationId xmlns:p14="http://schemas.microsoft.com/office/powerpoint/2010/main" val="513099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Calculating Moving Averages for Frozen Pizza Sales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Gigi's Grocery wants to track the number of frozen pizzas that she sells. The table below shows her quarterly pizza sales. Using the data provided in the table, use a 3-quarter moving average method to predict sales for the 5</a:t>
            </a:r>
            <a:r>
              <a:rPr sz="2800" baseline="30000" dirty="0"/>
              <a:t>th</a:t>
            </a:r>
            <a:r>
              <a:rPr sz="2800" dirty="0"/>
              <a:t> quarter.</a:t>
            </a:r>
          </a:p>
        </p:txBody>
      </p:sp>
      <p:graphicFrame>
        <p:nvGraphicFramePr>
          <p:cNvPr id="4" name="Table Placeholder 2" descr="The table shows frozen pizza sales by quarter from 1 to 4, it has 2 columns labeled Quarter and Frozen Pizza Sales.&#10;In Quarter 1, frozen pizza sales were 38,828.&#10;In Quarter 2, frozen pizza sales were 37,302.&#10;In Quarter 3, frozen pizza sales were 36,642.&#10;In Quarter 4, frozen pizza sales were 30,022.">
            <a:extLst>
              <a:ext uri="{FF2B5EF4-FFF2-40B4-BE49-F238E27FC236}">
                <a16:creationId xmlns:a16="http://schemas.microsoft.com/office/drawing/2014/main" id="{0FC3BDC5-934B-4151-AE45-F8FC6A7CD79D}"/>
              </a:ext>
            </a:extLst>
          </p:cNvPr>
          <p:cNvGraphicFramePr>
            <a:graphicFrameLocks/>
          </p:cNvGraphicFramePr>
          <p:nvPr>
            <p:extLst>
              <p:ext uri="{D42A27DB-BD31-4B8C-83A1-F6EECF244321}">
                <p14:modId xmlns:p14="http://schemas.microsoft.com/office/powerpoint/2010/main" val="3613597603"/>
              </p:ext>
            </p:extLst>
          </p:nvPr>
        </p:nvGraphicFramePr>
        <p:xfrm>
          <a:off x="457200" y="3537025"/>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t>Quarter</a:t>
                      </a:r>
                    </a:p>
                  </a:txBody>
                  <a:tcPr/>
                </a:tc>
                <a:tc>
                  <a:txBody>
                    <a:bodyPr/>
                    <a:lstStyle/>
                    <a:p>
                      <a:pPr algn="ctr">
                        <a:defRPr sz="1800" b="1"/>
                      </a:pPr>
                      <a:r>
                        <a:t>Frozen Pizza Sales</a:t>
                      </a:r>
                    </a:p>
                  </a:txBody>
                  <a:tcPr/>
                </a:tc>
                <a:extLst>
                  <a:ext uri="{0D108BD9-81ED-4DB2-BD59-A6C34878D82A}">
                    <a16:rowId xmlns:a16="http://schemas.microsoft.com/office/drawing/2014/main" val="10000"/>
                  </a:ext>
                </a:extLst>
              </a:tr>
              <a:tr h="370840">
                <a:tc>
                  <a:txBody>
                    <a:bodyPr/>
                    <a:lstStyle/>
                    <a:p>
                      <a:pPr algn="ctr">
                        <a:defRPr sz="1800" b="1"/>
                      </a:pPr>
                      <a:r>
                        <a:rPr b="0" dirty="0"/>
                        <a:t>1</a:t>
                      </a:r>
                    </a:p>
                  </a:txBody>
                  <a:tcPr/>
                </a:tc>
                <a:tc>
                  <a:txBody>
                    <a:bodyPr/>
                    <a:lstStyle/>
                    <a:p>
                      <a:pPr algn="ctr"/>
                      <a:r>
                        <a:rPr sz="1800" dirty="0"/>
                        <a:t>38,828</a:t>
                      </a:r>
                      <a:endParaRPr sz="1800" dirty="0">
                        <a:latin typeface="Cambria Math"/>
                      </a:endParaRPr>
                    </a:p>
                  </a:txBody>
                  <a:tcPr/>
                </a:tc>
                <a:extLst>
                  <a:ext uri="{0D108BD9-81ED-4DB2-BD59-A6C34878D82A}">
                    <a16:rowId xmlns:a16="http://schemas.microsoft.com/office/drawing/2014/main" val="10001"/>
                  </a:ext>
                </a:extLst>
              </a:tr>
              <a:tr h="370840">
                <a:tc>
                  <a:txBody>
                    <a:bodyPr/>
                    <a:lstStyle/>
                    <a:p>
                      <a:pPr algn="ctr">
                        <a:defRPr sz="1800" b="1"/>
                      </a:pPr>
                      <a:r>
                        <a:rPr b="0" dirty="0"/>
                        <a:t>2</a:t>
                      </a:r>
                    </a:p>
                  </a:txBody>
                  <a:tcPr/>
                </a:tc>
                <a:tc>
                  <a:txBody>
                    <a:bodyPr/>
                    <a:lstStyle/>
                    <a:p>
                      <a:pPr algn="ctr"/>
                      <a:r>
                        <a:rPr sz="1800" dirty="0"/>
                        <a:t>37,302</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defRPr sz="1800" b="1"/>
                      </a:pPr>
                      <a:r>
                        <a:rPr b="0" dirty="0"/>
                        <a:t>3</a:t>
                      </a:r>
                    </a:p>
                  </a:txBody>
                  <a:tcPr/>
                </a:tc>
                <a:tc>
                  <a:txBody>
                    <a:bodyPr/>
                    <a:lstStyle/>
                    <a:p>
                      <a:pPr algn="ctr"/>
                      <a:r>
                        <a:rPr sz="1800" dirty="0"/>
                        <a:t>36,642</a:t>
                      </a:r>
                      <a:endParaRPr sz="1800" dirty="0">
                        <a:latin typeface="Cambria Math"/>
                      </a:endParaRPr>
                    </a:p>
                  </a:txBody>
                  <a:tcPr/>
                </a:tc>
                <a:extLst>
                  <a:ext uri="{0D108BD9-81ED-4DB2-BD59-A6C34878D82A}">
                    <a16:rowId xmlns:a16="http://schemas.microsoft.com/office/drawing/2014/main" val="10003"/>
                  </a:ext>
                </a:extLst>
              </a:tr>
              <a:tr h="370840">
                <a:tc>
                  <a:txBody>
                    <a:bodyPr/>
                    <a:lstStyle/>
                    <a:p>
                      <a:pPr algn="ctr">
                        <a:defRPr sz="1800" b="1"/>
                      </a:pPr>
                      <a:r>
                        <a:rPr b="0" dirty="0"/>
                        <a:t>4</a:t>
                      </a:r>
                    </a:p>
                  </a:txBody>
                  <a:tcPr/>
                </a:tc>
                <a:tc>
                  <a:txBody>
                    <a:bodyPr/>
                    <a:lstStyle/>
                    <a:p>
                      <a:pPr algn="ctr"/>
                      <a:r>
                        <a:rPr sz="1800" dirty="0"/>
                        <a:t>30,022</a:t>
                      </a:r>
                      <a:endParaRPr sz="1800" dirty="0">
                        <a:latin typeface="Cambria Math"/>
                      </a:endParaRP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Moving Averages for Frozen Pizza Sales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If one examines the data in the table above, it's easy to see that the pizza sales follow decreasing (or negative) trend. The three-period simple moving average forecast would be</a:t>
            </a:r>
          </a:p>
          <a:p>
            <a:pPr algn="ctr">
              <a:defRPr sz="2800"/>
            </a:pPr>
            <a:endParaRPr sz="2800" dirty="0"/>
          </a:p>
        </p:txBody>
      </p:sp>
      <p:pic>
        <p:nvPicPr>
          <p:cNvPr id="6" name="Picture 5" descr="Thirty seven thousand three hundred two plus thirty six thousand six hundred forty two plus thirty thousand twenty two whole divided by three equals thirty four thousand six hundred fifty five.">
            <a:extLst>
              <a:ext uri="{FF2B5EF4-FFF2-40B4-BE49-F238E27FC236}">
                <a16:creationId xmlns:a16="http://schemas.microsoft.com/office/drawing/2014/main" id="{B943DA85-D19E-1815-7CAA-5DAA36447FA7}"/>
              </a:ext>
            </a:extLst>
          </p:cNvPr>
          <p:cNvPicPr>
            <a:picLocks noChangeAspect="1"/>
          </p:cNvPicPr>
          <p:nvPr/>
        </p:nvPicPr>
        <p:blipFill>
          <a:blip r:embed="rId2"/>
          <a:stretch>
            <a:fillRect/>
          </a:stretch>
        </p:blipFill>
        <p:spPr>
          <a:xfrm>
            <a:off x="2590800" y="3117532"/>
            <a:ext cx="4667250" cy="790575"/>
          </a:xfrm>
          <a:prstGeom prst="rect">
            <a:avLst/>
          </a:prstGeom>
        </p:spPr>
      </p:pic>
      <p:sp>
        <p:nvSpPr>
          <p:cNvPr id="8" name="TextBox 7">
            <a:extLst>
              <a:ext uri="{FF2B5EF4-FFF2-40B4-BE49-F238E27FC236}">
                <a16:creationId xmlns:a16="http://schemas.microsoft.com/office/drawing/2014/main" id="{7F5F9E3A-7902-1A4D-ABA7-E9BC1E341A69}"/>
              </a:ext>
            </a:extLst>
          </p:cNvPr>
          <p:cNvSpPr txBox="1"/>
          <p:nvPr/>
        </p:nvSpPr>
        <p:spPr>
          <a:xfrm>
            <a:off x="457200" y="3810000"/>
            <a:ext cx="8229600" cy="2246769"/>
          </a:xfrm>
          <a:prstGeom prst="rect">
            <a:avLst/>
          </a:prstGeom>
          <a:noFill/>
        </p:spPr>
        <p:txBody>
          <a:bodyPr wrap="square">
            <a:spAutoFit/>
          </a:bodyPr>
          <a:lstStyle/>
          <a:p>
            <a:r>
              <a:rPr lang="en-US" sz="2800" dirty="0"/>
              <a:t>Note that this forecast does not capture the decreasing trend. The same will be true for a weighted moving average method regardless of the weighting. In general, moving averages are not well suited for time series that depicts trend or seasonality.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Simple Moving Average (SMA)</a:t>
            </a:r>
          </a:p>
        </p:txBody>
      </p:sp>
      <p:sp>
        <p:nvSpPr>
          <p:cNvPr id="3" name="Text Placeholder 2"/>
          <p:cNvSpPr>
            <a:spLocks noGrp="1"/>
          </p:cNvSpPr>
          <p:nvPr>
            <p:ph type="body" sz="quarter" idx="10"/>
          </p:nvPr>
        </p:nvSpPr>
        <p:spPr>
          <a:xfrm>
            <a:off x="457200" y="1082078"/>
            <a:ext cx="8229600" cy="1432522"/>
          </a:xfrm>
        </p:spPr>
        <p:txBody>
          <a:bodyPr>
            <a:normAutofit/>
          </a:bodyPr>
          <a:lstStyle/>
          <a:p>
            <a:r>
              <a:rPr lang="en-US" dirty="0"/>
              <a:t>The</a:t>
            </a:r>
            <a:r>
              <a:rPr lang="en-US" b="1" dirty="0"/>
              <a:t> s</a:t>
            </a:r>
            <a:r>
              <a:rPr sz="2800" b="1" dirty="0"/>
              <a:t>imple moving average (SMA)</a:t>
            </a:r>
            <a:r>
              <a:rPr sz="2800" dirty="0"/>
              <a:t>, uses the average of several values (two or more) from the recent past to develop a forecast.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Simple Moving Average</a:t>
            </a:r>
          </a:p>
        </p:txBody>
      </p:sp>
      <p:sp>
        <p:nvSpPr>
          <p:cNvPr id="3" name="Text Placeholder 2"/>
          <p:cNvSpPr>
            <a:spLocks noGrp="1"/>
          </p:cNvSpPr>
          <p:nvPr>
            <p:ph type="body" sz="quarter" idx="10"/>
          </p:nvPr>
        </p:nvSpPr>
        <p:spPr>
          <a:xfrm>
            <a:off x="457200" y="1082078"/>
            <a:ext cx="8229600" cy="4632922"/>
          </a:xfrm>
        </p:spPr>
        <p:txBody>
          <a:bodyPr>
            <a:normAutofit/>
          </a:bodyPr>
          <a:lstStyle/>
          <a:p>
            <a:r>
              <a:rPr lang="en-US" dirty="0"/>
              <a:t>M</a:t>
            </a:r>
            <a:r>
              <a:rPr lang="en-US" sz="500" dirty="0"/>
              <a:t> </a:t>
            </a:r>
            <a:r>
              <a:rPr lang="en-US" dirty="0"/>
              <a:t>A</a:t>
            </a:r>
            <a:r>
              <a:rPr lang="en-US" sz="1050" dirty="0"/>
              <a:t> </a:t>
            </a:r>
            <a:r>
              <a:rPr lang="en-US" i="1" baseline="-25000" dirty="0"/>
              <a:t>n</a:t>
            </a:r>
            <a:r>
              <a:rPr lang="en-US" sz="1050" dirty="0"/>
              <a:t>  </a:t>
            </a:r>
            <a:r>
              <a:rPr lang="en-US" sz="2800" dirty="0"/>
              <a:t>denotes the </a:t>
            </a:r>
            <a:r>
              <a:rPr lang="en-US" sz="2800" b="1" dirty="0"/>
              <a:t>moving average</a:t>
            </a:r>
            <a:r>
              <a:rPr lang="en-US" sz="2800" dirty="0"/>
              <a:t> over </a:t>
            </a:r>
            <a:r>
              <a:rPr lang="en-US" sz="2800" i="1" dirty="0"/>
              <a:t>n</a:t>
            </a:r>
            <a:r>
              <a:rPr lang="en-US" sz="2800" dirty="0"/>
              <a:t> periods, and it is the sum of the most </a:t>
            </a:r>
            <a:r>
              <a:rPr lang="en-US" dirty="0"/>
              <a:t>recent </a:t>
            </a:r>
            <a:r>
              <a:rPr lang="en-US" i="1" dirty="0"/>
              <a:t>n</a:t>
            </a:r>
            <a:r>
              <a:rPr lang="en-US" dirty="0"/>
              <a:t> data values in</a:t>
            </a:r>
            <a:r>
              <a:rPr lang="en-US" sz="2800" dirty="0"/>
              <a:t> the  </a:t>
            </a:r>
            <a:r>
              <a:rPr lang="en-US" dirty="0"/>
              <a:t>time series</a:t>
            </a:r>
            <a:r>
              <a:rPr lang="en-US" sz="2800" dirty="0"/>
              <a:t> divided by the number of periods (</a:t>
            </a:r>
            <a:r>
              <a:rPr lang="en-US" sz="2800" i="1" dirty="0"/>
              <a:t>n</a:t>
            </a:r>
            <a:r>
              <a:rPr lang="en-US" sz="2800" dirty="0"/>
              <a:t>) that we use to calculate that moving average.</a:t>
            </a:r>
          </a:p>
          <a:p>
            <a:pPr algn="ctr">
              <a:defRPr sz="2800"/>
            </a:pPr>
            <a:endParaRPr lang="en-US" sz="2800" dirty="0"/>
          </a:p>
          <a:p>
            <a:pPr algn="ctr">
              <a:defRPr sz="2800"/>
            </a:pPr>
            <a:endParaRPr lang="en-US" dirty="0"/>
          </a:p>
          <a:p>
            <a:pPr algn="ctr">
              <a:defRPr sz="2800"/>
            </a:pPr>
            <a:endParaRPr lang="ar-AE" sz="2800" dirty="0"/>
          </a:p>
          <a:p>
            <a:pPr>
              <a:defRPr sz="2800"/>
            </a:pPr>
            <a:r>
              <a:rPr lang="en-US" dirty="0"/>
              <a:t>         </a:t>
            </a:r>
            <a:r>
              <a:rPr lang="en-US" sz="2800" dirty="0"/>
              <a:t> </a:t>
            </a:r>
          </a:p>
          <a:p>
            <a:endParaRPr sz="2800" dirty="0"/>
          </a:p>
        </p:txBody>
      </p:sp>
      <p:pic>
        <p:nvPicPr>
          <p:cNvPr id="6" name="Picture 5" descr="M A subscript n equals numerator summation from i equals 1 to n of D subscript i whole divided by n">
            <a:extLst>
              <a:ext uri="{FF2B5EF4-FFF2-40B4-BE49-F238E27FC236}">
                <a16:creationId xmlns:a16="http://schemas.microsoft.com/office/drawing/2014/main" id="{5B2103CA-26FB-9D21-23C3-B3600CA4EBC4}"/>
              </a:ext>
            </a:extLst>
          </p:cNvPr>
          <p:cNvPicPr>
            <a:picLocks noChangeAspect="1"/>
          </p:cNvPicPr>
          <p:nvPr/>
        </p:nvPicPr>
        <p:blipFill>
          <a:blip r:embed="rId2"/>
          <a:stretch>
            <a:fillRect/>
          </a:stretch>
        </p:blipFill>
        <p:spPr>
          <a:xfrm>
            <a:off x="3581400" y="2835949"/>
            <a:ext cx="1609725" cy="1238250"/>
          </a:xfrm>
          <a:prstGeom prst="rect">
            <a:avLst/>
          </a:prstGeom>
        </p:spPr>
      </p:pic>
      <p:sp>
        <p:nvSpPr>
          <p:cNvPr id="8" name="TextBox 7">
            <a:extLst>
              <a:ext uri="{FF2B5EF4-FFF2-40B4-BE49-F238E27FC236}">
                <a16:creationId xmlns:a16="http://schemas.microsoft.com/office/drawing/2014/main" id="{98D13D11-8BB0-D071-D936-C6605D032EF3}"/>
              </a:ext>
            </a:extLst>
          </p:cNvPr>
          <p:cNvSpPr txBox="1"/>
          <p:nvPr/>
        </p:nvSpPr>
        <p:spPr>
          <a:xfrm>
            <a:off x="470646" y="4126990"/>
            <a:ext cx="8216154" cy="1384995"/>
          </a:xfrm>
          <a:prstGeom prst="rect">
            <a:avLst/>
          </a:prstGeom>
          <a:noFill/>
        </p:spPr>
        <p:txBody>
          <a:bodyPr wrap="square">
            <a:spAutoFit/>
          </a:bodyPr>
          <a:lstStyle/>
          <a:p>
            <a:pPr>
              <a:defRPr sz="2800"/>
            </a:pPr>
            <a:r>
              <a:rPr lang="en-US" sz="2800" dirty="0">
                <a:solidFill>
                  <a:srgbClr val="000000"/>
                </a:solidFill>
              </a:rPr>
              <a:t>Where </a:t>
            </a:r>
            <a:r>
              <a:rPr lang="en-US" sz="2800" i="1" dirty="0">
                <a:solidFill>
                  <a:srgbClr val="000000"/>
                </a:solidFill>
              </a:rPr>
              <a:t>n</a:t>
            </a:r>
            <a:r>
              <a:rPr lang="en-US" sz="2800" dirty="0">
                <a:solidFill>
                  <a:srgbClr val="000000"/>
                </a:solidFill>
              </a:rPr>
              <a:t> = the number of periods used to compute the moving average, and</a:t>
            </a:r>
          </a:p>
          <a:p>
            <a:pPr>
              <a:defRPr sz="2800"/>
            </a:pPr>
            <a:r>
              <a:rPr lang="en-US" sz="2800" i="1" dirty="0">
                <a:solidFill>
                  <a:srgbClr val="000000"/>
                </a:solidFill>
              </a:rPr>
              <a:t>D</a:t>
            </a:r>
            <a:r>
              <a:rPr lang="en-US" sz="1050" i="1" dirty="0">
                <a:solidFill>
                  <a:srgbClr val="000000"/>
                </a:solidFill>
              </a:rPr>
              <a:t> </a:t>
            </a:r>
            <a:r>
              <a:rPr lang="en-US" sz="2800" i="1" baseline="-25000" dirty="0" err="1">
                <a:solidFill>
                  <a:srgbClr val="000000"/>
                </a:solidFill>
              </a:rPr>
              <a:t>i</a:t>
            </a:r>
            <a:r>
              <a:rPr lang="en-US" sz="2800" dirty="0">
                <a:solidFill>
                  <a:srgbClr val="000000"/>
                </a:solidFill>
                <a:ea typeface="Calibri" panose="020F0502020204030204" pitchFamily="34" charset="0"/>
                <a:cs typeface="Calibri" panose="020F0502020204030204" pitchFamily="34" charset="0"/>
              </a:rPr>
              <a:t> =</a:t>
            </a:r>
            <a:r>
              <a:rPr lang="ar-AE" sz="2800" dirty="0">
                <a:solidFill>
                  <a:srgbClr val="000000"/>
                </a:solidFill>
              </a:rPr>
              <a:t> </a:t>
            </a:r>
            <a:r>
              <a:rPr lang="en-US" sz="2800" dirty="0">
                <a:solidFill>
                  <a:srgbClr val="000000"/>
                </a:solidFill>
              </a:rPr>
              <a:t>the actual data value of the time series in period </a:t>
            </a:r>
            <a:r>
              <a:rPr lang="en-US" sz="2800" i="1" dirty="0" err="1">
                <a:solidFill>
                  <a:srgbClr val="000000"/>
                </a:solidFill>
              </a:rPr>
              <a:t>i</a:t>
            </a:r>
            <a:r>
              <a:rPr lang="en-US" sz="2800" dirty="0">
                <a:solidFill>
                  <a:srgbClr val="000000"/>
                </a:solidFill>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Calculating a 3-Month Moving Average</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Suppose </a:t>
            </a:r>
            <a:r>
              <a:rPr sz="2800" dirty="0" err="1"/>
              <a:t>TixPixx</a:t>
            </a:r>
            <a:r>
              <a:rPr sz="2800" dirty="0"/>
              <a:t> is a company that sells concert tickets and would like to predict the sales for June using a 3-month moving average. The data for January through May can be found in the table below.</a:t>
            </a:r>
          </a:p>
        </p:txBody>
      </p:sp>
      <p:graphicFrame>
        <p:nvGraphicFramePr>
          <p:cNvPr id="4" name="Table Placeholder 2" descr="The table is titled &quot;Month and Tickets Purchased.&quot; It has 2 columns and 6 rows. The first column lists months from January through June. The second column shows the number of tickets purchased. In January, 9 tickets were purchased; February, 15; March, 11; April, 10; May, 12; and June is marked with an asterisk instead of a number, it indicates a value to be determined or is not provided.">
            <a:extLst>
              <a:ext uri="{FF2B5EF4-FFF2-40B4-BE49-F238E27FC236}">
                <a16:creationId xmlns:a16="http://schemas.microsoft.com/office/drawing/2014/main" id="{E3E94808-68AE-4BAE-B7FA-EF22A02235BE}"/>
              </a:ext>
            </a:extLst>
          </p:cNvPr>
          <p:cNvGraphicFramePr>
            <a:graphicFrameLocks/>
          </p:cNvGraphicFramePr>
          <p:nvPr>
            <p:extLst>
              <p:ext uri="{D42A27DB-BD31-4B8C-83A1-F6EECF244321}">
                <p14:modId xmlns:p14="http://schemas.microsoft.com/office/powerpoint/2010/main" val="3392955003"/>
              </p:ext>
            </p:extLst>
          </p:nvPr>
        </p:nvGraphicFramePr>
        <p:xfrm>
          <a:off x="457200" y="2971800"/>
          <a:ext cx="8229600" cy="259588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Month</a:t>
                      </a:r>
                    </a:p>
                  </a:txBody>
                  <a:tcPr/>
                </a:tc>
                <a:tc>
                  <a:txBody>
                    <a:bodyPr/>
                    <a:lstStyle/>
                    <a:p>
                      <a:pPr algn="ctr">
                        <a:defRPr sz="1800" b="1"/>
                      </a:pPr>
                      <a:r>
                        <a:t>Tickets Purchased</a:t>
                      </a:r>
                    </a:p>
                  </a:txBody>
                  <a:tcPr/>
                </a:tc>
                <a:extLst>
                  <a:ext uri="{0D108BD9-81ED-4DB2-BD59-A6C34878D82A}">
                    <a16:rowId xmlns:a16="http://schemas.microsoft.com/office/drawing/2014/main" val="10000"/>
                  </a:ext>
                </a:extLst>
              </a:tr>
              <a:tr h="370840">
                <a:tc>
                  <a:txBody>
                    <a:bodyPr/>
                    <a:lstStyle/>
                    <a:p>
                      <a:pPr algn="ctr">
                        <a:defRPr sz="1800"/>
                      </a:pPr>
                      <a:r>
                        <a:t>January</a:t>
                      </a:r>
                    </a:p>
                  </a:txBody>
                  <a:tcPr/>
                </a:tc>
                <a:tc>
                  <a:txBody>
                    <a:bodyPr/>
                    <a:lstStyle/>
                    <a:p>
                      <a:pPr algn="ctr"/>
                      <a:r>
                        <a:rPr sz="1800" dirty="0"/>
                        <a:t>9</a:t>
                      </a:r>
                      <a:endParaRPr sz="1800" dirty="0">
                        <a:latin typeface="Cambria Math"/>
                      </a:endParaRPr>
                    </a:p>
                  </a:txBody>
                  <a:tcPr/>
                </a:tc>
                <a:extLst>
                  <a:ext uri="{0D108BD9-81ED-4DB2-BD59-A6C34878D82A}">
                    <a16:rowId xmlns:a16="http://schemas.microsoft.com/office/drawing/2014/main" val="10001"/>
                  </a:ext>
                </a:extLst>
              </a:tr>
              <a:tr h="370840">
                <a:tc>
                  <a:txBody>
                    <a:bodyPr/>
                    <a:lstStyle/>
                    <a:p>
                      <a:pPr algn="ctr">
                        <a:defRPr sz="1800"/>
                      </a:pPr>
                      <a:r>
                        <a:t>February</a:t>
                      </a:r>
                    </a:p>
                  </a:txBody>
                  <a:tcPr/>
                </a:tc>
                <a:tc>
                  <a:txBody>
                    <a:bodyPr/>
                    <a:lstStyle/>
                    <a:p>
                      <a:pPr algn="ctr"/>
                      <a:r>
                        <a:rPr sz="1800"/>
                        <a:t>15</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t>March</a:t>
                      </a:r>
                    </a:p>
                  </a:txBody>
                  <a:tcPr/>
                </a:tc>
                <a:tc>
                  <a:txBody>
                    <a:bodyPr/>
                    <a:lstStyle/>
                    <a:p>
                      <a:pPr algn="ctr"/>
                      <a:r>
                        <a:rPr sz="1800"/>
                        <a:t>11</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t>April</a:t>
                      </a:r>
                    </a:p>
                  </a:txBody>
                  <a:tcPr/>
                </a:tc>
                <a:tc>
                  <a:txBody>
                    <a:bodyPr/>
                    <a:lstStyle/>
                    <a:p>
                      <a:pPr algn="ctr"/>
                      <a:r>
                        <a:rPr sz="1800"/>
                        <a:t>10</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defRPr sz="1800"/>
                      </a:pPr>
                      <a:r>
                        <a:t>May</a:t>
                      </a:r>
                    </a:p>
                  </a:txBody>
                  <a:tcPr/>
                </a:tc>
                <a:tc>
                  <a:txBody>
                    <a:bodyPr/>
                    <a:lstStyle/>
                    <a:p>
                      <a:pPr algn="ctr"/>
                      <a:r>
                        <a:rPr sz="1800"/>
                        <a:t>12</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a:pPr>
                      <a:r>
                        <a:t>June</a:t>
                      </a:r>
                    </a:p>
                  </a:txBody>
                  <a:tcPr/>
                </a:tc>
                <a:tc>
                  <a:txBody>
                    <a:bodyPr/>
                    <a:lstStyle/>
                    <a:p>
                      <a:pPr algn="ctr">
                        <a:defRPr sz="1800"/>
                      </a:pPr>
                      <a:r>
                        <a:rPr dirty="0"/>
                        <a:t>*</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a 3-Month Moving Average</a:t>
            </a:r>
            <a:r>
              <a:rPr lang="en-US" dirty="0"/>
              <a:t>—Slide 2</a:t>
            </a:r>
            <a:endParaRPr dirty="0"/>
          </a:p>
        </p:txBody>
      </p:sp>
      <p:sp>
        <p:nvSpPr>
          <p:cNvPr id="3" name="Text Placeholder 2"/>
          <p:cNvSpPr>
            <a:spLocks noGrp="1"/>
          </p:cNvSpPr>
          <p:nvPr>
            <p:ph type="body" sz="quarter" idx="10"/>
          </p:nvPr>
        </p:nvSpPr>
        <p:spPr/>
        <p:txBody>
          <a:bodyPr>
            <a:normAutofit/>
          </a:bodyPr>
          <a:lstStyle/>
          <a:p>
            <a:r>
              <a:rPr sz="2600" b="1" dirty="0"/>
              <a:t>Solution</a:t>
            </a:r>
          </a:p>
          <a:p>
            <a:r>
              <a:rPr sz="2600" dirty="0"/>
              <a:t>Using the data for January through May, we want to predict the sales for June. To calculate a 3-month moving average for June, we use the </a:t>
            </a:r>
            <a:r>
              <a:rPr lang="en-US" sz="2600" dirty="0"/>
              <a:t>data values</a:t>
            </a:r>
            <a:r>
              <a:rPr sz="2600" dirty="0"/>
              <a:t> for the previous three months of March, April, and May, which are 11, 10, and 12, respectively, </a:t>
            </a:r>
            <a:r>
              <a:rPr lang="en-US" sz="2600" dirty="0"/>
              <a:t>to predict the tickets purchased for June. The computation is as follows</a:t>
            </a:r>
            <a:r>
              <a:rPr sz="2600" dirty="0"/>
              <a:t>:</a:t>
            </a:r>
          </a:p>
          <a:p>
            <a:pPr algn="ctr">
              <a:defRPr sz="2800"/>
            </a:pPr>
            <a:endParaRPr lang="en-US" sz="2600" dirty="0"/>
          </a:p>
          <a:p>
            <a:pPr algn="ctr">
              <a:defRPr sz="2800"/>
            </a:pPr>
            <a:endParaRPr sz="2600" dirty="0"/>
          </a:p>
        </p:txBody>
      </p:sp>
      <p:pic>
        <p:nvPicPr>
          <p:cNvPr id="7" name="Picture 6" descr="M A subscript June equals eleven plus ten plus twelve whole divided by three equals eleven.">
            <a:extLst>
              <a:ext uri="{FF2B5EF4-FFF2-40B4-BE49-F238E27FC236}">
                <a16:creationId xmlns:a16="http://schemas.microsoft.com/office/drawing/2014/main" id="{AEFF80FB-42F0-433C-B3E4-61C980B6FD71}"/>
              </a:ext>
            </a:extLst>
          </p:cNvPr>
          <p:cNvPicPr>
            <a:picLocks noChangeAspect="1"/>
          </p:cNvPicPr>
          <p:nvPr/>
        </p:nvPicPr>
        <p:blipFill>
          <a:blip r:embed="rId2"/>
          <a:stretch>
            <a:fillRect/>
          </a:stretch>
        </p:blipFill>
        <p:spPr>
          <a:xfrm>
            <a:off x="2438400" y="3952875"/>
            <a:ext cx="3600450" cy="847725"/>
          </a:xfrm>
          <a:prstGeom prst="rect">
            <a:avLst/>
          </a:prstGeom>
        </p:spPr>
      </p:pic>
      <p:sp>
        <p:nvSpPr>
          <p:cNvPr id="9" name="TextBox 8">
            <a:extLst>
              <a:ext uri="{FF2B5EF4-FFF2-40B4-BE49-F238E27FC236}">
                <a16:creationId xmlns:a16="http://schemas.microsoft.com/office/drawing/2014/main" id="{F957C7BB-463B-21E8-6F68-8BDECD11448B}"/>
              </a:ext>
            </a:extLst>
          </p:cNvPr>
          <p:cNvSpPr txBox="1"/>
          <p:nvPr/>
        </p:nvSpPr>
        <p:spPr>
          <a:xfrm>
            <a:off x="457200" y="4688775"/>
            <a:ext cx="8153400" cy="1292662"/>
          </a:xfrm>
          <a:prstGeom prst="rect">
            <a:avLst/>
          </a:prstGeom>
          <a:noFill/>
        </p:spPr>
        <p:txBody>
          <a:bodyPr wrap="square">
            <a:spAutoFit/>
          </a:bodyPr>
          <a:lstStyle/>
          <a:p>
            <a:r>
              <a:rPr lang="en-US" sz="2600" dirty="0"/>
              <a:t>It would be helpful to forecast the demand for the preceding months for benchmarking or if we would like to analyze the accuracy of the forecasts.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C5756-A07F-44EF-9C68-394AD6E889F5}"/>
              </a:ext>
            </a:extLst>
          </p:cNvPr>
          <p:cNvSpPr>
            <a:spLocks noGrp="1"/>
          </p:cNvSpPr>
          <p:nvPr>
            <p:ph type="title"/>
          </p:nvPr>
        </p:nvSpPr>
        <p:spPr/>
        <p:txBody>
          <a:bodyPr/>
          <a:lstStyle/>
          <a:p>
            <a:r>
              <a:rPr lang="en-US" dirty="0"/>
              <a:t>Example 1: Calculating a 3-Month Moving Average—Slide 3</a:t>
            </a:r>
            <a:endParaRPr lang="en-IN" dirty="0"/>
          </a:p>
        </p:txBody>
      </p:sp>
      <p:sp>
        <p:nvSpPr>
          <p:cNvPr id="3" name="Text Placeholder 2">
            <a:extLst>
              <a:ext uri="{FF2B5EF4-FFF2-40B4-BE49-F238E27FC236}">
                <a16:creationId xmlns:a16="http://schemas.microsoft.com/office/drawing/2014/main" id="{8C0B6E56-916E-4613-A0C3-E50BD41F8150}"/>
              </a:ext>
            </a:extLst>
          </p:cNvPr>
          <p:cNvSpPr>
            <a:spLocks noGrp="1"/>
          </p:cNvSpPr>
          <p:nvPr>
            <p:ph type="body" sz="quarter" idx="10"/>
          </p:nvPr>
        </p:nvSpPr>
        <p:spPr/>
        <p:txBody>
          <a:bodyPr/>
          <a:lstStyle/>
          <a:p>
            <a:r>
              <a:rPr lang="en-US" sz="2800" dirty="0"/>
              <a:t>It should be noted that we cannot compute a 3-month moving average for January, February, or March since we do not have three months of prior data. Thus, the first </a:t>
            </a:r>
            <a:r>
              <a:rPr lang="en-IN" sz="2800" dirty="0"/>
              <a:t>month that we can compute a forecast for demand is April. To compute the moving average for April, we need to use the data values for ticket purchases for January, February, and March, which are 9, 15, and 11, respectively, and divide by 3. The 3-month moving average for April is given by:</a:t>
            </a:r>
            <a:endParaRPr lang="en-US" i="1" dirty="0"/>
          </a:p>
          <a:p>
            <a:endParaRPr lang="en-IN" dirty="0"/>
          </a:p>
        </p:txBody>
      </p:sp>
    </p:spTree>
    <p:extLst>
      <p:ext uri="{BB962C8B-B14F-4D97-AF65-F5344CB8AC3E}">
        <p14:creationId xmlns:p14="http://schemas.microsoft.com/office/powerpoint/2010/main" val="83491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6685E-D39B-4931-8998-587B96703331}"/>
              </a:ext>
            </a:extLst>
          </p:cNvPr>
          <p:cNvSpPr>
            <a:spLocks noGrp="1"/>
          </p:cNvSpPr>
          <p:nvPr>
            <p:ph type="title"/>
          </p:nvPr>
        </p:nvSpPr>
        <p:spPr/>
        <p:txBody>
          <a:bodyPr/>
          <a:lstStyle/>
          <a:p>
            <a:r>
              <a:rPr lang="en-US" dirty="0"/>
              <a:t>Example 1: Calculating a 3-Month Moving Average—Slide 4</a:t>
            </a:r>
            <a:endParaRPr lang="en-IN" dirty="0"/>
          </a:p>
        </p:txBody>
      </p:sp>
      <p:pic>
        <p:nvPicPr>
          <p:cNvPr id="6" name="Picture 5" descr="M A subscript April equals nine plus fifteen plus eleven whole divided by three  equals eleven point six seven.">
            <a:extLst>
              <a:ext uri="{FF2B5EF4-FFF2-40B4-BE49-F238E27FC236}">
                <a16:creationId xmlns:a16="http://schemas.microsoft.com/office/drawing/2014/main" id="{BB7AEF4B-4F97-B3C6-4C62-8F696BCAFA5E}"/>
              </a:ext>
            </a:extLst>
          </p:cNvPr>
          <p:cNvPicPr>
            <a:picLocks noChangeAspect="1"/>
          </p:cNvPicPr>
          <p:nvPr/>
        </p:nvPicPr>
        <p:blipFill>
          <a:blip r:embed="rId2"/>
          <a:stretch>
            <a:fillRect/>
          </a:stretch>
        </p:blipFill>
        <p:spPr>
          <a:xfrm>
            <a:off x="2743200" y="1143000"/>
            <a:ext cx="3971925" cy="847725"/>
          </a:xfrm>
          <a:prstGeom prst="rect">
            <a:avLst/>
          </a:prstGeom>
        </p:spPr>
      </p:pic>
      <p:sp>
        <p:nvSpPr>
          <p:cNvPr id="11" name="TextBox 10">
            <a:extLst>
              <a:ext uri="{FF2B5EF4-FFF2-40B4-BE49-F238E27FC236}">
                <a16:creationId xmlns:a16="http://schemas.microsoft.com/office/drawing/2014/main" id="{3EC39672-A86B-1529-EA86-14A656D36A45}"/>
              </a:ext>
            </a:extLst>
          </p:cNvPr>
          <p:cNvSpPr txBox="1"/>
          <p:nvPr/>
        </p:nvSpPr>
        <p:spPr>
          <a:xfrm>
            <a:off x="457200" y="2004172"/>
            <a:ext cx="8229600" cy="1292662"/>
          </a:xfrm>
          <a:prstGeom prst="rect">
            <a:avLst/>
          </a:prstGeom>
          <a:noFill/>
        </p:spPr>
        <p:txBody>
          <a:bodyPr wrap="square">
            <a:spAutoFit/>
          </a:bodyPr>
          <a:lstStyle/>
          <a:p>
            <a:r>
              <a:rPr lang="en-IN" sz="2600" dirty="0"/>
              <a:t>The 3-month moving average for May will be calculated using the data values from the previous three months, which will be 15, 11, and 10, divided by 3.</a:t>
            </a:r>
          </a:p>
        </p:txBody>
      </p:sp>
      <p:pic>
        <p:nvPicPr>
          <p:cNvPr id="9" name="Picture 8" descr="M A subscript May equals fifteen plus eleven plus ten whole divided by three close fraction equals twelve.">
            <a:extLst>
              <a:ext uri="{FF2B5EF4-FFF2-40B4-BE49-F238E27FC236}">
                <a16:creationId xmlns:a16="http://schemas.microsoft.com/office/drawing/2014/main" id="{AAFF2D64-E3B6-D985-65D8-3BA31650251F}"/>
              </a:ext>
            </a:extLst>
          </p:cNvPr>
          <p:cNvPicPr>
            <a:picLocks noChangeAspect="1"/>
          </p:cNvPicPr>
          <p:nvPr/>
        </p:nvPicPr>
        <p:blipFill>
          <a:blip r:embed="rId3"/>
          <a:stretch>
            <a:fillRect/>
          </a:stretch>
        </p:blipFill>
        <p:spPr>
          <a:xfrm>
            <a:off x="2590800" y="3429000"/>
            <a:ext cx="3657600" cy="847725"/>
          </a:xfrm>
          <a:prstGeom prst="rect">
            <a:avLst/>
          </a:prstGeom>
        </p:spPr>
      </p:pic>
      <p:sp>
        <p:nvSpPr>
          <p:cNvPr id="13" name="TextBox 12">
            <a:extLst>
              <a:ext uri="{FF2B5EF4-FFF2-40B4-BE49-F238E27FC236}">
                <a16:creationId xmlns:a16="http://schemas.microsoft.com/office/drawing/2014/main" id="{E6F8BE2A-16B9-3E68-02B7-B6AB3BFA2591}"/>
              </a:ext>
            </a:extLst>
          </p:cNvPr>
          <p:cNvSpPr txBox="1"/>
          <p:nvPr/>
        </p:nvSpPr>
        <p:spPr>
          <a:xfrm>
            <a:off x="533400" y="4267200"/>
            <a:ext cx="8153400" cy="1692771"/>
          </a:xfrm>
          <a:prstGeom prst="rect">
            <a:avLst/>
          </a:prstGeom>
          <a:noFill/>
        </p:spPr>
        <p:txBody>
          <a:bodyPr wrap="square">
            <a:spAutoFit/>
          </a:bodyPr>
          <a:lstStyle/>
          <a:p>
            <a:r>
              <a:rPr lang="en-IN" sz="2600" dirty="0"/>
              <a:t>What is the value of calculating the 3-month moving average for April and May</a:t>
            </a:r>
            <a:r>
              <a:rPr lang="en-IN" sz="2600" dirty="0">
                <a:ea typeface="Cambria Math" panose="02040503050406030204" pitchFamily="18" charset="0"/>
              </a:rPr>
              <a:t>?</a:t>
            </a:r>
            <a:r>
              <a:rPr lang="en-IN" sz="2600" dirty="0"/>
              <a:t> While we do not need them now, they will be helpful to determine the accuracy of this forecast when compared to other forecasting methods.</a:t>
            </a:r>
            <a:endParaRPr lang="en-IN" sz="2600" dirty="0">
              <a:solidFill>
                <a:srgbClr val="FFC000"/>
              </a:solidFill>
            </a:endParaRPr>
          </a:p>
        </p:txBody>
      </p:sp>
    </p:spTree>
    <p:extLst>
      <p:ext uri="{BB962C8B-B14F-4D97-AF65-F5344CB8AC3E}">
        <p14:creationId xmlns:p14="http://schemas.microsoft.com/office/powerpoint/2010/main" val="1607692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9F081-3400-40DE-9360-D0274EE38E8C}"/>
              </a:ext>
            </a:extLst>
          </p:cNvPr>
          <p:cNvSpPr>
            <a:spLocks noGrp="1"/>
          </p:cNvSpPr>
          <p:nvPr>
            <p:ph type="title"/>
          </p:nvPr>
        </p:nvSpPr>
        <p:spPr/>
        <p:txBody>
          <a:bodyPr/>
          <a:lstStyle/>
          <a:p>
            <a:r>
              <a:rPr lang="en-US" dirty="0"/>
              <a:t>Example 1: Calculating a 3-Month Moving Average—Slide 5</a:t>
            </a:r>
            <a:endParaRPr lang="en-IN" dirty="0"/>
          </a:p>
        </p:txBody>
      </p:sp>
      <p:sp>
        <p:nvSpPr>
          <p:cNvPr id="3" name="Text Placeholder 2">
            <a:extLst>
              <a:ext uri="{FF2B5EF4-FFF2-40B4-BE49-F238E27FC236}">
                <a16:creationId xmlns:a16="http://schemas.microsoft.com/office/drawing/2014/main" id="{89D30C74-055A-40AC-88A1-76A538AA91DF}"/>
              </a:ext>
            </a:extLst>
          </p:cNvPr>
          <p:cNvSpPr>
            <a:spLocks noGrp="1"/>
          </p:cNvSpPr>
          <p:nvPr>
            <p:ph type="body" sz="quarter" idx="10"/>
          </p:nvPr>
        </p:nvSpPr>
        <p:spPr/>
        <p:txBody>
          <a:bodyPr/>
          <a:lstStyle/>
          <a:p>
            <a:r>
              <a:rPr lang="en-IN" sz="2800" dirty="0"/>
              <a:t>What would we do if we wanted to predict or forecast for several periods in the future</a:t>
            </a:r>
            <a:r>
              <a:rPr lang="en-IN" sz="2800" dirty="0">
                <a:latin typeface="Cambria Math" panose="02040503050406030204" pitchFamily="18" charset="0"/>
                <a:ea typeface="Cambria Math" panose="02040503050406030204" pitchFamily="18" charset="0"/>
              </a:rPr>
              <a:t>?</a:t>
            </a:r>
            <a:r>
              <a:rPr lang="en-IN" sz="2800" dirty="0"/>
              <a:t> We would use the forecast for multiple periods and then update these forecasts as the data becomes available. For example, if we wanted a moving average for July, then  we will use the actual </a:t>
            </a:r>
            <a:r>
              <a:rPr lang="en-IN" dirty="0"/>
              <a:t>data value</a:t>
            </a:r>
            <a:r>
              <a:rPr lang="en-IN" sz="2800" dirty="0"/>
              <a:t> for April plus the actual </a:t>
            </a:r>
            <a:r>
              <a:rPr lang="en-IN" dirty="0"/>
              <a:t>data value</a:t>
            </a:r>
            <a:r>
              <a:rPr lang="en-IN" sz="2800" dirty="0"/>
              <a:t> for May, and then we would use the forecast for June. For example, the 3-month moving average for July can be calculated as</a:t>
            </a:r>
          </a:p>
          <a:p>
            <a:endParaRPr lang="en-IN" dirty="0"/>
          </a:p>
        </p:txBody>
      </p:sp>
      <p:pic>
        <p:nvPicPr>
          <p:cNvPr id="6" name="Picture 5" descr="M A subscript July equals ten plus twelve plus eleven whole divided by three equals eleven.">
            <a:extLst>
              <a:ext uri="{FF2B5EF4-FFF2-40B4-BE49-F238E27FC236}">
                <a16:creationId xmlns:a16="http://schemas.microsoft.com/office/drawing/2014/main" id="{09AFFA16-F2A5-E99D-4D6F-7E91AAE58429}"/>
              </a:ext>
            </a:extLst>
          </p:cNvPr>
          <p:cNvPicPr>
            <a:picLocks noChangeAspect="1"/>
          </p:cNvPicPr>
          <p:nvPr/>
        </p:nvPicPr>
        <p:blipFill>
          <a:blip r:embed="rId2"/>
          <a:stretch>
            <a:fillRect/>
          </a:stretch>
        </p:blipFill>
        <p:spPr>
          <a:xfrm>
            <a:off x="2590800" y="4980988"/>
            <a:ext cx="3629025" cy="847725"/>
          </a:xfrm>
          <a:prstGeom prst="rect">
            <a:avLst/>
          </a:prstGeom>
        </p:spPr>
      </p:pic>
    </p:spTree>
    <p:extLst>
      <p:ext uri="{BB962C8B-B14F-4D97-AF65-F5344CB8AC3E}">
        <p14:creationId xmlns:p14="http://schemas.microsoft.com/office/powerpoint/2010/main" val="55416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32C26-CC5C-46FE-AA0B-BEBE8E97FBE9}"/>
              </a:ext>
            </a:extLst>
          </p:cNvPr>
          <p:cNvSpPr>
            <a:spLocks noGrp="1"/>
          </p:cNvSpPr>
          <p:nvPr>
            <p:ph type="title"/>
          </p:nvPr>
        </p:nvSpPr>
        <p:spPr/>
        <p:txBody>
          <a:bodyPr/>
          <a:lstStyle/>
          <a:p>
            <a:r>
              <a:rPr lang="en-US" dirty="0"/>
              <a:t>Example 1: Calculating a 3-Month Moving Average—Slide 6</a:t>
            </a:r>
            <a:endParaRPr lang="en-IN" dirty="0"/>
          </a:p>
        </p:txBody>
      </p:sp>
      <p:sp>
        <p:nvSpPr>
          <p:cNvPr id="3" name="Text Placeholder 2">
            <a:extLst>
              <a:ext uri="{FF2B5EF4-FFF2-40B4-BE49-F238E27FC236}">
                <a16:creationId xmlns:a16="http://schemas.microsoft.com/office/drawing/2014/main" id="{89D2C0FA-69E2-44FE-B917-BD1A48C3DC87}"/>
              </a:ext>
            </a:extLst>
          </p:cNvPr>
          <p:cNvSpPr>
            <a:spLocks noGrp="1"/>
          </p:cNvSpPr>
          <p:nvPr>
            <p:ph type="body" sz="quarter" idx="10"/>
          </p:nvPr>
        </p:nvSpPr>
        <p:spPr/>
        <p:txBody>
          <a:bodyPr/>
          <a:lstStyle/>
          <a:p>
            <a:r>
              <a:rPr lang="en-IN" sz="2800" dirty="0"/>
              <a:t>Using the 3-month moving average, we predict that we will have 11 ticket purchases for the month of July. Note that the 11 in the numerator is the forecast for June. We would update this forecasted value for June when we have new data. Similarly, if we wanted to predict two months into the future, we would have to use the forecast for July to help us predict for August.</a:t>
            </a:r>
          </a:p>
          <a:p>
            <a:pPr>
              <a:defRPr sz="2800"/>
            </a:pPr>
            <a:r>
              <a:rPr lang="en-IN" sz="2800" dirty="0"/>
              <a:t>The advantages to using the simple moving average is that it is quick, it is easy, and it is simple. It does not take a lot of time to calculate these moving averages. One of the constraints in simple moving average is that</a:t>
            </a:r>
            <a:endParaRPr lang="en-IN" dirty="0"/>
          </a:p>
        </p:txBody>
      </p:sp>
    </p:spTree>
    <p:extLst>
      <p:ext uri="{BB962C8B-B14F-4D97-AF65-F5344CB8AC3E}">
        <p14:creationId xmlns:p14="http://schemas.microsoft.com/office/powerpoint/2010/main" val="2014269885"/>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ECA752B-2334-4712-919E-A58FBD4962AC}"/>
</file>

<file path=customXml/itemProps2.xml><?xml version="1.0" encoding="utf-8"?>
<ds:datastoreItem xmlns:ds="http://schemas.openxmlformats.org/officeDocument/2006/customXml" ds:itemID="{35E1BBE2-2557-402E-B876-525D73991EC0}"/>
</file>

<file path=customXml/itemProps3.xml><?xml version="1.0" encoding="utf-8"?>
<ds:datastoreItem xmlns:ds="http://schemas.openxmlformats.org/officeDocument/2006/customXml" ds:itemID="{81C15A00-1394-4348-9214-F1B55C80F1F8}"/>
</file>

<file path=docProps/app.xml><?xml version="1.0" encoding="utf-8"?>
<Properties xmlns="http://schemas.openxmlformats.org/officeDocument/2006/extended-properties" xmlns:vt="http://schemas.openxmlformats.org/officeDocument/2006/docPropsVTypes">
  <TotalTime>1314</TotalTime>
  <Words>1472</Words>
  <Application>Microsoft Office PowerPoint</Application>
  <PresentationFormat>On-screen Show (4:3)</PresentationFormat>
  <Paragraphs>99</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Cambria Math</vt:lpstr>
      <vt:lpstr>Courier New</vt:lpstr>
      <vt:lpstr>Calibri</vt:lpstr>
      <vt:lpstr>Arial</vt:lpstr>
      <vt:lpstr>Office Theme</vt:lpstr>
      <vt:lpstr>Section 15.2</vt:lpstr>
      <vt:lpstr>Definition: Simple Moving Average (SMA)</vt:lpstr>
      <vt:lpstr>Formula: Simple Moving Average</vt:lpstr>
      <vt:lpstr>Example 1: Calculating a 3-Month Moving Average—Slide 1</vt:lpstr>
      <vt:lpstr>Example 1: Calculating a 3-Month Moving Average—Slide 2</vt:lpstr>
      <vt:lpstr>Example 1: Calculating a 3-Month Moving Average—Slide 3</vt:lpstr>
      <vt:lpstr>Example 1: Calculating a 3-Month Moving Average—Slide 4</vt:lpstr>
      <vt:lpstr>Example 1: Calculating a 3-Month Moving Average—Slide 5</vt:lpstr>
      <vt:lpstr>Example 1: Calculating a 3-Month Moving Average—Slide 6</vt:lpstr>
      <vt:lpstr>Example 1: Calculating a 3-Month Moving Average—Slide 7</vt:lpstr>
      <vt:lpstr>Definition: Weighted Moving Average—Slide 1</vt:lpstr>
      <vt:lpstr>Definition: Weighted Moving Average—Slide 2</vt:lpstr>
      <vt:lpstr>Example 2: Calculating a Weighted Moving Average for the TixPixx Data</vt:lpstr>
      <vt:lpstr>Example 3: Calculating Moving Averages (SMA and WMA) for Truck Crossings—Slide 1</vt:lpstr>
      <vt:lpstr>Example 3: Calculating Moving Averages (SMA and WMA) for Truck Crossings—Slide 2</vt:lpstr>
      <vt:lpstr>Example 3: Calculating Moving Averages (SMA and WMA) for Truck Crossings—Slide 3</vt:lpstr>
      <vt:lpstr>Example 4: Calculating Moving Averages for Frozen Pizza Sales—Slide 1</vt:lpstr>
      <vt:lpstr>Example 4: Calculating Moving Averages for Frozen Pizza Sales—Slide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- 15.2 - Moving Averages</dc:title>
  <dc:creator>Hawkes Learning</dc:creator>
  <cp:lastModifiedBy>Sangeetha Pallikala</cp:lastModifiedBy>
  <cp:revision>137</cp:revision>
  <dcterms:created xsi:type="dcterms:W3CDTF">2013-04-26T14:43:13Z</dcterms:created>
  <dcterms:modified xsi:type="dcterms:W3CDTF">2025-10-03T04:48:46Z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