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9" r:id="rId8"/>
    <p:sldId id="270" r:id="rId9"/>
    <p:sldId id="263" r:id="rId10"/>
    <p:sldId id="264" r:id="rId11"/>
    <p:sldId id="268" r:id="rId12"/>
    <p:sldId id="266" r:id="rId13"/>
    <p:sldId id="271" r:id="rId14"/>
    <p:sldId id="267" r:id="rId15"/>
  </p:sldIdLst>
  <p:sldSz cx="9144000" cy="6858000" type="screen4x3"/>
  <p:notesSz cx="6858000" cy="9144000"/>
  <p:embeddedFontLs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4660"/>
  </p:normalViewPr>
  <p:slideViewPr>
    <p:cSldViewPr>
      <p:cViewPr varScale="1">
        <p:scale>
          <a:sx n="107" d="100"/>
          <a:sy n="107" d="100"/>
        </p:scale>
        <p:origin x="119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15.3</a:t>
            </a:r>
          </a:p>
        </p:txBody>
      </p:sp>
      <p:sp>
        <p:nvSpPr>
          <p:cNvPr id="2" name="Text Placeholder 1"/>
          <p:cNvSpPr>
            <a:spLocks noGrp="1"/>
          </p:cNvSpPr>
          <p:nvPr>
            <p:ph type="body" sz="quarter" idx="10"/>
          </p:nvPr>
        </p:nvSpPr>
        <p:spPr/>
        <p:txBody>
          <a:bodyPr/>
          <a:lstStyle/>
          <a:p>
            <a:pPr algn="ctr"/>
            <a:r>
              <a:t>Exponential Smoothing Techniques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Computing an Adjusted Exponential Smoothing Forecast—Slide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400" b="1" dirty="0"/>
                  <a:t>Solution</a:t>
                </a:r>
              </a:p>
              <a:p>
                <a:pPr>
                  <a:defRPr sz="2800"/>
                </a:pPr>
                <a:r>
                  <a:rPr lang="en-IN" sz="2400" dirty="0"/>
                  <a:t>We have already calculated the simple exponential smoothing forecast using </a:t>
                </a:r>
                <a:r>
                  <a:rPr lang="el-GR" sz="2400" i="1" dirty="0"/>
                  <a:t>α</a:t>
                </a:r>
                <a:r>
                  <a:rPr lang="en-US" sz="2400" dirty="0"/>
                  <a:t> = 0.3.</a:t>
                </a:r>
                <a:r>
                  <a:rPr lang="el-GR" sz="2400" dirty="0"/>
                  <a:t> </a:t>
                </a:r>
                <a:r>
                  <a:rPr lang="en-IN" sz="2400" dirty="0"/>
                  <a:t>The next step is to calculate the trend factors. </a:t>
                </a:r>
                <a:r>
                  <a:rPr lang="en-IN" sz="2400" dirty="0">
                    <a:latin typeface="Cambria Math" panose="02040503050406030204" pitchFamily="18" charset="0"/>
                    <a:ea typeface="Cambria Math" panose="02040503050406030204" pitchFamily="18" charset="0"/>
                  </a:rPr>
                  <a:t>R</a:t>
                </a:r>
                <a:r>
                  <a:rPr lang="en-IN" sz="2400" dirty="0"/>
                  <a:t>emember that in each period, we need to compute the trend and the forecast component for each period before computing the adjusted forecast (</a:t>
                </a:r>
                <a:r>
                  <a:rPr lang="en-IN" sz="2400" i="1" dirty="0"/>
                  <a:t>AF</a:t>
                </a:r>
                <a:r>
                  <a:rPr lang="en-IN" sz="2400" dirty="0"/>
                  <a:t>) for that period. Assume the initial forecast component is the actual data value (</a:t>
                </a:r>
                <a:r>
                  <a:rPr lang="en-IN" sz="2400" i="1" dirty="0"/>
                  <a:t>AF</a:t>
                </a:r>
                <a:r>
                  <a:rPr lang="en-IN" sz="2400" dirty="0">
                    <a:latin typeface="Calibri" panose="020F0502020204030204" pitchFamily="34" charset="0"/>
                    <a:ea typeface="Calibri" panose="020F0502020204030204" pitchFamily="34" charset="0"/>
                    <a:cs typeface="Calibri" panose="020F0502020204030204" pitchFamily="34" charset="0"/>
                  </a:rPr>
                  <a:t>₁ = 9</a:t>
                </a:r>
                <a14:m>
                  <m:oMath xmlns:m="http://schemas.openxmlformats.org/officeDocument/2006/math">
                    <m:r>
                      <m:rPr>
                        <m:nor/>
                      </m:rPr>
                      <a:rPr lang="en-IN" sz="2400" dirty="0"/>
                      <m:t>)</m:t>
                    </m:r>
                  </m:oMath>
                </a14:m>
                <a:r>
                  <a:rPr lang="en-IN" sz="2400" dirty="0"/>
                  <a:t> and the initial trend is zero (</a:t>
                </a:r>
                <a:r>
                  <a:rPr lang="en-IN" sz="2400" i="1" dirty="0"/>
                  <a:t>T</a:t>
                </a:r>
                <a:r>
                  <a:rPr lang="en-IN" sz="2400" dirty="0">
                    <a:latin typeface="Calibri" panose="020F0502020204030204" pitchFamily="34" charset="0"/>
                    <a:ea typeface="Calibri" panose="020F0502020204030204" pitchFamily="34" charset="0"/>
                    <a:cs typeface="Calibri" panose="020F0502020204030204" pitchFamily="34" charset="0"/>
                  </a:rPr>
                  <a:t>₁ = 0)</a:t>
                </a:r>
                <a:r>
                  <a:rPr lang="en-IN" sz="2400" dirty="0"/>
                  <a:t>. Therefore, the subsequent calculations are as follows:</a:t>
                </a:r>
              </a:p>
              <a:p>
                <a:pPr algn="ctr">
                  <a:defRPr sz="2800"/>
                </a:pPr>
                <a:endParaRPr sz="2400" i="1"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852"/>
                </a:stretch>
              </a:blipFill>
            </p:spPr>
            <p:txBody>
              <a:bodyPr/>
              <a:lstStyle/>
              <a:p>
                <a:r>
                  <a:rPr lang="en-IN">
                    <a:noFill/>
                  </a:rPr>
                  <a:t> </a:t>
                </a:r>
              </a:p>
            </p:txBody>
          </p:sp>
        </mc:Fallback>
      </mc:AlternateContent>
      <p:pic>
        <p:nvPicPr>
          <p:cNvPr id="5" name="Picture 4" descr="Line 1: F subscript t plus 1 equals alpha times D subscript t plus open parenthesis 1 minus alpha close parenthesis times F subscript t.&#10;&#10;Line 2: T subscript open parenthesis t plus 1 close parenthesis equals T subscript t plus beta times open parenthesis F subscript open parenthesis t plus 1 close parenthesis minus A F subscript t close parenthesis.&#10;&#10;Line 3: A F subscript open parenthesis t plus 1 close parenthesis equals F subscript open parenthesis t plus 1 close parenthesis plus T subscript open parenthesis t plus 1 close parenthesis.">
            <a:extLst>
              <a:ext uri="{FF2B5EF4-FFF2-40B4-BE49-F238E27FC236}">
                <a16:creationId xmlns:a16="http://schemas.microsoft.com/office/drawing/2014/main" id="{22136AF8-78E4-57D6-2FBA-DE731FD96DE3}"/>
              </a:ext>
            </a:extLst>
          </p:cNvPr>
          <p:cNvPicPr>
            <a:picLocks noChangeAspect="1"/>
          </p:cNvPicPr>
          <p:nvPr/>
        </p:nvPicPr>
        <p:blipFill>
          <a:blip r:embed="rId3"/>
          <a:stretch>
            <a:fillRect/>
          </a:stretch>
        </p:blipFill>
        <p:spPr>
          <a:xfrm>
            <a:off x="3352800" y="4371975"/>
            <a:ext cx="2828925" cy="14954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15.3.2: Computing an Adjusted Exponential Smoothing Forecast—Slide 3</a:t>
            </a:r>
            <a:endParaRPr dirty="0"/>
          </a:p>
        </p:txBody>
      </p:sp>
      <p:sp>
        <p:nvSpPr>
          <p:cNvPr id="11" name="TextBox 10">
            <a:extLst>
              <a:ext uri="{FF2B5EF4-FFF2-40B4-BE49-F238E27FC236}">
                <a16:creationId xmlns:a16="http://schemas.microsoft.com/office/drawing/2014/main" id="{9200E977-15D2-DD25-A5F8-8CB01302B1D8}"/>
              </a:ext>
            </a:extLst>
          </p:cNvPr>
          <p:cNvSpPr txBox="1"/>
          <p:nvPr/>
        </p:nvSpPr>
        <p:spPr>
          <a:xfrm>
            <a:off x="838200" y="1256740"/>
            <a:ext cx="2819400" cy="179126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1" i="0" u="none" strike="noStrike" kern="1200" cap="none" spc="0" normalizeH="0" baseline="0" noProof="0" dirty="0">
                <a:ln>
                  <a:noFill/>
                </a:ln>
                <a:solidFill>
                  <a:srgbClr val="366092"/>
                </a:solidFill>
                <a:effectLst/>
                <a:uLnTx/>
                <a:uFillTx/>
                <a:latin typeface="Calibri"/>
                <a:ea typeface="+mn-ea"/>
                <a:cs typeface="+mn-cs"/>
              </a:rPr>
              <a:t>Period 1: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   </a:t>
            </a:r>
            <a:r>
              <a:rPr kumimoji="0" lang="en-US" sz="2400" b="0" i="1" u="none" strike="noStrike" kern="1200" cap="none" spc="0" normalizeH="0" baseline="0" noProof="0" dirty="0">
                <a:ln>
                  <a:noFill/>
                </a:ln>
                <a:solidFill>
                  <a:srgbClr val="366092"/>
                </a:solidFill>
                <a:effectLst/>
                <a:uLnTx/>
                <a:uFillTx/>
                <a:latin typeface="Calibri"/>
                <a:ea typeface="+mn-ea"/>
                <a:cs typeface="+mn-cs"/>
              </a:rPr>
              <a:t>F</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₁ = </a:t>
            </a:r>
            <a:r>
              <a:rPr kumimoji="0" lang="en-US" sz="24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D</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₁ = 9 </a:t>
            </a:r>
            <a:endParaRPr kumimoji="0" lang="en-IN" sz="24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ar-AE" sz="24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US" sz="2400" b="0" i="1" u="none" strike="noStrike" kern="1200" cap="none" spc="0" normalizeH="0" baseline="0" noProof="0" dirty="0">
                <a:ln>
                  <a:noFill/>
                </a:ln>
                <a:solidFill>
                  <a:srgbClr val="366092"/>
                </a:solidFill>
                <a:effectLst/>
                <a:uLnTx/>
                <a:uFillTx/>
                <a:latin typeface="Calibri"/>
                <a:ea typeface="+mn-ea"/>
                <a:cs typeface="+mn-cs"/>
              </a:rPr>
              <a:t>T</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₁ = 0 </a:t>
            </a:r>
            <a:endParaRPr kumimoji="0" lang="ar-AE" sz="2400" b="0" i="1" u="none" strike="noStrike" kern="1200" cap="none" spc="0" normalizeH="0" baseline="0" noProof="0" dirty="0">
              <a:ln>
                <a:noFill/>
              </a:ln>
              <a:solidFill>
                <a:srgbClr val="366092"/>
              </a:solidFill>
              <a:effectLst/>
              <a:uLnTx/>
              <a:uFillTx/>
              <a:latin typeface="Calibri"/>
              <a:ea typeface="+mn-ea"/>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1" u="none" strike="noStrike" kern="1200" cap="none" spc="0" normalizeH="0" baseline="0" noProof="0" dirty="0">
                <a:ln>
                  <a:noFill/>
                </a:ln>
                <a:solidFill>
                  <a:srgbClr val="366092"/>
                </a:solidFill>
                <a:effectLst/>
                <a:uLnTx/>
                <a:uFillTx/>
                <a:latin typeface="Calibri"/>
                <a:ea typeface="+mn-ea"/>
                <a:cs typeface="+mn-cs"/>
              </a:rPr>
              <a:t>AF</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₁ = 9 + 0 = 9</a:t>
            </a:r>
            <a:endParaRPr kumimoji="0" lang="ar-AE" sz="24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endParaRPr>
          </a:p>
        </p:txBody>
      </p:sp>
      <p:sp>
        <p:nvSpPr>
          <p:cNvPr id="9" name="TextBox 8">
            <a:extLst>
              <a:ext uri="{FF2B5EF4-FFF2-40B4-BE49-F238E27FC236}">
                <a16:creationId xmlns:a16="http://schemas.microsoft.com/office/drawing/2014/main" id="{ADECEAAB-779A-8F35-251E-96D9FF004E3F}"/>
              </a:ext>
            </a:extLst>
          </p:cNvPr>
          <p:cNvSpPr txBox="1"/>
          <p:nvPr/>
        </p:nvSpPr>
        <p:spPr>
          <a:xfrm>
            <a:off x="5257800" y="1213598"/>
            <a:ext cx="3429000" cy="46166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1" i="0" u="none" strike="noStrike" kern="1200" cap="none" spc="0" normalizeH="0" baseline="0" noProof="0" dirty="0">
                <a:ln>
                  <a:noFill/>
                </a:ln>
                <a:solidFill>
                  <a:srgbClr val="366092"/>
                </a:solidFill>
                <a:effectLst/>
                <a:uLnTx/>
                <a:uFillTx/>
                <a:latin typeface="Calibri"/>
                <a:ea typeface="+mn-ea"/>
                <a:cs typeface="+mn-cs"/>
              </a:rPr>
              <a:t>Period 2:</a:t>
            </a:r>
          </a:p>
        </p:txBody>
      </p:sp>
      <p:pic>
        <p:nvPicPr>
          <p:cNvPr id="17" name="Picture 16" descr="F subscript 2 equals 0.3 times 9 plus 0.7 times 9 equals 9,&#10;T subscript 2 equals 0 plus 0.2 times 0 equals 0 ">
            <a:extLst>
              <a:ext uri="{FF2B5EF4-FFF2-40B4-BE49-F238E27FC236}">
                <a16:creationId xmlns:a16="http://schemas.microsoft.com/office/drawing/2014/main" id="{486D8329-CD4C-0F6E-5059-3B15C7B4517A}"/>
              </a:ext>
            </a:extLst>
          </p:cNvPr>
          <p:cNvPicPr>
            <a:picLocks noChangeAspect="1"/>
          </p:cNvPicPr>
          <p:nvPr/>
        </p:nvPicPr>
        <p:blipFill>
          <a:blip r:embed="rId2"/>
          <a:stretch>
            <a:fillRect/>
          </a:stretch>
        </p:blipFill>
        <p:spPr>
          <a:xfrm>
            <a:off x="5476875" y="1652067"/>
            <a:ext cx="2990850" cy="1009650"/>
          </a:xfrm>
          <a:prstGeom prst="rect">
            <a:avLst/>
          </a:prstGeom>
        </p:spPr>
      </p:pic>
      <p:sp>
        <p:nvSpPr>
          <p:cNvPr id="13" name="TextBox 12">
            <a:extLst>
              <a:ext uri="{FF2B5EF4-FFF2-40B4-BE49-F238E27FC236}">
                <a16:creationId xmlns:a16="http://schemas.microsoft.com/office/drawing/2014/main" id="{35148A59-9C40-90A2-BC20-DDC994883173}"/>
              </a:ext>
            </a:extLst>
          </p:cNvPr>
          <p:cNvSpPr txBox="1"/>
          <p:nvPr/>
        </p:nvSpPr>
        <p:spPr>
          <a:xfrm>
            <a:off x="5410200" y="2662535"/>
            <a:ext cx="3276600" cy="46166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1" u="none" strike="noStrike" kern="1200" cap="none" spc="0" normalizeH="0" baseline="0" noProof="0" dirty="0">
                <a:ln>
                  <a:noFill/>
                </a:ln>
                <a:solidFill>
                  <a:srgbClr val="366092"/>
                </a:solidFill>
                <a:effectLst/>
                <a:uLnTx/>
                <a:uFillTx/>
                <a:latin typeface="Calibri"/>
                <a:ea typeface="+mn-ea"/>
                <a:cs typeface="+mn-cs"/>
              </a:rPr>
              <a:t>AF</a:t>
            </a:r>
            <a:r>
              <a:rPr kumimoji="0" lang="en-US" sz="2400" b="0" i="0" u="none" strike="noStrike" kern="1200" cap="none" spc="0" normalizeH="0" baseline="0" noProof="0" dirty="0">
                <a:ln>
                  <a:noFill/>
                </a:ln>
                <a:solidFill>
                  <a:srgbClr val="366092"/>
                </a:solidFill>
                <a:effectLst/>
                <a:uLnTx/>
                <a:uFillTx/>
                <a:latin typeface="Calibri"/>
                <a:ea typeface="+mn-ea"/>
                <a:cs typeface="+mn-cs"/>
              </a:rPr>
              <a:t>₂ = </a:t>
            </a:r>
            <a:r>
              <a:rPr kumimoji="0" lang="en-US" sz="2400" b="0" i="1" u="none" strike="noStrike" kern="1200" cap="none" spc="0" normalizeH="0" baseline="0" noProof="0" dirty="0">
                <a:ln>
                  <a:noFill/>
                </a:ln>
                <a:solidFill>
                  <a:srgbClr val="366092"/>
                </a:solidFill>
                <a:effectLst/>
                <a:uLnTx/>
                <a:uFillTx/>
                <a:latin typeface="Calibri"/>
                <a:ea typeface="+mn-ea"/>
                <a:cs typeface="+mn-cs"/>
              </a:rPr>
              <a:t>F</a:t>
            </a:r>
            <a:r>
              <a:rPr kumimoji="0" lang="en-US" sz="2400" b="0" i="0" u="none" strike="noStrike" kern="1200" cap="none" spc="0" normalizeH="0" baseline="0" noProof="0" dirty="0">
                <a:ln>
                  <a:noFill/>
                </a:ln>
                <a:solidFill>
                  <a:srgbClr val="366092"/>
                </a:solidFill>
                <a:effectLst/>
                <a:uLnTx/>
                <a:uFillTx/>
                <a:latin typeface="Calibri"/>
                <a:ea typeface="+mn-ea"/>
                <a:cs typeface="+mn-cs"/>
              </a:rPr>
              <a:t>₂ + </a:t>
            </a:r>
            <a:r>
              <a:rPr kumimoji="0" lang="en-US" sz="2400" b="0" i="1" u="none" strike="noStrike" kern="1200" cap="none" spc="0" normalizeH="0" baseline="0" noProof="0" dirty="0">
                <a:ln>
                  <a:noFill/>
                </a:ln>
                <a:solidFill>
                  <a:srgbClr val="366092"/>
                </a:solidFill>
                <a:effectLst/>
                <a:uLnTx/>
                <a:uFillTx/>
                <a:latin typeface="Calibri"/>
                <a:ea typeface="+mn-ea"/>
                <a:cs typeface="+mn-cs"/>
              </a:rPr>
              <a:t>T</a:t>
            </a:r>
            <a:r>
              <a:rPr kumimoji="0" lang="en-US" sz="2400" b="0" i="0" u="none" strike="noStrike" kern="1200" cap="none" spc="0" normalizeH="0" baseline="0" noProof="0" dirty="0">
                <a:ln>
                  <a:noFill/>
                </a:ln>
                <a:solidFill>
                  <a:srgbClr val="366092"/>
                </a:solidFill>
                <a:effectLst/>
                <a:uLnTx/>
                <a:uFillTx/>
                <a:latin typeface="Calibri"/>
                <a:ea typeface="+mn-ea"/>
                <a:cs typeface="+mn-cs"/>
              </a:rPr>
              <a:t>₂ = 9 + 0 = 9</a:t>
            </a:r>
            <a:endParaRPr kumimoji="0" lang="ar-AE" sz="2400" b="0" i="1" u="none" strike="noStrike" kern="1200" cap="none" spc="0" normalizeH="0" baseline="0" noProof="0" dirty="0">
              <a:ln>
                <a:noFill/>
              </a:ln>
              <a:solidFill>
                <a:srgbClr val="366092"/>
              </a:solidFill>
              <a:effectLst/>
              <a:uLnTx/>
              <a:uFillTx/>
              <a:latin typeface="Calibri"/>
              <a:ea typeface="+mn-ea"/>
              <a:cs typeface="Arial" panose="020B0604020202020204" pitchFamily="34" charset="0"/>
            </a:endParaRPr>
          </a:p>
        </p:txBody>
      </p:sp>
      <p:sp>
        <p:nvSpPr>
          <p:cNvPr id="7" name="TextBox 6">
            <a:extLst>
              <a:ext uri="{FF2B5EF4-FFF2-40B4-BE49-F238E27FC236}">
                <a16:creationId xmlns:a16="http://schemas.microsoft.com/office/drawing/2014/main" id="{E546C4C7-A274-E9B2-3631-B9F71CA669B3}"/>
              </a:ext>
            </a:extLst>
          </p:cNvPr>
          <p:cNvSpPr txBox="1"/>
          <p:nvPr/>
        </p:nvSpPr>
        <p:spPr>
          <a:xfrm>
            <a:off x="2362200" y="3109706"/>
            <a:ext cx="3886200" cy="46166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1" i="0" u="none" strike="noStrike" kern="1200" cap="none" spc="0" normalizeH="0" baseline="0" noProof="0" dirty="0">
                <a:ln>
                  <a:noFill/>
                </a:ln>
                <a:solidFill>
                  <a:srgbClr val="366092"/>
                </a:solidFill>
                <a:effectLst/>
                <a:uLnTx/>
                <a:uFillTx/>
                <a:latin typeface="Calibri"/>
                <a:ea typeface="+mn-ea"/>
                <a:cs typeface="+mn-cs"/>
              </a:rPr>
              <a:t>Period 3: </a:t>
            </a:r>
          </a:p>
        </p:txBody>
      </p:sp>
      <p:pic>
        <p:nvPicPr>
          <p:cNvPr id="21" name="Picture 20" descr="F subscript 3 equals 0.3 times 15 plus 0.7 times 9 equals 10.8,&#10;T subscript 3 equals 0 plus 0.2 times open parenthesis 10.8 minus 9 close parenthesis equals 0.36">
            <a:extLst>
              <a:ext uri="{FF2B5EF4-FFF2-40B4-BE49-F238E27FC236}">
                <a16:creationId xmlns:a16="http://schemas.microsoft.com/office/drawing/2014/main" id="{925145E6-82D4-A815-B8E8-338E5E64E6B3}"/>
              </a:ext>
            </a:extLst>
          </p:cNvPr>
          <p:cNvPicPr>
            <a:picLocks noChangeAspect="1"/>
          </p:cNvPicPr>
          <p:nvPr/>
        </p:nvPicPr>
        <p:blipFill>
          <a:blip r:embed="rId3"/>
          <a:stretch>
            <a:fillRect/>
          </a:stretch>
        </p:blipFill>
        <p:spPr>
          <a:xfrm>
            <a:off x="2519362" y="3574996"/>
            <a:ext cx="3571875" cy="1009650"/>
          </a:xfrm>
          <a:prstGeom prst="rect">
            <a:avLst/>
          </a:prstGeom>
        </p:spPr>
      </p:pic>
      <p:sp>
        <p:nvSpPr>
          <p:cNvPr id="19" name="TextBox 18">
            <a:extLst>
              <a:ext uri="{FF2B5EF4-FFF2-40B4-BE49-F238E27FC236}">
                <a16:creationId xmlns:a16="http://schemas.microsoft.com/office/drawing/2014/main" id="{D231F442-1E76-4493-99C9-0517F11B00FA}"/>
              </a:ext>
            </a:extLst>
          </p:cNvPr>
          <p:cNvSpPr txBox="1"/>
          <p:nvPr/>
        </p:nvSpPr>
        <p:spPr>
          <a:xfrm>
            <a:off x="2438400" y="4567535"/>
            <a:ext cx="1905000" cy="461665"/>
          </a:xfrm>
          <a:prstGeom prst="rect">
            <a:avLst/>
          </a:prstGeom>
          <a:noFill/>
        </p:spPr>
        <p:txBody>
          <a:bodyPr wrap="square">
            <a:spAutoFit/>
          </a:bodyPr>
          <a:lstStyle/>
          <a:p>
            <a:r>
              <a:rPr kumimoji="0" lang="en-US" sz="2400" b="0" i="1" u="none" strike="noStrike" kern="1200" cap="none" spc="0" normalizeH="0" baseline="0" noProof="0" dirty="0">
                <a:ln>
                  <a:noFill/>
                </a:ln>
                <a:solidFill>
                  <a:srgbClr val="366092"/>
                </a:solidFill>
                <a:effectLst/>
                <a:uLnTx/>
                <a:uFillTx/>
                <a:latin typeface="Calibri"/>
                <a:ea typeface="+mn-ea"/>
                <a:cs typeface="+mn-cs"/>
              </a:rPr>
              <a:t>AF</a:t>
            </a:r>
            <a:r>
              <a:rPr kumimoji="0" lang="en-US" sz="2400" b="0" i="0" u="none" strike="noStrike" kern="1200" cap="none" spc="0" normalizeH="0" baseline="0" noProof="0" dirty="0">
                <a:ln>
                  <a:noFill/>
                </a:ln>
                <a:solidFill>
                  <a:srgbClr val="366092"/>
                </a:solidFill>
                <a:effectLst/>
                <a:uLnTx/>
                <a:uFillTx/>
                <a:latin typeface="Calibri"/>
                <a:ea typeface="+mn-ea"/>
                <a:cs typeface="+mn-cs"/>
              </a:rPr>
              <a:t>₃ = 11.16</a:t>
            </a:r>
            <a:endParaRPr lang="en-IN" dirty="0"/>
          </a:p>
        </p:txBody>
      </p:sp>
    </p:spTree>
    <p:extLst>
      <p:ext uri="{BB962C8B-B14F-4D97-AF65-F5344CB8AC3E}">
        <p14:creationId xmlns:p14="http://schemas.microsoft.com/office/powerpoint/2010/main" val="4273614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Computing an Adjusted Exponential Smoothing Forecast—Slide 4</a:t>
            </a:r>
            <a:endParaRPr dirty="0"/>
          </a:p>
        </p:txBody>
      </p:sp>
      <p:sp>
        <p:nvSpPr>
          <p:cNvPr id="7" name="TextBox 6">
            <a:extLst>
              <a:ext uri="{FF2B5EF4-FFF2-40B4-BE49-F238E27FC236}">
                <a16:creationId xmlns:a16="http://schemas.microsoft.com/office/drawing/2014/main" id="{01998FDF-6ED5-6B97-3BA2-743CB1526902}"/>
              </a:ext>
            </a:extLst>
          </p:cNvPr>
          <p:cNvSpPr txBox="1"/>
          <p:nvPr/>
        </p:nvSpPr>
        <p:spPr>
          <a:xfrm>
            <a:off x="381000" y="1172523"/>
            <a:ext cx="8077200" cy="523220"/>
          </a:xfrm>
          <a:prstGeom prst="rect">
            <a:avLst/>
          </a:prstGeom>
          <a:noFill/>
        </p:spPr>
        <p:txBody>
          <a:bodyPr wrap="square">
            <a:spAutoFit/>
          </a:bodyPr>
          <a:lstStyle/>
          <a:p>
            <a:r>
              <a:rPr kumimoji="0" lang="en-IN" sz="2700" b="0" i="0" u="none" strike="noStrike" kern="1200" cap="none" spc="0" normalizeH="0" baseline="0" noProof="0" dirty="0">
                <a:ln>
                  <a:noFill/>
                </a:ln>
                <a:solidFill>
                  <a:srgbClr val="366092"/>
                </a:solidFill>
                <a:effectLst/>
                <a:uLnTx/>
                <a:uFillTx/>
                <a:latin typeface="Calibri"/>
                <a:ea typeface="+mn-ea"/>
                <a:cs typeface="+mn-cs"/>
              </a:rPr>
              <a:t>Th</a:t>
            </a:r>
            <a:r>
              <a:rPr lang="en-IN" sz="2700" dirty="0">
                <a:solidFill>
                  <a:srgbClr val="366092"/>
                </a:solidFill>
                <a:latin typeface="Calibri"/>
              </a:rPr>
              <a:t>is</a:t>
            </a:r>
            <a:r>
              <a:rPr kumimoji="0" lang="en-IN" sz="2700" b="0" i="0" u="none" strike="noStrike" kern="1200" cap="none" spc="0" normalizeH="0" baseline="0" noProof="0" dirty="0">
                <a:ln>
                  <a:noFill/>
                </a:ln>
                <a:solidFill>
                  <a:srgbClr val="366092"/>
                </a:solidFill>
                <a:effectLst/>
                <a:uLnTx/>
                <a:uFillTx/>
                <a:latin typeface="Calibri"/>
                <a:ea typeface="+mn-ea"/>
                <a:cs typeface="+mn-cs"/>
              </a:rPr>
              <a:t> table contains the remaining forecasts.</a:t>
            </a:r>
            <a:endParaRPr lang="en-IN" sz="2700" dirty="0"/>
          </a:p>
        </p:txBody>
      </p:sp>
      <p:graphicFrame>
        <p:nvGraphicFramePr>
          <p:cNvPr id="4" name="Table Placeholder 2" descr="The table shows monthly sales data with forecast and trend adjustments for January through June. It has 5 columns: Month, Actual Sales, Forecast Component, Trend Component, and Adjusted Forecast.&#10;January:&#10;Actual sales equals 9,&#10;Forecast Component equals 9.00,&#10;Trend Component equals 0.00,&#10;Adjusted Forecast equals 9.00&#10;&#10;February:&#10;Actual sales equals 15,&#10;Forecast Component equals 9.00,&#10;Trend Component equals 0.00,&#10;Adjusted Forecast equals 9.00&#10;&#10;March:&#10;Actual sales equals 11,&#10;Forecast Component equals 10.80,&#10;Trend Component equals 0.36,&#10;Adjusted Forecast equals 11.16&#10;&#10;April:&#10;Actual sales equals 10,&#10;Forecast Component equals 11.11,&#10;Trend Component equals 0.35,&#10;Adjusted Forecast equals 11.46&#10;&#10;May:&#10;Actual sales equals 12,&#10;Forecast Component equals 11.02,&#10;Trend Component equals 0.26,&#10;Adjusted Forecast equals 11.28&#10;&#10;June:&#10;Actual sales equals not provided,&#10;Forecast Component equals 11.50,&#10;Trend Component equals 0.30,&#10;Adjusted Forecast equals 11.80">
            <a:extLst>
              <a:ext uri="{FF2B5EF4-FFF2-40B4-BE49-F238E27FC236}">
                <a16:creationId xmlns:a16="http://schemas.microsoft.com/office/drawing/2014/main" id="{730FCD81-F6AA-4844-952F-7EF019C31B2E}"/>
              </a:ext>
            </a:extLst>
          </p:cNvPr>
          <p:cNvGraphicFramePr>
            <a:graphicFrameLocks/>
          </p:cNvGraphicFramePr>
          <p:nvPr>
            <p:extLst>
              <p:ext uri="{D42A27DB-BD31-4B8C-83A1-F6EECF244321}">
                <p14:modId xmlns:p14="http://schemas.microsoft.com/office/powerpoint/2010/main" val="2737710243"/>
              </p:ext>
            </p:extLst>
          </p:nvPr>
        </p:nvGraphicFramePr>
        <p:xfrm>
          <a:off x="457200" y="1828800"/>
          <a:ext cx="8229600" cy="28041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t>Month</a:t>
                      </a:r>
                    </a:p>
                  </a:txBody>
                  <a:tcPr/>
                </a:tc>
                <a:tc>
                  <a:txBody>
                    <a:bodyPr/>
                    <a:lstStyle/>
                    <a:p>
                      <a:pPr algn="ctr">
                        <a:defRPr sz="1600" b="1"/>
                      </a:pPr>
                      <a:r>
                        <a:t>Actual sales</a:t>
                      </a:r>
                    </a:p>
                  </a:txBody>
                  <a:tcPr/>
                </a:tc>
                <a:tc>
                  <a:txBody>
                    <a:bodyPr/>
                    <a:lstStyle/>
                    <a:p>
                      <a:pPr algn="ctr">
                        <a:defRPr sz="1600" b="1"/>
                      </a:pPr>
                      <a:r>
                        <a:rPr dirty="0"/>
                        <a:t>Forecast </a:t>
                      </a:r>
                      <a:r>
                        <a:rPr lang="en-US" dirty="0"/>
                        <a:t>C</a:t>
                      </a:r>
                      <a:r>
                        <a:rPr dirty="0"/>
                        <a:t>omponent</a:t>
                      </a:r>
                    </a:p>
                  </a:txBody>
                  <a:tcPr/>
                </a:tc>
                <a:tc>
                  <a:txBody>
                    <a:bodyPr/>
                    <a:lstStyle/>
                    <a:p>
                      <a:pPr algn="ctr">
                        <a:defRPr sz="1600" b="1"/>
                      </a:pPr>
                      <a:r>
                        <a:rPr dirty="0"/>
                        <a:t>Trend </a:t>
                      </a:r>
                      <a:r>
                        <a:rPr lang="en-US" dirty="0"/>
                        <a:t>C</a:t>
                      </a:r>
                      <a:r>
                        <a:rPr dirty="0"/>
                        <a:t>omponent</a:t>
                      </a:r>
                    </a:p>
                  </a:txBody>
                  <a:tcPr/>
                </a:tc>
                <a:tc>
                  <a:txBody>
                    <a:bodyPr/>
                    <a:lstStyle/>
                    <a:p>
                      <a:pPr algn="ctr">
                        <a:defRPr sz="1600" b="1"/>
                      </a:pPr>
                      <a:r>
                        <a:t>Adjusted Forecast</a:t>
                      </a:r>
                    </a:p>
                  </a:txBody>
                  <a:tcPr/>
                </a:tc>
                <a:extLst>
                  <a:ext uri="{0D108BD9-81ED-4DB2-BD59-A6C34878D82A}">
                    <a16:rowId xmlns:a16="http://schemas.microsoft.com/office/drawing/2014/main" val="10000"/>
                  </a:ext>
                </a:extLst>
              </a:tr>
              <a:tr h="370840">
                <a:tc>
                  <a:txBody>
                    <a:bodyPr/>
                    <a:lstStyle/>
                    <a:p>
                      <a:pPr algn="ctr">
                        <a:defRPr sz="1600"/>
                      </a:pPr>
                      <a:r>
                        <a:rPr dirty="0"/>
                        <a:t>January</a:t>
                      </a:r>
                    </a:p>
                  </a:txBody>
                  <a:tcPr/>
                </a:tc>
                <a:tc>
                  <a:txBody>
                    <a:bodyPr/>
                    <a:lstStyle/>
                    <a:p>
                      <a:pPr algn="ctr"/>
                      <a:r>
                        <a:rPr sz="1600"/>
                        <a:t>9</a:t>
                      </a:r>
                      <a:endParaRPr sz="1600">
                        <a:latin typeface="Cambria Math"/>
                      </a:endParaRPr>
                    </a:p>
                  </a:txBody>
                  <a:tcPr/>
                </a:tc>
                <a:tc>
                  <a:txBody>
                    <a:bodyPr/>
                    <a:lstStyle/>
                    <a:p>
                      <a:pPr algn="ctr"/>
                      <a:r>
                        <a:rPr sz="1600"/>
                        <a:t>9.00</a:t>
                      </a:r>
                      <a:endParaRPr sz="1600">
                        <a:latin typeface="Cambria Math"/>
                      </a:endParaRPr>
                    </a:p>
                  </a:txBody>
                  <a:tcPr/>
                </a:tc>
                <a:tc>
                  <a:txBody>
                    <a:bodyPr/>
                    <a:lstStyle/>
                    <a:p>
                      <a:pPr algn="ctr"/>
                      <a:r>
                        <a:rPr sz="1600"/>
                        <a:t>0.00</a:t>
                      </a:r>
                      <a:endParaRPr sz="1600">
                        <a:latin typeface="Cambria Math"/>
                      </a:endParaRPr>
                    </a:p>
                  </a:txBody>
                  <a:tcPr/>
                </a:tc>
                <a:tc>
                  <a:txBody>
                    <a:bodyPr/>
                    <a:lstStyle/>
                    <a:p>
                      <a:pPr algn="ctr"/>
                      <a:r>
                        <a:rPr sz="1600"/>
                        <a:t>9.00</a:t>
                      </a:r>
                      <a:endParaRPr sz="1600">
                        <a:latin typeface="Cambria Math"/>
                      </a:endParaRPr>
                    </a:p>
                  </a:txBody>
                  <a:tcPr/>
                </a:tc>
                <a:extLst>
                  <a:ext uri="{0D108BD9-81ED-4DB2-BD59-A6C34878D82A}">
                    <a16:rowId xmlns:a16="http://schemas.microsoft.com/office/drawing/2014/main" val="10001"/>
                  </a:ext>
                </a:extLst>
              </a:tr>
              <a:tr h="370840">
                <a:tc>
                  <a:txBody>
                    <a:bodyPr/>
                    <a:lstStyle/>
                    <a:p>
                      <a:pPr algn="ctr">
                        <a:defRPr sz="1600"/>
                      </a:pPr>
                      <a:r>
                        <a:t>February</a:t>
                      </a:r>
                    </a:p>
                  </a:txBody>
                  <a:tcPr/>
                </a:tc>
                <a:tc>
                  <a:txBody>
                    <a:bodyPr/>
                    <a:lstStyle/>
                    <a:p>
                      <a:pPr algn="ctr"/>
                      <a:r>
                        <a:rPr sz="1600" dirty="0"/>
                        <a:t>15</a:t>
                      </a:r>
                      <a:endParaRPr sz="1600" dirty="0">
                        <a:latin typeface="Cambria Math"/>
                      </a:endParaRPr>
                    </a:p>
                  </a:txBody>
                  <a:tcPr/>
                </a:tc>
                <a:tc>
                  <a:txBody>
                    <a:bodyPr/>
                    <a:lstStyle/>
                    <a:p>
                      <a:pPr algn="ctr"/>
                      <a:r>
                        <a:rPr sz="1600"/>
                        <a:t>9.00</a:t>
                      </a:r>
                      <a:endParaRPr sz="1600">
                        <a:latin typeface="Cambria Math"/>
                      </a:endParaRPr>
                    </a:p>
                  </a:txBody>
                  <a:tcPr/>
                </a:tc>
                <a:tc>
                  <a:txBody>
                    <a:bodyPr/>
                    <a:lstStyle/>
                    <a:p>
                      <a:pPr algn="ctr"/>
                      <a:r>
                        <a:rPr sz="1600"/>
                        <a:t>0.00</a:t>
                      </a:r>
                      <a:endParaRPr sz="1600">
                        <a:latin typeface="Cambria Math"/>
                      </a:endParaRPr>
                    </a:p>
                  </a:txBody>
                  <a:tcPr/>
                </a:tc>
                <a:tc>
                  <a:txBody>
                    <a:bodyPr/>
                    <a:lstStyle/>
                    <a:p>
                      <a:pPr algn="ctr"/>
                      <a:r>
                        <a:rPr sz="1600"/>
                        <a:t>9.00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a:pPr>
                      <a:r>
                        <a:t>March</a:t>
                      </a:r>
                    </a:p>
                  </a:txBody>
                  <a:tcPr/>
                </a:tc>
                <a:tc>
                  <a:txBody>
                    <a:bodyPr/>
                    <a:lstStyle/>
                    <a:p>
                      <a:pPr algn="ctr"/>
                      <a:r>
                        <a:rPr sz="1600"/>
                        <a:t>11</a:t>
                      </a:r>
                      <a:endParaRPr sz="1600">
                        <a:latin typeface="Cambria Math"/>
                      </a:endParaRPr>
                    </a:p>
                  </a:txBody>
                  <a:tcPr/>
                </a:tc>
                <a:tc>
                  <a:txBody>
                    <a:bodyPr/>
                    <a:lstStyle/>
                    <a:p>
                      <a:pPr algn="ctr"/>
                      <a:r>
                        <a:rPr sz="1600"/>
                        <a:t>10.80</a:t>
                      </a:r>
                      <a:endParaRPr sz="1600">
                        <a:latin typeface="Cambria Math"/>
                      </a:endParaRPr>
                    </a:p>
                  </a:txBody>
                  <a:tcPr/>
                </a:tc>
                <a:tc>
                  <a:txBody>
                    <a:bodyPr/>
                    <a:lstStyle/>
                    <a:p>
                      <a:pPr algn="ctr"/>
                      <a:r>
                        <a:rPr sz="1600"/>
                        <a:t>0.36</a:t>
                      </a:r>
                      <a:endParaRPr sz="1600">
                        <a:latin typeface="Cambria Math"/>
                      </a:endParaRPr>
                    </a:p>
                  </a:txBody>
                  <a:tcPr/>
                </a:tc>
                <a:tc>
                  <a:txBody>
                    <a:bodyPr/>
                    <a:lstStyle/>
                    <a:p>
                      <a:pPr algn="ctr"/>
                      <a:r>
                        <a:rPr sz="1600"/>
                        <a:t>11.16</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a:pPr>
                      <a:r>
                        <a:t>April</a:t>
                      </a:r>
                    </a:p>
                  </a:txBody>
                  <a:tcPr/>
                </a:tc>
                <a:tc>
                  <a:txBody>
                    <a:bodyPr/>
                    <a:lstStyle/>
                    <a:p>
                      <a:pPr algn="ctr"/>
                      <a:r>
                        <a:rPr sz="1600" dirty="0"/>
                        <a:t>10</a:t>
                      </a:r>
                      <a:endParaRPr sz="1600" dirty="0">
                        <a:latin typeface="Cambria Math"/>
                      </a:endParaRPr>
                    </a:p>
                  </a:txBody>
                  <a:tcPr/>
                </a:tc>
                <a:tc>
                  <a:txBody>
                    <a:bodyPr/>
                    <a:lstStyle/>
                    <a:p>
                      <a:pPr algn="ctr"/>
                      <a:r>
                        <a:rPr sz="1600"/>
                        <a:t>11.11</a:t>
                      </a:r>
                      <a:endParaRPr sz="1600">
                        <a:latin typeface="Cambria Math"/>
                      </a:endParaRPr>
                    </a:p>
                  </a:txBody>
                  <a:tcPr/>
                </a:tc>
                <a:tc>
                  <a:txBody>
                    <a:bodyPr/>
                    <a:lstStyle/>
                    <a:p>
                      <a:pPr algn="ctr"/>
                      <a:r>
                        <a:rPr sz="1600"/>
                        <a:t>0.35</a:t>
                      </a:r>
                      <a:endParaRPr sz="1600">
                        <a:latin typeface="Cambria Math"/>
                      </a:endParaRPr>
                    </a:p>
                  </a:txBody>
                  <a:tcPr/>
                </a:tc>
                <a:tc>
                  <a:txBody>
                    <a:bodyPr/>
                    <a:lstStyle/>
                    <a:p>
                      <a:pPr algn="ctr"/>
                      <a:r>
                        <a:rPr sz="1600" dirty="0"/>
                        <a:t>11.46</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defRPr sz="1600"/>
                      </a:pPr>
                      <a:r>
                        <a:t>May</a:t>
                      </a:r>
                    </a:p>
                  </a:txBody>
                  <a:tcPr/>
                </a:tc>
                <a:tc>
                  <a:txBody>
                    <a:bodyPr/>
                    <a:lstStyle/>
                    <a:p>
                      <a:pPr algn="ctr"/>
                      <a:r>
                        <a:rPr sz="1600" dirty="0"/>
                        <a:t>12</a:t>
                      </a:r>
                      <a:endParaRPr sz="1600" dirty="0">
                        <a:latin typeface="Cambria Math"/>
                      </a:endParaRPr>
                    </a:p>
                  </a:txBody>
                  <a:tcPr/>
                </a:tc>
                <a:tc>
                  <a:txBody>
                    <a:bodyPr/>
                    <a:lstStyle/>
                    <a:p>
                      <a:pPr algn="ctr"/>
                      <a:r>
                        <a:rPr sz="1600"/>
                        <a:t>11.02</a:t>
                      </a:r>
                      <a:endParaRPr sz="1600">
                        <a:latin typeface="Cambria Math"/>
                      </a:endParaRPr>
                    </a:p>
                  </a:txBody>
                  <a:tcPr/>
                </a:tc>
                <a:tc>
                  <a:txBody>
                    <a:bodyPr/>
                    <a:lstStyle/>
                    <a:p>
                      <a:pPr algn="ctr"/>
                      <a:r>
                        <a:rPr sz="1600" dirty="0"/>
                        <a:t>0.26</a:t>
                      </a:r>
                      <a:endParaRPr sz="1600" dirty="0">
                        <a:latin typeface="Cambria Math"/>
                      </a:endParaRPr>
                    </a:p>
                  </a:txBody>
                  <a:tcPr/>
                </a:tc>
                <a:tc>
                  <a:txBody>
                    <a:bodyPr/>
                    <a:lstStyle/>
                    <a:p>
                      <a:pPr algn="ctr"/>
                      <a:r>
                        <a:rPr sz="1600" dirty="0"/>
                        <a:t>11.2</a:t>
                      </a:r>
                      <a:r>
                        <a:rPr lang="en-US" sz="1600" dirty="0"/>
                        <a:t>8</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defRPr sz="1600"/>
                      </a:pPr>
                      <a:r>
                        <a:rPr dirty="0"/>
                        <a:t>June</a:t>
                      </a:r>
                    </a:p>
                  </a:txBody>
                  <a:tcPr/>
                </a:tc>
                <a:tc>
                  <a:txBody>
                    <a:bodyPr/>
                    <a:lstStyle/>
                    <a:p>
                      <a:pPr algn="ctr">
                        <a:defRPr sz="1600"/>
                      </a:pPr>
                      <a:r>
                        <a:t>-</a:t>
                      </a:r>
                    </a:p>
                  </a:txBody>
                  <a:tcPr/>
                </a:tc>
                <a:tc>
                  <a:txBody>
                    <a:bodyPr/>
                    <a:lstStyle/>
                    <a:p>
                      <a:pPr algn="ctr"/>
                      <a:r>
                        <a:rPr sz="1600" dirty="0"/>
                        <a:t>11.50</a:t>
                      </a:r>
                      <a:endParaRPr sz="1600" dirty="0">
                        <a:latin typeface="Cambria Math"/>
                      </a:endParaRPr>
                    </a:p>
                  </a:txBody>
                  <a:tcPr/>
                </a:tc>
                <a:tc>
                  <a:txBody>
                    <a:bodyPr/>
                    <a:lstStyle/>
                    <a:p>
                      <a:pPr algn="ctr"/>
                      <a:r>
                        <a:rPr sz="1600" dirty="0"/>
                        <a:t>0.3</a:t>
                      </a:r>
                      <a:r>
                        <a:rPr lang="en-US" sz="1600" dirty="0"/>
                        <a:t>0</a:t>
                      </a:r>
                      <a:endParaRPr sz="1600" dirty="0">
                        <a:latin typeface="Cambria Math"/>
                      </a:endParaRPr>
                    </a:p>
                  </a:txBody>
                  <a:tcPr/>
                </a:tc>
                <a:tc>
                  <a:txBody>
                    <a:bodyPr/>
                    <a:lstStyle/>
                    <a:p>
                      <a:pPr algn="ctr"/>
                      <a:r>
                        <a:rPr sz="1600" dirty="0"/>
                        <a:t>11.8</a:t>
                      </a:r>
                      <a:r>
                        <a:rPr lang="en-US" sz="1600" dirty="0"/>
                        <a:t>0</a:t>
                      </a:r>
                      <a:endParaRPr sz="16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CA46A-B18B-8DA3-8E48-60A47BF66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C9864F-B1CA-89CD-CDB4-5C9A9CDBF13B}"/>
              </a:ext>
            </a:extLst>
          </p:cNvPr>
          <p:cNvSpPr>
            <a:spLocks noGrp="1"/>
          </p:cNvSpPr>
          <p:nvPr>
            <p:ph type="title"/>
          </p:nvPr>
        </p:nvSpPr>
        <p:spPr/>
        <p:txBody>
          <a:bodyPr>
            <a:normAutofit/>
          </a:bodyPr>
          <a:lstStyle/>
          <a:p>
            <a:pPr>
              <a:defRPr sz="3200"/>
            </a:pPr>
            <a:r>
              <a:rPr lang="en-US" dirty="0"/>
              <a:t>Example 2: Computing an Adjusted Exponential Smoothing Forecast—Slide 5</a:t>
            </a:r>
            <a:endParaRPr dirty="0"/>
          </a:p>
        </p:txBody>
      </p:sp>
      <p:sp>
        <p:nvSpPr>
          <p:cNvPr id="3" name="Text Placeholder 2">
            <a:extLst>
              <a:ext uri="{FF2B5EF4-FFF2-40B4-BE49-F238E27FC236}">
                <a16:creationId xmlns:a16="http://schemas.microsoft.com/office/drawing/2014/main" id="{60A8BC9E-3A00-E09D-9E99-0963652F9A01}"/>
              </a:ext>
            </a:extLst>
          </p:cNvPr>
          <p:cNvSpPr>
            <a:spLocks noGrp="1"/>
          </p:cNvSpPr>
          <p:nvPr>
            <p:ph type="body" sz="quarter" idx="10"/>
          </p:nvPr>
        </p:nvSpPr>
        <p:spPr/>
        <p:txBody>
          <a:bodyPr>
            <a:normAutofit/>
          </a:bodyPr>
          <a:lstStyle/>
          <a:p>
            <a:r>
              <a:rPr lang="en-US" sz="2800" dirty="0"/>
              <a:t>Therefore, </a:t>
            </a:r>
            <a:r>
              <a:rPr sz="2800" dirty="0"/>
              <a:t>The adjusted exponential smooth</a:t>
            </a:r>
            <a:r>
              <a:rPr lang="en-US" sz="2800" dirty="0"/>
              <a:t>ing</a:t>
            </a:r>
            <a:r>
              <a:rPr sz="2800" dirty="0"/>
              <a:t> forecast for June is </a:t>
            </a:r>
            <a:r>
              <a:rPr sz="2800" dirty="0">
                <a:latin typeface="Cambria Math"/>
              </a:rPr>
              <a:t>11.8</a:t>
            </a:r>
            <a:r>
              <a:rPr lang="en-US" sz="2800" dirty="0">
                <a:latin typeface="Cambria Math"/>
              </a:rPr>
              <a:t>0</a:t>
            </a:r>
            <a:r>
              <a:rPr sz="2800" dirty="0"/>
              <a:t>.</a:t>
            </a:r>
          </a:p>
          <a:p>
            <a:pPr>
              <a:defRPr sz="2800"/>
            </a:pPr>
            <a:r>
              <a:rPr sz="2800" dirty="0"/>
              <a:t>Figure 4 contains the simple exponentially smoothed and </a:t>
            </a:r>
            <a:r>
              <a:rPr lang="en-US" sz="2800" dirty="0"/>
              <a:t>the </a:t>
            </a:r>
            <a:r>
              <a:rPr sz="2800" dirty="0"/>
              <a:t>adjusted exponentially smoothed forecasts for yearly </a:t>
            </a:r>
            <a:r>
              <a:rPr sz="2800" dirty="0">
                <a:latin typeface="Cambria Math" panose="02040503050406030204" pitchFamily="18" charset="0"/>
                <a:ea typeface="Cambria Math" panose="02040503050406030204" pitchFamily="18" charset="0"/>
              </a:rPr>
              <a:t>L</a:t>
            </a:r>
            <a:r>
              <a:rPr sz="2800" dirty="0"/>
              <a:t>aredo </a:t>
            </a:r>
            <a:r>
              <a:rPr lang="en-US" sz="2800" dirty="0"/>
              <a:t>t</a:t>
            </a:r>
            <a:r>
              <a:rPr sz="2800" dirty="0"/>
              <a:t>ruck </a:t>
            </a:r>
            <a:r>
              <a:rPr lang="en-US" dirty="0"/>
              <a:t>c</a:t>
            </a:r>
            <a:r>
              <a:rPr sz="2800" dirty="0"/>
              <a:t>rossing using </a:t>
            </a:r>
            <a:r>
              <a:rPr lang="el-GR" sz="2800" i="1" dirty="0"/>
              <a:t>α</a:t>
            </a:r>
            <a:r>
              <a:rPr lang="en-US" sz="2800" dirty="0"/>
              <a:t> = 0.3 and </a:t>
            </a:r>
            <a:r>
              <a:rPr lang="el-GR" sz="2800" dirty="0"/>
              <a:t>β</a:t>
            </a:r>
            <a:r>
              <a:rPr lang="en-US" sz="2800" dirty="0"/>
              <a:t> = 0.4,</a:t>
            </a:r>
            <a:r>
              <a:rPr sz="2800" dirty="0"/>
              <a:t> respectively. Note that the forecast is very close to the actual data</a:t>
            </a:r>
            <a:r>
              <a:rPr lang="en-US" sz="2800" dirty="0"/>
              <a:t>.</a:t>
            </a:r>
            <a:r>
              <a:rPr sz="2800" dirty="0"/>
              <a:t> </a:t>
            </a:r>
          </a:p>
        </p:txBody>
      </p:sp>
    </p:spTree>
    <p:extLst>
      <p:ext uri="{BB962C8B-B14F-4D97-AF65-F5344CB8AC3E}">
        <p14:creationId xmlns:p14="http://schemas.microsoft.com/office/powerpoint/2010/main" val="996598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Computing an Adjusted Exponential Smoothing Forecast—Slide 6</a:t>
            </a:r>
            <a:endParaRPr dirty="0"/>
          </a:p>
        </p:txBody>
      </p:sp>
      <p:pic>
        <p:nvPicPr>
          <p:cNvPr id="7" name="Content Placeholder 6" descr="A graph is titled as Yearly Laredo Truck Crossings. Three curves red, blue, and purple are plotted. The horizontal axis ranges from 2011 to 2018 in increments of a year. The vertical axis ranging from 1,500,000 to 2,400,000, in increments of 100,000. The purple curve starts at (2011, 1,700,000) and ends at (2018, 2,300,000). The red curve starts at (2011, 1,700,000) and ends at (2018, 2,300,000). The blue curve starts at (2012, 1,700,000) and ends at (2018, 2,000,000). The red curve is below the purple curve. The blue curve lies below the red curve. The red line is represented as the Number of truck crossings, the purple line is represented as AF with the alpha of 0.3 and beta of 0.4 and the blue line is represented as SEM alpha equals 0.3.">
            <a:extLst>
              <a:ext uri="{FF2B5EF4-FFF2-40B4-BE49-F238E27FC236}">
                <a16:creationId xmlns:a16="http://schemas.microsoft.com/office/drawing/2014/main" id="{3F4BD013-9746-40F6-8694-F5C5B0FF95AF}"/>
              </a:ext>
            </a:extLst>
          </p:cNvPr>
          <p:cNvPicPr>
            <a:picLocks noGrp="1" noChangeAspect="1"/>
          </p:cNvPicPr>
          <p:nvPr>
            <p:ph sz="quarter" idx="11"/>
          </p:nvPr>
        </p:nvPicPr>
        <p:blipFill>
          <a:blip r:embed="rId2"/>
          <a:srcRect b="9300"/>
          <a:stretch>
            <a:fillRect/>
          </a:stretch>
        </p:blipFill>
        <p:spPr>
          <a:xfrm>
            <a:off x="871045" y="1524000"/>
            <a:ext cx="7401910" cy="3276600"/>
          </a:xfrm>
        </p:spPr>
      </p:pic>
      <p:sp>
        <p:nvSpPr>
          <p:cNvPr id="3" name="TextBox 2">
            <a:extLst>
              <a:ext uri="{FF2B5EF4-FFF2-40B4-BE49-F238E27FC236}">
                <a16:creationId xmlns:a16="http://schemas.microsoft.com/office/drawing/2014/main" id="{A4E195C9-3CF1-3D0F-EB16-28032294D853}"/>
              </a:ext>
            </a:extLst>
          </p:cNvPr>
          <p:cNvSpPr txBox="1"/>
          <p:nvPr/>
        </p:nvSpPr>
        <p:spPr>
          <a:xfrm>
            <a:off x="3581400" y="4833648"/>
            <a:ext cx="1600200" cy="461665"/>
          </a:xfrm>
          <a:prstGeom prst="rect">
            <a:avLst/>
          </a:prstGeom>
          <a:noFill/>
        </p:spPr>
        <p:txBody>
          <a:bodyPr wrap="square">
            <a:spAutoFit/>
          </a:bodyPr>
          <a:lstStyle/>
          <a:p>
            <a:pPr algn="ctr"/>
            <a:r>
              <a:rPr lang="en-IN" sz="2400" dirty="0"/>
              <a:t>Figure 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Simple Exponential Smoothing</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In </a:t>
            </a:r>
            <a:r>
              <a:rPr sz="2800" b="1" dirty="0"/>
              <a:t>simple exponential smoothing</a:t>
            </a:r>
            <a:r>
              <a:rPr sz="2800" dirty="0"/>
              <a:t>, we weigh the most recent observation more than the past using a convex combination of weights.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Simple Exponential Smoothing</a:t>
            </a:r>
          </a:p>
        </p:txBody>
      </p:sp>
      <p:sp>
        <p:nvSpPr>
          <p:cNvPr id="3" name="Text Placeholder 2"/>
          <p:cNvSpPr>
            <a:spLocks noGrp="1"/>
          </p:cNvSpPr>
          <p:nvPr>
            <p:ph type="body" sz="quarter" idx="10"/>
          </p:nvPr>
        </p:nvSpPr>
        <p:spPr>
          <a:xfrm>
            <a:off x="457200" y="1082078"/>
            <a:ext cx="8229600" cy="3947122"/>
          </a:xfrm>
        </p:spPr>
        <p:txBody>
          <a:bodyPr>
            <a:normAutofit/>
          </a:bodyPr>
          <a:lstStyle/>
          <a:p>
            <a:pPr>
              <a:defRPr sz="2800"/>
            </a:pPr>
            <a:r>
              <a:rPr lang="en-IN" dirty="0"/>
              <a:t>The forecast for the next period is given by</a:t>
            </a:r>
          </a:p>
          <a:p>
            <a:endParaRPr lang="en-IN" dirty="0"/>
          </a:p>
          <a:p>
            <a:endParaRPr sz="2800" dirty="0"/>
          </a:p>
        </p:txBody>
      </p:sp>
      <p:pic>
        <p:nvPicPr>
          <p:cNvPr id="5" name="Picture 4" descr="F subscript open parenthesis t plus 1 close parenthesis equals alpha times D subscript t plus open parenthesis 1 minus alpha close parenthesis times F subscript t.">
            <a:extLst>
              <a:ext uri="{FF2B5EF4-FFF2-40B4-BE49-F238E27FC236}">
                <a16:creationId xmlns:a16="http://schemas.microsoft.com/office/drawing/2014/main" id="{CE79C0BC-5C20-B83B-E2CF-5BBC3DDE9EC2}"/>
              </a:ext>
            </a:extLst>
          </p:cNvPr>
          <p:cNvPicPr>
            <a:picLocks noChangeAspect="1"/>
          </p:cNvPicPr>
          <p:nvPr/>
        </p:nvPicPr>
        <p:blipFill>
          <a:blip r:embed="rId2"/>
          <a:stretch>
            <a:fillRect/>
          </a:stretch>
        </p:blipFill>
        <p:spPr>
          <a:xfrm>
            <a:off x="3087247" y="1752600"/>
            <a:ext cx="2844000" cy="514227"/>
          </a:xfrm>
          <a:prstGeom prst="rect">
            <a:avLst/>
          </a:prstGeom>
        </p:spPr>
      </p:pic>
      <p:sp>
        <p:nvSpPr>
          <p:cNvPr id="9" name="TextBox 8">
            <a:extLst>
              <a:ext uri="{FF2B5EF4-FFF2-40B4-BE49-F238E27FC236}">
                <a16:creationId xmlns:a16="http://schemas.microsoft.com/office/drawing/2014/main" id="{D45030A5-655D-E3BF-BA6C-4DB883D458D7}"/>
              </a:ext>
            </a:extLst>
          </p:cNvPr>
          <p:cNvSpPr txBox="1"/>
          <p:nvPr/>
        </p:nvSpPr>
        <p:spPr>
          <a:xfrm>
            <a:off x="484094" y="2287846"/>
            <a:ext cx="8050306" cy="1815882"/>
          </a:xfrm>
          <a:prstGeom prst="rect">
            <a:avLst/>
          </a:prstGeom>
          <a:noFill/>
        </p:spPr>
        <p:txBody>
          <a:bodyPr wrap="square">
            <a:spAutoFit/>
          </a:bodyPr>
          <a:lstStyle/>
          <a:p>
            <a:r>
              <a:rPr lang="en-IN" sz="2800" dirty="0">
                <a:solidFill>
                  <a:srgbClr val="000000"/>
                </a:solidFill>
              </a:rPr>
              <a:t>where:</a:t>
            </a:r>
          </a:p>
          <a:p>
            <a:pPr>
              <a:defRPr sz="2800"/>
            </a:pPr>
            <a:r>
              <a:rPr lang="en-US" sz="2800" i="1" dirty="0">
                <a:solidFill>
                  <a:srgbClr val="000000"/>
                </a:solidFill>
              </a:rPr>
              <a:t>D</a:t>
            </a:r>
            <a:r>
              <a:rPr lang="en-US" sz="1050" i="1" dirty="0">
                <a:solidFill>
                  <a:srgbClr val="000000"/>
                </a:solidFill>
              </a:rPr>
              <a:t> </a:t>
            </a:r>
            <a:r>
              <a:rPr lang="en-US" sz="2800" i="1" baseline="-25000" dirty="0">
                <a:solidFill>
                  <a:srgbClr val="000000"/>
                </a:solidFill>
              </a:rPr>
              <a:t>t</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 the actual data value for the present period</a:t>
            </a:r>
            <a:r>
              <a:rPr lang="en-IN" sz="2800" dirty="0">
                <a:solidFill>
                  <a:srgbClr val="000000"/>
                </a:solidFill>
              </a:rPr>
              <a:t>,</a:t>
            </a:r>
          </a:p>
          <a:p>
            <a:pPr>
              <a:defRPr sz="2800"/>
            </a:pPr>
            <a:r>
              <a:rPr lang="en-US" sz="2800" i="1" dirty="0">
                <a:solidFill>
                  <a:srgbClr val="000000"/>
                </a:solidFill>
              </a:rPr>
              <a:t>F</a:t>
            </a:r>
            <a:r>
              <a:rPr lang="en-US" sz="1050" i="1" dirty="0">
                <a:solidFill>
                  <a:srgbClr val="000000"/>
                </a:solidFill>
              </a:rPr>
              <a:t> </a:t>
            </a:r>
            <a:r>
              <a:rPr lang="en-US" sz="2800" i="1" baseline="-25000" dirty="0">
                <a:solidFill>
                  <a:srgbClr val="000000"/>
                </a:solidFill>
              </a:rPr>
              <a:t>t</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 the forecast for the present period, and</a:t>
            </a:r>
            <a:endParaRPr lang="en-IN" sz="2800" dirty="0">
              <a:solidFill>
                <a:srgbClr val="000000"/>
              </a:solidFill>
            </a:endParaRPr>
          </a:p>
          <a:p>
            <a:r>
              <a:rPr lang="el-GR" sz="2800" i="1" dirty="0">
                <a:solidFill>
                  <a:srgbClr val="000000"/>
                </a:solidFill>
              </a:rPr>
              <a:t>α</a:t>
            </a:r>
            <a:r>
              <a:rPr lang="en-US" sz="2800" dirty="0">
                <a:solidFill>
                  <a:srgbClr val="000000"/>
                </a:solidFill>
              </a:rPr>
              <a:t> = the weight (smoothing constant).</a:t>
            </a:r>
            <a:endParaRPr lang="en-IN" sz="280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Comput</a:t>
            </a:r>
            <a:r>
              <a:rPr lang="en-US" dirty="0"/>
              <a:t>ing</a:t>
            </a:r>
            <a:r>
              <a:rPr dirty="0"/>
              <a:t> an Exponential Smooth</a:t>
            </a:r>
            <a:r>
              <a:rPr lang="en-US" dirty="0"/>
              <a:t>ing</a:t>
            </a:r>
            <a:r>
              <a:rPr dirty="0"/>
              <a:t> Forecast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Using the </a:t>
            </a:r>
            <a:r>
              <a:rPr sz="2800" dirty="0" err="1"/>
              <a:t>TixPixx</a:t>
            </a:r>
            <a:r>
              <a:rPr sz="2800" dirty="0"/>
              <a:t> data,</a:t>
            </a:r>
            <a:r>
              <a:rPr lang="en-US" sz="2800" dirty="0"/>
              <a:t> from Example 1</a:t>
            </a:r>
            <a:r>
              <a:rPr sz="2800" dirty="0"/>
              <a:t> compute an exponentially smoothed forecast for June using </a:t>
            </a:r>
            <a:r>
              <a:rPr lang="el-GR" sz="2800" i="1" dirty="0"/>
              <a:t>α</a:t>
            </a:r>
            <a:r>
              <a:rPr lang="en-US" sz="2800" dirty="0"/>
              <a:t> = 0.3.</a:t>
            </a:r>
          </a:p>
          <a:p>
            <a:r>
              <a:rPr lang="en-IN" sz="2800" b="1" dirty="0"/>
              <a:t>Solution</a:t>
            </a:r>
          </a:p>
          <a:p>
            <a:pPr>
              <a:defRPr sz="2800"/>
            </a:pPr>
            <a:r>
              <a:rPr lang="en-IN" sz="2800" dirty="0"/>
              <a:t>Recall that the formula for exponentially smoothed forecasting is given by 					</a:t>
            </a:r>
          </a:p>
        </p:txBody>
      </p:sp>
      <p:pic>
        <p:nvPicPr>
          <p:cNvPr id="5" name="Picture 4" descr="F subscript open parenthesis t plus 1 close parenthesis equals alpha times D subscript t plus open parenthesis 1 minus alpha close parenthesis times F subscript t.">
            <a:extLst>
              <a:ext uri="{FF2B5EF4-FFF2-40B4-BE49-F238E27FC236}">
                <a16:creationId xmlns:a16="http://schemas.microsoft.com/office/drawing/2014/main" id="{D039E422-1A7D-CC92-3192-ACF201252ACE}"/>
              </a:ext>
            </a:extLst>
          </p:cNvPr>
          <p:cNvPicPr>
            <a:picLocks noChangeAspect="1"/>
          </p:cNvPicPr>
          <p:nvPr/>
        </p:nvPicPr>
        <p:blipFill>
          <a:blip r:embed="rId2"/>
          <a:stretch>
            <a:fillRect/>
          </a:stretch>
        </p:blipFill>
        <p:spPr>
          <a:xfrm>
            <a:off x="3810000" y="2994477"/>
            <a:ext cx="2844000" cy="495931"/>
          </a:xfrm>
          <a:prstGeom prst="rect">
            <a:avLst/>
          </a:prstGeom>
        </p:spPr>
      </p:pic>
      <p:sp>
        <p:nvSpPr>
          <p:cNvPr id="12" name="TextBox 11">
            <a:extLst>
              <a:ext uri="{FF2B5EF4-FFF2-40B4-BE49-F238E27FC236}">
                <a16:creationId xmlns:a16="http://schemas.microsoft.com/office/drawing/2014/main" id="{3FF9231F-8565-BA6F-1896-8FFCF2D4EB04}"/>
              </a:ext>
            </a:extLst>
          </p:cNvPr>
          <p:cNvSpPr txBox="1"/>
          <p:nvPr/>
        </p:nvSpPr>
        <p:spPr>
          <a:xfrm>
            <a:off x="457200" y="3429000"/>
            <a:ext cx="8229600" cy="2677656"/>
          </a:xfrm>
          <a:prstGeom prst="rect">
            <a:avLst/>
          </a:prstGeom>
          <a:noFill/>
        </p:spPr>
        <p:txBody>
          <a:bodyPr wrap="square">
            <a:spAutoFit/>
          </a:bodyPr>
          <a:lstStyle/>
          <a:p>
            <a:r>
              <a:rPr lang="en-IN" sz="2800" dirty="0"/>
              <a:t>To determine the forecast for June using the simple exponential smoothing method we need to calculate the forecast for periods one through six, which would include June (period six). We assume that the forecast for the first period is same as the actual time series data value. Therefore,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Compute an Exponentially Smoothed Forecast</a:t>
            </a:r>
            <a:r>
              <a:rPr lang="en-US" dirty="0"/>
              <a:t>—Slide 2</a:t>
            </a:r>
            <a:endParaRPr dirty="0"/>
          </a:p>
        </p:txBody>
      </p:sp>
      <p:pic>
        <p:nvPicPr>
          <p:cNvPr id="7" name="Picture 6" descr="F subscript 1 equals D subscript 1 equals 9,&#10;F subscript 2 equals 0.3 times 9 plus 0.7 times 9 equals 9,&#10;F subscript 3 equals 0.3 times 15 plus 0.7 times 9 equals 10.8,&#10;F subscript 4 equals 0.3 times 11 plus 0.7 times 10.8 equals 10.86,&#10;F subscript 5 equals 0.3 times 10 plus 0.7 times 10.86 is approximately 10.60,&#10;F subscript 6 equals 0.3 times 12 plus 0.7 times 10.6 equals 11.02">
            <a:extLst>
              <a:ext uri="{FF2B5EF4-FFF2-40B4-BE49-F238E27FC236}">
                <a16:creationId xmlns:a16="http://schemas.microsoft.com/office/drawing/2014/main" id="{6F5BFE8B-BEFC-0333-CF87-7074342DF39D}"/>
              </a:ext>
            </a:extLst>
          </p:cNvPr>
          <p:cNvPicPr>
            <a:picLocks noChangeAspect="1"/>
          </p:cNvPicPr>
          <p:nvPr/>
        </p:nvPicPr>
        <p:blipFill>
          <a:blip r:embed="rId2"/>
          <a:stretch>
            <a:fillRect/>
          </a:stretch>
        </p:blipFill>
        <p:spPr>
          <a:xfrm>
            <a:off x="2667000" y="1143000"/>
            <a:ext cx="4267200" cy="287655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387E3C14-0CF7-6C94-8794-3366426EBC69}"/>
                  </a:ext>
                </a:extLst>
              </p:cNvPr>
              <p:cNvSpPr txBox="1"/>
              <p:nvPr/>
            </p:nvSpPr>
            <p:spPr>
              <a:xfrm>
                <a:off x="457200" y="4075093"/>
                <a:ext cx="8229600" cy="954107"/>
              </a:xfrm>
              <a:prstGeom prst="rect">
                <a:avLst/>
              </a:prstGeom>
              <a:noFill/>
            </p:spPr>
            <p:txBody>
              <a:bodyPr wrap="square">
                <a:spAutoFit/>
              </a:bodyPr>
              <a:lstStyle/>
              <a:p>
                <a:pPr>
                  <a:defRPr sz="2800"/>
                </a:pPr>
                <a:r>
                  <a:rPr lang="en-US" sz="2800" dirty="0"/>
                  <a:t>Using previous forecasts, we eventually see that our forecast for the month of June (</a:t>
                </a:r>
                <a:r>
                  <a:rPr lang="en-US" sz="2800" i="1" dirty="0"/>
                  <a:t>F</a:t>
                </a:r>
                <a:r>
                  <a:rPr lang="en-US" sz="2800" dirty="0"/>
                  <a:t>₆</a:t>
                </a:r>
                <a14:m>
                  <m:oMath xmlns:m="http://schemas.openxmlformats.org/officeDocument/2006/math">
                    <m:r>
                      <m:rPr>
                        <m:nor/>
                      </m:rPr>
                      <a:rPr lang="en-US" sz="2800" dirty="0"/>
                      <m:t>)</m:t>
                    </m:r>
                  </m:oMath>
                </a14:m>
                <a:r>
                  <a:rPr lang="en-US" sz="2800" dirty="0"/>
                  <a:t> is 11.02.</a:t>
                </a:r>
              </a:p>
            </p:txBody>
          </p:sp>
        </mc:Choice>
        <mc:Fallback xmlns="">
          <p:sp>
            <p:nvSpPr>
              <p:cNvPr id="9" name="TextBox 8">
                <a:extLst>
                  <a:ext uri="{FF2B5EF4-FFF2-40B4-BE49-F238E27FC236}">
                    <a16:creationId xmlns:a16="http://schemas.microsoft.com/office/drawing/2014/main" id="{387E3C14-0CF7-6C94-8794-3366426EBC69}"/>
                  </a:ext>
                </a:extLst>
              </p:cNvPr>
              <p:cNvSpPr txBox="1">
                <a:spLocks noRot="1" noChangeAspect="1" noMove="1" noResize="1" noEditPoints="1" noAdjustHandles="1" noChangeArrowheads="1" noChangeShapeType="1" noTextEdit="1"/>
              </p:cNvSpPr>
              <p:nvPr/>
            </p:nvSpPr>
            <p:spPr>
              <a:xfrm>
                <a:off x="457200" y="4075093"/>
                <a:ext cx="8229600" cy="954107"/>
              </a:xfrm>
              <a:prstGeom prst="rect">
                <a:avLst/>
              </a:prstGeom>
              <a:blipFill>
                <a:blip r:embed="rId3"/>
                <a:stretch>
                  <a:fillRect l="-1481" t="-5732" b="-17197"/>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Adjusted Exponential Smoothing</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b="1" dirty="0"/>
              <a:t>Adjusted exponential smoothing</a:t>
            </a:r>
            <a:r>
              <a:rPr sz="2800" dirty="0"/>
              <a:t> is a simple exponential smoothing forecast that we adjust using a trend factor.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8EF15-E366-4B76-A43F-A15FAAA7CE94}"/>
              </a:ext>
            </a:extLst>
          </p:cNvPr>
          <p:cNvSpPr>
            <a:spLocks noGrp="1"/>
          </p:cNvSpPr>
          <p:nvPr>
            <p:ph type="title"/>
          </p:nvPr>
        </p:nvSpPr>
        <p:spPr/>
        <p:txBody>
          <a:bodyPr/>
          <a:lstStyle/>
          <a:p>
            <a:r>
              <a:rPr lang="en-IN" dirty="0"/>
              <a:t>Formula: Adjusted Exponential</a:t>
            </a:r>
            <a:br>
              <a:rPr lang="en-IN" dirty="0"/>
            </a:br>
            <a:r>
              <a:rPr lang="en-IN" dirty="0"/>
              <a:t>Smoothing</a:t>
            </a:r>
            <a:r>
              <a:rPr lang="en-US" dirty="0"/>
              <a:t>—Slide 1</a:t>
            </a:r>
            <a:endParaRPr lang="en-IN" dirty="0"/>
          </a:p>
        </p:txBody>
      </p:sp>
      <p:sp>
        <p:nvSpPr>
          <p:cNvPr id="3" name="Text Placeholder 2">
            <a:extLst>
              <a:ext uri="{FF2B5EF4-FFF2-40B4-BE49-F238E27FC236}">
                <a16:creationId xmlns:a16="http://schemas.microsoft.com/office/drawing/2014/main" id="{83BD9AFB-8D12-4690-B44F-5D23CE33D2A9}"/>
              </a:ext>
            </a:extLst>
          </p:cNvPr>
          <p:cNvSpPr>
            <a:spLocks noGrp="1"/>
          </p:cNvSpPr>
          <p:nvPr>
            <p:ph type="body" sz="quarter" idx="10"/>
          </p:nvPr>
        </p:nvSpPr>
        <p:spPr/>
        <p:txBody>
          <a:bodyPr/>
          <a:lstStyle/>
          <a:p>
            <a:r>
              <a:rPr lang="en-US" dirty="0"/>
              <a:t>The adjusted forecast for the next period is given by</a:t>
            </a:r>
          </a:p>
          <a:p>
            <a:endParaRPr lang="en-IN" sz="2800" dirty="0"/>
          </a:p>
          <a:p>
            <a:r>
              <a:rPr lang="en-US" dirty="0"/>
              <a:t>	</a:t>
            </a:r>
            <a:endParaRPr lang="en-IN" sz="2800" dirty="0"/>
          </a:p>
          <a:p>
            <a:endParaRPr lang="en-IN" dirty="0"/>
          </a:p>
        </p:txBody>
      </p:sp>
      <p:pic>
        <p:nvPicPr>
          <p:cNvPr id="7" name="Picture 6" descr="A F subscript open parenthesis t plus 1 close parenthesis equals F subscript open parenthesis t plus 1 close parenthesis plus T subscript open parenthesis t plus 1 close parenthesis.">
            <a:extLst>
              <a:ext uri="{FF2B5EF4-FFF2-40B4-BE49-F238E27FC236}">
                <a16:creationId xmlns:a16="http://schemas.microsoft.com/office/drawing/2014/main" id="{0F32C404-6848-BA14-E7AD-1C9620837BBA}"/>
              </a:ext>
            </a:extLst>
          </p:cNvPr>
          <p:cNvPicPr>
            <a:picLocks noChangeAspect="1"/>
          </p:cNvPicPr>
          <p:nvPr/>
        </p:nvPicPr>
        <p:blipFill>
          <a:blip r:embed="rId2"/>
          <a:stretch>
            <a:fillRect/>
          </a:stretch>
        </p:blipFill>
        <p:spPr>
          <a:xfrm>
            <a:off x="3200400" y="1676400"/>
            <a:ext cx="2352675" cy="466725"/>
          </a:xfrm>
          <a:prstGeom prst="rect">
            <a:avLst/>
          </a:prstGeom>
        </p:spPr>
      </p:pic>
      <p:sp>
        <p:nvSpPr>
          <p:cNvPr id="15" name="TextBox 14">
            <a:extLst>
              <a:ext uri="{FF2B5EF4-FFF2-40B4-BE49-F238E27FC236}">
                <a16:creationId xmlns:a16="http://schemas.microsoft.com/office/drawing/2014/main" id="{F9FD0C5E-9CD4-2F1B-113F-B32C0609A079}"/>
              </a:ext>
            </a:extLst>
          </p:cNvPr>
          <p:cNvSpPr txBox="1"/>
          <p:nvPr/>
        </p:nvSpPr>
        <p:spPr>
          <a:xfrm>
            <a:off x="470646" y="2196405"/>
            <a:ext cx="8139953" cy="1384995"/>
          </a:xfrm>
          <a:prstGeom prst="rect">
            <a:avLst/>
          </a:prstGeom>
          <a:noFill/>
        </p:spPr>
        <p:txBody>
          <a:bodyPr wrap="square">
            <a:spAutoFit/>
          </a:bodyPr>
          <a:lstStyle/>
          <a:p>
            <a:r>
              <a:rPr lang="en-IN" sz="2800" dirty="0">
                <a:solidFill>
                  <a:srgbClr val="000000"/>
                </a:solidFill>
              </a:rPr>
              <a:t>Where:</a:t>
            </a:r>
          </a:p>
          <a:p>
            <a:r>
              <a:rPr lang="en-IN" sz="2800" i="1" dirty="0">
                <a:solidFill>
                  <a:srgbClr val="000000"/>
                </a:solidFill>
              </a:rPr>
              <a:t>F</a:t>
            </a:r>
            <a:r>
              <a:rPr lang="en-IN" sz="1050" i="1" dirty="0">
                <a:solidFill>
                  <a:srgbClr val="000000"/>
                </a:solidFill>
              </a:rPr>
              <a:t> </a:t>
            </a:r>
            <a:r>
              <a:rPr lang="en-IN" sz="2800" i="1" baseline="-25000" dirty="0">
                <a:solidFill>
                  <a:srgbClr val="000000"/>
                </a:solidFill>
              </a:rPr>
              <a:t>t</a:t>
            </a:r>
            <a:r>
              <a:rPr lang="en-IN" sz="2800" baseline="-25000" dirty="0">
                <a:solidFill>
                  <a:srgbClr val="000000"/>
                </a:solidFill>
              </a:rPr>
              <a:t>+1</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 the forecast component of the period computed as a simple exponential smoothing forecast.</a:t>
            </a:r>
            <a:endParaRPr lang="en-IN" sz="2800" dirty="0">
              <a:solidFill>
                <a:srgbClr val="000000"/>
              </a:solidFill>
            </a:endParaRPr>
          </a:p>
        </p:txBody>
      </p:sp>
      <p:pic>
        <p:nvPicPr>
          <p:cNvPr id="5" name="Picture 4" descr="F subscript t plus 1 equals alpha times D subscript t plus open parenthesis 1 minus alpha close parenthesis times A F subscript t&#10;equals A F subscript t plus alpha times open parenthesis D subscript t minus A F subscript t close parenthesis&#10;equals Previous Adjusted Forecast&#10;plus alpha times open parenthesis Forecast Error in the previous period close parenthesis">
            <a:extLst>
              <a:ext uri="{FF2B5EF4-FFF2-40B4-BE49-F238E27FC236}">
                <a16:creationId xmlns:a16="http://schemas.microsoft.com/office/drawing/2014/main" id="{2B07ECA9-A1CB-98F6-16DA-39712677E2E9}"/>
              </a:ext>
            </a:extLst>
          </p:cNvPr>
          <p:cNvPicPr>
            <a:picLocks noChangeAspect="1"/>
          </p:cNvPicPr>
          <p:nvPr/>
        </p:nvPicPr>
        <p:blipFill>
          <a:blip r:embed="rId3"/>
          <a:stretch>
            <a:fillRect/>
          </a:stretch>
        </p:blipFill>
        <p:spPr>
          <a:xfrm>
            <a:off x="1676400" y="3671128"/>
            <a:ext cx="6552000" cy="2163779"/>
          </a:xfrm>
          <a:prstGeom prst="rect">
            <a:avLst/>
          </a:prstGeom>
        </p:spPr>
      </p:pic>
    </p:spTree>
    <p:extLst>
      <p:ext uri="{BB962C8B-B14F-4D97-AF65-F5344CB8AC3E}">
        <p14:creationId xmlns:p14="http://schemas.microsoft.com/office/powerpoint/2010/main" val="2914967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Adjusted Exponential </a:t>
            </a:r>
            <a:br>
              <a:rPr lang="en-US" dirty="0"/>
            </a:br>
            <a:r>
              <a:rPr dirty="0"/>
              <a:t>Smoothing</a:t>
            </a:r>
            <a:r>
              <a:rPr lang="en-US" dirty="0"/>
              <a:t>—Slide 2</a:t>
            </a:r>
            <a:endParaRPr dirty="0"/>
          </a:p>
        </p:txBody>
      </p:sp>
      <p:sp>
        <p:nvSpPr>
          <p:cNvPr id="3" name="Text Placeholder 2"/>
          <p:cNvSpPr>
            <a:spLocks noGrp="1"/>
          </p:cNvSpPr>
          <p:nvPr>
            <p:ph type="body" sz="quarter" idx="10"/>
          </p:nvPr>
        </p:nvSpPr>
        <p:spPr>
          <a:xfrm>
            <a:off x="457200" y="1082078"/>
            <a:ext cx="8229600" cy="4556722"/>
          </a:xfrm>
        </p:spPr>
        <p:txBody>
          <a:bodyPr>
            <a:normAutofit/>
          </a:bodyPr>
          <a:lstStyle/>
          <a:p>
            <a:r>
              <a:rPr lang="el-GR" sz="2800" i="1" dirty="0"/>
              <a:t>α</a:t>
            </a:r>
            <a:r>
              <a:rPr lang="en-US" sz="2800" dirty="0"/>
              <a:t> = </a:t>
            </a:r>
            <a:r>
              <a:rPr lang="en-US" dirty="0"/>
              <a:t>the smoothing constant for the forecast component,</a:t>
            </a:r>
          </a:p>
          <a:p>
            <a:r>
              <a:rPr lang="en-US" i="1" dirty="0"/>
              <a:t>AF</a:t>
            </a:r>
            <a:r>
              <a:rPr lang="en-US" sz="1050" i="1" dirty="0"/>
              <a:t> </a:t>
            </a:r>
            <a:r>
              <a:rPr lang="en-US" i="1" baseline="-25000" dirty="0"/>
              <a:t>t</a:t>
            </a:r>
            <a:r>
              <a:rPr lang="en-US" sz="2800" dirty="0"/>
              <a:t> = </a:t>
            </a:r>
            <a:r>
              <a:rPr lang="en-US" dirty="0"/>
              <a:t>the previous period’s trend adjusted forecast,</a:t>
            </a:r>
          </a:p>
          <a:p>
            <a:r>
              <a:rPr lang="en-US" i="1" dirty="0"/>
              <a:t>T</a:t>
            </a:r>
            <a:r>
              <a:rPr lang="en-US" sz="1050" i="1" dirty="0"/>
              <a:t> </a:t>
            </a:r>
            <a:r>
              <a:rPr lang="en-US" i="1" baseline="-25000" dirty="0"/>
              <a:t>t</a:t>
            </a:r>
            <a:r>
              <a:rPr lang="en-US" baseline="-25000" dirty="0"/>
              <a:t>+1</a:t>
            </a:r>
            <a:r>
              <a:rPr lang="en-US" dirty="0">
                <a:latin typeface="Calibri" panose="020F0502020204030204" pitchFamily="34" charset="0"/>
                <a:ea typeface="Calibri" panose="020F0502020204030204" pitchFamily="34" charset="0"/>
                <a:cs typeface="Calibri" panose="020F0502020204030204" pitchFamily="34" charset="0"/>
              </a:rPr>
              <a:t> </a:t>
            </a:r>
            <a:r>
              <a:rPr lang="en-US" sz="2800" dirty="0"/>
              <a:t>= </a:t>
            </a:r>
            <a:r>
              <a:rPr lang="en-US" dirty="0"/>
              <a:t>the forecast for the trend factor,</a:t>
            </a:r>
          </a:p>
        </p:txBody>
      </p:sp>
      <p:pic>
        <p:nvPicPr>
          <p:cNvPr id="5" name="Picture 4" descr="T subscript open parenthesis t plus 1 close parenthesis equals T subscript t plus beta times open parenthesis F subscript open parenthesis t plus 1 close parenthesis minus A F subscript t close parenthesis equals previous trend plus beta times open parenthesis trend error close parenthesis.">
            <a:extLst>
              <a:ext uri="{FF2B5EF4-FFF2-40B4-BE49-F238E27FC236}">
                <a16:creationId xmlns:a16="http://schemas.microsoft.com/office/drawing/2014/main" id="{0096D7C5-ED4D-7638-4A6D-B81CA9E3DFF9}"/>
              </a:ext>
            </a:extLst>
          </p:cNvPr>
          <p:cNvPicPr>
            <a:picLocks noChangeAspect="1"/>
          </p:cNvPicPr>
          <p:nvPr/>
        </p:nvPicPr>
        <p:blipFill>
          <a:blip r:embed="rId2"/>
          <a:stretch>
            <a:fillRect/>
          </a:stretch>
        </p:blipFill>
        <p:spPr>
          <a:xfrm>
            <a:off x="762000" y="3189288"/>
            <a:ext cx="7560000" cy="481717"/>
          </a:xfrm>
          <a:prstGeom prst="rect">
            <a:avLst/>
          </a:prstGeom>
        </p:spPr>
      </p:pic>
      <p:sp>
        <p:nvSpPr>
          <p:cNvPr id="8" name="TextBox 7">
            <a:extLst>
              <a:ext uri="{FF2B5EF4-FFF2-40B4-BE49-F238E27FC236}">
                <a16:creationId xmlns:a16="http://schemas.microsoft.com/office/drawing/2014/main" id="{ADB7DB1F-0266-D00B-8F4C-442A4B5BCAD0}"/>
              </a:ext>
            </a:extLst>
          </p:cNvPr>
          <p:cNvSpPr txBox="1"/>
          <p:nvPr/>
        </p:nvSpPr>
        <p:spPr>
          <a:xfrm>
            <a:off x="533400" y="3949005"/>
            <a:ext cx="7924800" cy="1384995"/>
          </a:xfrm>
          <a:prstGeom prst="rect">
            <a:avLst/>
          </a:prstGeom>
          <a:noFill/>
        </p:spPr>
        <p:txBody>
          <a:bodyPr wrap="square">
            <a:spAutoFit/>
          </a:bodyPr>
          <a:lstStyle/>
          <a:p>
            <a:r>
              <a:rPr lang="en-US" sz="2800" dirty="0">
                <a:solidFill>
                  <a:srgbClr val="000000"/>
                </a:solidFill>
              </a:rPr>
              <a:t>β = the smoothing constant for the trend component, and</a:t>
            </a:r>
          </a:p>
          <a:p>
            <a:r>
              <a:rPr lang="en-US" sz="2800" i="1" dirty="0">
                <a:solidFill>
                  <a:srgbClr val="000000"/>
                </a:solidFill>
              </a:rPr>
              <a:t>T</a:t>
            </a:r>
            <a:r>
              <a:rPr lang="en-US" sz="1050" i="1" dirty="0">
                <a:solidFill>
                  <a:srgbClr val="000000"/>
                </a:solidFill>
              </a:rPr>
              <a:t> </a:t>
            </a:r>
            <a:r>
              <a:rPr lang="en-US" sz="2800" i="1" baseline="-25000" dirty="0" err="1">
                <a:solidFill>
                  <a:srgbClr val="000000"/>
                </a:solidFill>
              </a:rPr>
              <a:t>t</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00"/>
                </a:solidFill>
              </a:rPr>
              <a:t>= the trend factor for the previous period.</a:t>
            </a:r>
          </a:p>
        </p:txBody>
      </p:sp>
    </p:spTree>
    <p:extLst>
      <p:ext uri="{BB962C8B-B14F-4D97-AF65-F5344CB8AC3E}">
        <p14:creationId xmlns:p14="http://schemas.microsoft.com/office/powerpoint/2010/main" val="3283343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Comput</a:t>
            </a:r>
            <a:r>
              <a:rPr lang="en-US" dirty="0"/>
              <a:t>ing an Adjusted</a:t>
            </a:r>
            <a:r>
              <a:rPr dirty="0"/>
              <a:t> Exponential Smooth</a:t>
            </a:r>
            <a:r>
              <a:rPr lang="en-US" dirty="0"/>
              <a:t>ing</a:t>
            </a:r>
            <a:r>
              <a:rPr dirty="0"/>
              <a:t> Forecast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Compute the adjusted exponential smooth</a:t>
            </a:r>
            <a:r>
              <a:rPr lang="en-US" sz="2800" dirty="0"/>
              <a:t>ing</a:t>
            </a:r>
            <a:r>
              <a:rPr sz="2800" dirty="0"/>
              <a:t> forecast for June using </a:t>
            </a:r>
            <a:r>
              <a:rPr lang="el-GR" sz="2800" dirty="0"/>
              <a:t>β</a:t>
            </a:r>
            <a:r>
              <a:rPr lang="en-US" sz="2800" dirty="0"/>
              <a:t> = 0.2</a:t>
            </a:r>
            <a:r>
              <a:rPr sz="2800" dirty="0"/>
              <a:t> and </a:t>
            </a:r>
            <a:r>
              <a:rPr lang="el-GR" sz="2800" i="1" dirty="0"/>
              <a:t>α</a:t>
            </a:r>
            <a:r>
              <a:rPr lang="en-US" sz="2800" dirty="0"/>
              <a:t> = 0.3</a:t>
            </a:r>
            <a:r>
              <a:rPr sz="2800" dirty="0"/>
              <a:t> (the same </a:t>
            </a:r>
            <a:r>
              <a:rPr lang="el-GR" i="1" dirty="0"/>
              <a:t>α</a:t>
            </a:r>
            <a:r>
              <a:rPr sz="2800" dirty="0"/>
              <a:t> </a:t>
            </a:r>
            <a:r>
              <a:rPr lang="en-US" dirty="0"/>
              <a:t>value as in Example 1</a:t>
            </a:r>
            <a:r>
              <a:rPr sz="2800"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BBE65C8-237A-486E-A554-51D9C815345A}"/>
</file>

<file path=customXml/itemProps2.xml><?xml version="1.0" encoding="utf-8"?>
<ds:datastoreItem xmlns:ds="http://schemas.openxmlformats.org/officeDocument/2006/customXml" ds:itemID="{7E3DF87F-A190-49D5-BB65-FE5552FEC87F}"/>
</file>

<file path=customXml/itemProps3.xml><?xml version="1.0" encoding="utf-8"?>
<ds:datastoreItem xmlns:ds="http://schemas.openxmlformats.org/officeDocument/2006/customXml" ds:itemID="{7C72835E-EDDB-44BE-A783-35A812C2B096}"/>
</file>

<file path=docProps/app.xml><?xml version="1.0" encoding="utf-8"?>
<Properties xmlns="http://schemas.openxmlformats.org/officeDocument/2006/extended-properties" xmlns:vt="http://schemas.openxmlformats.org/officeDocument/2006/docPropsVTypes">
  <TotalTime>1184</TotalTime>
  <Words>693</Words>
  <Application>Microsoft Office PowerPoint</Application>
  <PresentationFormat>On-screen Show (4:3)</PresentationFormat>
  <Paragraphs>87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Cambria Math</vt:lpstr>
      <vt:lpstr>Courier New</vt:lpstr>
      <vt:lpstr>Calibri</vt:lpstr>
      <vt:lpstr>Arial</vt:lpstr>
      <vt:lpstr>Office Theme</vt:lpstr>
      <vt:lpstr>Section 15.3</vt:lpstr>
      <vt:lpstr>Definition: Simple Exponential Smoothing</vt:lpstr>
      <vt:lpstr>Formula: Simple Exponential Smoothing</vt:lpstr>
      <vt:lpstr>Example 1: Computing an Exponential Smoothing Forecast—Slide 1</vt:lpstr>
      <vt:lpstr>Example 1: Compute an Exponentially Smoothed Forecast—Slide 2</vt:lpstr>
      <vt:lpstr>Definition: Adjusted Exponential Smoothing</vt:lpstr>
      <vt:lpstr>Formula: Adjusted Exponential Smoothing—Slide 1</vt:lpstr>
      <vt:lpstr>Formula: Adjusted Exponential  Smoothing—Slide 2</vt:lpstr>
      <vt:lpstr>Example 2: Computing an Adjusted Exponential Smoothing Forecast—Slide 1</vt:lpstr>
      <vt:lpstr>Example 2: Computing an Adjusted Exponential Smoothing Forecast—Slide 2</vt:lpstr>
      <vt:lpstr>Example 15.3.2: Computing an Adjusted Exponential Smoothing Forecast—Slide 3</vt:lpstr>
      <vt:lpstr>Example 2: Computing an Adjusted Exponential Smoothing Forecast—Slide 4</vt:lpstr>
      <vt:lpstr>Example 2: Computing an Adjusted Exponential Smoothing Forecast—Slide 5</vt:lpstr>
      <vt:lpstr>Example 2: Computing an Adjusted Exponential Smoothing Forecast—Slide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- 15.3 - Exponential Smoothing Techniques</dc:title>
  <dc:creator>Hawkes Learning</dc:creator>
  <cp:lastModifiedBy>Sangeetha Pallikala</cp:lastModifiedBy>
  <cp:revision>143</cp:revision>
  <dcterms:created xsi:type="dcterms:W3CDTF">2013-04-26T14:43:13Z</dcterms:created>
  <dcterms:modified xsi:type="dcterms:W3CDTF">2025-10-03T05:21:30Z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