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1" r:id="rId6"/>
    <p:sldId id="262" r:id="rId7"/>
    <p:sldId id="263" r:id="rId8"/>
    <p:sldId id="265" r:id="rId9"/>
    <p:sldId id="266" r:id="rId10"/>
    <p:sldId id="267" r:id="rId11"/>
    <p:sldId id="268" r:id="rId12"/>
    <p:sldId id="269" r:id="rId13"/>
    <p:sldId id="271" r:id="rId14"/>
    <p:sldId id="279" r:id="rId15"/>
    <p:sldId id="272" r:id="rId16"/>
    <p:sldId id="273" r:id="rId17"/>
    <p:sldId id="275" r:id="rId18"/>
    <p:sldId id="276" r:id="rId19"/>
    <p:sldId id="278" r:id="rId20"/>
  </p:sldIdLst>
  <p:sldSz cx="9144000" cy="6858000" type="screen4x3"/>
  <p:notesSz cx="6858000" cy="9144000"/>
  <p:embeddedFontLst>
    <p:embeddedFont>
      <p:font typeface="Cambria Math" panose="02040503050406030204" pitchFamily="18" charset="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15.4</a:t>
            </a:r>
          </a:p>
        </p:txBody>
      </p:sp>
      <p:sp>
        <p:nvSpPr>
          <p:cNvPr id="2" name="Text Placeholder 1"/>
          <p:cNvSpPr>
            <a:spLocks noGrp="1"/>
          </p:cNvSpPr>
          <p:nvPr>
            <p:ph type="body" sz="quarter" idx="10"/>
          </p:nvPr>
        </p:nvSpPr>
        <p:spPr/>
        <p:txBody>
          <a:bodyPr/>
          <a:lstStyle/>
          <a:p>
            <a:pPr algn="ctr"/>
            <a:r>
              <a:t>Forecast Accuracy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Mean Squared Error (MSE)</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The </a:t>
            </a:r>
            <a:r>
              <a:rPr lang="en-US" sz="2800" b="1" dirty="0"/>
              <a:t>m</a:t>
            </a:r>
            <a:r>
              <a:rPr sz="2800" b="1" dirty="0"/>
              <a:t>ean </a:t>
            </a:r>
            <a:r>
              <a:rPr lang="en-US" sz="2800" b="1" dirty="0"/>
              <a:t>s</a:t>
            </a:r>
            <a:r>
              <a:rPr sz="2800" b="1" dirty="0"/>
              <a:t>quared </a:t>
            </a:r>
            <a:r>
              <a:rPr lang="en-US" sz="2800" b="1" dirty="0"/>
              <a:t>e</a:t>
            </a:r>
            <a:r>
              <a:rPr sz="2800" b="1" dirty="0"/>
              <a:t>rror</a:t>
            </a:r>
            <a:r>
              <a:rPr sz="2800" dirty="0"/>
              <a:t> is the average of the squared errors</a:t>
            </a:r>
            <a:r>
              <a:rPr lang="en-US" dirty="0"/>
              <a:t>.</a:t>
            </a:r>
            <a:r>
              <a:rPr lang="en-US" sz="2800" dirty="0"/>
              <a:t>                     </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Mean Squared Error (MSE)</a:t>
            </a:r>
          </a:p>
        </p:txBody>
      </p:sp>
      <p:sp>
        <p:nvSpPr>
          <p:cNvPr id="3" name="Text Placeholder 2"/>
          <p:cNvSpPr>
            <a:spLocks noGrp="1"/>
          </p:cNvSpPr>
          <p:nvPr>
            <p:ph type="body" sz="quarter" idx="10"/>
          </p:nvPr>
        </p:nvSpPr>
        <p:spPr/>
        <p:txBody>
          <a:bodyPr>
            <a:normAutofit/>
          </a:bodyPr>
          <a:lstStyle/>
          <a:p>
            <a:r>
              <a:rPr sz="2800" dirty="0"/>
              <a:t>The </a:t>
            </a:r>
            <a:r>
              <a:rPr sz="2800" dirty="0">
                <a:ea typeface="Cambria Math" panose="02040503050406030204" pitchFamily="18" charset="0"/>
              </a:rPr>
              <a:t>MSE</a:t>
            </a:r>
            <a:r>
              <a:rPr sz="2800" dirty="0"/>
              <a:t> is computed as follows:</a:t>
            </a:r>
          </a:p>
          <a:p>
            <a:pPr algn="ctr">
              <a:defRPr sz="2800"/>
            </a:pPr>
            <a:endParaRPr lang="en-US" sz="2800" dirty="0"/>
          </a:p>
          <a:p>
            <a:pPr algn="ctr">
              <a:defRPr sz="2800"/>
            </a:pPr>
            <a:endParaRPr sz="2800" dirty="0"/>
          </a:p>
          <a:p>
            <a:endParaRPr sz="2800" dirty="0"/>
          </a:p>
        </p:txBody>
      </p:sp>
      <p:pic>
        <p:nvPicPr>
          <p:cNvPr id="7" name="Picture 6" descr="MSE equals the summation of open parenthesis D subscript t minus F subscript t close parenthesis squared, divided by n.">
            <a:extLst>
              <a:ext uri="{FF2B5EF4-FFF2-40B4-BE49-F238E27FC236}">
                <a16:creationId xmlns:a16="http://schemas.microsoft.com/office/drawing/2014/main" id="{EF5265EB-5E06-514F-8181-7CC55524B1B4}"/>
              </a:ext>
            </a:extLst>
          </p:cNvPr>
          <p:cNvPicPr>
            <a:picLocks noChangeAspect="1"/>
          </p:cNvPicPr>
          <p:nvPr/>
        </p:nvPicPr>
        <p:blipFill>
          <a:blip r:embed="rId2"/>
          <a:stretch>
            <a:fillRect/>
          </a:stretch>
        </p:blipFill>
        <p:spPr>
          <a:xfrm>
            <a:off x="2819400" y="1811929"/>
            <a:ext cx="2581275" cy="981075"/>
          </a:xfrm>
          <a:prstGeom prst="rect">
            <a:avLst/>
          </a:prstGeom>
        </p:spPr>
      </p:pic>
      <p:sp>
        <p:nvSpPr>
          <p:cNvPr id="9" name="TextBox 8">
            <a:extLst>
              <a:ext uri="{FF2B5EF4-FFF2-40B4-BE49-F238E27FC236}">
                <a16:creationId xmlns:a16="http://schemas.microsoft.com/office/drawing/2014/main" id="{32173AAC-1CA5-B6FA-FA99-3EBACCEC48A6}"/>
              </a:ext>
            </a:extLst>
          </p:cNvPr>
          <p:cNvSpPr txBox="1"/>
          <p:nvPr/>
        </p:nvSpPr>
        <p:spPr>
          <a:xfrm>
            <a:off x="571500" y="2819400"/>
            <a:ext cx="8001000" cy="2677656"/>
          </a:xfrm>
          <a:prstGeom prst="rect">
            <a:avLst/>
          </a:prstGeom>
          <a:noFill/>
        </p:spPr>
        <p:txBody>
          <a:bodyPr wrap="square">
            <a:spAutoFit/>
          </a:bodyPr>
          <a:lstStyle/>
          <a:p>
            <a:pPr>
              <a:defRPr sz="2800"/>
            </a:pPr>
            <a:r>
              <a:rPr lang="en-US" sz="2800" dirty="0">
                <a:solidFill>
                  <a:srgbClr val="000000"/>
                </a:solidFill>
              </a:rPr>
              <a:t>Where:</a:t>
            </a:r>
          </a:p>
          <a:p>
            <a:pPr>
              <a:defRPr sz="2800"/>
            </a:pPr>
            <a:r>
              <a:rPr lang="en-US" sz="2800" i="1" dirty="0">
                <a:solidFill>
                  <a:srgbClr val="000000"/>
                </a:solidFill>
              </a:rPr>
              <a:t>D</a:t>
            </a:r>
            <a:r>
              <a:rPr lang="en-US" sz="1100" i="1" dirty="0">
                <a:solidFill>
                  <a:srgbClr val="000000"/>
                </a:solidFill>
              </a:rPr>
              <a:t> </a:t>
            </a:r>
            <a:r>
              <a:rPr lang="en-US" sz="2800" i="1" baseline="-25000" dirty="0">
                <a:solidFill>
                  <a:srgbClr val="000000"/>
                </a:solidFill>
              </a:rPr>
              <a:t>t</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2800" dirty="0">
                <a:solidFill>
                  <a:srgbClr val="000000"/>
                </a:solidFill>
              </a:rPr>
              <a:t>the actual data for the </a:t>
            </a:r>
            <a:r>
              <a:rPr lang="en-US" sz="2800" i="1" dirty="0" err="1">
                <a:solidFill>
                  <a:srgbClr val="000000"/>
                </a:solidFill>
              </a:rPr>
              <a:t>t</a:t>
            </a:r>
            <a:r>
              <a:rPr lang="en-US" sz="2800" baseline="30000" dirty="0" err="1">
                <a:solidFill>
                  <a:srgbClr val="000000"/>
                </a:solidFill>
              </a:rPr>
              <a:t>th</a:t>
            </a:r>
            <a:r>
              <a:rPr lang="en-US" sz="2800" dirty="0">
                <a:solidFill>
                  <a:srgbClr val="000000"/>
                </a:solidFill>
              </a:rPr>
              <a:t> period,</a:t>
            </a:r>
          </a:p>
          <a:p>
            <a:r>
              <a:rPr lang="en-US" sz="2800" i="1" dirty="0">
                <a:solidFill>
                  <a:srgbClr val="000000"/>
                </a:solidFill>
              </a:rPr>
              <a:t>F</a:t>
            </a:r>
            <a:r>
              <a:rPr lang="en-US" sz="1100" i="1" dirty="0">
                <a:solidFill>
                  <a:srgbClr val="000000"/>
                </a:solidFill>
              </a:rPr>
              <a:t> </a:t>
            </a:r>
            <a:r>
              <a:rPr lang="en-US" sz="2800" i="1" baseline="-25000" dirty="0">
                <a:solidFill>
                  <a:srgbClr val="000000"/>
                </a:solidFill>
              </a:rPr>
              <a:t>t</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2800" dirty="0">
                <a:solidFill>
                  <a:srgbClr val="000000"/>
                </a:solidFill>
              </a:rPr>
              <a:t>the forecast for the </a:t>
            </a:r>
            <a:r>
              <a:rPr lang="en-US" sz="2800" i="1" dirty="0" err="1">
                <a:solidFill>
                  <a:srgbClr val="000000"/>
                </a:solidFill>
              </a:rPr>
              <a:t>t</a:t>
            </a:r>
            <a:r>
              <a:rPr lang="en-US" sz="2800" baseline="30000" dirty="0" err="1">
                <a:solidFill>
                  <a:srgbClr val="000000"/>
                </a:solidFill>
              </a:rPr>
              <a:t>th</a:t>
            </a:r>
            <a:r>
              <a:rPr lang="en-US" sz="2800" dirty="0">
                <a:solidFill>
                  <a:srgbClr val="000000"/>
                </a:solidFill>
              </a:rPr>
              <a:t> period,</a:t>
            </a:r>
          </a:p>
          <a:p>
            <a:r>
              <a:rPr lang="en-US" sz="2800" i="1" dirty="0">
                <a:solidFill>
                  <a:srgbClr val="000000"/>
                </a:solidFill>
              </a:rPr>
              <a:t>n</a:t>
            </a:r>
            <a:r>
              <a:rPr lang="en-US" sz="2800" dirty="0">
                <a:solidFill>
                  <a:srgbClr val="000000"/>
                </a:solidFill>
              </a:rPr>
              <a:t> = the total number of periods for which we have   </a:t>
            </a:r>
          </a:p>
          <a:p>
            <a:r>
              <a:rPr lang="en-US" sz="2800" dirty="0">
                <a:solidFill>
                  <a:srgbClr val="000000"/>
                </a:solidFill>
              </a:rPr>
              <a:t>        computed the forecasts, and</a:t>
            </a:r>
          </a:p>
          <a:p>
            <a:r>
              <a:rPr lang="en-US" sz="2800" i="1" dirty="0">
                <a:solidFill>
                  <a:srgbClr val="000000"/>
                </a:solidFill>
              </a:rPr>
              <a:t>t</a:t>
            </a:r>
            <a:r>
              <a:rPr lang="en-US" sz="2800" dirty="0">
                <a:solidFill>
                  <a:srgbClr val="000000"/>
                </a:solidFill>
              </a:rPr>
              <a:t> = the time period number.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Mean Squared Error</a:t>
            </a:r>
            <a:r>
              <a:rPr lang="en-US" dirty="0"/>
              <a:t> of </a:t>
            </a:r>
            <a:r>
              <a:rPr lang="en-IN" dirty="0"/>
              <a:t>Forecasts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the data in Example 1, compute the </a:t>
            </a:r>
            <a:r>
              <a:rPr sz="2800" dirty="0">
                <a:latin typeface="Cambria Math" panose="02040503050406030204" pitchFamily="18" charset="0"/>
                <a:ea typeface="Cambria Math" panose="02040503050406030204" pitchFamily="18" charset="0"/>
              </a:rPr>
              <a:t>MSE</a:t>
            </a:r>
            <a:r>
              <a:rPr sz="2800" dirty="0"/>
              <a:t>.</a:t>
            </a:r>
          </a:p>
        </p:txBody>
      </p:sp>
      <mc:AlternateContent xmlns:mc="http://schemas.openxmlformats.org/markup-compatibility/2006">
        <mc:Choice xmlns:a14="http://schemas.microsoft.com/office/drawing/2010/main" Requires="a14">
          <p:graphicFrame>
            <p:nvGraphicFramePr>
              <p:cNvPr id="4" name="Table Placeholder 2" descr="The table contains 6 rows of data and 6 columns: time period t, actual data D subscript t, forecast F subscript t, Forecast Error F E subscript t, Absolute Error the absolute value of F E subscript t, and Squared error open parenthesis F E subscript t close parenthesis squared.&#10;&#10;Time Period 1:&#10;Actual data is 134, Forecast is 132, Forecast Error is 2, Absolute Error is 2, Squared Error is 4.&#10;Time Period 2:&#10;Actual data is 142, Forecast is 141, Forecast Error is 1, Absolute Error is 1, Squared Error is 1.&#10;Time Period 3:&#10;Actual data is 143, Forecast is 145, Forecast Error is negative 2, Absolute Error is 2, Squared Error is 4.&#10;Time Period 4:&#10;Actual data is 156, Forecast is 143, Forecast Error is 13, Absolute Error is 13, Squared Error is 169.&#10;Time Period 5:&#10;Actual data is 151, Forecast is 154, Forecast Error is negative 3, Absolute Error is 3, Squared Error is 9.&#10;Time Period 6:&#10;Actual data is 145, Forecast is 150, Forecast Error is negative 5, Absolute Error is 5, Squared Error is 25.&#10;Total Squared Error: 212.">
                <a:extLst>
                  <a:ext uri="{FF2B5EF4-FFF2-40B4-BE49-F238E27FC236}">
                    <a16:creationId xmlns:a16="http://schemas.microsoft.com/office/drawing/2014/main" id="{FAEC13EF-4C38-43DA-AEA8-F8954B6D093E}"/>
                  </a:ext>
                </a:extLst>
              </p:cNvPr>
              <p:cNvGraphicFramePr>
                <a:graphicFrameLocks/>
              </p:cNvGraphicFramePr>
              <p:nvPr>
                <p:extLst>
                  <p:ext uri="{D42A27DB-BD31-4B8C-83A1-F6EECF244321}">
                    <p14:modId xmlns:p14="http://schemas.microsoft.com/office/powerpoint/2010/main" val="136471380"/>
                  </p:ext>
                </p:extLst>
              </p:nvPr>
            </p:nvGraphicFramePr>
            <p:xfrm>
              <a:off x="457200" y="1953419"/>
              <a:ext cx="8229600" cy="3118803"/>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lang="en-US" sz="1400" b="1" dirty="0"/>
                            <a:t>Time Period   </a:t>
                          </a:r>
                          <a14:m>
                            <m:oMath xmlns:m="http://schemas.openxmlformats.org/officeDocument/2006/math">
                              <m:r>
                                <a:rPr lang="en-US" sz="1400" b="1">
                                  <a:latin typeface="Cambria Math" panose="02040503050406030204" pitchFamily="18" charset="0"/>
                                </a:rPr>
                                <m:t>𝒕</m:t>
                              </m:r>
                            </m:oMath>
                          </a14:m>
                          <a:endParaRPr sz="1400" b="1" dirty="0"/>
                        </a:p>
                      </a:txBody>
                      <a:tcPr/>
                    </a:tc>
                    <a:tc>
                      <a:txBody>
                        <a:bodyPr/>
                        <a:lstStyle/>
                        <a:p>
                          <a:pPr algn="ctr">
                            <a:defRPr sz="1400" b="1"/>
                          </a:pPr>
                          <a:r>
                            <a:rPr sz="1400" b="1" dirty="0"/>
                            <a:t>Actual data </a:t>
                          </a:r>
                          <a14:m>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𝑫</m:t>
                                  </m:r>
                                </m:e>
                                <m:sub>
                                  <m:r>
                                    <a:rPr sz="1400" b="1">
                                      <a:latin typeface="Cambria Math" panose="02040503050406030204" pitchFamily="18" charset="0"/>
                                    </a:rPr>
                                    <m:t>𝒕</m:t>
                                  </m:r>
                                </m:sub>
                              </m:sSub>
                            </m:oMath>
                          </a14:m>
                          <a:endParaRPr sz="1400" b="1" dirty="0"/>
                        </a:p>
                      </a:txBody>
                      <a:tcPr/>
                    </a:tc>
                    <a:tc>
                      <a:txBody>
                        <a:bodyPr/>
                        <a:lstStyle/>
                        <a:p>
                          <a:pPr algn="ctr">
                            <a:defRPr sz="1400" b="1"/>
                          </a:pPr>
                          <a:r>
                            <a:rPr sz="1400" b="1" dirty="0"/>
                            <a:t>Forecast </a:t>
                          </a:r>
                          <a14:m>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𝑭</m:t>
                                  </m:r>
                                </m:e>
                                <m:sub>
                                  <m:r>
                                    <a:rPr sz="1400" b="1">
                                      <a:latin typeface="Cambria Math" panose="02040503050406030204" pitchFamily="18" charset="0"/>
                                    </a:rPr>
                                    <m:t>𝒕</m:t>
                                  </m:r>
                                </m:sub>
                              </m:sSub>
                            </m:oMath>
                          </a14:m>
                          <a:endParaRPr sz="1400" b="1" dirty="0"/>
                        </a:p>
                      </a:txBody>
                      <a:tcPr/>
                    </a:tc>
                    <a:tc>
                      <a:txBody>
                        <a:bodyPr/>
                        <a:lstStyle/>
                        <a:p>
                          <a:pPr algn="ctr">
                            <a:defRPr sz="1400" b="1"/>
                          </a:pPr>
                          <a:r>
                            <a:rPr sz="1400" b="1" dirty="0"/>
                            <a:t>Forecast Error </a:t>
                          </a:r>
                          <a14:m>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𝑭𝑬</m:t>
                                  </m:r>
                                </m:e>
                                <m:sub>
                                  <m:r>
                                    <a:rPr sz="1400" b="1">
                                      <a:latin typeface="Cambria Math" panose="02040503050406030204" pitchFamily="18" charset="0"/>
                                    </a:rPr>
                                    <m:t>𝒕</m:t>
                                  </m:r>
                                </m:sub>
                              </m:sSub>
                            </m:oMath>
                          </a14:m>
                          <a:endParaRPr sz="1400" b="1" dirty="0"/>
                        </a:p>
                      </a:txBody>
                      <a:tcPr/>
                    </a:tc>
                    <a:tc>
                      <a:txBody>
                        <a:bodyPr/>
                        <a:lstStyle/>
                        <a:p>
                          <a:pPr algn="ctr">
                            <a:defRPr sz="1400" b="1"/>
                          </a:pPr>
                          <a:r>
                            <a:rPr sz="1400" b="1" dirty="0"/>
                            <a:t>Absolute Error </a:t>
                          </a:r>
                          <a14:m>
                            <m:oMath xmlns:m="http://schemas.openxmlformats.org/officeDocument/2006/math">
                              <m:d>
                                <m:dPr>
                                  <m:begChr m:val="|"/>
                                  <m:endChr m:val="|"/>
                                  <m:ctrlPr>
                                    <a:rPr sz="1400" b="1" i="1">
                                      <a:latin typeface="Cambria Math" panose="02040503050406030204" pitchFamily="18" charset="0"/>
                                    </a:rPr>
                                  </m:ctrlPr>
                                </m:dPr>
                                <m:e>
                                  <m:sSub>
                                    <m:sSubPr>
                                      <m:ctrlPr>
                                        <a:rPr sz="1400" b="1" i="1">
                                          <a:latin typeface="Cambria Math" panose="02040503050406030204" pitchFamily="18" charset="0"/>
                                        </a:rPr>
                                      </m:ctrlPr>
                                    </m:sSubPr>
                                    <m:e>
                                      <m:r>
                                        <a:rPr sz="1400" b="1">
                                          <a:latin typeface="Cambria Math" panose="02040503050406030204" pitchFamily="18" charset="0"/>
                                        </a:rPr>
                                        <m:t>𝑭𝑬</m:t>
                                      </m:r>
                                    </m:e>
                                    <m:sub>
                                      <m:r>
                                        <a:rPr sz="1400" b="1">
                                          <a:latin typeface="Cambria Math" panose="02040503050406030204" pitchFamily="18" charset="0"/>
                                        </a:rPr>
                                        <m:t>𝒕</m:t>
                                      </m:r>
                                    </m:sub>
                                  </m:sSub>
                                </m:e>
                              </m:d>
                            </m:oMath>
                          </a14:m>
                          <a:endParaRPr sz="1400" b="1" dirty="0"/>
                        </a:p>
                      </a:txBody>
                      <a:tcPr/>
                    </a:tc>
                    <a:tc>
                      <a:txBody>
                        <a:bodyPr/>
                        <a:lstStyle/>
                        <a:p>
                          <a:pPr algn="ctr">
                            <a:defRPr sz="1400" b="1"/>
                          </a:pPr>
                          <a:r>
                            <a:rPr sz="1400" b="1" dirty="0"/>
                            <a:t>Sq. Error </a:t>
                          </a:r>
                          <a14:m>
                            <m:oMath xmlns:m="http://schemas.openxmlformats.org/officeDocument/2006/math">
                              <m:sSup>
                                <m:sSupPr>
                                  <m:ctrlPr>
                                    <a:rPr sz="1400" b="1" i="1">
                                      <a:latin typeface="Cambria Math" panose="02040503050406030204" pitchFamily="18" charset="0"/>
                                    </a:rPr>
                                  </m:ctrlPr>
                                </m:sSupPr>
                                <m:e>
                                  <m:d>
                                    <m:dPr>
                                      <m:ctrlPr>
                                        <a:rPr sz="1400" b="1" i="1">
                                          <a:latin typeface="Cambria Math" panose="02040503050406030204" pitchFamily="18" charset="0"/>
                                        </a:rPr>
                                      </m:ctrlPr>
                                    </m:dPr>
                                    <m:e>
                                      <m:sSub>
                                        <m:sSubPr>
                                          <m:ctrlPr>
                                            <a:rPr sz="1400" b="1" i="1">
                                              <a:latin typeface="Cambria Math" panose="02040503050406030204" pitchFamily="18" charset="0"/>
                                            </a:rPr>
                                          </m:ctrlPr>
                                        </m:sSubPr>
                                        <m:e>
                                          <m:r>
                                            <a:rPr sz="1400" b="1">
                                              <a:latin typeface="Cambria Math" panose="02040503050406030204" pitchFamily="18" charset="0"/>
                                            </a:rPr>
                                            <m:t>𝑭𝑬</m:t>
                                          </m:r>
                                        </m:e>
                                        <m:sub>
                                          <m:r>
                                            <a:rPr sz="1400" b="1">
                                              <a:latin typeface="Cambria Math" panose="02040503050406030204" pitchFamily="18" charset="0"/>
                                            </a:rPr>
                                            <m:t>𝒕</m:t>
                                          </m:r>
                                        </m:sub>
                                      </m:sSub>
                                    </m:e>
                                  </m:d>
                                </m:e>
                                <m:sup>
                                  <m:r>
                                    <a:rPr sz="1400" b="1">
                                      <a:latin typeface="Cambria Math" panose="02040503050406030204" pitchFamily="18" charset="0"/>
                                    </a:rPr>
                                    <m:t>𝟐</m:t>
                                  </m:r>
                                </m:sup>
                              </m:sSup>
                            </m:oMath>
                          </a14:m>
                          <a:endParaRPr sz="1400" b="1" dirty="0"/>
                        </a:p>
                      </a:txBody>
                      <a:tcPr/>
                    </a:tc>
                    <a:extLst>
                      <a:ext uri="{0D108BD9-81ED-4DB2-BD59-A6C34878D82A}">
                        <a16:rowId xmlns:a16="http://schemas.microsoft.com/office/drawing/2014/main" val="10000"/>
                      </a:ext>
                    </a:extLst>
                  </a:tr>
                  <a:tr h="370840">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t>​</a:t>
                          </a:r>
                          <a:r>
                            <a:rPr sz="1400"/>
                            <a:t>2</a:t>
                          </a:r>
                          <a:endParaRPr sz="1400">
                            <a:latin typeface="Cambria Math"/>
                          </a:endParaRPr>
                        </a:p>
                      </a:txBody>
                      <a:tcPr/>
                    </a:tc>
                    <a:tc>
                      <a:txBody>
                        <a:bodyPr/>
                        <a:lstStyle/>
                        <a:p>
                          <a:pPr algn="ctr"/>
                          <a:r>
                            <a:t>​</a:t>
                          </a:r>
                          <a:r>
                            <a:rPr sz="1400"/>
                            <a:t>2</a:t>
                          </a:r>
                          <a:endParaRPr sz="1400">
                            <a:latin typeface="Cambria Math"/>
                          </a:endParaRPr>
                        </a:p>
                      </a:txBody>
                      <a:tcPr/>
                    </a:tc>
                    <a:tc>
                      <a:txBody>
                        <a:bodyPr/>
                        <a:lstStyle/>
                        <a:p>
                          <a:pPr algn="ctr"/>
                          <a:r>
                            <a:t>​</a:t>
                          </a:r>
                          <a:r>
                            <a:rPr sz="1400"/>
                            <a:t>4</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400"/>
                            <a:t>3</a:t>
                          </a:r>
                          <a:endParaRPr sz="140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defRPr sz="1400"/>
                          </a:pPr>
                          <a:r>
                            <a:t>​</a:t>
                          </a:r>
                          <a14:m>
                            <m:oMath xmlns:m="http://schemas.openxmlformats.org/officeDocument/2006/math">
                              <m:r>
                                <a:rPr sz="1400">
                                  <a:latin typeface="Cambria Math" panose="02040503050406030204" pitchFamily="18" charset="0"/>
                                </a:rPr>
                                <m:t>−2</m:t>
                              </m:r>
                            </m:oMath>
                          </a14:m>
                          <a:endParaRPr/>
                        </a:p>
                      </a:txBody>
                      <a:tcPr/>
                    </a:tc>
                    <a:tc>
                      <a:txBody>
                        <a:bodyPr/>
                        <a:lstStyle/>
                        <a:p>
                          <a:pPr algn="ctr"/>
                          <a:r>
                            <a:t>​</a:t>
                          </a:r>
                          <a:r>
                            <a:rPr sz="1400"/>
                            <a:t>2</a:t>
                          </a:r>
                          <a:endParaRPr sz="1400">
                            <a:latin typeface="Cambria Math"/>
                          </a:endParaRPr>
                        </a:p>
                      </a:txBody>
                      <a:tcPr/>
                    </a:tc>
                    <a:tc>
                      <a:txBody>
                        <a:bodyPr/>
                        <a:lstStyle/>
                        <a:p>
                          <a:pPr algn="ctr"/>
                          <a:r>
                            <a:rPr dirty="0"/>
                            <a:t>​</a:t>
                          </a:r>
                          <a:r>
                            <a:rPr sz="1400" dirty="0"/>
                            <a:t>4</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r>
                            <a:rPr dirty="0"/>
                            <a:t>​</a:t>
                          </a:r>
                          <a:r>
                            <a:rPr sz="1400" dirty="0"/>
                            <a:t>4</a:t>
                          </a:r>
                          <a:endParaRPr sz="1400" dirty="0">
                            <a:latin typeface="Cambria Math"/>
                          </a:endParaRPr>
                        </a:p>
                      </a:txBody>
                      <a:tcPr/>
                    </a:tc>
                    <a:tc>
                      <a:txBody>
                        <a:bodyPr/>
                        <a:lstStyle/>
                        <a:p>
                          <a:pPr algn="ctr"/>
                          <a:r>
                            <a:rPr dirty="0"/>
                            <a:t>​</a:t>
                          </a:r>
                          <a:r>
                            <a:rPr sz="1400" dirty="0"/>
                            <a:t>156</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13</a:t>
                          </a:r>
                          <a:endParaRPr sz="1400" dirty="0">
                            <a:latin typeface="Cambria Math"/>
                          </a:endParaRPr>
                        </a:p>
                      </a:txBody>
                      <a:tcPr/>
                    </a:tc>
                    <a:tc>
                      <a:txBody>
                        <a:bodyPr/>
                        <a:lstStyle/>
                        <a:p>
                          <a:pPr algn="ctr"/>
                          <a:r>
                            <a:rPr dirty="0"/>
                            <a:t>​</a:t>
                          </a:r>
                          <a:r>
                            <a:rPr sz="1400" dirty="0"/>
                            <a:t>13</a:t>
                          </a:r>
                          <a:endParaRPr sz="1400" dirty="0">
                            <a:latin typeface="Cambria Math"/>
                          </a:endParaRPr>
                        </a:p>
                      </a:txBody>
                      <a:tcPr/>
                    </a:tc>
                    <a:tc>
                      <a:txBody>
                        <a:bodyPr/>
                        <a:lstStyle/>
                        <a:p>
                          <a:pPr algn="ctr"/>
                          <a:r>
                            <a:rPr dirty="0"/>
                            <a:t>​</a:t>
                          </a:r>
                          <a:r>
                            <a:rPr sz="1400" dirty="0"/>
                            <a:t>169</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400"/>
                            <a:t>5</a:t>
                          </a:r>
                          <a:endParaRPr sz="1400">
                            <a:latin typeface="Cambria Math"/>
                          </a:endParaRPr>
                        </a:p>
                      </a:txBody>
                      <a:tcPr/>
                    </a:tc>
                    <a:tc>
                      <a:txBody>
                        <a:bodyPr/>
                        <a:lstStyle/>
                        <a:p>
                          <a:pPr algn="ctr"/>
                          <a:r>
                            <a:t>​</a:t>
                          </a:r>
                          <a:r>
                            <a:rPr sz="1400"/>
                            <a:t>151</a:t>
                          </a:r>
                          <a:endParaRPr sz="1400">
                            <a:latin typeface="Cambria Math"/>
                          </a:endParaRPr>
                        </a:p>
                      </a:txBody>
                      <a:tcPr/>
                    </a:tc>
                    <a:tc>
                      <a:txBody>
                        <a:bodyPr/>
                        <a:lstStyle/>
                        <a:p>
                          <a:pPr algn="ctr"/>
                          <a:r>
                            <a:t>​</a:t>
                          </a:r>
                          <a:r>
                            <a:rPr sz="1400"/>
                            <a:t>154</a:t>
                          </a:r>
                          <a:endParaRPr sz="1400">
                            <a:latin typeface="Cambria Math"/>
                          </a:endParaRPr>
                        </a:p>
                      </a:txBody>
                      <a:tcPr/>
                    </a:tc>
                    <a:tc>
                      <a:txBody>
                        <a:bodyPr/>
                        <a:lstStyle/>
                        <a:p>
                          <a:pPr algn="ctr">
                            <a:defRPr sz="1400"/>
                          </a:pPr>
                          <a:r>
                            <a:t>​</a:t>
                          </a:r>
                          <a14:m>
                            <m:oMath xmlns:m="http://schemas.openxmlformats.org/officeDocument/2006/math">
                              <m:r>
                                <a:rPr sz="1400">
                                  <a:latin typeface="Cambria Math" panose="02040503050406030204" pitchFamily="18" charset="0"/>
                                </a:rPr>
                                <m:t>−3</m:t>
                              </m:r>
                            </m:oMath>
                          </a14:m>
                          <a:endParaRPr/>
                        </a:p>
                      </a:txBody>
                      <a:tcPr/>
                    </a:tc>
                    <a:tc>
                      <a:txBody>
                        <a:bodyPr/>
                        <a:lstStyle/>
                        <a:p>
                          <a:pPr algn="ctr"/>
                          <a:r>
                            <a:rPr dirty="0"/>
                            <a:t>​</a:t>
                          </a:r>
                          <a:r>
                            <a:rPr sz="1400" dirty="0"/>
                            <a:t>3</a:t>
                          </a:r>
                          <a:endParaRPr sz="1400" dirty="0">
                            <a:latin typeface="Cambria Math"/>
                          </a:endParaRPr>
                        </a:p>
                      </a:txBody>
                      <a:tcPr/>
                    </a:tc>
                    <a:tc>
                      <a:txBody>
                        <a:bodyPr/>
                        <a:lstStyle/>
                        <a:p>
                          <a:pPr algn="ctr"/>
                          <a:r>
                            <a:t>​</a:t>
                          </a:r>
                          <a:r>
                            <a:rPr sz="1400"/>
                            <a:t>9</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r>
                            <a:rPr dirty="0"/>
                            <a:t>​</a:t>
                          </a:r>
                          <a:r>
                            <a:rPr sz="1400" dirty="0"/>
                            <a:t>150</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−5</m:t>
                              </m:r>
                            </m:oMath>
                          </a14:m>
                          <a:endParaRPr dirty="0"/>
                        </a:p>
                      </a:txBody>
                      <a:tcPr/>
                    </a:tc>
                    <a:tc>
                      <a:txBody>
                        <a:bodyPr/>
                        <a:lstStyle/>
                        <a:p>
                          <a:pPr algn="ctr"/>
                          <a:r>
                            <a:rPr dirty="0"/>
                            <a:t>​</a:t>
                          </a:r>
                          <a:r>
                            <a:rPr sz="1400" dirty="0"/>
                            <a:t>5</a:t>
                          </a:r>
                          <a:endParaRPr sz="1400" dirty="0">
                            <a:latin typeface="Cambria Math"/>
                          </a:endParaRPr>
                        </a:p>
                      </a:txBody>
                      <a:tcPr/>
                    </a:tc>
                    <a:tc>
                      <a:txBody>
                        <a:bodyPr/>
                        <a:lstStyle/>
                        <a:p>
                          <a:pPr algn="ctr"/>
                          <a:r>
                            <a:rPr dirty="0"/>
                            <a:t>​</a:t>
                          </a:r>
                          <a:r>
                            <a:rPr sz="1400" dirty="0"/>
                            <a:t>25</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l"/>
                          <a:endParaRPr dirty="0"/>
                        </a:p>
                      </a:txBody>
                      <a:tcPr/>
                    </a:tc>
                    <a:tc>
                      <a:txBody>
                        <a:bodyPr/>
                        <a:lstStyle/>
                        <a:p>
                          <a:endParaRPr dirty="0"/>
                        </a:p>
                      </a:txBody>
                      <a:tcPr/>
                    </a:tc>
                    <a:tc>
                      <a:txBody>
                        <a:bodyPr/>
                        <a:lstStyle/>
                        <a:p>
                          <a:endParaRPr dirty="0"/>
                        </a:p>
                      </a:txBody>
                      <a:tcPr/>
                    </a:tc>
                    <a:tc>
                      <a:txBody>
                        <a:bodyPr/>
                        <a:lstStyle/>
                        <a:p>
                          <a:pPr algn="l"/>
                          <a:endParaRPr dirty="0"/>
                        </a:p>
                      </a:txBody>
                      <a:tcPr/>
                    </a:tc>
                    <a:tc>
                      <a:txBody>
                        <a:bodyPr/>
                        <a:lstStyle/>
                        <a:p>
                          <a:pPr algn="ctr">
                            <a:defRPr sz="1400" b="1"/>
                          </a:pPr>
                          <a:r>
                            <a:rPr dirty="0"/>
                            <a:t>TOTAL</a:t>
                          </a:r>
                        </a:p>
                      </a:txBody>
                      <a:tcPr/>
                    </a:tc>
                    <a:tc>
                      <a:txBody>
                        <a:bodyPr/>
                        <a:lstStyle/>
                        <a:p>
                          <a:pPr algn="ctr"/>
                          <a:r>
                            <a:rPr dirty="0"/>
                            <a:t>​</a:t>
                          </a:r>
                          <a:r>
                            <a:rPr sz="1400" dirty="0"/>
                            <a:t>212</a:t>
                          </a:r>
                          <a:endParaRPr sz="1400" dirty="0">
                            <a:latin typeface="Cambria Math"/>
                          </a:endParaRPr>
                        </a:p>
                      </a:txBody>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6 rows of data and 6 columns: time period t, actual data D subscript t, forecast F subscript t, Forecast Error F E subscript t, Absolute Error the absolute value of F E subscript t, and Squared error open parenthesis F E subscript t close parenthesis squared.&#10;&#10;Time Period 1:&#10;Actual data is 134, Forecast is 132, Forecast Error is 2, Absolute Error is 2, Squared Error is 4.&#10;Time Period 2:&#10;Actual data is 142, Forecast is 141, Forecast Error is 1, Absolute Error is 1, Squared Error is 1.&#10;Time Period 3:&#10;Actual data is 143, Forecast is 145, Forecast Error is negative 2, Absolute Error is 2, Squared Error is 4.&#10;Time Period 4:&#10;Actual data is 156, Forecast is 143, Forecast Error is 13, Absolute Error is 13, Squared Error is 169.&#10;Time Period 5:&#10;Actual data is 151, Forecast is 154, Forecast Error is negative 3, Absolute Error is 3, Squared Error is 9.&#10;Time Period 6:&#10;Actual data is 145, Forecast is 150, Forecast Error is negative 5, Absolute Error is 5, Squared Error is 25.&#10;Total Squared Error: 212.">
                <a:extLst>
                  <a:ext uri="{FF2B5EF4-FFF2-40B4-BE49-F238E27FC236}">
                    <a16:creationId xmlns:a16="http://schemas.microsoft.com/office/drawing/2014/main" id="{FAEC13EF-4C38-43DA-AEA8-F8954B6D093E}"/>
                  </a:ext>
                </a:extLst>
              </p:cNvPr>
              <p:cNvGraphicFramePr>
                <a:graphicFrameLocks/>
              </p:cNvGraphicFramePr>
              <p:nvPr>
                <p:extLst>
                  <p:ext uri="{D42A27DB-BD31-4B8C-83A1-F6EECF244321}">
                    <p14:modId xmlns:p14="http://schemas.microsoft.com/office/powerpoint/2010/main" val="136471380"/>
                  </p:ext>
                </p:extLst>
              </p:nvPr>
            </p:nvGraphicFramePr>
            <p:xfrm>
              <a:off x="457200" y="1953419"/>
              <a:ext cx="8229600" cy="3118803"/>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522923">
                    <a:tc>
                      <a:txBody>
                        <a:bodyPr/>
                        <a:lstStyle/>
                        <a:p>
                          <a:endParaRPr lang="en-US"/>
                        </a:p>
                      </a:txBody>
                      <a:tcPr>
                        <a:blipFill>
                          <a:blip r:embed="rId2"/>
                          <a:stretch>
                            <a:fillRect l="-1064" t="-1163" r="-619681" b="-512791"/>
                          </a:stretch>
                        </a:blipFill>
                      </a:tcPr>
                    </a:tc>
                    <a:tc>
                      <a:txBody>
                        <a:bodyPr/>
                        <a:lstStyle/>
                        <a:p>
                          <a:endParaRPr lang="en-US"/>
                        </a:p>
                      </a:txBody>
                      <a:tcPr>
                        <a:blipFill>
                          <a:blip r:embed="rId2"/>
                          <a:stretch>
                            <a:fillRect l="-89623" t="-1163" r="-449528" b="-512791"/>
                          </a:stretch>
                        </a:blipFill>
                      </a:tcPr>
                    </a:tc>
                    <a:tc>
                      <a:txBody>
                        <a:bodyPr/>
                        <a:lstStyle/>
                        <a:p>
                          <a:endParaRPr lang="en-US"/>
                        </a:p>
                      </a:txBody>
                      <a:tcPr>
                        <a:blipFill>
                          <a:blip r:embed="rId2"/>
                          <a:stretch>
                            <a:fillRect l="-146182" t="-1163" r="-246545" b="-512791"/>
                          </a:stretch>
                        </a:blipFill>
                      </a:tcPr>
                    </a:tc>
                    <a:tc>
                      <a:txBody>
                        <a:bodyPr/>
                        <a:lstStyle/>
                        <a:p>
                          <a:endParaRPr lang="en-US"/>
                        </a:p>
                      </a:txBody>
                      <a:tcPr>
                        <a:blipFill>
                          <a:blip r:embed="rId2"/>
                          <a:stretch>
                            <a:fillRect l="-300889" t="-1163" r="-201333" b="-512791"/>
                          </a:stretch>
                        </a:blipFill>
                      </a:tcPr>
                    </a:tc>
                    <a:tc>
                      <a:txBody>
                        <a:bodyPr/>
                        <a:lstStyle/>
                        <a:p>
                          <a:endParaRPr lang="en-US"/>
                        </a:p>
                      </a:txBody>
                      <a:tcPr>
                        <a:blipFill>
                          <a:blip r:embed="rId2"/>
                          <a:stretch>
                            <a:fillRect l="-400889" t="-1163" r="-101333" b="-512791"/>
                          </a:stretch>
                        </a:blipFill>
                      </a:tcPr>
                    </a:tc>
                    <a:tc>
                      <a:txBody>
                        <a:bodyPr/>
                        <a:lstStyle/>
                        <a:p>
                          <a:endParaRPr lang="en-US"/>
                        </a:p>
                      </a:txBody>
                      <a:tcPr>
                        <a:blipFill>
                          <a:blip r:embed="rId2"/>
                          <a:stretch>
                            <a:fillRect l="-500889" t="-1163" r="-1333" b="-512791"/>
                          </a:stretch>
                        </a:blipFill>
                      </a:tcPr>
                    </a:tc>
                    <a:extLst>
                      <a:ext uri="{0D108BD9-81ED-4DB2-BD59-A6C34878D82A}">
                        <a16:rowId xmlns:a16="http://schemas.microsoft.com/office/drawing/2014/main" val="10000"/>
                      </a:ext>
                    </a:extLst>
                  </a:tr>
                  <a:tr h="370840">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t>​</a:t>
                          </a:r>
                          <a:r>
                            <a:rPr sz="1400"/>
                            <a:t>2</a:t>
                          </a:r>
                          <a:endParaRPr sz="1400">
                            <a:latin typeface="Cambria Math"/>
                          </a:endParaRPr>
                        </a:p>
                      </a:txBody>
                      <a:tcPr/>
                    </a:tc>
                    <a:tc>
                      <a:txBody>
                        <a:bodyPr/>
                        <a:lstStyle/>
                        <a:p>
                          <a:pPr algn="ctr"/>
                          <a:r>
                            <a:t>​</a:t>
                          </a:r>
                          <a:r>
                            <a:rPr sz="1400"/>
                            <a:t>2</a:t>
                          </a:r>
                          <a:endParaRPr sz="1400">
                            <a:latin typeface="Cambria Math"/>
                          </a:endParaRPr>
                        </a:p>
                      </a:txBody>
                      <a:tcPr/>
                    </a:tc>
                    <a:tc>
                      <a:txBody>
                        <a:bodyPr/>
                        <a:lstStyle/>
                        <a:p>
                          <a:pPr algn="ctr"/>
                          <a:r>
                            <a:t>​</a:t>
                          </a:r>
                          <a:r>
                            <a:rPr sz="1400"/>
                            <a:t>4</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400"/>
                            <a:t>3</a:t>
                          </a:r>
                          <a:endParaRPr sz="140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endParaRPr lang="en-US"/>
                        </a:p>
                      </a:txBody>
                      <a:tcPr>
                        <a:blipFill>
                          <a:blip r:embed="rId2"/>
                          <a:stretch>
                            <a:fillRect l="-300889" t="-342623" r="-201333" b="-422951"/>
                          </a:stretch>
                        </a:blipFill>
                      </a:tcPr>
                    </a:tc>
                    <a:tc>
                      <a:txBody>
                        <a:bodyPr/>
                        <a:lstStyle/>
                        <a:p>
                          <a:pPr algn="ctr"/>
                          <a:r>
                            <a:t>​</a:t>
                          </a:r>
                          <a:r>
                            <a:rPr sz="1400"/>
                            <a:t>2</a:t>
                          </a:r>
                          <a:endParaRPr sz="1400">
                            <a:latin typeface="Cambria Math"/>
                          </a:endParaRPr>
                        </a:p>
                      </a:txBody>
                      <a:tcPr/>
                    </a:tc>
                    <a:tc>
                      <a:txBody>
                        <a:bodyPr/>
                        <a:lstStyle/>
                        <a:p>
                          <a:pPr algn="ctr"/>
                          <a:r>
                            <a:rPr dirty="0"/>
                            <a:t>​</a:t>
                          </a:r>
                          <a:r>
                            <a:rPr sz="1400" dirty="0"/>
                            <a:t>4</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r>
                            <a:rPr dirty="0"/>
                            <a:t>​</a:t>
                          </a:r>
                          <a:r>
                            <a:rPr sz="1400" dirty="0"/>
                            <a:t>4</a:t>
                          </a:r>
                          <a:endParaRPr sz="1400" dirty="0">
                            <a:latin typeface="Cambria Math"/>
                          </a:endParaRPr>
                        </a:p>
                      </a:txBody>
                      <a:tcPr/>
                    </a:tc>
                    <a:tc>
                      <a:txBody>
                        <a:bodyPr/>
                        <a:lstStyle/>
                        <a:p>
                          <a:pPr algn="ctr"/>
                          <a:r>
                            <a:rPr dirty="0"/>
                            <a:t>​</a:t>
                          </a:r>
                          <a:r>
                            <a:rPr sz="1400" dirty="0"/>
                            <a:t>156</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13</a:t>
                          </a:r>
                          <a:endParaRPr sz="1400" dirty="0">
                            <a:latin typeface="Cambria Math"/>
                          </a:endParaRPr>
                        </a:p>
                      </a:txBody>
                      <a:tcPr/>
                    </a:tc>
                    <a:tc>
                      <a:txBody>
                        <a:bodyPr/>
                        <a:lstStyle/>
                        <a:p>
                          <a:pPr algn="ctr"/>
                          <a:r>
                            <a:rPr dirty="0"/>
                            <a:t>​</a:t>
                          </a:r>
                          <a:r>
                            <a:rPr sz="1400" dirty="0"/>
                            <a:t>13</a:t>
                          </a:r>
                          <a:endParaRPr sz="1400" dirty="0">
                            <a:latin typeface="Cambria Math"/>
                          </a:endParaRPr>
                        </a:p>
                      </a:txBody>
                      <a:tcPr/>
                    </a:tc>
                    <a:tc>
                      <a:txBody>
                        <a:bodyPr/>
                        <a:lstStyle/>
                        <a:p>
                          <a:pPr algn="ctr"/>
                          <a:r>
                            <a:rPr dirty="0"/>
                            <a:t>​</a:t>
                          </a:r>
                          <a:r>
                            <a:rPr sz="1400" dirty="0"/>
                            <a:t>169</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400"/>
                            <a:t>5</a:t>
                          </a:r>
                          <a:endParaRPr sz="1400">
                            <a:latin typeface="Cambria Math"/>
                          </a:endParaRPr>
                        </a:p>
                      </a:txBody>
                      <a:tcPr/>
                    </a:tc>
                    <a:tc>
                      <a:txBody>
                        <a:bodyPr/>
                        <a:lstStyle/>
                        <a:p>
                          <a:pPr algn="ctr"/>
                          <a:r>
                            <a:t>​</a:t>
                          </a:r>
                          <a:r>
                            <a:rPr sz="1400"/>
                            <a:t>151</a:t>
                          </a:r>
                          <a:endParaRPr sz="1400">
                            <a:latin typeface="Cambria Math"/>
                          </a:endParaRPr>
                        </a:p>
                      </a:txBody>
                      <a:tcPr/>
                    </a:tc>
                    <a:tc>
                      <a:txBody>
                        <a:bodyPr/>
                        <a:lstStyle/>
                        <a:p>
                          <a:pPr algn="ctr"/>
                          <a:r>
                            <a:t>​</a:t>
                          </a:r>
                          <a:r>
                            <a:rPr sz="1400"/>
                            <a:t>154</a:t>
                          </a:r>
                          <a:endParaRPr sz="1400">
                            <a:latin typeface="Cambria Math"/>
                          </a:endParaRPr>
                        </a:p>
                      </a:txBody>
                      <a:tcPr/>
                    </a:tc>
                    <a:tc>
                      <a:txBody>
                        <a:bodyPr/>
                        <a:lstStyle/>
                        <a:p>
                          <a:endParaRPr lang="en-US"/>
                        </a:p>
                      </a:txBody>
                      <a:tcPr>
                        <a:blipFill>
                          <a:blip r:embed="rId2"/>
                          <a:stretch>
                            <a:fillRect l="-300889" t="-542623" r="-201333" b="-222951"/>
                          </a:stretch>
                        </a:blipFill>
                      </a:tcPr>
                    </a:tc>
                    <a:tc>
                      <a:txBody>
                        <a:bodyPr/>
                        <a:lstStyle/>
                        <a:p>
                          <a:pPr algn="ctr"/>
                          <a:r>
                            <a:rPr dirty="0"/>
                            <a:t>​</a:t>
                          </a:r>
                          <a:r>
                            <a:rPr sz="1400" dirty="0"/>
                            <a:t>3</a:t>
                          </a:r>
                          <a:endParaRPr sz="1400" dirty="0">
                            <a:latin typeface="Cambria Math"/>
                          </a:endParaRPr>
                        </a:p>
                      </a:txBody>
                      <a:tcPr/>
                    </a:tc>
                    <a:tc>
                      <a:txBody>
                        <a:bodyPr/>
                        <a:lstStyle/>
                        <a:p>
                          <a:pPr algn="ctr"/>
                          <a:r>
                            <a:t>​</a:t>
                          </a:r>
                          <a:r>
                            <a:rPr sz="1400"/>
                            <a:t>9</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r>
                            <a:rPr dirty="0"/>
                            <a:t>​</a:t>
                          </a:r>
                          <a:r>
                            <a:rPr sz="1400" dirty="0"/>
                            <a:t>150</a:t>
                          </a:r>
                          <a:endParaRPr sz="1400" dirty="0">
                            <a:latin typeface="Cambria Math"/>
                          </a:endParaRPr>
                        </a:p>
                      </a:txBody>
                      <a:tcPr/>
                    </a:tc>
                    <a:tc>
                      <a:txBody>
                        <a:bodyPr/>
                        <a:lstStyle/>
                        <a:p>
                          <a:endParaRPr lang="en-US"/>
                        </a:p>
                      </a:txBody>
                      <a:tcPr>
                        <a:blipFill>
                          <a:blip r:embed="rId2"/>
                          <a:stretch>
                            <a:fillRect l="-300889" t="-642623" r="-201333" b="-122951"/>
                          </a:stretch>
                        </a:blipFill>
                      </a:tcPr>
                    </a:tc>
                    <a:tc>
                      <a:txBody>
                        <a:bodyPr/>
                        <a:lstStyle/>
                        <a:p>
                          <a:pPr algn="ctr"/>
                          <a:r>
                            <a:rPr dirty="0"/>
                            <a:t>​</a:t>
                          </a:r>
                          <a:r>
                            <a:rPr sz="1400" dirty="0"/>
                            <a:t>5</a:t>
                          </a:r>
                          <a:endParaRPr sz="1400" dirty="0">
                            <a:latin typeface="Cambria Math"/>
                          </a:endParaRPr>
                        </a:p>
                      </a:txBody>
                      <a:tcPr/>
                    </a:tc>
                    <a:tc>
                      <a:txBody>
                        <a:bodyPr/>
                        <a:lstStyle/>
                        <a:p>
                          <a:pPr algn="ctr"/>
                          <a:r>
                            <a:rPr dirty="0"/>
                            <a:t>​</a:t>
                          </a:r>
                          <a:r>
                            <a:rPr sz="1400" dirty="0"/>
                            <a:t>25</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l"/>
                          <a:endParaRPr dirty="0"/>
                        </a:p>
                      </a:txBody>
                      <a:tcPr/>
                    </a:tc>
                    <a:tc>
                      <a:txBody>
                        <a:bodyPr/>
                        <a:lstStyle/>
                        <a:p>
                          <a:endParaRPr dirty="0"/>
                        </a:p>
                      </a:txBody>
                      <a:tcPr/>
                    </a:tc>
                    <a:tc>
                      <a:txBody>
                        <a:bodyPr/>
                        <a:lstStyle/>
                        <a:p>
                          <a:endParaRPr dirty="0"/>
                        </a:p>
                      </a:txBody>
                      <a:tcPr/>
                    </a:tc>
                    <a:tc>
                      <a:txBody>
                        <a:bodyPr/>
                        <a:lstStyle/>
                        <a:p>
                          <a:pPr algn="l"/>
                          <a:endParaRPr dirty="0"/>
                        </a:p>
                      </a:txBody>
                      <a:tcPr/>
                    </a:tc>
                    <a:tc>
                      <a:txBody>
                        <a:bodyPr/>
                        <a:lstStyle/>
                        <a:p>
                          <a:pPr algn="ctr">
                            <a:defRPr sz="1400" b="1"/>
                          </a:pPr>
                          <a:r>
                            <a:rPr dirty="0"/>
                            <a:t>TOTAL</a:t>
                          </a:r>
                        </a:p>
                      </a:txBody>
                      <a:tcPr/>
                    </a:tc>
                    <a:tc>
                      <a:txBody>
                        <a:bodyPr/>
                        <a:lstStyle/>
                        <a:p>
                          <a:pPr algn="ctr"/>
                          <a:r>
                            <a:rPr dirty="0"/>
                            <a:t>​</a:t>
                          </a:r>
                          <a:r>
                            <a:rPr sz="1400" dirty="0"/>
                            <a:t>212</a:t>
                          </a:r>
                          <a:endParaRPr sz="1400" dirty="0">
                            <a:latin typeface="Cambria Math"/>
                          </a:endParaRPr>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Calculating the Mean Squared Error of Forecasts—Slide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endParaRPr lang="en-US" sz="2800" dirty="0"/>
          </a:p>
          <a:p>
            <a:pPr>
              <a:defRPr sz="2800"/>
            </a:pPr>
            <a:endParaRPr lang="en-US" sz="2800" dirty="0"/>
          </a:p>
        </p:txBody>
      </p:sp>
      <p:pic>
        <p:nvPicPr>
          <p:cNvPr id="7" name="Picture 6" descr="MSE equals two hundred twelve divided by six, approximately equal to thirty-five point three three three.">
            <a:extLst>
              <a:ext uri="{FF2B5EF4-FFF2-40B4-BE49-F238E27FC236}">
                <a16:creationId xmlns:a16="http://schemas.microsoft.com/office/drawing/2014/main" id="{7949FEB4-ABC1-5276-AD9A-6D825EBFB9B3}"/>
              </a:ext>
            </a:extLst>
          </p:cNvPr>
          <p:cNvPicPr>
            <a:picLocks noChangeAspect="1"/>
          </p:cNvPicPr>
          <p:nvPr/>
        </p:nvPicPr>
        <p:blipFill>
          <a:blip r:embed="rId2"/>
          <a:stretch>
            <a:fillRect/>
          </a:stretch>
        </p:blipFill>
        <p:spPr>
          <a:xfrm>
            <a:off x="2971800" y="1519824"/>
            <a:ext cx="2828925" cy="847725"/>
          </a:xfrm>
          <a:prstGeom prst="rect">
            <a:avLst/>
          </a:prstGeom>
        </p:spPr>
      </p:pic>
      <p:sp>
        <p:nvSpPr>
          <p:cNvPr id="9" name="TextBox 8">
            <a:extLst>
              <a:ext uri="{FF2B5EF4-FFF2-40B4-BE49-F238E27FC236}">
                <a16:creationId xmlns:a16="http://schemas.microsoft.com/office/drawing/2014/main" id="{401E5B50-CA54-3536-C081-83D397AA0B9F}"/>
              </a:ext>
            </a:extLst>
          </p:cNvPr>
          <p:cNvSpPr txBox="1"/>
          <p:nvPr/>
        </p:nvSpPr>
        <p:spPr>
          <a:xfrm>
            <a:off x="385763" y="2554006"/>
            <a:ext cx="8301037" cy="3416320"/>
          </a:xfrm>
          <a:prstGeom prst="rect">
            <a:avLst/>
          </a:prstGeom>
          <a:noFill/>
        </p:spPr>
        <p:txBody>
          <a:bodyPr wrap="square">
            <a:spAutoFit/>
          </a:bodyPr>
          <a:lstStyle/>
          <a:p>
            <a:pPr>
              <a:defRPr sz="2800"/>
            </a:pPr>
            <a:r>
              <a:rPr lang="en-US" sz="2700" dirty="0"/>
              <a:t>Looking at the above table, we can clearly see that Period 4 is an outlier. If one wants to reduce the error associated with Period 4, one may try by changing the number of periods in a moving average method or by changing the </a:t>
            </a:r>
            <a:r>
              <a:rPr lang="en-US" sz="2700" i="1" dirty="0"/>
              <a:t>α</a:t>
            </a:r>
            <a:r>
              <a:rPr lang="en-US" sz="2700" dirty="0"/>
              <a:t> and β of the exponential smoothing methods.</a:t>
            </a:r>
          </a:p>
          <a:p>
            <a:r>
              <a:rPr lang="en-US" sz="2700" dirty="0"/>
              <a:t>One point of caution is that lower mean squared errors may result from a technique that fits older values better than the most recent values. Keep in mind that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1D040-1358-4C42-8B7B-0C2A5231B1A0}"/>
              </a:ext>
            </a:extLst>
          </p:cNvPr>
          <p:cNvSpPr>
            <a:spLocks noGrp="1"/>
          </p:cNvSpPr>
          <p:nvPr>
            <p:ph type="title"/>
          </p:nvPr>
        </p:nvSpPr>
        <p:spPr/>
        <p:txBody>
          <a:bodyPr/>
          <a:lstStyle/>
          <a:p>
            <a:r>
              <a:rPr lang="en-US" dirty="0"/>
              <a:t>Example 3: Calculating the Mean Squared Error of Forecasts—Slide 3</a:t>
            </a:r>
            <a:endParaRPr lang="en-IN" dirty="0"/>
          </a:p>
        </p:txBody>
      </p:sp>
      <p:sp>
        <p:nvSpPr>
          <p:cNvPr id="3" name="Text Placeholder 2">
            <a:extLst>
              <a:ext uri="{FF2B5EF4-FFF2-40B4-BE49-F238E27FC236}">
                <a16:creationId xmlns:a16="http://schemas.microsoft.com/office/drawing/2014/main" id="{55B76F45-7E56-4CAE-99A9-940721304F4E}"/>
              </a:ext>
            </a:extLst>
          </p:cNvPr>
          <p:cNvSpPr>
            <a:spLocks noGrp="1"/>
          </p:cNvSpPr>
          <p:nvPr>
            <p:ph type="body" sz="quarter" idx="10"/>
          </p:nvPr>
        </p:nvSpPr>
        <p:spPr/>
        <p:txBody>
          <a:bodyPr/>
          <a:lstStyle/>
          <a:p>
            <a:r>
              <a:rPr lang="en-US" sz="2800" dirty="0"/>
              <a:t>sometimes it is better to compute the mean squared error using the most recent values rather than using the entire data set. That is, it may be better to pick a recent set of observations from the data set to compute the </a:t>
            </a:r>
            <a:r>
              <a:rPr lang="en-US" sz="2800" dirty="0">
                <a:latin typeface="+mj-lt"/>
                <a:ea typeface="Cambria Math" panose="02040503050406030204" pitchFamily="18" charset="0"/>
              </a:rPr>
              <a:t>MSE</a:t>
            </a:r>
            <a:r>
              <a:rPr lang="en-US" sz="2800" dirty="0"/>
              <a:t>. It is feasible to take a subset of the most recent observations and calculate the </a:t>
            </a:r>
            <a:r>
              <a:rPr lang="en-US" sz="2800" dirty="0">
                <a:latin typeface="Cambria Math" panose="02040503050406030204" pitchFamily="18" charset="0"/>
                <a:ea typeface="Cambria Math" panose="02040503050406030204" pitchFamily="18" charset="0"/>
              </a:rPr>
              <a:t>MSE</a:t>
            </a:r>
            <a:r>
              <a:rPr lang="en-US" sz="2800" dirty="0"/>
              <a:t> to determine the quality of the forecasts if the user is more concerned about forecasting recent values rather than </a:t>
            </a:r>
            <a:r>
              <a:rPr lang="en-US" dirty="0"/>
              <a:t>those values in the distant past.</a:t>
            </a:r>
            <a:endParaRPr lang="en-IN" dirty="0"/>
          </a:p>
        </p:txBody>
      </p:sp>
    </p:spTree>
    <p:extLst>
      <p:ext uri="{BB962C8B-B14F-4D97-AF65-F5344CB8AC3E}">
        <p14:creationId xmlns:p14="http://schemas.microsoft.com/office/powerpoint/2010/main" val="519586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Definition: </a:t>
                </a:r>
                <a:r>
                  <a:rPr dirty="0"/>
                  <a:t>Cumulative Error (</a:t>
                </a:r>
                <a14:m>
                  <m:oMath xmlns:m="http://schemas.openxmlformats.org/officeDocument/2006/math">
                    <m:r>
                      <a:rPr sz="3200">
                        <a:latin typeface="Cambria Math"/>
                      </a:rPr>
                      <m:t>𝐸</m:t>
                    </m:r>
                  </m:oMath>
                </a14:m>
                <a:r>
                  <a:rPr dirty="0"/>
                  <a: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dirty="0"/>
              <a:t>The</a:t>
            </a:r>
            <a:r>
              <a:rPr b="1" dirty="0"/>
              <a:t> </a:t>
            </a:r>
            <a:r>
              <a:rPr lang="en-US" b="1" dirty="0"/>
              <a:t>c</a:t>
            </a:r>
            <a:r>
              <a:rPr b="1" dirty="0"/>
              <a:t>umulative </a:t>
            </a:r>
            <a:r>
              <a:rPr lang="en-US" b="1" dirty="0"/>
              <a:t>e</a:t>
            </a:r>
            <a:r>
              <a:rPr b="1" dirty="0"/>
              <a:t>rror (</a:t>
            </a:r>
            <a:r>
              <a:rPr lang="en-US" i="1" dirty="0"/>
              <a:t>E</a:t>
            </a:r>
            <a:r>
              <a:rPr b="1" dirty="0"/>
              <a:t>)</a:t>
            </a:r>
            <a:r>
              <a:rPr sz="2800" dirty="0"/>
              <a:t> is the sum of the forecast error.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the Cumulative Error</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the data in Example 1, compute the cumulative error.</a:t>
            </a:r>
          </a:p>
        </p:txBody>
      </p:sp>
      <mc:AlternateContent xmlns:mc="http://schemas.openxmlformats.org/markup-compatibility/2006">
        <mc:Choice xmlns:a14="http://schemas.microsoft.com/office/drawing/2010/main" Requires="a14">
          <p:graphicFrame>
            <p:nvGraphicFramePr>
              <p:cNvPr id="4" name="Table Placeholder 2" descr="The table contains 6 rows of data and 4 columns: time period t, actual data d subscript t, forecast F subscript t, and error F E subscript t.&#10;Time Period 1:&#10;Actual data is 134, Forecast is 132, Error is 2.&#10;Time Period 2:&#10;Actual data is 142, Forecast is 141, Error is 1.&#10;Time Period 3:&#10;Actual data is 143, Forecast is 145, Error is negative 2.&#10;Time Period 4:&#10;Actual data is 156, Forecast is 143, Error is 13.&#10;Time Period 5:&#10;Actual data is 151, Forecast is 154, Error is negative 3.&#10;Time Period 6:&#10;Actual data is 145, Forecast is 150, Error is negative 5.">
                <a:extLst>
                  <a:ext uri="{FF2B5EF4-FFF2-40B4-BE49-F238E27FC236}">
                    <a16:creationId xmlns:a16="http://schemas.microsoft.com/office/drawing/2014/main" id="{696132E5-5052-44D6-9635-6A5EBD33615B}"/>
                  </a:ext>
                </a:extLst>
              </p:cNvPr>
              <p:cNvGraphicFramePr>
                <a:graphicFrameLocks/>
              </p:cNvGraphicFramePr>
              <p:nvPr>
                <p:extLst>
                  <p:ext uri="{D42A27DB-BD31-4B8C-83A1-F6EECF244321}">
                    <p14:modId xmlns:p14="http://schemas.microsoft.com/office/powerpoint/2010/main" val="2733066711"/>
                  </p:ext>
                </p:extLst>
              </p:nvPr>
            </p:nvGraphicFramePr>
            <p:xfrm>
              <a:off x="457200" y="2438400"/>
              <a:ext cx="8229600" cy="25958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lang="en-US" sz="1600" dirty="0"/>
                            <a:t>Time </a:t>
                          </a:r>
                          <a:r>
                            <a:rPr sz="1600" dirty="0"/>
                            <a:t>Period</a:t>
                          </a:r>
                          <a:r>
                            <a:rPr lang="en-US" sz="1600" dirty="0"/>
                            <a:t>,</a:t>
                          </a:r>
                          <a:r>
                            <a:rPr sz="1600" dirty="0"/>
                            <a:t> </a:t>
                          </a:r>
                          <a14:m>
                            <m:oMath xmlns:m="http://schemas.openxmlformats.org/officeDocument/2006/math">
                              <m:r>
                                <a:rPr sz="1600">
                                  <a:latin typeface="Cambria Math" panose="02040503050406030204" pitchFamily="18" charset="0"/>
                                </a:rPr>
                                <m:t>𝑡</m:t>
                              </m:r>
                            </m:oMath>
                          </a14:m>
                          <a:endParaRPr sz="1600" dirty="0"/>
                        </a:p>
                      </a:txBody>
                      <a:tcPr/>
                    </a:tc>
                    <a:tc>
                      <a:txBody>
                        <a:bodyPr/>
                        <a:lstStyle/>
                        <a:p>
                          <a:pPr algn="ctr">
                            <a:defRPr sz="1600" b="1"/>
                          </a:pPr>
                          <a:r>
                            <a:rPr sz="1600" dirty="0"/>
                            <a:t>Actual data</a:t>
                          </a:r>
                          <a:r>
                            <a:rPr lang="en-US" sz="1600" dirty="0"/>
                            <a:t>,</a:t>
                          </a:r>
                          <a:r>
                            <a:rPr sz="1600" dirty="0"/>
                            <a:t>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𝐷</m:t>
                                  </m:r>
                                </m:e>
                                <m:sub>
                                  <m:r>
                                    <a:rPr sz="1600">
                                      <a:latin typeface="Cambria Math" panose="02040503050406030204" pitchFamily="18" charset="0"/>
                                    </a:rPr>
                                    <m:t>𝑡</m:t>
                                  </m:r>
                                </m:sub>
                              </m:sSub>
                            </m:oMath>
                          </a14:m>
                          <a:endParaRPr sz="1600" dirty="0"/>
                        </a:p>
                      </a:txBody>
                      <a:tcPr/>
                    </a:tc>
                    <a:tc>
                      <a:txBody>
                        <a:bodyPr/>
                        <a:lstStyle/>
                        <a:p>
                          <a:pPr algn="ctr">
                            <a:defRPr sz="1600" b="1"/>
                          </a:pPr>
                          <a:r>
                            <a:rPr sz="1600" dirty="0"/>
                            <a:t>Forecast</a:t>
                          </a:r>
                          <a:r>
                            <a:rPr lang="en-US" sz="1600" dirty="0"/>
                            <a:t>,</a:t>
                          </a:r>
                          <a:r>
                            <a:rPr sz="1600" dirty="0"/>
                            <a:t>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𝐹</m:t>
                                  </m:r>
                                </m:e>
                                <m:sub>
                                  <m:r>
                                    <a:rPr sz="1600">
                                      <a:latin typeface="Cambria Math" panose="02040503050406030204" pitchFamily="18" charset="0"/>
                                    </a:rPr>
                                    <m:t>𝑡</m:t>
                                  </m:r>
                                </m:sub>
                              </m:sSub>
                            </m:oMath>
                          </a14:m>
                          <a:endParaRPr sz="1600" dirty="0"/>
                        </a:p>
                      </a:txBody>
                      <a:tcPr/>
                    </a:tc>
                    <a:tc>
                      <a:txBody>
                        <a:bodyPr/>
                        <a:lstStyle/>
                        <a:p>
                          <a:pPr algn="ctr">
                            <a:defRPr sz="1600" b="1"/>
                          </a:pPr>
                          <a:r>
                            <a:rPr sz="1600" dirty="0"/>
                            <a:t>Error</a:t>
                          </a:r>
                          <a:r>
                            <a:rPr lang="en-US" sz="1600" dirty="0"/>
                            <a:t>,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𝐹𝐸</m:t>
                                  </m:r>
                                </m:e>
                                <m:sub>
                                  <m:r>
                                    <a:rPr sz="1600">
                                      <a:latin typeface="Cambria Math" panose="02040503050406030204" pitchFamily="18" charset="0"/>
                                    </a:rPr>
                                    <m:t>𝑡</m:t>
                                  </m:r>
                                </m:sub>
                              </m:sSub>
                            </m:oMath>
                          </a14:m>
                          <a:endParaRPr sz="1600" dirty="0"/>
                        </a:p>
                      </a:txBody>
                      <a:tcPr/>
                    </a:tc>
                    <a:extLst>
                      <a:ext uri="{0D108BD9-81ED-4DB2-BD59-A6C34878D82A}">
                        <a16:rowId xmlns:a16="http://schemas.microsoft.com/office/drawing/2014/main" val="10000"/>
                      </a:ext>
                    </a:extLst>
                  </a:tr>
                  <a:tr h="370840">
                    <a:tc>
                      <a:txBody>
                        <a:bodyPr/>
                        <a:lstStyle/>
                        <a:p>
                          <a:pPr algn="ctr"/>
                          <a:r>
                            <a:rPr dirty="0"/>
                            <a:t>​</a:t>
                          </a:r>
                          <a:r>
                            <a:rPr sz="1600" dirty="0"/>
                            <a:t>1</a:t>
                          </a:r>
                          <a:endParaRPr sz="1600" dirty="0">
                            <a:latin typeface="Cambria Math"/>
                          </a:endParaRPr>
                        </a:p>
                      </a:txBody>
                      <a:tcPr/>
                    </a:tc>
                    <a:tc>
                      <a:txBody>
                        <a:bodyPr/>
                        <a:lstStyle/>
                        <a:p>
                          <a:pPr algn="ctr"/>
                          <a:r>
                            <a:t>​</a:t>
                          </a:r>
                          <a:r>
                            <a:rPr sz="1600"/>
                            <a:t>134</a:t>
                          </a:r>
                          <a:endParaRPr sz="1600">
                            <a:latin typeface="Cambria Math"/>
                          </a:endParaRPr>
                        </a:p>
                      </a:txBody>
                      <a:tcPr/>
                    </a:tc>
                    <a:tc>
                      <a:txBody>
                        <a:bodyPr/>
                        <a:lstStyle/>
                        <a:p>
                          <a:pPr algn="ctr"/>
                          <a:r>
                            <a:rPr dirty="0"/>
                            <a:t>​</a:t>
                          </a:r>
                          <a:r>
                            <a:rPr sz="1600" dirty="0"/>
                            <a:t>132</a:t>
                          </a:r>
                          <a:endParaRPr sz="1600" dirty="0">
                            <a:latin typeface="Cambria Math"/>
                          </a:endParaRPr>
                        </a:p>
                      </a:txBody>
                      <a:tcPr/>
                    </a:tc>
                    <a:tc>
                      <a:txBody>
                        <a:bodyPr/>
                        <a:lstStyle/>
                        <a:p>
                          <a:pPr algn="ctr"/>
                          <a:r>
                            <a:t>​</a:t>
                          </a:r>
                          <a:r>
                            <a:rPr sz="1600"/>
                            <a:t>2</a:t>
                          </a:r>
                          <a:endParaRPr sz="160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142</a:t>
                          </a:r>
                          <a:endParaRPr sz="1600" dirty="0">
                            <a:latin typeface="Cambria Math"/>
                          </a:endParaRPr>
                        </a:p>
                      </a:txBody>
                      <a:tcPr/>
                    </a:tc>
                    <a:tc>
                      <a:txBody>
                        <a:bodyPr/>
                        <a:lstStyle/>
                        <a:p>
                          <a:pPr algn="ctr"/>
                          <a:r>
                            <a:rPr dirty="0"/>
                            <a:t>​</a:t>
                          </a:r>
                          <a:r>
                            <a:rPr sz="1600" dirty="0"/>
                            <a:t>141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600"/>
                            <a:t>3</a:t>
                          </a:r>
                          <a:endParaRPr sz="1600">
                            <a:latin typeface="Cambria Math"/>
                          </a:endParaRPr>
                        </a:p>
                      </a:txBody>
                      <a:tcPr/>
                    </a:tc>
                    <a:tc>
                      <a:txBody>
                        <a:bodyPr/>
                        <a:lstStyle/>
                        <a:p>
                          <a:pPr algn="ctr"/>
                          <a:r>
                            <a:t>​</a:t>
                          </a:r>
                          <a:r>
                            <a:rPr sz="1600"/>
                            <a:t>143</a:t>
                          </a:r>
                          <a:endParaRPr sz="160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defRPr sz="1600"/>
                          </a:pPr>
                          <a:r>
                            <a:t>​</a:t>
                          </a:r>
                          <a14:m>
                            <m:oMath xmlns:m="http://schemas.openxmlformats.org/officeDocument/2006/math">
                              <m:r>
                                <a:rPr sz="1600">
                                  <a:latin typeface="Cambria Math" panose="02040503050406030204" pitchFamily="18" charset="0"/>
                                </a:rPr>
                                <m:t>−2</m:t>
                              </m:r>
                            </m:oMath>
                          </a14:m>
                          <a:endParaRPr/>
                        </a:p>
                      </a:txBody>
                      <a:tcPr/>
                    </a:tc>
                    <a:extLst>
                      <a:ext uri="{0D108BD9-81ED-4DB2-BD59-A6C34878D82A}">
                        <a16:rowId xmlns:a16="http://schemas.microsoft.com/office/drawing/2014/main" val="10003"/>
                      </a:ext>
                    </a:extLst>
                  </a:tr>
                  <a:tr h="370840">
                    <a:tc>
                      <a:txBody>
                        <a:bodyPr/>
                        <a:lstStyle/>
                        <a:p>
                          <a:pPr algn="ctr"/>
                          <a:r>
                            <a:rPr dirty="0"/>
                            <a:t>​</a:t>
                          </a:r>
                          <a:r>
                            <a:rPr sz="1600" dirty="0"/>
                            <a:t>4</a:t>
                          </a:r>
                          <a:endParaRPr sz="1600" dirty="0">
                            <a:latin typeface="Cambria Math"/>
                          </a:endParaRPr>
                        </a:p>
                      </a:txBody>
                      <a:tcPr/>
                    </a:tc>
                    <a:tc>
                      <a:txBody>
                        <a:bodyPr/>
                        <a:lstStyle/>
                        <a:p>
                          <a:pPr algn="ctr"/>
                          <a:r>
                            <a:rPr dirty="0"/>
                            <a:t>​</a:t>
                          </a:r>
                          <a:r>
                            <a:rPr sz="1600" dirty="0"/>
                            <a:t>156</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600"/>
                            <a:t>5</a:t>
                          </a:r>
                          <a:endParaRPr sz="1600">
                            <a:latin typeface="Cambria Math"/>
                          </a:endParaRPr>
                        </a:p>
                      </a:txBody>
                      <a:tcPr/>
                    </a:tc>
                    <a:tc>
                      <a:txBody>
                        <a:bodyPr/>
                        <a:lstStyle/>
                        <a:p>
                          <a:pPr algn="ctr"/>
                          <a:r>
                            <a:rPr dirty="0"/>
                            <a:t>​</a:t>
                          </a:r>
                          <a:r>
                            <a:rPr sz="1600" dirty="0"/>
                            <a:t>151</a:t>
                          </a:r>
                          <a:endParaRPr sz="1600" dirty="0">
                            <a:latin typeface="Cambria Math"/>
                          </a:endParaRPr>
                        </a:p>
                      </a:txBody>
                      <a:tcPr/>
                    </a:tc>
                    <a:tc>
                      <a:txBody>
                        <a:bodyPr/>
                        <a:lstStyle/>
                        <a:p>
                          <a:pPr algn="ctr"/>
                          <a:r>
                            <a:rPr dirty="0"/>
                            <a:t>​</a:t>
                          </a:r>
                          <a:r>
                            <a:rPr sz="1600" dirty="0"/>
                            <a:t>154</a:t>
                          </a:r>
                          <a:endParaRPr sz="1600" dirty="0">
                            <a:latin typeface="Cambria Math"/>
                          </a:endParaRPr>
                        </a:p>
                      </a:txBody>
                      <a:tcPr/>
                    </a:tc>
                    <a:tc>
                      <a:txBody>
                        <a:bodyPr/>
                        <a:lstStyle/>
                        <a:p>
                          <a:pPr algn="ctr">
                            <a:defRPr sz="1600"/>
                          </a:pPr>
                          <a:r>
                            <a:rPr dirty="0"/>
                            <a:t>​</a:t>
                          </a:r>
                          <a14:m>
                            <m:oMath xmlns:m="http://schemas.openxmlformats.org/officeDocument/2006/math">
                              <m:r>
                                <a:rPr sz="1600">
                                  <a:latin typeface="Cambria Math" panose="02040503050406030204" pitchFamily="18" charset="0"/>
                                </a:rPr>
                                <m:t>−3</m:t>
                              </m:r>
                            </m:oMath>
                          </a14:m>
                          <a:endParaRPr dirty="0"/>
                        </a:p>
                      </a:txBody>
                      <a:tcPr/>
                    </a:tc>
                    <a:extLst>
                      <a:ext uri="{0D108BD9-81ED-4DB2-BD59-A6C34878D82A}">
                        <a16:rowId xmlns:a16="http://schemas.microsoft.com/office/drawing/2014/main" val="10005"/>
                      </a:ext>
                    </a:extLst>
                  </a:tr>
                  <a:tr h="370840">
                    <a:tc>
                      <a:txBody>
                        <a:bodyPr/>
                        <a:lstStyle/>
                        <a:p>
                          <a:pPr algn="ctr"/>
                          <a:r>
                            <a:rPr dirty="0"/>
                            <a:t>​</a:t>
                          </a:r>
                          <a:r>
                            <a:rPr sz="1600" dirty="0"/>
                            <a:t>6</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r>
                            <a:rPr dirty="0"/>
                            <a:t>​</a:t>
                          </a:r>
                          <a:r>
                            <a:rPr sz="1600" dirty="0"/>
                            <a:t>150</a:t>
                          </a:r>
                          <a:endParaRPr sz="1600" dirty="0">
                            <a:latin typeface="Cambria Math"/>
                          </a:endParaRPr>
                        </a:p>
                      </a:txBody>
                      <a:tcPr/>
                    </a:tc>
                    <a:tc>
                      <a:txBody>
                        <a:bodyPr/>
                        <a:lstStyle/>
                        <a:p>
                          <a:pPr algn="ctr">
                            <a:defRPr sz="1600"/>
                          </a:pPr>
                          <a:r>
                            <a:rPr dirty="0"/>
                            <a:t>​</a:t>
                          </a:r>
                          <a14:m>
                            <m:oMath xmlns:m="http://schemas.openxmlformats.org/officeDocument/2006/math">
                              <m:r>
                                <a:rPr sz="1600">
                                  <a:latin typeface="Cambria Math" panose="02040503050406030204" pitchFamily="18" charset="0"/>
                                </a:rPr>
                                <m:t>−5</m:t>
                              </m:r>
                            </m:oMath>
                          </a14:m>
                          <a:endParaRPr dirty="0"/>
                        </a:p>
                      </a:txBody>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The table contains 6 rows of data and 4 columns: time period t, actual data d subscript t, forecast F subscript t, and error F E subscript t.&#10;Time Period 1:&#10;Actual data is 134, Forecast is 132, Error is 2.&#10;Time Period 2:&#10;Actual data is 142, Forecast is 141, Error is 1.&#10;Time Period 3:&#10;Actual data is 143, Forecast is 145, Error is negative 2.&#10;Time Period 4:&#10;Actual data is 156, Forecast is 143, Error is 13.&#10;Time Period 5:&#10;Actual data is 151, Forecast is 154, Error is negative 3.&#10;Time Period 6:&#10;Actual data is 145, Forecast is 150, Error is negative 5.">
                <a:extLst>
                  <a:ext uri="{FF2B5EF4-FFF2-40B4-BE49-F238E27FC236}">
                    <a16:creationId xmlns:a16="http://schemas.microsoft.com/office/drawing/2014/main" id="{696132E5-5052-44D6-9635-6A5EBD33615B}"/>
                  </a:ext>
                </a:extLst>
              </p:cNvPr>
              <p:cNvGraphicFramePr>
                <a:graphicFrameLocks/>
              </p:cNvGraphicFramePr>
              <p:nvPr>
                <p:extLst>
                  <p:ext uri="{D42A27DB-BD31-4B8C-83A1-F6EECF244321}">
                    <p14:modId xmlns:p14="http://schemas.microsoft.com/office/powerpoint/2010/main" val="2733066711"/>
                  </p:ext>
                </p:extLst>
              </p:nvPr>
            </p:nvGraphicFramePr>
            <p:xfrm>
              <a:off x="457200" y="2438400"/>
              <a:ext cx="8229600" cy="25958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endParaRPr lang="en-US"/>
                        </a:p>
                      </a:txBody>
                      <a:tcPr>
                        <a:blipFill>
                          <a:blip r:embed="rId2"/>
                          <a:stretch>
                            <a:fillRect l="-592" t="-4918" r="-300296" b="-622951"/>
                          </a:stretch>
                        </a:blipFill>
                      </a:tcPr>
                    </a:tc>
                    <a:tc>
                      <a:txBody>
                        <a:bodyPr/>
                        <a:lstStyle/>
                        <a:p>
                          <a:endParaRPr lang="en-US"/>
                        </a:p>
                      </a:txBody>
                      <a:tcPr>
                        <a:blipFill>
                          <a:blip r:embed="rId2"/>
                          <a:stretch>
                            <a:fillRect l="-100890" t="-4918" r="-201187" b="-622951"/>
                          </a:stretch>
                        </a:blipFill>
                      </a:tcPr>
                    </a:tc>
                    <a:tc>
                      <a:txBody>
                        <a:bodyPr/>
                        <a:lstStyle/>
                        <a:p>
                          <a:endParaRPr lang="en-US"/>
                        </a:p>
                      </a:txBody>
                      <a:tcPr>
                        <a:blipFill>
                          <a:blip r:embed="rId2"/>
                          <a:stretch>
                            <a:fillRect l="-200296" t="-4918" r="-100592" b="-622951"/>
                          </a:stretch>
                        </a:blipFill>
                      </a:tcPr>
                    </a:tc>
                    <a:tc>
                      <a:txBody>
                        <a:bodyPr/>
                        <a:lstStyle/>
                        <a:p>
                          <a:endParaRPr lang="en-US"/>
                        </a:p>
                      </a:txBody>
                      <a:tcPr>
                        <a:blipFill>
                          <a:blip r:embed="rId2"/>
                          <a:stretch>
                            <a:fillRect l="-301187" t="-4918" r="-890" b="-622951"/>
                          </a:stretch>
                        </a:blipFill>
                      </a:tcPr>
                    </a:tc>
                    <a:extLst>
                      <a:ext uri="{0D108BD9-81ED-4DB2-BD59-A6C34878D82A}">
                        <a16:rowId xmlns:a16="http://schemas.microsoft.com/office/drawing/2014/main" val="10000"/>
                      </a:ext>
                    </a:extLst>
                  </a:tr>
                  <a:tr h="370840">
                    <a:tc>
                      <a:txBody>
                        <a:bodyPr/>
                        <a:lstStyle/>
                        <a:p>
                          <a:pPr algn="ctr"/>
                          <a:r>
                            <a:rPr dirty="0"/>
                            <a:t>​</a:t>
                          </a:r>
                          <a:r>
                            <a:rPr sz="1600" dirty="0"/>
                            <a:t>1</a:t>
                          </a:r>
                          <a:endParaRPr sz="1600" dirty="0">
                            <a:latin typeface="Cambria Math"/>
                          </a:endParaRPr>
                        </a:p>
                      </a:txBody>
                      <a:tcPr/>
                    </a:tc>
                    <a:tc>
                      <a:txBody>
                        <a:bodyPr/>
                        <a:lstStyle/>
                        <a:p>
                          <a:pPr algn="ctr"/>
                          <a:r>
                            <a:t>​</a:t>
                          </a:r>
                          <a:r>
                            <a:rPr sz="1600"/>
                            <a:t>134</a:t>
                          </a:r>
                          <a:endParaRPr sz="1600">
                            <a:latin typeface="Cambria Math"/>
                          </a:endParaRPr>
                        </a:p>
                      </a:txBody>
                      <a:tcPr/>
                    </a:tc>
                    <a:tc>
                      <a:txBody>
                        <a:bodyPr/>
                        <a:lstStyle/>
                        <a:p>
                          <a:pPr algn="ctr"/>
                          <a:r>
                            <a:rPr dirty="0"/>
                            <a:t>​</a:t>
                          </a:r>
                          <a:r>
                            <a:rPr sz="1600" dirty="0"/>
                            <a:t>132</a:t>
                          </a:r>
                          <a:endParaRPr sz="1600" dirty="0">
                            <a:latin typeface="Cambria Math"/>
                          </a:endParaRPr>
                        </a:p>
                      </a:txBody>
                      <a:tcPr/>
                    </a:tc>
                    <a:tc>
                      <a:txBody>
                        <a:bodyPr/>
                        <a:lstStyle/>
                        <a:p>
                          <a:pPr algn="ctr"/>
                          <a:r>
                            <a:t>​</a:t>
                          </a:r>
                          <a:r>
                            <a:rPr sz="1600"/>
                            <a:t>2</a:t>
                          </a:r>
                          <a:endParaRPr sz="160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142</a:t>
                          </a:r>
                          <a:endParaRPr sz="1600" dirty="0">
                            <a:latin typeface="Cambria Math"/>
                          </a:endParaRPr>
                        </a:p>
                      </a:txBody>
                      <a:tcPr/>
                    </a:tc>
                    <a:tc>
                      <a:txBody>
                        <a:bodyPr/>
                        <a:lstStyle/>
                        <a:p>
                          <a:pPr algn="ctr"/>
                          <a:r>
                            <a:rPr dirty="0"/>
                            <a:t>​</a:t>
                          </a:r>
                          <a:r>
                            <a:rPr sz="1600" dirty="0"/>
                            <a:t>141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600"/>
                            <a:t>3</a:t>
                          </a:r>
                          <a:endParaRPr sz="1600">
                            <a:latin typeface="Cambria Math"/>
                          </a:endParaRPr>
                        </a:p>
                      </a:txBody>
                      <a:tcPr/>
                    </a:tc>
                    <a:tc>
                      <a:txBody>
                        <a:bodyPr/>
                        <a:lstStyle/>
                        <a:p>
                          <a:pPr algn="ctr"/>
                          <a:r>
                            <a:t>​</a:t>
                          </a:r>
                          <a:r>
                            <a:rPr sz="1600"/>
                            <a:t>143</a:t>
                          </a:r>
                          <a:endParaRPr sz="160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endParaRPr lang="en-US"/>
                        </a:p>
                      </a:txBody>
                      <a:tcPr>
                        <a:blipFill>
                          <a:blip r:embed="rId2"/>
                          <a:stretch>
                            <a:fillRect l="-301187" t="-310000" r="-890" b="-330000"/>
                          </a:stretch>
                        </a:blipFill>
                      </a:tcPr>
                    </a:tc>
                    <a:extLst>
                      <a:ext uri="{0D108BD9-81ED-4DB2-BD59-A6C34878D82A}">
                        <a16:rowId xmlns:a16="http://schemas.microsoft.com/office/drawing/2014/main" val="10003"/>
                      </a:ext>
                    </a:extLst>
                  </a:tr>
                  <a:tr h="370840">
                    <a:tc>
                      <a:txBody>
                        <a:bodyPr/>
                        <a:lstStyle/>
                        <a:p>
                          <a:pPr algn="ctr"/>
                          <a:r>
                            <a:rPr dirty="0"/>
                            <a:t>​</a:t>
                          </a:r>
                          <a:r>
                            <a:rPr sz="1600" dirty="0"/>
                            <a:t>4</a:t>
                          </a:r>
                          <a:endParaRPr sz="1600" dirty="0">
                            <a:latin typeface="Cambria Math"/>
                          </a:endParaRPr>
                        </a:p>
                      </a:txBody>
                      <a:tcPr/>
                    </a:tc>
                    <a:tc>
                      <a:txBody>
                        <a:bodyPr/>
                        <a:lstStyle/>
                        <a:p>
                          <a:pPr algn="ctr"/>
                          <a:r>
                            <a:rPr dirty="0"/>
                            <a:t>​</a:t>
                          </a:r>
                          <a:r>
                            <a:rPr sz="1600" dirty="0"/>
                            <a:t>156</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600"/>
                            <a:t>5</a:t>
                          </a:r>
                          <a:endParaRPr sz="1600">
                            <a:latin typeface="Cambria Math"/>
                          </a:endParaRPr>
                        </a:p>
                      </a:txBody>
                      <a:tcPr/>
                    </a:tc>
                    <a:tc>
                      <a:txBody>
                        <a:bodyPr/>
                        <a:lstStyle/>
                        <a:p>
                          <a:pPr algn="ctr"/>
                          <a:r>
                            <a:rPr dirty="0"/>
                            <a:t>​</a:t>
                          </a:r>
                          <a:r>
                            <a:rPr sz="1600" dirty="0"/>
                            <a:t>151</a:t>
                          </a:r>
                          <a:endParaRPr sz="1600" dirty="0">
                            <a:latin typeface="Cambria Math"/>
                          </a:endParaRPr>
                        </a:p>
                      </a:txBody>
                      <a:tcPr/>
                    </a:tc>
                    <a:tc>
                      <a:txBody>
                        <a:bodyPr/>
                        <a:lstStyle/>
                        <a:p>
                          <a:pPr algn="ctr"/>
                          <a:r>
                            <a:rPr dirty="0"/>
                            <a:t>​</a:t>
                          </a:r>
                          <a:r>
                            <a:rPr sz="1600" dirty="0"/>
                            <a:t>154</a:t>
                          </a:r>
                          <a:endParaRPr sz="1600" dirty="0">
                            <a:latin typeface="Cambria Math"/>
                          </a:endParaRPr>
                        </a:p>
                      </a:txBody>
                      <a:tcPr/>
                    </a:tc>
                    <a:tc>
                      <a:txBody>
                        <a:bodyPr/>
                        <a:lstStyle/>
                        <a:p>
                          <a:endParaRPr lang="en-US"/>
                        </a:p>
                      </a:txBody>
                      <a:tcPr>
                        <a:blipFill>
                          <a:blip r:embed="rId2"/>
                          <a:stretch>
                            <a:fillRect l="-301187" t="-503279" r="-890" b="-124590"/>
                          </a:stretch>
                        </a:blipFill>
                      </a:tcPr>
                    </a:tc>
                    <a:extLst>
                      <a:ext uri="{0D108BD9-81ED-4DB2-BD59-A6C34878D82A}">
                        <a16:rowId xmlns:a16="http://schemas.microsoft.com/office/drawing/2014/main" val="10005"/>
                      </a:ext>
                    </a:extLst>
                  </a:tr>
                  <a:tr h="370840">
                    <a:tc>
                      <a:txBody>
                        <a:bodyPr/>
                        <a:lstStyle/>
                        <a:p>
                          <a:pPr algn="ctr"/>
                          <a:r>
                            <a:rPr dirty="0"/>
                            <a:t>​</a:t>
                          </a:r>
                          <a:r>
                            <a:rPr sz="1600" dirty="0"/>
                            <a:t>6</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r>
                            <a:rPr dirty="0"/>
                            <a:t>​</a:t>
                          </a:r>
                          <a:r>
                            <a:rPr sz="1600" dirty="0"/>
                            <a:t>150</a:t>
                          </a:r>
                          <a:endParaRPr sz="1600" dirty="0">
                            <a:latin typeface="Cambria Math"/>
                          </a:endParaRPr>
                        </a:p>
                      </a:txBody>
                      <a:tcPr/>
                    </a:tc>
                    <a:tc>
                      <a:txBody>
                        <a:bodyPr/>
                        <a:lstStyle/>
                        <a:p>
                          <a:endParaRPr lang="en-US"/>
                        </a:p>
                      </a:txBody>
                      <a:tcPr>
                        <a:blipFill>
                          <a:blip r:embed="rId2"/>
                          <a:stretch>
                            <a:fillRect l="-301187" t="-603279" r="-890" b="-2459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the Cumulative </a:t>
            </a:r>
            <a:br>
              <a:rPr lang="en-US" dirty="0"/>
            </a:br>
            <a:r>
              <a:rPr dirty="0"/>
              <a:t>Error</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r>
                  <a:rPr sz="2800" b="1" dirty="0"/>
                  <a:t>Solution</a:t>
                </a:r>
              </a:p>
              <a:p>
                <a:pPr algn="ctr">
                  <a:defRPr sz="2800"/>
                </a:pPr>
                <a:r>
                  <a:rPr lang="en-US" i="1" dirty="0"/>
                  <a:t>E</a:t>
                </a:r>
                <a:r>
                  <a:rPr lang="en-US" dirty="0"/>
                  <a:t> = 2 + 1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2 + 13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3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5 = 6</a:t>
                </a:r>
                <a:endParaRPr sz="2800" b="1" dirty="0"/>
              </a:p>
              <a:p>
                <a:pPr>
                  <a:defRPr sz="2800"/>
                </a:pPr>
                <a:r>
                  <a:rPr sz="2800" dirty="0"/>
                  <a:t>The cumulative error (</a:t>
                </a:r>
                <a:r>
                  <a:rPr lang="en-US" sz="2800" i="1" dirty="0"/>
                  <a:t>E</a:t>
                </a:r>
                <a:r>
                  <a:rPr sz="2800" dirty="0"/>
                  <a:t>) for this dataset is 6, which indicates that the forecasts are consistently underestimating the </a:t>
                </a:r>
                <a:r>
                  <a:rPr lang="en-US" sz="2800" dirty="0"/>
                  <a:t>actual data</a:t>
                </a:r>
                <a:r>
                  <a:rPr sz="2800" dirty="0"/>
                  <a:t>. However, a closer look at the forecast errors reveals that there are ups and downs and the positive value of </a:t>
                </a:r>
                <a:r>
                  <a:rPr lang="en-US" sz="2800" i="1" dirty="0"/>
                  <a:t>E </a:t>
                </a:r>
                <a:r>
                  <a:rPr sz="2800" dirty="0"/>
                  <a:t>is primarily a result of the forecast for Period 4 which underestimates the </a:t>
                </a:r>
                <a:r>
                  <a:rPr lang="en-US" sz="2800" dirty="0"/>
                  <a:t>actual value</a:t>
                </a:r>
                <a:r>
                  <a:rPr sz="2800" dirty="0"/>
                  <a:t> by 13 units. Thus, examining just </a:t>
                </a:r>
                <a:r>
                  <a:rPr lang="en-US" i="1" dirty="0"/>
                  <a:t>E</a:t>
                </a:r>
                <a:r>
                  <a:rPr sz="2800" dirty="0"/>
                  <a:t> is somewhat of a disadvantage given that three of the forecasts </a:t>
                </a:r>
                <a:r>
                  <a:rPr lang="en-US" sz="2800" dirty="0"/>
                  <a:t>are </a:t>
                </a:r>
                <a:r>
                  <a:rPr sz="2800" dirty="0"/>
                  <a:t>overestimat</a:t>
                </a:r>
                <a:r>
                  <a:rPr lang="en-US" sz="2800" dirty="0"/>
                  <a:t>ions</a:t>
                </a:r>
                <a:r>
                  <a:rPr sz="2800" dirty="0"/>
                  <a:t> and three underestimat</a:t>
                </a:r>
                <a:r>
                  <a:rPr lang="en-US" sz="2800" dirty="0"/>
                  <a:t>ions</a:t>
                </a:r>
                <a:r>
                  <a:rPr sz="2800" dirty="0"/>
                  <a:t>. This drawback is overcome by the tracking signal error metric.</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r="-2000"/>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the Tracking Signal</a:t>
            </a:r>
            <a:r>
              <a:rPr lang="en-US" dirty="0"/>
              <a:t> for Forecasts—Slide 1</a:t>
            </a:r>
            <a:endParaRPr dirty="0"/>
          </a:p>
        </p:txBody>
      </p:sp>
      <p:sp>
        <p:nvSpPr>
          <p:cNvPr id="3" name="Text Placeholder 2"/>
          <p:cNvSpPr>
            <a:spLocks noGrp="1"/>
          </p:cNvSpPr>
          <p:nvPr>
            <p:ph type="body" sz="quarter" idx="10"/>
          </p:nvPr>
        </p:nvSpPr>
        <p:spPr/>
        <p:txBody>
          <a:bodyPr>
            <a:normAutofit/>
          </a:bodyPr>
          <a:lstStyle/>
          <a:p>
            <a:r>
              <a:rPr sz="2800" dirty="0"/>
              <a:t>Using the data in Example 1, compute the tracking signal (TS).</a:t>
            </a:r>
          </a:p>
        </p:txBody>
      </p:sp>
      <mc:AlternateContent xmlns:mc="http://schemas.openxmlformats.org/markup-compatibility/2006">
        <mc:Choice xmlns:a14="http://schemas.microsoft.com/office/drawing/2010/main" Requires="a14">
          <p:graphicFrame>
            <p:nvGraphicFramePr>
              <p:cNvPr id="4" name="Table Placeholder 2" descr="The table contains 6 rows of data and 7 columns: time period t, actual data d subscript t, forecast F subscript t, Error F E subscript t, E, MAD, TS equals E divided by MAD.&#10;&#10;Time Period 1:&#10;Actual data: 134,&#10;Forecast: 132,&#10;Error: 2,&#10;E (Cumulative Error): 2,&#10;MAD (Mean Absolute Deviation): 2.00,&#10;TS (Tracking Signal): 1.00.&#10;&#10;Time Period 2:&#10;Actual data: 142,&#10;Forecast: 141,&#10;Error: 1,&#10;E: 3,&#10;MAD: 1.500,&#10;TS: 2.00.&#10;&#10;Time Period 3:&#10;Actual data: 143,&#10;Forecast: 145,&#10;Error:  negative 2,&#10;E: 1,&#10;MAD: 1.667,&#10;TS: 0.60.&#10;&#10;Time Period 4:&#10;Actual data: 156,&#10;Forecast: 143,&#10;Error: 13,&#10;E: 14,&#10;MAD: 4.500,&#10;TS: 3.11.&#10;&#10;Time Period 5:&#10;Actual data: 151,&#10;Forecast: 154,&#10;Error:  negative 3,&#10;E: 11,&#10;MAD: 4.200,&#10;TS: 2.62.&#10;&#10;Time Period 6:&#10;Actual data: 145,&#10;Forecast: 150,&#10;Error:  negative 5,&#10;E: 6,&#10;MAD: 4.333,&#10;TS: 1.38.">
                <a:extLst>
                  <a:ext uri="{FF2B5EF4-FFF2-40B4-BE49-F238E27FC236}">
                    <a16:creationId xmlns:a16="http://schemas.microsoft.com/office/drawing/2014/main" id="{E18306F5-5593-49B9-81DD-E12444A443B2}"/>
                  </a:ext>
                </a:extLst>
              </p:cNvPr>
              <p:cNvGraphicFramePr>
                <a:graphicFrameLocks/>
              </p:cNvGraphicFramePr>
              <p:nvPr>
                <p:extLst>
                  <p:ext uri="{D42A27DB-BD31-4B8C-83A1-F6EECF244321}">
                    <p14:modId xmlns:p14="http://schemas.microsoft.com/office/powerpoint/2010/main" val="3233647976"/>
                  </p:ext>
                </p:extLst>
              </p:nvPr>
            </p:nvGraphicFramePr>
            <p:xfrm>
              <a:off x="480508" y="2209800"/>
              <a:ext cx="8229600" cy="286512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912864">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471108">
                      <a:extLst>
                        <a:ext uri="{9D8B030D-6E8A-4147-A177-3AD203B41FA5}">
                          <a16:colId xmlns:a16="http://schemas.microsoft.com/office/drawing/2014/main" val="20006"/>
                        </a:ext>
                      </a:extLst>
                    </a:gridCol>
                  </a:tblGrid>
                  <a:tr h="370840">
                    <a:tc>
                      <a:txBody>
                        <a:bodyPr/>
                        <a:lstStyle/>
                        <a:p>
                          <a:pPr algn="ctr">
                            <a:defRPr sz="1400" b="1"/>
                          </a:pPr>
                          <a:r>
                            <a:rPr lang="en-US" sz="1800" b="1" dirty="0"/>
                            <a:t>Time </a:t>
                          </a:r>
                          <a:r>
                            <a:rPr sz="1800" b="1" dirty="0"/>
                            <a:t>Period</a:t>
                          </a:r>
                          <a:r>
                            <a:rPr lang="en-US" sz="1800" b="1" dirty="0"/>
                            <a:t>,</a:t>
                          </a:r>
                          <a:r>
                            <a:rPr sz="1800" b="1" dirty="0"/>
                            <a:t> (</a:t>
                          </a:r>
                          <a14:m>
                            <m:oMath xmlns:m="http://schemas.openxmlformats.org/officeDocument/2006/math">
                              <m:r>
                                <a:rPr sz="1800" b="1">
                                  <a:latin typeface="Cambria Math" panose="02040503050406030204" pitchFamily="18" charset="0"/>
                                </a:rPr>
                                <m:t>𝒕</m:t>
                              </m:r>
                            </m:oMath>
                          </a14:m>
                          <a:r>
                            <a:rPr sz="1800" b="1" dirty="0"/>
                            <a:t>)</a:t>
                          </a:r>
                        </a:p>
                      </a:txBody>
                      <a:tcPr/>
                    </a:tc>
                    <a:tc>
                      <a:txBody>
                        <a:bodyPr/>
                        <a:lstStyle/>
                        <a:p>
                          <a:pPr algn="ctr">
                            <a:defRPr sz="1400" b="1"/>
                          </a:pPr>
                          <a:r>
                            <a:rPr sz="1800" b="1" dirty="0"/>
                            <a:t>Actual data</a:t>
                          </a:r>
                          <a:r>
                            <a:rPr lang="en-US" sz="1800" b="1" dirty="0"/>
                            <a:t>,</a:t>
                          </a:r>
                          <a:r>
                            <a:rPr sz="1800" b="1" dirty="0"/>
                            <a:t> </a:t>
                          </a:r>
                          <a14:m>
                            <m:oMath xmlns:m="http://schemas.openxmlformats.org/officeDocument/2006/math">
                              <m:sSub>
                                <m:sSubPr>
                                  <m:ctrlPr>
                                    <a:rPr sz="1800" b="1" i="1">
                                      <a:latin typeface="Cambria Math" panose="02040503050406030204" pitchFamily="18" charset="0"/>
                                    </a:rPr>
                                  </m:ctrlPr>
                                </m:sSubPr>
                                <m:e>
                                  <m:r>
                                    <a:rPr sz="1800" b="1">
                                      <a:latin typeface="Cambria Math" panose="02040503050406030204" pitchFamily="18" charset="0"/>
                                    </a:rPr>
                                    <m:t>𝑫</m:t>
                                  </m:r>
                                </m:e>
                                <m:sub>
                                  <m:r>
                                    <a:rPr sz="1800" b="1">
                                      <a:latin typeface="Cambria Math" panose="02040503050406030204" pitchFamily="18" charset="0"/>
                                    </a:rPr>
                                    <m:t>𝒕</m:t>
                                  </m:r>
                                </m:sub>
                              </m:sSub>
                            </m:oMath>
                          </a14:m>
                          <a:endParaRPr sz="1800" b="1" dirty="0"/>
                        </a:p>
                      </a:txBody>
                      <a:tcPr/>
                    </a:tc>
                    <a:tc>
                      <a:txBody>
                        <a:bodyPr/>
                        <a:lstStyle/>
                        <a:p>
                          <a:pPr algn="ctr">
                            <a:defRPr sz="1400" b="1"/>
                          </a:pPr>
                          <a:r>
                            <a:rPr sz="1800" b="1" dirty="0"/>
                            <a:t>Forecast</a:t>
                          </a:r>
                          <a:r>
                            <a:rPr lang="en-US" sz="1800" b="1" dirty="0"/>
                            <a:t>, </a:t>
                          </a:r>
                          <a14:m>
                            <m:oMath xmlns:m="http://schemas.openxmlformats.org/officeDocument/2006/math">
                              <m:sSub>
                                <m:sSubPr>
                                  <m:ctrlPr>
                                    <a:rPr sz="1800" b="1" i="1">
                                      <a:latin typeface="Cambria Math" panose="02040503050406030204" pitchFamily="18" charset="0"/>
                                    </a:rPr>
                                  </m:ctrlPr>
                                </m:sSubPr>
                                <m:e>
                                  <m:r>
                                    <a:rPr sz="1800" b="1">
                                      <a:latin typeface="Cambria Math" panose="02040503050406030204" pitchFamily="18" charset="0"/>
                                    </a:rPr>
                                    <m:t>𝑭</m:t>
                                  </m:r>
                                </m:e>
                                <m:sub>
                                  <m:r>
                                    <a:rPr sz="1800" b="1">
                                      <a:latin typeface="Cambria Math" panose="02040503050406030204" pitchFamily="18" charset="0"/>
                                    </a:rPr>
                                    <m:t>𝒕</m:t>
                                  </m:r>
                                </m:sub>
                              </m:sSub>
                            </m:oMath>
                          </a14:m>
                          <a:endParaRPr sz="1800" b="1" dirty="0"/>
                        </a:p>
                      </a:txBody>
                      <a:tcPr/>
                    </a:tc>
                    <a:tc>
                      <a:txBody>
                        <a:bodyPr/>
                        <a:lstStyle/>
                        <a:p>
                          <a:pPr algn="ctr">
                            <a:defRPr sz="1400" b="1"/>
                          </a:pPr>
                          <a:r>
                            <a:rPr sz="1800" b="1" dirty="0"/>
                            <a:t>Error</a:t>
                          </a:r>
                          <a:r>
                            <a:rPr lang="en-US" sz="1800" b="1" dirty="0"/>
                            <a:t>,</a:t>
                          </a:r>
                          <a:r>
                            <a:rPr sz="1800" b="1" dirty="0"/>
                            <a:t> </a:t>
                          </a:r>
                          <a14:m>
                            <m:oMath xmlns:m="http://schemas.openxmlformats.org/officeDocument/2006/math">
                              <m:sSub>
                                <m:sSubPr>
                                  <m:ctrlPr>
                                    <a:rPr sz="1800" b="1" i="1">
                                      <a:latin typeface="Cambria Math" panose="02040503050406030204" pitchFamily="18" charset="0"/>
                                    </a:rPr>
                                  </m:ctrlPr>
                                </m:sSubPr>
                                <m:e>
                                  <m:r>
                                    <a:rPr sz="1800" b="1">
                                      <a:latin typeface="Cambria Math" panose="02040503050406030204" pitchFamily="18" charset="0"/>
                                    </a:rPr>
                                    <m:t>𝑭𝑬</m:t>
                                  </m:r>
                                </m:e>
                                <m:sub>
                                  <m:r>
                                    <a:rPr sz="1800" b="1">
                                      <a:latin typeface="Cambria Math" panose="02040503050406030204" pitchFamily="18" charset="0"/>
                                    </a:rPr>
                                    <m:t>𝒕</m:t>
                                  </m:r>
                                </m:sub>
                              </m:sSub>
                            </m:oMath>
                          </a14:m>
                          <a:endParaRPr sz="1800" b="1" dirty="0"/>
                        </a:p>
                      </a:txBody>
                      <a:tcPr/>
                    </a:tc>
                    <a:tc>
                      <a:txBody>
                        <a:bodyPr/>
                        <a:lstStyle/>
                        <a:p>
                          <a:pPr algn="ctr">
                            <a:defRPr sz="1400" b="1"/>
                          </a:pPr>
                          <a:r>
                            <a:rPr sz="1800" b="1" dirty="0"/>
                            <a:t>E</a:t>
                          </a:r>
                        </a:p>
                      </a:txBody>
                      <a:tcPr/>
                    </a:tc>
                    <a:tc>
                      <a:txBody>
                        <a:bodyPr/>
                        <a:lstStyle/>
                        <a:p>
                          <a:pPr algn="ctr">
                            <a:defRPr sz="1400" b="1"/>
                          </a:pPr>
                          <a:r>
                            <a:rPr sz="1800" b="1" dirty="0"/>
                            <a:t>MAD</a:t>
                          </a:r>
                        </a:p>
                      </a:txBody>
                      <a:tcPr/>
                    </a:tc>
                    <a:tc>
                      <a:txBody>
                        <a:bodyPr/>
                        <a:lstStyle/>
                        <a:p>
                          <a:pPr algn="ctr">
                            <a:defRPr sz="1400" b="1"/>
                          </a:pPr>
                          <a14:m>
                            <m:oMathPara xmlns:m="http://schemas.openxmlformats.org/officeDocument/2006/math">
                              <m:oMathParaPr>
                                <m:jc m:val="centerGroup"/>
                              </m:oMathParaPr>
                              <m:oMath xmlns:m="http://schemas.openxmlformats.org/officeDocument/2006/math">
                                <m:r>
                                  <a:rPr lang="en-IN" sz="1800" b="1" smtClean="0">
                                    <a:latin typeface="Cambria Math" panose="02040503050406030204" pitchFamily="18" charset="0"/>
                                  </a:rPr>
                                  <m:t>𝑻𝑺</m:t>
                                </m:r>
                                <m:r>
                                  <a:rPr lang="en-IN" sz="1800" b="1" smtClean="0">
                                    <a:latin typeface="Cambria Math" panose="02040503050406030204" pitchFamily="18" charset="0"/>
                                  </a:rPr>
                                  <m:t>=</m:t>
                                </m:r>
                                <m:f>
                                  <m:fPr>
                                    <m:ctrlPr>
                                      <a:rPr lang="en-IN" sz="1800" b="1" i="1" smtClean="0">
                                        <a:solidFill>
                                          <a:srgbClr val="836967"/>
                                        </a:solidFill>
                                        <a:latin typeface="Cambria Math" panose="02040503050406030204" pitchFamily="18" charset="0"/>
                                      </a:rPr>
                                    </m:ctrlPr>
                                  </m:fPr>
                                  <m:num>
                                    <m:r>
                                      <a:rPr lang="en-IN" sz="1800" b="1" smtClean="0">
                                        <a:latin typeface="Cambria Math" panose="02040503050406030204" pitchFamily="18" charset="0"/>
                                      </a:rPr>
                                      <m:t>𝑬</m:t>
                                    </m:r>
                                  </m:num>
                                  <m:den>
                                    <m:r>
                                      <a:rPr lang="en-IN" sz="1800" b="1" smtClean="0">
                                        <a:latin typeface="Cambria Math" panose="02040503050406030204" pitchFamily="18" charset="0"/>
                                      </a:rPr>
                                      <m:t>𝑴𝑨𝑫</m:t>
                                    </m:r>
                                  </m:den>
                                </m:f>
                              </m:oMath>
                            </m:oMathPara>
                          </a14:m>
                          <a:endParaRPr sz="1800" b="1" dirty="0"/>
                        </a:p>
                      </a:txBody>
                      <a:tcPr/>
                    </a:tc>
                    <a:extLst>
                      <a:ext uri="{0D108BD9-81ED-4DB2-BD59-A6C34878D82A}">
                        <a16:rowId xmlns:a16="http://schemas.microsoft.com/office/drawing/2014/main" val="10000"/>
                      </a:ext>
                    </a:extLst>
                  </a:tr>
                  <a:tr h="370840">
                    <a:tc>
                      <a:txBody>
                        <a:bodyPr/>
                        <a:lstStyle/>
                        <a:p>
                          <a:pPr algn="ctr"/>
                          <a:r>
                            <a:t>​</a:t>
                          </a:r>
                          <a:r>
                            <a:rPr sz="1400"/>
                            <a:t>1</a:t>
                          </a:r>
                          <a:endParaRPr sz="140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2.00</a:t>
                          </a:r>
                          <a:endParaRPr sz="1400" dirty="0">
                            <a:latin typeface="Cambria Math"/>
                          </a:endParaRPr>
                        </a:p>
                      </a:txBody>
                      <a:tcPr/>
                    </a:tc>
                    <a:tc>
                      <a:txBody>
                        <a:bodyPr/>
                        <a:lstStyle/>
                        <a:p>
                          <a:pPr algn="ctr"/>
                          <a:r>
                            <a:rPr b="1" dirty="0"/>
                            <a:t>​</a:t>
                          </a:r>
                          <a:r>
                            <a:rPr sz="1400" b="1" dirty="0"/>
                            <a:t>1.00</a:t>
                          </a:r>
                          <a:endParaRPr sz="1400" b="1" dirty="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3</a:t>
                          </a:r>
                          <a:endParaRPr sz="1400" dirty="0">
                            <a:latin typeface="Cambria Math"/>
                          </a:endParaRPr>
                        </a:p>
                      </a:txBody>
                      <a:tcPr/>
                    </a:tc>
                    <a:tc>
                      <a:txBody>
                        <a:bodyPr/>
                        <a:lstStyle/>
                        <a:p>
                          <a:pPr algn="ctr"/>
                          <a:r>
                            <a:rPr dirty="0"/>
                            <a:t>​</a:t>
                          </a:r>
                          <a:r>
                            <a:rPr sz="1400" dirty="0"/>
                            <a:t>1.500</a:t>
                          </a:r>
                          <a:endParaRPr sz="1400" dirty="0">
                            <a:latin typeface="Cambria Math"/>
                          </a:endParaRPr>
                        </a:p>
                      </a:txBody>
                      <a:tcPr/>
                    </a:tc>
                    <a:tc>
                      <a:txBody>
                        <a:bodyPr/>
                        <a:lstStyle/>
                        <a:p>
                          <a:pPr algn="ctr"/>
                          <a:r>
                            <a:rPr b="1" dirty="0"/>
                            <a:t>​</a:t>
                          </a:r>
                          <a:r>
                            <a:rPr sz="1400" b="1" dirty="0"/>
                            <a:t>2.00</a:t>
                          </a:r>
                          <a:endParaRPr sz="1400" b="1"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400"/>
                            <a:t>3</a:t>
                          </a:r>
                          <a:endParaRPr sz="1400">
                            <a:latin typeface="Cambria Math"/>
                          </a:endParaRPr>
                        </a:p>
                      </a:txBody>
                      <a:tcPr/>
                    </a:tc>
                    <a:tc>
                      <a:txBody>
                        <a:bodyPr/>
                        <a:lstStyle/>
                        <a:p>
                          <a:pPr algn="ctr"/>
                          <a:r>
                            <a:t>​</a:t>
                          </a:r>
                          <a:r>
                            <a:rPr sz="1400"/>
                            <a:t>143</a:t>
                          </a:r>
                          <a:endParaRPr sz="140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−2</m:t>
                              </m:r>
                            </m:oMath>
                          </a14:m>
                          <a:endParaRPr dirty="0"/>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1.667</a:t>
                          </a:r>
                          <a:endParaRPr sz="1400" dirty="0">
                            <a:latin typeface="Cambria Math"/>
                          </a:endParaRPr>
                        </a:p>
                      </a:txBody>
                      <a:tcPr/>
                    </a:tc>
                    <a:tc>
                      <a:txBody>
                        <a:bodyPr/>
                        <a:lstStyle/>
                        <a:p>
                          <a:pPr algn="ctr"/>
                          <a:r>
                            <a:rPr b="1" dirty="0"/>
                            <a:t>​</a:t>
                          </a:r>
                          <a:r>
                            <a:rPr sz="1400" b="1" dirty="0"/>
                            <a:t>0.60</a:t>
                          </a:r>
                          <a:endParaRPr sz="1400" b="1" dirty="0">
                            <a:latin typeface="Cambria Math"/>
                          </a:endParaRPr>
                        </a:p>
                      </a:txBody>
                      <a:tcPr/>
                    </a:tc>
                    <a:extLst>
                      <a:ext uri="{0D108BD9-81ED-4DB2-BD59-A6C34878D82A}">
                        <a16:rowId xmlns:a16="http://schemas.microsoft.com/office/drawing/2014/main" val="10003"/>
                      </a:ext>
                    </a:extLst>
                  </a:tr>
                  <a:tr h="370840">
                    <a:tc>
                      <a:txBody>
                        <a:bodyPr/>
                        <a:lstStyle/>
                        <a:p>
                          <a:pPr algn="ctr"/>
                          <a:r>
                            <a:rPr dirty="0"/>
                            <a:t>​</a:t>
                          </a:r>
                          <a:r>
                            <a:rPr sz="1400" dirty="0"/>
                            <a:t>4</a:t>
                          </a:r>
                          <a:endParaRPr sz="1400" dirty="0">
                            <a:latin typeface="Cambria Math"/>
                          </a:endParaRPr>
                        </a:p>
                      </a:txBody>
                      <a:tcPr/>
                    </a:tc>
                    <a:tc>
                      <a:txBody>
                        <a:bodyPr/>
                        <a:lstStyle/>
                        <a:p>
                          <a:pPr algn="ctr"/>
                          <a:r>
                            <a:t>​</a:t>
                          </a:r>
                          <a:r>
                            <a:rPr sz="1400"/>
                            <a:t>156</a:t>
                          </a:r>
                          <a:endParaRPr sz="140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t>​</a:t>
                          </a:r>
                          <a:r>
                            <a:rPr sz="1400"/>
                            <a:t>13</a:t>
                          </a:r>
                          <a:endParaRPr sz="1400">
                            <a:latin typeface="Cambria Math"/>
                          </a:endParaRPr>
                        </a:p>
                      </a:txBody>
                      <a:tcPr/>
                    </a:tc>
                    <a:tc>
                      <a:txBody>
                        <a:bodyPr/>
                        <a:lstStyle/>
                        <a:p>
                          <a:pPr algn="ctr"/>
                          <a:r>
                            <a:rPr dirty="0"/>
                            <a:t>​</a:t>
                          </a:r>
                          <a:r>
                            <a:rPr sz="1400" dirty="0"/>
                            <a:t>14</a:t>
                          </a:r>
                          <a:endParaRPr sz="1400" dirty="0">
                            <a:latin typeface="Cambria Math"/>
                          </a:endParaRPr>
                        </a:p>
                      </a:txBody>
                      <a:tcPr/>
                    </a:tc>
                    <a:tc>
                      <a:txBody>
                        <a:bodyPr/>
                        <a:lstStyle/>
                        <a:p>
                          <a:pPr algn="ctr"/>
                          <a:r>
                            <a:rPr dirty="0"/>
                            <a:t>​</a:t>
                          </a:r>
                          <a:r>
                            <a:rPr sz="1400" dirty="0"/>
                            <a:t>4.500</a:t>
                          </a:r>
                          <a:endParaRPr sz="1400" dirty="0">
                            <a:latin typeface="Cambria Math"/>
                          </a:endParaRPr>
                        </a:p>
                      </a:txBody>
                      <a:tcPr/>
                    </a:tc>
                    <a:tc>
                      <a:txBody>
                        <a:bodyPr/>
                        <a:lstStyle/>
                        <a:p>
                          <a:pPr algn="ctr"/>
                          <a:r>
                            <a:rPr b="1" dirty="0"/>
                            <a:t>​</a:t>
                          </a:r>
                          <a:r>
                            <a:rPr sz="1400" b="1" dirty="0"/>
                            <a:t>3.11</a:t>
                          </a:r>
                          <a:endParaRPr sz="1400" b="1"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400"/>
                            <a:t>5</a:t>
                          </a:r>
                          <a:endParaRPr sz="1400">
                            <a:latin typeface="Cambria Math"/>
                          </a:endParaRPr>
                        </a:p>
                      </a:txBody>
                      <a:tcPr/>
                    </a:tc>
                    <a:tc>
                      <a:txBody>
                        <a:bodyPr/>
                        <a:lstStyle/>
                        <a:p>
                          <a:pPr algn="ctr"/>
                          <a:r>
                            <a:t>​</a:t>
                          </a:r>
                          <a:r>
                            <a:rPr sz="1400"/>
                            <a:t>151</a:t>
                          </a:r>
                          <a:endParaRPr sz="1400">
                            <a:latin typeface="Cambria Math"/>
                          </a:endParaRPr>
                        </a:p>
                      </a:txBody>
                      <a:tcPr/>
                    </a:tc>
                    <a:tc>
                      <a:txBody>
                        <a:bodyPr/>
                        <a:lstStyle/>
                        <a:p>
                          <a:pPr algn="ctr"/>
                          <a:r>
                            <a:rPr dirty="0"/>
                            <a:t>​</a:t>
                          </a:r>
                          <a:r>
                            <a:rPr sz="1400" dirty="0"/>
                            <a:t>154</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−3</m:t>
                              </m:r>
                            </m:oMath>
                          </a14:m>
                          <a:endParaRPr dirty="0"/>
                        </a:p>
                      </a:txBody>
                      <a:tcPr/>
                    </a:tc>
                    <a:tc>
                      <a:txBody>
                        <a:bodyPr/>
                        <a:lstStyle/>
                        <a:p>
                          <a:pPr algn="ctr"/>
                          <a:r>
                            <a:t>​</a:t>
                          </a:r>
                          <a:r>
                            <a:rPr sz="1400"/>
                            <a:t>11</a:t>
                          </a:r>
                          <a:endParaRPr sz="1400">
                            <a:latin typeface="Cambria Math"/>
                          </a:endParaRPr>
                        </a:p>
                      </a:txBody>
                      <a:tcPr/>
                    </a:tc>
                    <a:tc>
                      <a:txBody>
                        <a:bodyPr/>
                        <a:lstStyle/>
                        <a:p>
                          <a:pPr algn="ctr"/>
                          <a:r>
                            <a:rPr dirty="0"/>
                            <a:t>​</a:t>
                          </a:r>
                          <a:r>
                            <a:rPr sz="1400" dirty="0"/>
                            <a:t>4.200</a:t>
                          </a:r>
                          <a:endParaRPr sz="1400" dirty="0">
                            <a:latin typeface="Cambria Math"/>
                          </a:endParaRPr>
                        </a:p>
                      </a:txBody>
                      <a:tcPr/>
                    </a:tc>
                    <a:tc>
                      <a:txBody>
                        <a:bodyPr/>
                        <a:lstStyle/>
                        <a:p>
                          <a:pPr algn="ctr"/>
                          <a:r>
                            <a:rPr b="1" dirty="0"/>
                            <a:t>​</a:t>
                          </a:r>
                          <a:r>
                            <a:rPr sz="1400" b="1" dirty="0"/>
                            <a:t>2.62</a:t>
                          </a:r>
                          <a:endParaRPr sz="1400" b="1" dirty="0">
                            <a:latin typeface="Cambria Math"/>
                          </a:endParaRPr>
                        </a:p>
                      </a:txBody>
                      <a:tcPr/>
                    </a:tc>
                    <a:extLst>
                      <a:ext uri="{0D108BD9-81ED-4DB2-BD59-A6C34878D82A}">
                        <a16:rowId xmlns:a16="http://schemas.microsoft.com/office/drawing/2014/main" val="10005"/>
                      </a:ext>
                    </a:extLst>
                  </a:tr>
                  <a:tr h="370840">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r>
                            <a:t>​</a:t>
                          </a:r>
                          <a:r>
                            <a:rPr sz="1400"/>
                            <a:t>150</a:t>
                          </a:r>
                          <a:endParaRPr sz="140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−5</m:t>
                              </m:r>
                            </m:oMath>
                          </a14:m>
                          <a:endParaRPr dirty="0"/>
                        </a:p>
                      </a:txBody>
                      <a:tcPr/>
                    </a:tc>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4.333</a:t>
                          </a:r>
                          <a:endParaRPr sz="1400" dirty="0">
                            <a:latin typeface="Cambria Math"/>
                          </a:endParaRPr>
                        </a:p>
                      </a:txBody>
                      <a:tcPr/>
                    </a:tc>
                    <a:tc>
                      <a:txBody>
                        <a:bodyPr/>
                        <a:lstStyle/>
                        <a:p>
                          <a:pPr algn="ctr"/>
                          <a:r>
                            <a:rPr b="1" dirty="0"/>
                            <a:t>​</a:t>
                          </a:r>
                          <a:r>
                            <a:rPr sz="1400" b="1" dirty="0"/>
                            <a:t>1.38</a:t>
                          </a:r>
                          <a:endParaRPr sz="1400" b="1" dirty="0">
                            <a:latin typeface="Cambria Math"/>
                          </a:endParaRPr>
                        </a:p>
                      </a:txBody>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The table contains 6 rows of data and 7 columns: time period t, actual data d subscript t, forecast F subscript t, Error F E subscript t, E, MAD, TS equals E divided by MAD.&#10;&#10;Time Period 1:&#10;Actual data: 134,&#10;Forecast: 132,&#10;Error: 2,&#10;E (Cumulative Error): 2,&#10;MAD (Mean Absolute Deviation): 2.00,&#10;TS (Tracking Signal): 1.00.&#10;&#10;Time Period 2:&#10;Actual data: 142,&#10;Forecast: 141,&#10;Error: 1,&#10;E: 3,&#10;MAD: 1.500,&#10;TS: 2.00.&#10;&#10;Time Period 3:&#10;Actual data: 143,&#10;Forecast: 145,&#10;Error:  negative 2,&#10;E: 1,&#10;MAD: 1.667,&#10;TS: 0.60.&#10;&#10;Time Period 4:&#10;Actual data: 156,&#10;Forecast: 143,&#10;Error: 13,&#10;E: 14,&#10;MAD: 4.500,&#10;TS: 3.11.&#10;&#10;Time Period 5:&#10;Actual data: 151,&#10;Forecast: 154,&#10;Error:  negative 3,&#10;E: 11,&#10;MAD: 4.200,&#10;TS: 2.62.&#10;&#10;Time Period 6:&#10;Actual data: 145,&#10;Forecast: 150,&#10;Error:  negative 5,&#10;E: 6,&#10;MAD: 4.333,&#10;TS: 1.38.">
                <a:extLst>
                  <a:ext uri="{FF2B5EF4-FFF2-40B4-BE49-F238E27FC236}">
                    <a16:creationId xmlns:a16="http://schemas.microsoft.com/office/drawing/2014/main" id="{E18306F5-5593-49B9-81DD-E12444A443B2}"/>
                  </a:ext>
                </a:extLst>
              </p:cNvPr>
              <p:cNvGraphicFramePr>
                <a:graphicFrameLocks/>
              </p:cNvGraphicFramePr>
              <p:nvPr>
                <p:extLst>
                  <p:ext uri="{D42A27DB-BD31-4B8C-83A1-F6EECF244321}">
                    <p14:modId xmlns:p14="http://schemas.microsoft.com/office/powerpoint/2010/main" val="3233647976"/>
                  </p:ext>
                </p:extLst>
              </p:nvPr>
            </p:nvGraphicFramePr>
            <p:xfrm>
              <a:off x="480508" y="2209800"/>
              <a:ext cx="8229600" cy="286512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912864">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471108">
                      <a:extLst>
                        <a:ext uri="{9D8B030D-6E8A-4147-A177-3AD203B41FA5}">
                          <a16:colId xmlns:a16="http://schemas.microsoft.com/office/drawing/2014/main" val="20006"/>
                        </a:ext>
                      </a:extLst>
                    </a:gridCol>
                  </a:tblGrid>
                  <a:tr h="640080">
                    <a:tc>
                      <a:txBody>
                        <a:bodyPr/>
                        <a:lstStyle/>
                        <a:p>
                          <a:endParaRPr lang="en-US"/>
                        </a:p>
                      </a:txBody>
                      <a:tcPr>
                        <a:blipFill>
                          <a:blip r:embed="rId2"/>
                          <a:stretch>
                            <a:fillRect l="-518" t="-4762" r="-601036" b="-362857"/>
                          </a:stretch>
                        </a:blipFill>
                      </a:tcPr>
                    </a:tc>
                    <a:tc>
                      <a:txBody>
                        <a:bodyPr/>
                        <a:lstStyle/>
                        <a:p>
                          <a:endParaRPr lang="en-US"/>
                        </a:p>
                      </a:txBody>
                      <a:tcPr>
                        <a:blipFill>
                          <a:blip r:embed="rId2"/>
                          <a:stretch>
                            <a:fillRect l="-100518" t="-4762" r="-501036" b="-362857"/>
                          </a:stretch>
                        </a:blipFill>
                      </a:tcPr>
                    </a:tc>
                    <a:tc>
                      <a:txBody>
                        <a:bodyPr/>
                        <a:lstStyle/>
                        <a:p>
                          <a:endParaRPr lang="en-US"/>
                        </a:p>
                      </a:txBody>
                      <a:tcPr>
                        <a:blipFill>
                          <a:blip r:embed="rId2"/>
                          <a:stretch>
                            <a:fillRect l="-200518" t="-4762" r="-401036" b="-362857"/>
                          </a:stretch>
                        </a:blipFill>
                      </a:tcPr>
                    </a:tc>
                    <a:tc>
                      <a:txBody>
                        <a:bodyPr/>
                        <a:lstStyle/>
                        <a:p>
                          <a:endParaRPr lang="en-US"/>
                        </a:p>
                      </a:txBody>
                      <a:tcPr>
                        <a:blipFill>
                          <a:blip r:embed="rId2"/>
                          <a:stretch>
                            <a:fillRect l="-300518" t="-4762" r="-301036" b="-362857"/>
                          </a:stretch>
                        </a:blipFill>
                      </a:tcPr>
                    </a:tc>
                    <a:tc>
                      <a:txBody>
                        <a:bodyPr/>
                        <a:lstStyle/>
                        <a:p>
                          <a:pPr algn="ctr">
                            <a:defRPr sz="1400" b="1"/>
                          </a:pPr>
                          <a:r>
                            <a:rPr sz="1800" b="1" dirty="0"/>
                            <a:t>E</a:t>
                          </a:r>
                        </a:p>
                      </a:txBody>
                      <a:tcPr/>
                    </a:tc>
                    <a:tc>
                      <a:txBody>
                        <a:bodyPr/>
                        <a:lstStyle/>
                        <a:p>
                          <a:pPr algn="ctr">
                            <a:defRPr sz="1400" b="1"/>
                          </a:pPr>
                          <a:r>
                            <a:rPr sz="1800" b="1" dirty="0"/>
                            <a:t>MAD</a:t>
                          </a:r>
                        </a:p>
                      </a:txBody>
                      <a:tcPr/>
                    </a:tc>
                    <a:tc>
                      <a:txBody>
                        <a:bodyPr/>
                        <a:lstStyle/>
                        <a:p>
                          <a:endParaRPr lang="en-US"/>
                        </a:p>
                      </a:txBody>
                      <a:tcPr>
                        <a:blipFill>
                          <a:blip r:embed="rId2"/>
                          <a:stretch>
                            <a:fillRect l="-458678" t="-4762" r="-826" b="-362857"/>
                          </a:stretch>
                        </a:blipFill>
                      </a:tcPr>
                    </a:tc>
                    <a:extLst>
                      <a:ext uri="{0D108BD9-81ED-4DB2-BD59-A6C34878D82A}">
                        <a16:rowId xmlns:a16="http://schemas.microsoft.com/office/drawing/2014/main" val="10000"/>
                      </a:ext>
                    </a:extLst>
                  </a:tr>
                  <a:tr h="370840">
                    <a:tc>
                      <a:txBody>
                        <a:bodyPr/>
                        <a:lstStyle/>
                        <a:p>
                          <a:pPr algn="ctr"/>
                          <a:r>
                            <a:t>​</a:t>
                          </a:r>
                          <a:r>
                            <a:rPr sz="1400"/>
                            <a:t>1</a:t>
                          </a:r>
                          <a:endParaRPr sz="140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2.00</a:t>
                          </a:r>
                          <a:endParaRPr sz="1400" dirty="0">
                            <a:latin typeface="Cambria Math"/>
                          </a:endParaRPr>
                        </a:p>
                      </a:txBody>
                      <a:tcPr/>
                    </a:tc>
                    <a:tc>
                      <a:txBody>
                        <a:bodyPr/>
                        <a:lstStyle/>
                        <a:p>
                          <a:pPr algn="ctr"/>
                          <a:r>
                            <a:rPr b="1" dirty="0"/>
                            <a:t>​</a:t>
                          </a:r>
                          <a:r>
                            <a:rPr sz="1400" b="1" dirty="0"/>
                            <a:t>1.00</a:t>
                          </a:r>
                          <a:endParaRPr sz="1400" b="1" dirty="0">
                            <a:latin typeface="Cambria Math"/>
                          </a:endParaRPr>
                        </a:p>
                      </a:txBody>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3</a:t>
                          </a:r>
                          <a:endParaRPr sz="1400" dirty="0">
                            <a:latin typeface="Cambria Math"/>
                          </a:endParaRPr>
                        </a:p>
                      </a:txBody>
                      <a:tcPr/>
                    </a:tc>
                    <a:tc>
                      <a:txBody>
                        <a:bodyPr/>
                        <a:lstStyle/>
                        <a:p>
                          <a:pPr algn="ctr"/>
                          <a:r>
                            <a:rPr dirty="0"/>
                            <a:t>​</a:t>
                          </a:r>
                          <a:r>
                            <a:rPr sz="1400" dirty="0"/>
                            <a:t>1.500</a:t>
                          </a:r>
                          <a:endParaRPr sz="1400" dirty="0">
                            <a:latin typeface="Cambria Math"/>
                          </a:endParaRPr>
                        </a:p>
                      </a:txBody>
                      <a:tcPr/>
                    </a:tc>
                    <a:tc>
                      <a:txBody>
                        <a:bodyPr/>
                        <a:lstStyle/>
                        <a:p>
                          <a:pPr algn="ctr"/>
                          <a:r>
                            <a:rPr b="1" dirty="0"/>
                            <a:t>​</a:t>
                          </a:r>
                          <a:r>
                            <a:rPr sz="1400" b="1" dirty="0"/>
                            <a:t>2.00</a:t>
                          </a:r>
                          <a:endParaRPr sz="1400" b="1" dirty="0">
                            <a:latin typeface="Cambria Math"/>
                          </a:endParaRPr>
                        </a:p>
                      </a:txBody>
                      <a:tcPr/>
                    </a:tc>
                    <a:extLst>
                      <a:ext uri="{0D108BD9-81ED-4DB2-BD59-A6C34878D82A}">
                        <a16:rowId xmlns:a16="http://schemas.microsoft.com/office/drawing/2014/main" val="10002"/>
                      </a:ext>
                    </a:extLst>
                  </a:tr>
                  <a:tr h="370840">
                    <a:tc>
                      <a:txBody>
                        <a:bodyPr/>
                        <a:lstStyle/>
                        <a:p>
                          <a:pPr algn="ctr"/>
                          <a:r>
                            <a:t>​</a:t>
                          </a:r>
                          <a:r>
                            <a:rPr sz="1400"/>
                            <a:t>3</a:t>
                          </a:r>
                          <a:endParaRPr sz="1400">
                            <a:latin typeface="Cambria Math"/>
                          </a:endParaRPr>
                        </a:p>
                      </a:txBody>
                      <a:tcPr/>
                    </a:tc>
                    <a:tc>
                      <a:txBody>
                        <a:bodyPr/>
                        <a:lstStyle/>
                        <a:p>
                          <a:pPr algn="ctr"/>
                          <a:r>
                            <a:t>​</a:t>
                          </a:r>
                          <a:r>
                            <a:rPr sz="1400"/>
                            <a:t>143</a:t>
                          </a:r>
                          <a:endParaRPr sz="140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endParaRPr lang="en-US"/>
                        </a:p>
                      </a:txBody>
                      <a:tcPr>
                        <a:blipFill>
                          <a:blip r:embed="rId2"/>
                          <a:stretch>
                            <a:fillRect l="-300518" t="-380328" r="-301036" b="-324590"/>
                          </a:stretch>
                        </a:blipFill>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1.667</a:t>
                          </a:r>
                          <a:endParaRPr sz="1400" dirty="0">
                            <a:latin typeface="Cambria Math"/>
                          </a:endParaRPr>
                        </a:p>
                      </a:txBody>
                      <a:tcPr/>
                    </a:tc>
                    <a:tc>
                      <a:txBody>
                        <a:bodyPr/>
                        <a:lstStyle/>
                        <a:p>
                          <a:pPr algn="ctr"/>
                          <a:r>
                            <a:rPr b="1" dirty="0"/>
                            <a:t>​</a:t>
                          </a:r>
                          <a:r>
                            <a:rPr sz="1400" b="1" dirty="0"/>
                            <a:t>0.60</a:t>
                          </a:r>
                          <a:endParaRPr sz="1400" b="1" dirty="0">
                            <a:latin typeface="Cambria Math"/>
                          </a:endParaRPr>
                        </a:p>
                      </a:txBody>
                      <a:tcPr/>
                    </a:tc>
                    <a:extLst>
                      <a:ext uri="{0D108BD9-81ED-4DB2-BD59-A6C34878D82A}">
                        <a16:rowId xmlns:a16="http://schemas.microsoft.com/office/drawing/2014/main" val="10003"/>
                      </a:ext>
                    </a:extLst>
                  </a:tr>
                  <a:tr h="370840">
                    <a:tc>
                      <a:txBody>
                        <a:bodyPr/>
                        <a:lstStyle/>
                        <a:p>
                          <a:pPr algn="ctr"/>
                          <a:r>
                            <a:rPr dirty="0"/>
                            <a:t>​</a:t>
                          </a:r>
                          <a:r>
                            <a:rPr sz="1400" dirty="0"/>
                            <a:t>4</a:t>
                          </a:r>
                          <a:endParaRPr sz="1400" dirty="0">
                            <a:latin typeface="Cambria Math"/>
                          </a:endParaRPr>
                        </a:p>
                      </a:txBody>
                      <a:tcPr/>
                    </a:tc>
                    <a:tc>
                      <a:txBody>
                        <a:bodyPr/>
                        <a:lstStyle/>
                        <a:p>
                          <a:pPr algn="ctr"/>
                          <a:r>
                            <a:t>​</a:t>
                          </a:r>
                          <a:r>
                            <a:rPr sz="1400"/>
                            <a:t>156</a:t>
                          </a:r>
                          <a:endParaRPr sz="140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t>​</a:t>
                          </a:r>
                          <a:r>
                            <a:rPr sz="1400"/>
                            <a:t>13</a:t>
                          </a:r>
                          <a:endParaRPr sz="1400">
                            <a:latin typeface="Cambria Math"/>
                          </a:endParaRPr>
                        </a:p>
                      </a:txBody>
                      <a:tcPr/>
                    </a:tc>
                    <a:tc>
                      <a:txBody>
                        <a:bodyPr/>
                        <a:lstStyle/>
                        <a:p>
                          <a:pPr algn="ctr"/>
                          <a:r>
                            <a:rPr dirty="0"/>
                            <a:t>​</a:t>
                          </a:r>
                          <a:r>
                            <a:rPr sz="1400" dirty="0"/>
                            <a:t>14</a:t>
                          </a:r>
                          <a:endParaRPr sz="1400" dirty="0">
                            <a:latin typeface="Cambria Math"/>
                          </a:endParaRPr>
                        </a:p>
                      </a:txBody>
                      <a:tcPr/>
                    </a:tc>
                    <a:tc>
                      <a:txBody>
                        <a:bodyPr/>
                        <a:lstStyle/>
                        <a:p>
                          <a:pPr algn="ctr"/>
                          <a:r>
                            <a:rPr dirty="0"/>
                            <a:t>​</a:t>
                          </a:r>
                          <a:r>
                            <a:rPr sz="1400" dirty="0"/>
                            <a:t>4.500</a:t>
                          </a:r>
                          <a:endParaRPr sz="1400" dirty="0">
                            <a:latin typeface="Cambria Math"/>
                          </a:endParaRPr>
                        </a:p>
                      </a:txBody>
                      <a:tcPr/>
                    </a:tc>
                    <a:tc>
                      <a:txBody>
                        <a:bodyPr/>
                        <a:lstStyle/>
                        <a:p>
                          <a:pPr algn="ctr"/>
                          <a:r>
                            <a:rPr b="1" dirty="0"/>
                            <a:t>​</a:t>
                          </a:r>
                          <a:r>
                            <a:rPr sz="1400" b="1" dirty="0"/>
                            <a:t>3.11</a:t>
                          </a:r>
                          <a:endParaRPr sz="1400" b="1" dirty="0">
                            <a:latin typeface="Cambria Math"/>
                          </a:endParaRPr>
                        </a:p>
                      </a:txBody>
                      <a:tcPr/>
                    </a:tc>
                    <a:extLst>
                      <a:ext uri="{0D108BD9-81ED-4DB2-BD59-A6C34878D82A}">
                        <a16:rowId xmlns:a16="http://schemas.microsoft.com/office/drawing/2014/main" val="10004"/>
                      </a:ext>
                    </a:extLst>
                  </a:tr>
                  <a:tr h="370840">
                    <a:tc>
                      <a:txBody>
                        <a:bodyPr/>
                        <a:lstStyle/>
                        <a:p>
                          <a:pPr algn="ctr"/>
                          <a:r>
                            <a:t>​</a:t>
                          </a:r>
                          <a:r>
                            <a:rPr sz="1400"/>
                            <a:t>5</a:t>
                          </a:r>
                          <a:endParaRPr sz="1400">
                            <a:latin typeface="Cambria Math"/>
                          </a:endParaRPr>
                        </a:p>
                      </a:txBody>
                      <a:tcPr/>
                    </a:tc>
                    <a:tc>
                      <a:txBody>
                        <a:bodyPr/>
                        <a:lstStyle/>
                        <a:p>
                          <a:pPr algn="ctr"/>
                          <a:r>
                            <a:t>​</a:t>
                          </a:r>
                          <a:r>
                            <a:rPr sz="1400"/>
                            <a:t>151</a:t>
                          </a:r>
                          <a:endParaRPr sz="1400">
                            <a:latin typeface="Cambria Math"/>
                          </a:endParaRPr>
                        </a:p>
                      </a:txBody>
                      <a:tcPr/>
                    </a:tc>
                    <a:tc>
                      <a:txBody>
                        <a:bodyPr/>
                        <a:lstStyle/>
                        <a:p>
                          <a:pPr algn="ctr"/>
                          <a:r>
                            <a:rPr dirty="0"/>
                            <a:t>​</a:t>
                          </a:r>
                          <a:r>
                            <a:rPr sz="1400" dirty="0"/>
                            <a:t>154</a:t>
                          </a:r>
                          <a:endParaRPr sz="1400" dirty="0">
                            <a:latin typeface="Cambria Math"/>
                          </a:endParaRPr>
                        </a:p>
                      </a:txBody>
                      <a:tcPr/>
                    </a:tc>
                    <a:tc>
                      <a:txBody>
                        <a:bodyPr/>
                        <a:lstStyle/>
                        <a:p>
                          <a:endParaRPr lang="en-US"/>
                        </a:p>
                      </a:txBody>
                      <a:tcPr>
                        <a:blipFill>
                          <a:blip r:embed="rId2"/>
                          <a:stretch>
                            <a:fillRect l="-300518" t="-580328" r="-301036" b="-124590"/>
                          </a:stretch>
                        </a:blipFill>
                      </a:tcPr>
                    </a:tc>
                    <a:tc>
                      <a:txBody>
                        <a:bodyPr/>
                        <a:lstStyle/>
                        <a:p>
                          <a:pPr algn="ctr"/>
                          <a:r>
                            <a:t>​</a:t>
                          </a:r>
                          <a:r>
                            <a:rPr sz="1400"/>
                            <a:t>11</a:t>
                          </a:r>
                          <a:endParaRPr sz="1400">
                            <a:latin typeface="Cambria Math"/>
                          </a:endParaRPr>
                        </a:p>
                      </a:txBody>
                      <a:tcPr/>
                    </a:tc>
                    <a:tc>
                      <a:txBody>
                        <a:bodyPr/>
                        <a:lstStyle/>
                        <a:p>
                          <a:pPr algn="ctr"/>
                          <a:r>
                            <a:rPr dirty="0"/>
                            <a:t>​</a:t>
                          </a:r>
                          <a:r>
                            <a:rPr sz="1400" dirty="0"/>
                            <a:t>4.200</a:t>
                          </a:r>
                          <a:endParaRPr sz="1400" dirty="0">
                            <a:latin typeface="Cambria Math"/>
                          </a:endParaRPr>
                        </a:p>
                      </a:txBody>
                      <a:tcPr/>
                    </a:tc>
                    <a:tc>
                      <a:txBody>
                        <a:bodyPr/>
                        <a:lstStyle/>
                        <a:p>
                          <a:pPr algn="ctr"/>
                          <a:r>
                            <a:rPr b="1" dirty="0"/>
                            <a:t>​</a:t>
                          </a:r>
                          <a:r>
                            <a:rPr sz="1400" b="1" dirty="0"/>
                            <a:t>2.62</a:t>
                          </a:r>
                          <a:endParaRPr sz="1400" b="1" dirty="0">
                            <a:latin typeface="Cambria Math"/>
                          </a:endParaRPr>
                        </a:p>
                      </a:txBody>
                      <a:tcPr/>
                    </a:tc>
                    <a:extLst>
                      <a:ext uri="{0D108BD9-81ED-4DB2-BD59-A6C34878D82A}">
                        <a16:rowId xmlns:a16="http://schemas.microsoft.com/office/drawing/2014/main" val="10005"/>
                      </a:ext>
                    </a:extLst>
                  </a:tr>
                  <a:tr h="370840">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r>
                            <a:t>​</a:t>
                          </a:r>
                          <a:r>
                            <a:rPr sz="1400"/>
                            <a:t>150</a:t>
                          </a:r>
                          <a:endParaRPr sz="1400">
                            <a:latin typeface="Cambria Math"/>
                          </a:endParaRPr>
                        </a:p>
                      </a:txBody>
                      <a:tcPr/>
                    </a:tc>
                    <a:tc>
                      <a:txBody>
                        <a:bodyPr/>
                        <a:lstStyle/>
                        <a:p>
                          <a:endParaRPr lang="en-US"/>
                        </a:p>
                      </a:txBody>
                      <a:tcPr>
                        <a:blipFill>
                          <a:blip r:embed="rId2"/>
                          <a:stretch>
                            <a:fillRect l="-300518" t="-680328" r="-301036" b="-24590"/>
                          </a:stretch>
                        </a:blipFill>
                      </a:tcPr>
                    </a:tc>
                    <a:tc>
                      <a:txBody>
                        <a:bodyPr/>
                        <a:lstStyle/>
                        <a:p>
                          <a:pPr algn="ctr"/>
                          <a:r>
                            <a:rPr dirty="0"/>
                            <a:t>​</a:t>
                          </a:r>
                          <a:r>
                            <a:rPr sz="1400" dirty="0"/>
                            <a:t>6</a:t>
                          </a:r>
                          <a:endParaRPr sz="1400" dirty="0">
                            <a:latin typeface="Cambria Math"/>
                          </a:endParaRPr>
                        </a:p>
                      </a:txBody>
                      <a:tcPr/>
                    </a:tc>
                    <a:tc>
                      <a:txBody>
                        <a:bodyPr/>
                        <a:lstStyle/>
                        <a:p>
                          <a:pPr algn="ctr"/>
                          <a:r>
                            <a:rPr dirty="0"/>
                            <a:t>​</a:t>
                          </a:r>
                          <a:r>
                            <a:rPr sz="1400" dirty="0"/>
                            <a:t>4.333</a:t>
                          </a:r>
                          <a:endParaRPr sz="1400" dirty="0">
                            <a:latin typeface="Cambria Math"/>
                          </a:endParaRPr>
                        </a:p>
                      </a:txBody>
                      <a:tcPr/>
                    </a:tc>
                    <a:tc>
                      <a:txBody>
                        <a:bodyPr/>
                        <a:lstStyle/>
                        <a:p>
                          <a:pPr algn="ctr"/>
                          <a:r>
                            <a:rPr b="1" dirty="0"/>
                            <a:t>​</a:t>
                          </a:r>
                          <a:r>
                            <a:rPr sz="1400" b="1" dirty="0"/>
                            <a:t>1.38</a:t>
                          </a:r>
                          <a:endParaRPr sz="1400" b="1"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the Tracking Signal </a:t>
            </a:r>
            <a:r>
              <a:rPr lang="en-US" dirty="0"/>
              <a:t>for Forecasts—Slide 2</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a:defRPr sz="2800"/>
            </a:pPr>
            <a:r>
              <a:rPr sz="2800" dirty="0"/>
              <a:t>As you can see from the above table, the forecast is biased as indicated by</a:t>
            </a:r>
            <a:r>
              <a:rPr lang="en-US" sz="2800" dirty="0"/>
              <a:t> </a:t>
            </a:r>
            <a:r>
              <a:rPr lang="en-US" sz="2800" i="1" dirty="0"/>
              <a:t>E</a:t>
            </a:r>
            <a:r>
              <a:rPr sz="2800" dirty="0"/>
              <a:t>. </a:t>
            </a:r>
            <a:r>
              <a:rPr lang="en-US" sz="2800" dirty="0"/>
              <a:t>But t</a:t>
            </a:r>
            <a:r>
              <a:rPr sz="2800" dirty="0"/>
              <a:t>he </a:t>
            </a:r>
            <a:r>
              <a:rPr sz="2800" i="1" dirty="0">
                <a:ea typeface="Cambria Math" panose="02040503050406030204" pitchFamily="18" charset="0"/>
              </a:rPr>
              <a:t>TS</a:t>
            </a:r>
            <a:r>
              <a:rPr sz="2800" dirty="0"/>
              <a:t> </a:t>
            </a:r>
            <a:r>
              <a:rPr lang="en-US" sz="2800" dirty="0"/>
              <a:t> </a:t>
            </a:r>
            <a:r>
              <a:rPr sz="2800" dirty="0"/>
              <a:t>is within </a:t>
            </a:r>
            <a:r>
              <a:rPr lang="en-US" sz="2800" dirty="0"/>
              <a:t>+4</a:t>
            </a:r>
            <a:r>
              <a:rPr sz="2800" dirty="0"/>
              <a:t> and </a:t>
            </a:r>
            <a:r>
              <a:rPr lang="en-US" sz="2800" dirty="0">
                <a:ea typeface="Calibri" panose="020F0502020204030204" pitchFamily="34" charset="0"/>
                <a:cs typeface="Calibri" panose="020F0502020204030204" pitchFamily="34" charset="0"/>
              </a:rPr>
              <a:t>−</a:t>
            </a:r>
            <a:r>
              <a:rPr lang="en-US" sz="2800" dirty="0"/>
              <a:t>4</a:t>
            </a:r>
            <a:r>
              <a:rPr sz="2800" dirty="0"/>
              <a:t> and there is no discernible trend</a:t>
            </a:r>
            <a:r>
              <a:rPr lang="en-US" sz="2800" dirty="0"/>
              <a:t>;</a:t>
            </a:r>
            <a:r>
              <a:rPr sz="2800" dirty="0"/>
              <a:t> it goes up and down randomly.</a:t>
            </a:r>
          </a:p>
          <a:p>
            <a:r>
              <a:rPr sz="2800" dirty="0"/>
              <a:t>There are several error metrics is forecasting analysis. They all let you make the same decisions</a:t>
            </a:r>
            <a:r>
              <a:rPr lang="en-US" dirty="0"/>
              <a:t>—</a:t>
            </a:r>
            <a:r>
              <a:rPr sz="2800" dirty="0"/>
              <a:t>whether the forecast is good or not. Depending upon on our need</a:t>
            </a:r>
            <a:r>
              <a:rPr lang="en-US" sz="2800" dirty="0"/>
              <a:t>,</a:t>
            </a:r>
            <a:r>
              <a:rPr sz="2800" dirty="0"/>
              <a:t> we could choose the appropriate error metric</a:t>
            </a:r>
            <a:r>
              <a:rPr lang="en-US" sz="2800" dirty="0"/>
              <a:t> on which</a:t>
            </a:r>
            <a:r>
              <a:rPr sz="2800" dirty="0"/>
              <a:t> to focus. For example, </a:t>
            </a:r>
            <a:r>
              <a:rPr sz="2800" dirty="0">
                <a:ea typeface="Cambria Math" panose="02040503050406030204" pitchFamily="18" charset="0"/>
              </a:rPr>
              <a:t>MAPD</a:t>
            </a:r>
            <a:r>
              <a:rPr sz="2800" dirty="0"/>
              <a:t> is suggested for accuracy, </a:t>
            </a:r>
            <a:r>
              <a:rPr sz="2800" i="1" dirty="0">
                <a:ea typeface="Cambria Math" panose="02040503050406030204" pitchFamily="18" charset="0"/>
              </a:rPr>
              <a:t>TS</a:t>
            </a:r>
            <a:r>
              <a:rPr sz="2800" dirty="0"/>
              <a:t> </a:t>
            </a:r>
            <a:r>
              <a:rPr lang="en-US" sz="2800" dirty="0"/>
              <a:t> </a:t>
            </a:r>
            <a:r>
              <a:rPr sz="2800" dirty="0"/>
              <a:t>is suggested for bias</a:t>
            </a:r>
            <a:r>
              <a:rPr lang="en-US" sz="2800" dirty="0"/>
              <a:t>,</a:t>
            </a:r>
            <a:r>
              <a:rPr sz="2800" dirty="0"/>
              <a:t> and </a:t>
            </a:r>
            <a:r>
              <a:rPr sz="2800" dirty="0">
                <a:ea typeface="Cambria Math" panose="02040503050406030204" pitchFamily="18" charset="0"/>
              </a:rPr>
              <a:t>MSE</a:t>
            </a:r>
            <a:r>
              <a:rPr sz="2800" dirty="0"/>
              <a:t> is suggested for outliers.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Forecast error</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b="1" dirty="0"/>
              <a:t>Forecast error</a:t>
            </a:r>
            <a:r>
              <a:rPr sz="2800" dirty="0"/>
              <a:t> is the difference between the forecast and the actual </a:t>
            </a:r>
            <a:r>
              <a:rPr lang="en-US" sz="2800" dirty="0"/>
              <a:t>data value</a:t>
            </a:r>
            <a:r>
              <a:rPr sz="28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Mean Absolute Deviation (MAD)</a:t>
            </a:r>
          </a:p>
        </p:txBody>
      </p:sp>
      <p:sp>
        <p:nvSpPr>
          <p:cNvPr id="3" name="Text Placeholder 2"/>
          <p:cNvSpPr>
            <a:spLocks noGrp="1"/>
          </p:cNvSpPr>
          <p:nvPr>
            <p:ph type="body" sz="quarter" idx="10"/>
          </p:nvPr>
        </p:nvSpPr>
        <p:spPr/>
        <p:txBody>
          <a:bodyPr>
            <a:normAutofit/>
          </a:bodyPr>
          <a:lstStyle/>
          <a:p>
            <a:r>
              <a:rPr lang="en-US" sz="2700" dirty="0"/>
              <a:t>The mean absolute deviation is the sum of the absolute value of the differences between the actual data and the forecast, divided by </a:t>
            </a:r>
            <a:r>
              <a:rPr lang="en-US" sz="2700" i="1" dirty="0"/>
              <a:t>n</a:t>
            </a:r>
            <a:r>
              <a:rPr lang="en-US" sz="2700" dirty="0"/>
              <a:t>, the number of periods for which the error is computed.</a:t>
            </a:r>
            <a:endParaRPr sz="2700" dirty="0"/>
          </a:p>
          <a:p>
            <a:pPr algn="ctr">
              <a:defRPr sz="2800"/>
            </a:pPr>
            <a:endParaRPr lang="en-US" sz="2700" dirty="0"/>
          </a:p>
          <a:p>
            <a:pPr algn="ctr">
              <a:defRPr sz="2800"/>
            </a:pPr>
            <a:endParaRPr sz="2700" dirty="0"/>
          </a:p>
          <a:p>
            <a:endParaRPr sz="2700" dirty="0"/>
          </a:p>
        </p:txBody>
      </p:sp>
      <p:pic>
        <p:nvPicPr>
          <p:cNvPr id="5" name="Picture 4" descr="MAD equals the summation of the absolute value of open parenthesis D subscript t minus F subscript t close parenthesis, whole divided by n.">
            <a:extLst>
              <a:ext uri="{FF2B5EF4-FFF2-40B4-BE49-F238E27FC236}">
                <a16:creationId xmlns:a16="http://schemas.microsoft.com/office/drawing/2014/main" id="{48F67185-A420-2F1F-14AA-1901AAAF06AF}"/>
              </a:ext>
            </a:extLst>
          </p:cNvPr>
          <p:cNvPicPr>
            <a:picLocks noChangeAspect="1"/>
          </p:cNvPicPr>
          <p:nvPr/>
        </p:nvPicPr>
        <p:blipFill>
          <a:blip r:embed="rId2"/>
          <a:stretch>
            <a:fillRect/>
          </a:stretch>
        </p:blipFill>
        <p:spPr>
          <a:xfrm>
            <a:off x="3467100" y="2705498"/>
            <a:ext cx="2209800" cy="838200"/>
          </a:xfrm>
          <a:prstGeom prst="rect">
            <a:avLst/>
          </a:prstGeom>
        </p:spPr>
      </p:pic>
      <p:sp>
        <p:nvSpPr>
          <p:cNvPr id="12" name="TextBox 11">
            <a:extLst>
              <a:ext uri="{FF2B5EF4-FFF2-40B4-BE49-F238E27FC236}">
                <a16:creationId xmlns:a16="http://schemas.microsoft.com/office/drawing/2014/main" id="{A03C21C6-633F-15D4-602F-5E2E0BD7D56B}"/>
              </a:ext>
            </a:extLst>
          </p:cNvPr>
          <p:cNvSpPr txBox="1"/>
          <p:nvPr/>
        </p:nvSpPr>
        <p:spPr>
          <a:xfrm>
            <a:off x="533400" y="3429000"/>
            <a:ext cx="8001000" cy="2677656"/>
          </a:xfrm>
          <a:prstGeom prst="rect">
            <a:avLst/>
          </a:prstGeom>
          <a:noFill/>
        </p:spPr>
        <p:txBody>
          <a:bodyPr wrap="square">
            <a:spAutoFit/>
          </a:bodyPr>
          <a:lstStyle/>
          <a:p>
            <a:pPr>
              <a:defRPr sz="2800"/>
            </a:pPr>
            <a:r>
              <a:rPr lang="en-US" sz="2700" dirty="0">
                <a:solidFill>
                  <a:srgbClr val="000000"/>
                </a:solidFill>
              </a:rPr>
              <a:t>Where</a:t>
            </a:r>
          </a:p>
          <a:p>
            <a:pPr>
              <a:defRPr sz="2800"/>
            </a:pPr>
            <a:r>
              <a:rPr lang="en-US" sz="2700" i="1" dirty="0">
                <a:solidFill>
                  <a:srgbClr val="000000"/>
                </a:solidFill>
              </a:rPr>
              <a:t>D</a:t>
            </a:r>
            <a:r>
              <a:rPr lang="en-US" sz="1050" i="1" dirty="0">
                <a:solidFill>
                  <a:srgbClr val="000000"/>
                </a:solidFill>
              </a:rPr>
              <a:t> </a:t>
            </a:r>
            <a:r>
              <a:rPr lang="en-US" sz="2700" i="1" baseline="-25000" dirty="0">
                <a:solidFill>
                  <a:srgbClr val="000000"/>
                </a:solidFill>
              </a:rPr>
              <a:t>t</a:t>
            </a:r>
            <a:r>
              <a:rPr lang="en-US" sz="27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700" dirty="0">
                <a:solidFill>
                  <a:srgbClr val="000000"/>
                </a:solidFill>
              </a:rPr>
              <a:t> the actual data for the </a:t>
            </a:r>
            <a:r>
              <a:rPr lang="en-US" sz="2700" i="1" dirty="0">
                <a:solidFill>
                  <a:srgbClr val="000000"/>
                </a:solidFill>
              </a:rPr>
              <a:t>t</a:t>
            </a:r>
            <a:r>
              <a:rPr lang="en-US" sz="500" i="1" dirty="0">
                <a:solidFill>
                  <a:srgbClr val="000000"/>
                </a:solidFill>
              </a:rPr>
              <a:t> </a:t>
            </a:r>
            <a:r>
              <a:rPr lang="en-US" sz="2700" baseline="30000" dirty="0" err="1">
                <a:solidFill>
                  <a:srgbClr val="000000"/>
                </a:solidFill>
              </a:rPr>
              <a:t>th</a:t>
            </a:r>
            <a:r>
              <a:rPr lang="en-US" sz="2700" dirty="0">
                <a:solidFill>
                  <a:srgbClr val="000000"/>
                </a:solidFill>
              </a:rPr>
              <a:t> period,</a:t>
            </a:r>
          </a:p>
          <a:p>
            <a:r>
              <a:rPr lang="en-US" sz="2700" i="1" dirty="0">
                <a:solidFill>
                  <a:srgbClr val="000000"/>
                </a:solidFill>
              </a:rPr>
              <a:t>F</a:t>
            </a:r>
            <a:r>
              <a:rPr lang="en-US" sz="1050" i="1" dirty="0">
                <a:solidFill>
                  <a:srgbClr val="000000"/>
                </a:solidFill>
              </a:rPr>
              <a:t> </a:t>
            </a:r>
            <a:r>
              <a:rPr lang="en-US" sz="2700" i="1" baseline="-25000" dirty="0">
                <a:solidFill>
                  <a:srgbClr val="000000"/>
                </a:solidFill>
              </a:rPr>
              <a:t>t</a:t>
            </a:r>
            <a:r>
              <a:rPr lang="en-US" sz="27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2700" dirty="0">
                <a:solidFill>
                  <a:srgbClr val="000000"/>
                </a:solidFill>
              </a:rPr>
              <a:t>the forecast for the </a:t>
            </a:r>
            <a:r>
              <a:rPr lang="en-US" sz="2700" i="1" dirty="0">
                <a:solidFill>
                  <a:srgbClr val="000000"/>
                </a:solidFill>
              </a:rPr>
              <a:t>t</a:t>
            </a:r>
            <a:r>
              <a:rPr lang="en-US" sz="500" i="1" dirty="0">
                <a:solidFill>
                  <a:srgbClr val="000000"/>
                </a:solidFill>
              </a:rPr>
              <a:t> </a:t>
            </a:r>
            <a:r>
              <a:rPr lang="en-US" sz="2700" baseline="30000" dirty="0" err="1">
                <a:solidFill>
                  <a:srgbClr val="000000"/>
                </a:solidFill>
              </a:rPr>
              <a:t>th</a:t>
            </a:r>
            <a:r>
              <a:rPr lang="en-US" sz="2700" dirty="0">
                <a:solidFill>
                  <a:srgbClr val="000000"/>
                </a:solidFill>
              </a:rPr>
              <a:t> period,</a:t>
            </a:r>
          </a:p>
          <a:p>
            <a:r>
              <a:rPr lang="en-US" sz="2700" i="1" dirty="0">
                <a:solidFill>
                  <a:srgbClr val="000000"/>
                </a:solidFill>
              </a:rPr>
              <a:t>N</a:t>
            </a:r>
            <a:r>
              <a:rPr lang="en-US" sz="2700" dirty="0">
                <a:solidFill>
                  <a:srgbClr val="000000"/>
                </a:solidFill>
              </a:rPr>
              <a:t> = the total number of periods for which we have computed the forecasts, and</a:t>
            </a:r>
          </a:p>
          <a:p>
            <a:r>
              <a:rPr lang="en-US" sz="2700" i="1" dirty="0">
                <a:solidFill>
                  <a:srgbClr val="000000"/>
                </a:solidFill>
              </a:rPr>
              <a:t>t</a:t>
            </a:r>
            <a:r>
              <a:rPr lang="en-US" sz="2700" dirty="0">
                <a:solidFill>
                  <a:srgbClr val="000000"/>
                </a:solidFill>
              </a:rPr>
              <a:t> = the time period number.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the Mean Absolute Deviation of Forecasts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Consider the following time series data and forecast for the number of deliveries made by a driver over the last six months. Compute the </a:t>
            </a:r>
            <a:r>
              <a:rPr sz="2800" dirty="0">
                <a:ea typeface="Cambria Math" panose="02040503050406030204" pitchFamily="18" charset="0"/>
              </a:rPr>
              <a:t>MAD</a:t>
            </a:r>
            <a:r>
              <a:rPr sz="2800" dirty="0"/>
              <a:t> of the forecast.</a:t>
            </a:r>
          </a:p>
        </p:txBody>
      </p:sp>
      <mc:AlternateContent xmlns:mc="http://schemas.openxmlformats.org/markup-compatibility/2006">
        <mc:Choice xmlns:a14="http://schemas.microsoft.com/office/drawing/2010/main" Requires="a14">
          <p:graphicFrame>
            <p:nvGraphicFramePr>
              <p:cNvPr id="4" name="Table Placeholder 2" descr="The table contains 6 rows of data and 5 columns: Time Period t, Actual Value D subscript t, Forecast F subscript t, Forecast Error F E subscript t, and Absolute Error absolute value of F E subscript t.&#10;Time Period 1: Actual Value is 134, Forecast is 132, Forecast Error is 2, Absolute Error is 2.&#10;Time Period 2: Actual Value is 142, Forecast is 141, Forecast Error is 1, Absolute Error is 1.&#10;Time Period 3: Actual Value is 143, Forecast is 145, Forecast Error is negative 2, Absolute Error is 2.&#10;Time Period 4: Actual Value is 156, Forecast is 143, Forecast Error is 13, Absolute Error is 13.&#10;Time Period 5: Actual Value is 151, Forecast is 154, Forecast Error is negative 3, Absolute Error is 3.&#10;Time Period 6: Actual Value is 145, Forecast is 150, Forecast Error is negative 5, Absolute Error is 5.&#10;Total Absolute Error: 26.">
                <a:extLst>
                  <a:ext uri="{FF2B5EF4-FFF2-40B4-BE49-F238E27FC236}">
                    <a16:creationId xmlns:a16="http://schemas.microsoft.com/office/drawing/2014/main" id="{5FE82E19-5164-4F4B-A375-982E20896604}"/>
                  </a:ext>
                </a:extLst>
              </p:cNvPr>
              <p:cNvGraphicFramePr>
                <a:graphicFrameLocks/>
              </p:cNvGraphicFramePr>
              <p:nvPr>
                <p:extLst>
                  <p:ext uri="{D42A27DB-BD31-4B8C-83A1-F6EECF244321}">
                    <p14:modId xmlns:p14="http://schemas.microsoft.com/office/powerpoint/2010/main" val="851393143"/>
                  </p:ext>
                </p:extLst>
              </p:nvPr>
            </p:nvGraphicFramePr>
            <p:xfrm>
              <a:off x="609600" y="2529874"/>
              <a:ext cx="8336280" cy="3466480"/>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78308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93548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632285">
                    <a:tc>
                      <a:txBody>
                        <a:bodyPr/>
                        <a:lstStyle/>
                        <a:p>
                          <a:pPr algn="ctr">
                            <a:defRPr sz="1600" b="1"/>
                          </a:pPr>
                          <a:r>
                            <a:rPr lang="en-US" sz="1600" dirty="0"/>
                            <a:t>Time </a:t>
                          </a:r>
                          <a:r>
                            <a:rPr sz="1600" dirty="0"/>
                            <a:t>Period</a:t>
                          </a:r>
                          <a:r>
                            <a:rPr lang="en-US" sz="1600" dirty="0"/>
                            <a:t>,</a:t>
                          </a:r>
                          <a:r>
                            <a:rPr sz="1600" dirty="0"/>
                            <a:t> </a:t>
                          </a:r>
                          <a14:m>
                            <m:oMath xmlns:m="http://schemas.openxmlformats.org/officeDocument/2006/math">
                              <m:r>
                                <a:rPr sz="1600">
                                  <a:latin typeface="Cambria Math" panose="02040503050406030204" pitchFamily="18" charset="0"/>
                                </a:rPr>
                                <m:t>𝑡</m:t>
                              </m:r>
                            </m:oMath>
                          </a14:m>
                          <a:endParaRPr sz="1600" dirty="0"/>
                        </a:p>
                      </a:txBody>
                      <a:tcPr/>
                    </a:tc>
                    <a:tc>
                      <a:txBody>
                        <a:bodyPr/>
                        <a:lstStyle/>
                        <a:p>
                          <a:pPr algn="ctr">
                            <a:defRPr sz="1600" b="1"/>
                          </a:pPr>
                          <a:r>
                            <a:rPr sz="1600" dirty="0"/>
                            <a:t>Actual </a:t>
                          </a:r>
                          <a:r>
                            <a:rPr lang="en-US" sz="1600" dirty="0"/>
                            <a:t>Value,</a:t>
                          </a:r>
                          <a:r>
                            <a:rPr sz="1600" dirty="0"/>
                            <a:t>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𝐷</m:t>
                                  </m:r>
                                </m:e>
                                <m:sub>
                                  <m:r>
                                    <a:rPr sz="1600">
                                      <a:latin typeface="Cambria Math" panose="02040503050406030204" pitchFamily="18" charset="0"/>
                                    </a:rPr>
                                    <m:t>𝑡</m:t>
                                  </m:r>
                                </m:sub>
                              </m:sSub>
                            </m:oMath>
                          </a14:m>
                          <a:endParaRPr sz="1600" dirty="0"/>
                        </a:p>
                      </a:txBody>
                      <a:tcPr/>
                    </a:tc>
                    <a:tc>
                      <a:txBody>
                        <a:bodyPr/>
                        <a:lstStyle/>
                        <a:p>
                          <a:pPr algn="ctr">
                            <a:defRPr sz="1600" b="1"/>
                          </a:pPr>
                          <a:r>
                            <a:rPr sz="1600" dirty="0"/>
                            <a:t>Forecast</a:t>
                          </a:r>
                          <a:r>
                            <a:rPr lang="en-US" sz="1600" dirty="0"/>
                            <a:t>,</a:t>
                          </a:r>
                          <a:r>
                            <a:rPr sz="1600" dirty="0"/>
                            <a:t>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𝐹</m:t>
                                  </m:r>
                                </m:e>
                                <m:sub>
                                  <m:r>
                                    <a:rPr sz="1600">
                                      <a:latin typeface="Cambria Math" panose="02040503050406030204" pitchFamily="18" charset="0"/>
                                    </a:rPr>
                                    <m:t>𝑡</m:t>
                                  </m:r>
                                </m:sub>
                              </m:sSub>
                            </m:oMath>
                          </a14:m>
                          <a:endParaRPr sz="1600" dirty="0"/>
                        </a:p>
                      </a:txBody>
                      <a:tcPr/>
                    </a:tc>
                    <a:tc>
                      <a:txBody>
                        <a:bodyPr/>
                        <a:lstStyle/>
                        <a:p>
                          <a:pPr algn="ctr">
                            <a:defRPr sz="1600" b="1"/>
                          </a:pPr>
                          <a:r>
                            <a:rPr sz="1600" dirty="0"/>
                            <a:t>Forecast Error </a:t>
                          </a:r>
                          <a14:m>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𝐹𝐸</m:t>
                                  </m:r>
                                </m:e>
                                <m:sub>
                                  <m:r>
                                    <a:rPr sz="1600">
                                      <a:latin typeface="Cambria Math" panose="02040503050406030204" pitchFamily="18" charset="0"/>
                                    </a:rPr>
                                    <m:t>𝑡</m:t>
                                  </m:r>
                                </m:sub>
                              </m:sSub>
                            </m:oMath>
                          </a14:m>
                          <a:endParaRPr sz="1600" dirty="0"/>
                        </a:p>
                      </a:txBody>
                      <a:tcPr/>
                    </a:tc>
                    <a:tc>
                      <a:txBody>
                        <a:bodyPr/>
                        <a:lstStyle/>
                        <a:p>
                          <a:pPr algn="ctr">
                            <a:defRPr sz="1600" b="1"/>
                          </a:pPr>
                          <a:r>
                            <a:rPr sz="1600" dirty="0"/>
                            <a:t>Absolute Error</a:t>
                          </a:r>
                          <a:r>
                            <a:rPr lang="en-US" sz="1600" dirty="0"/>
                            <a:t>,</a:t>
                          </a:r>
                          <a:r>
                            <a:rPr sz="1600" dirty="0"/>
                            <a:t> </a:t>
                          </a:r>
                          <a14:m>
                            <m:oMath xmlns:m="http://schemas.openxmlformats.org/officeDocument/2006/math">
                              <m:d>
                                <m:dPr>
                                  <m:begChr m:val="|"/>
                                  <m:endChr m:val="|"/>
                                  <m:ctrlPr>
                                    <a:rPr sz="1600" i="1">
                                      <a:latin typeface="Cambria Math" panose="02040503050406030204" pitchFamily="18" charset="0"/>
                                    </a:rPr>
                                  </m:ctrlPr>
                                </m:dPr>
                                <m:e>
                                  <m:sSub>
                                    <m:sSubPr>
                                      <m:ctrlPr>
                                        <a:rPr sz="1600" i="1">
                                          <a:latin typeface="Cambria Math" panose="02040503050406030204" pitchFamily="18" charset="0"/>
                                        </a:rPr>
                                      </m:ctrlPr>
                                    </m:sSubPr>
                                    <m:e>
                                      <m:r>
                                        <a:rPr sz="1600">
                                          <a:latin typeface="Cambria Math" panose="02040503050406030204" pitchFamily="18" charset="0"/>
                                        </a:rPr>
                                        <m:t>𝐹𝐸</m:t>
                                      </m:r>
                                    </m:e>
                                    <m:sub>
                                      <m:r>
                                        <a:rPr sz="1600">
                                          <a:latin typeface="Cambria Math" panose="02040503050406030204" pitchFamily="18" charset="0"/>
                                        </a:rPr>
                                        <m:t>𝑡</m:t>
                                      </m:r>
                                    </m:sub>
                                  </m:sSub>
                                </m:e>
                              </m:d>
                            </m:oMath>
                          </a14:m>
                          <a:endParaRPr sz="1600" dirty="0"/>
                        </a:p>
                      </a:txBody>
                      <a:tcPr/>
                    </a:tc>
                    <a:extLst>
                      <a:ext uri="{0D108BD9-81ED-4DB2-BD59-A6C34878D82A}">
                        <a16:rowId xmlns:a16="http://schemas.microsoft.com/office/drawing/2014/main" val="10000"/>
                      </a:ext>
                    </a:extLst>
                  </a:tr>
                  <a:tr h="404885">
                    <a:tc>
                      <a:txBody>
                        <a:bodyPr/>
                        <a:lstStyle/>
                        <a:p>
                          <a:pPr algn="ctr"/>
                          <a:r>
                            <a:rPr dirty="0"/>
                            <a:t>​</a:t>
                          </a:r>
                          <a:r>
                            <a:rPr sz="1600" dirty="0"/>
                            <a:t>1</a:t>
                          </a:r>
                          <a:endParaRPr sz="1600" dirty="0">
                            <a:latin typeface="Cambria Math"/>
                          </a:endParaRPr>
                        </a:p>
                      </a:txBody>
                      <a:tcPr/>
                    </a:tc>
                    <a:tc>
                      <a:txBody>
                        <a:bodyPr/>
                        <a:lstStyle/>
                        <a:p>
                          <a:pPr algn="ctr"/>
                          <a:r>
                            <a:rPr dirty="0"/>
                            <a:t>​</a:t>
                          </a:r>
                          <a:r>
                            <a:rPr sz="1600" dirty="0"/>
                            <a:t>134</a:t>
                          </a:r>
                          <a:endParaRPr sz="1600" dirty="0">
                            <a:latin typeface="Cambria Math"/>
                          </a:endParaRPr>
                        </a:p>
                      </a:txBody>
                      <a:tcPr/>
                    </a:tc>
                    <a:tc>
                      <a:txBody>
                        <a:bodyPr/>
                        <a:lstStyle/>
                        <a:p>
                          <a:pPr algn="ctr"/>
                          <a:r>
                            <a:rPr dirty="0"/>
                            <a:t>​</a:t>
                          </a:r>
                          <a:r>
                            <a:rPr sz="1600" dirty="0"/>
                            <a:t>132</a:t>
                          </a:r>
                          <a:endParaRPr sz="1600" dirty="0">
                            <a:latin typeface="Cambria Math"/>
                          </a:endParaRPr>
                        </a:p>
                      </a:txBody>
                      <a:tcPr/>
                    </a:tc>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2</a:t>
                          </a:r>
                          <a:endParaRPr sz="1600" dirty="0">
                            <a:latin typeface="Cambria Math"/>
                          </a:endParaRPr>
                        </a:p>
                      </a:txBody>
                      <a:tcPr/>
                    </a:tc>
                    <a:extLst>
                      <a:ext uri="{0D108BD9-81ED-4DB2-BD59-A6C34878D82A}">
                        <a16:rowId xmlns:a16="http://schemas.microsoft.com/office/drawing/2014/main" val="10001"/>
                      </a:ext>
                    </a:extLst>
                  </a:tr>
                  <a:tr h="404885">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142</a:t>
                          </a:r>
                          <a:endParaRPr sz="1600" dirty="0">
                            <a:latin typeface="Cambria Math"/>
                          </a:endParaRPr>
                        </a:p>
                      </a:txBody>
                      <a:tcPr/>
                    </a:tc>
                    <a:tc>
                      <a:txBody>
                        <a:bodyPr/>
                        <a:lstStyle/>
                        <a:p>
                          <a:pPr algn="ctr"/>
                          <a:r>
                            <a:rPr dirty="0"/>
                            <a:t>​</a:t>
                          </a:r>
                          <a:r>
                            <a:rPr sz="1600" dirty="0"/>
                            <a:t>141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extLst>
                      <a:ext uri="{0D108BD9-81ED-4DB2-BD59-A6C34878D82A}">
                        <a16:rowId xmlns:a16="http://schemas.microsoft.com/office/drawing/2014/main" val="10002"/>
                      </a:ext>
                    </a:extLst>
                  </a:tr>
                  <a:tr h="404885">
                    <a:tc>
                      <a:txBody>
                        <a:bodyPr/>
                        <a:lstStyle/>
                        <a:p>
                          <a:pPr algn="ctr"/>
                          <a:r>
                            <a:rPr dirty="0"/>
                            <a:t>​</a:t>
                          </a:r>
                          <a:r>
                            <a:rPr sz="1600" dirty="0"/>
                            <a:t>3</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defRPr sz="1600"/>
                          </a:pPr>
                          <a:r>
                            <a:rPr dirty="0"/>
                            <a:t>​</a:t>
                          </a:r>
                          <a14:m>
                            <m:oMath xmlns:m="http://schemas.openxmlformats.org/officeDocument/2006/math">
                              <m:r>
                                <a:rPr sz="1600">
                                  <a:latin typeface="Cambria Math" panose="02040503050406030204" pitchFamily="18" charset="0"/>
                                </a:rPr>
                                <m:t>−2</m:t>
                              </m:r>
                            </m:oMath>
                          </a14:m>
                          <a:endParaRPr dirty="0"/>
                        </a:p>
                      </a:txBody>
                      <a:tcPr/>
                    </a:tc>
                    <a:tc>
                      <a:txBody>
                        <a:bodyPr/>
                        <a:lstStyle/>
                        <a:p>
                          <a:pPr algn="ctr"/>
                          <a:r>
                            <a:rPr dirty="0"/>
                            <a:t>​</a:t>
                          </a:r>
                          <a:r>
                            <a:rPr sz="1600" dirty="0"/>
                            <a:t>2</a:t>
                          </a:r>
                          <a:endParaRPr sz="1600" dirty="0">
                            <a:latin typeface="Cambria Math"/>
                          </a:endParaRPr>
                        </a:p>
                      </a:txBody>
                      <a:tcPr/>
                    </a:tc>
                    <a:extLst>
                      <a:ext uri="{0D108BD9-81ED-4DB2-BD59-A6C34878D82A}">
                        <a16:rowId xmlns:a16="http://schemas.microsoft.com/office/drawing/2014/main" val="10003"/>
                      </a:ext>
                    </a:extLst>
                  </a:tr>
                  <a:tr h="404885">
                    <a:tc>
                      <a:txBody>
                        <a:bodyPr/>
                        <a:lstStyle/>
                        <a:p>
                          <a:pPr algn="ctr"/>
                          <a:r>
                            <a:rPr dirty="0"/>
                            <a:t>​</a:t>
                          </a:r>
                          <a:r>
                            <a:rPr sz="1600" dirty="0"/>
                            <a:t>4</a:t>
                          </a:r>
                          <a:endParaRPr sz="1600" dirty="0">
                            <a:latin typeface="Cambria Math"/>
                          </a:endParaRPr>
                        </a:p>
                      </a:txBody>
                      <a:tcPr/>
                    </a:tc>
                    <a:tc>
                      <a:txBody>
                        <a:bodyPr/>
                        <a:lstStyle/>
                        <a:p>
                          <a:pPr algn="ctr"/>
                          <a:r>
                            <a:rPr dirty="0"/>
                            <a:t>​</a:t>
                          </a:r>
                          <a:r>
                            <a:rPr sz="1600" dirty="0"/>
                            <a:t>156</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extLst>
                      <a:ext uri="{0D108BD9-81ED-4DB2-BD59-A6C34878D82A}">
                        <a16:rowId xmlns:a16="http://schemas.microsoft.com/office/drawing/2014/main" val="10004"/>
                      </a:ext>
                    </a:extLst>
                  </a:tr>
                  <a:tr h="404885">
                    <a:tc>
                      <a:txBody>
                        <a:bodyPr/>
                        <a:lstStyle/>
                        <a:p>
                          <a:pPr algn="ctr"/>
                          <a:r>
                            <a:rPr dirty="0"/>
                            <a:t>​</a:t>
                          </a:r>
                          <a:r>
                            <a:rPr sz="1600" dirty="0"/>
                            <a:t>5</a:t>
                          </a:r>
                          <a:endParaRPr sz="1600" dirty="0">
                            <a:latin typeface="Cambria Math"/>
                          </a:endParaRPr>
                        </a:p>
                      </a:txBody>
                      <a:tcPr/>
                    </a:tc>
                    <a:tc>
                      <a:txBody>
                        <a:bodyPr/>
                        <a:lstStyle/>
                        <a:p>
                          <a:pPr algn="ctr"/>
                          <a:r>
                            <a:rPr dirty="0"/>
                            <a:t>​</a:t>
                          </a:r>
                          <a:r>
                            <a:rPr sz="1600" dirty="0"/>
                            <a:t>151</a:t>
                          </a:r>
                          <a:endParaRPr sz="1600" dirty="0">
                            <a:latin typeface="Cambria Math"/>
                          </a:endParaRPr>
                        </a:p>
                      </a:txBody>
                      <a:tcPr/>
                    </a:tc>
                    <a:tc>
                      <a:txBody>
                        <a:bodyPr/>
                        <a:lstStyle/>
                        <a:p>
                          <a:pPr algn="ctr"/>
                          <a:r>
                            <a:rPr dirty="0"/>
                            <a:t>​</a:t>
                          </a:r>
                          <a:r>
                            <a:rPr sz="1600" dirty="0"/>
                            <a:t>154</a:t>
                          </a:r>
                          <a:endParaRPr sz="1600" dirty="0">
                            <a:latin typeface="Cambria Math"/>
                          </a:endParaRPr>
                        </a:p>
                      </a:txBody>
                      <a:tcPr/>
                    </a:tc>
                    <a:tc>
                      <a:txBody>
                        <a:bodyPr/>
                        <a:lstStyle/>
                        <a:p>
                          <a:pPr algn="ctr">
                            <a:defRPr sz="1600"/>
                          </a:pPr>
                          <a:r>
                            <a:rPr dirty="0"/>
                            <a:t>​</a:t>
                          </a:r>
                          <a14:m>
                            <m:oMath xmlns:m="http://schemas.openxmlformats.org/officeDocument/2006/math">
                              <m:r>
                                <a:rPr sz="1600">
                                  <a:latin typeface="Cambria Math" panose="02040503050406030204" pitchFamily="18" charset="0"/>
                                </a:rPr>
                                <m:t>−3</m:t>
                              </m:r>
                            </m:oMath>
                          </a14:m>
                          <a:endParaRPr dirty="0"/>
                        </a:p>
                      </a:txBody>
                      <a:tcPr/>
                    </a:tc>
                    <a:tc>
                      <a:txBody>
                        <a:bodyPr/>
                        <a:lstStyle/>
                        <a:p>
                          <a:pPr algn="ctr"/>
                          <a:r>
                            <a:rPr dirty="0"/>
                            <a:t>​</a:t>
                          </a:r>
                          <a:r>
                            <a:rPr sz="1600" dirty="0"/>
                            <a:t>3</a:t>
                          </a:r>
                          <a:endParaRPr sz="1600" dirty="0">
                            <a:latin typeface="Cambria Math"/>
                          </a:endParaRPr>
                        </a:p>
                      </a:txBody>
                      <a:tcPr/>
                    </a:tc>
                    <a:extLst>
                      <a:ext uri="{0D108BD9-81ED-4DB2-BD59-A6C34878D82A}">
                        <a16:rowId xmlns:a16="http://schemas.microsoft.com/office/drawing/2014/main" val="10005"/>
                      </a:ext>
                    </a:extLst>
                  </a:tr>
                  <a:tr h="404885">
                    <a:tc>
                      <a:txBody>
                        <a:bodyPr/>
                        <a:lstStyle/>
                        <a:p>
                          <a:pPr algn="ctr"/>
                          <a:r>
                            <a:rPr dirty="0"/>
                            <a:t>​</a:t>
                          </a:r>
                          <a:r>
                            <a:rPr sz="1600" dirty="0"/>
                            <a:t>6</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r>
                            <a:rPr dirty="0"/>
                            <a:t>​</a:t>
                          </a:r>
                          <a:r>
                            <a:rPr sz="1600" dirty="0"/>
                            <a:t>150</a:t>
                          </a:r>
                          <a:endParaRPr sz="1600" dirty="0">
                            <a:latin typeface="Cambria Math"/>
                          </a:endParaRPr>
                        </a:p>
                      </a:txBody>
                      <a:tcPr/>
                    </a:tc>
                    <a:tc>
                      <a:txBody>
                        <a:bodyPr/>
                        <a:lstStyle/>
                        <a:p>
                          <a:pPr algn="ctr">
                            <a:defRPr sz="1600"/>
                          </a:pPr>
                          <a:r>
                            <a:rPr dirty="0"/>
                            <a:t>​</a:t>
                          </a:r>
                          <a14:m>
                            <m:oMath xmlns:m="http://schemas.openxmlformats.org/officeDocument/2006/math">
                              <m:r>
                                <a:rPr sz="1600">
                                  <a:latin typeface="Cambria Math" panose="02040503050406030204" pitchFamily="18" charset="0"/>
                                </a:rPr>
                                <m:t>−5</m:t>
                              </m:r>
                            </m:oMath>
                          </a14:m>
                          <a:endParaRPr dirty="0"/>
                        </a:p>
                      </a:txBody>
                      <a:tcPr/>
                    </a:tc>
                    <a:tc>
                      <a:txBody>
                        <a:bodyPr/>
                        <a:lstStyle/>
                        <a:p>
                          <a:pPr algn="ctr"/>
                          <a:r>
                            <a:rPr dirty="0"/>
                            <a:t>​</a:t>
                          </a:r>
                          <a:r>
                            <a:rPr sz="1600" dirty="0"/>
                            <a:t>5</a:t>
                          </a:r>
                          <a:endParaRPr sz="1600" dirty="0">
                            <a:latin typeface="Cambria Math"/>
                          </a:endParaRPr>
                        </a:p>
                      </a:txBody>
                      <a:tcPr/>
                    </a:tc>
                    <a:extLst>
                      <a:ext uri="{0D108BD9-81ED-4DB2-BD59-A6C34878D82A}">
                        <a16:rowId xmlns:a16="http://schemas.microsoft.com/office/drawing/2014/main" val="10006"/>
                      </a:ext>
                    </a:extLst>
                  </a:tr>
                  <a:tr h="404885">
                    <a:tc>
                      <a:txBody>
                        <a:bodyPr/>
                        <a:lstStyle/>
                        <a:p>
                          <a:pPr algn="ctr">
                            <a:defRPr b="1"/>
                          </a:pPr>
                          <a:endParaRPr dirty="0"/>
                        </a:p>
                      </a:txBody>
                      <a:tcPr/>
                    </a:tc>
                    <a:tc>
                      <a:txBody>
                        <a:bodyPr/>
                        <a:lstStyle/>
                        <a:p>
                          <a:endParaRPr dirty="0"/>
                        </a:p>
                      </a:txBody>
                      <a:tcPr/>
                    </a:tc>
                    <a:tc>
                      <a:txBody>
                        <a:bodyPr/>
                        <a:lstStyle/>
                        <a:p>
                          <a:endParaRPr dirty="0"/>
                        </a:p>
                      </a:txBody>
                      <a:tcPr/>
                    </a:tc>
                    <a:tc>
                      <a:txBody>
                        <a:bodyPr/>
                        <a:lstStyle/>
                        <a:p>
                          <a:pPr algn="ctr">
                            <a:defRPr sz="1600" b="1"/>
                          </a:pPr>
                          <a:r>
                            <a:rPr dirty="0"/>
                            <a:t>TOTAL</a:t>
                          </a:r>
                        </a:p>
                      </a:txBody>
                      <a:tcPr/>
                    </a:tc>
                    <a:tc>
                      <a:txBody>
                        <a:bodyPr/>
                        <a:lstStyle/>
                        <a:p>
                          <a:pPr algn="ctr"/>
                          <a:r>
                            <a:rPr dirty="0"/>
                            <a:t>​</a:t>
                          </a:r>
                          <a:r>
                            <a:rPr sz="1600" dirty="0"/>
                            <a:t>26</a:t>
                          </a:r>
                          <a:endParaRPr sz="1600" dirty="0">
                            <a:latin typeface="Cambria Math"/>
                          </a:endParaRPr>
                        </a:p>
                      </a:txBody>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6 rows of data and 5 columns: Time Period t, Actual Value D subscript t, Forecast F subscript t, Forecast Error F E subscript t, and Absolute Error absolute value of F E subscript t.&#10;Time Period 1: Actual Value is 134, Forecast is 132, Forecast Error is 2, Absolute Error is 2.&#10;Time Period 2: Actual Value is 142, Forecast is 141, Forecast Error is 1, Absolute Error is 1.&#10;Time Period 3: Actual Value is 143, Forecast is 145, Forecast Error is negative 2, Absolute Error is 2.&#10;Time Period 4: Actual Value is 156, Forecast is 143, Forecast Error is 13, Absolute Error is 13.&#10;Time Period 5: Actual Value is 151, Forecast is 154, Forecast Error is negative 3, Absolute Error is 3.&#10;Time Period 6: Actual Value is 145, Forecast is 150, Forecast Error is negative 5, Absolute Error is 5.&#10;Total Absolute Error: 26.">
                <a:extLst>
                  <a:ext uri="{FF2B5EF4-FFF2-40B4-BE49-F238E27FC236}">
                    <a16:creationId xmlns:a16="http://schemas.microsoft.com/office/drawing/2014/main" id="{5FE82E19-5164-4F4B-A375-982E20896604}"/>
                  </a:ext>
                </a:extLst>
              </p:cNvPr>
              <p:cNvGraphicFramePr>
                <a:graphicFrameLocks/>
              </p:cNvGraphicFramePr>
              <p:nvPr>
                <p:extLst>
                  <p:ext uri="{D42A27DB-BD31-4B8C-83A1-F6EECF244321}">
                    <p14:modId xmlns:p14="http://schemas.microsoft.com/office/powerpoint/2010/main" val="851393143"/>
                  </p:ext>
                </p:extLst>
              </p:nvPr>
            </p:nvGraphicFramePr>
            <p:xfrm>
              <a:off x="609600" y="2529874"/>
              <a:ext cx="8336280" cy="3466480"/>
            </p:xfrm>
            <a:graphic>
              <a:graphicData uri="http://schemas.openxmlformats.org/drawingml/2006/table">
                <a:tbl>
                  <a:tblPr firstRow="1" bandRow="1">
                    <a:tableStyleId>{5940675A-B579-460E-94D1-54222C63F5DA}</a:tableStyleId>
                  </a:tblPr>
                  <a:tblGrid>
                    <a:gridCol w="1447800">
                      <a:extLst>
                        <a:ext uri="{9D8B030D-6E8A-4147-A177-3AD203B41FA5}">
                          <a16:colId xmlns:a16="http://schemas.microsoft.com/office/drawing/2014/main" val="20000"/>
                        </a:ext>
                      </a:extLst>
                    </a:gridCol>
                    <a:gridCol w="178308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93548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632285">
                    <a:tc>
                      <a:txBody>
                        <a:bodyPr/>
                        <a:lstStyle/>
                        <a:p>
                          <a:endParaRPr lang="en-US"/>
                        </a:p>
                      </a:txBody>
                      <a:tcPr>
                        <a:blipFill>
                          <a:blip r:embed="rId2"/>
                          <a:stretch>
                            <a:fillRect l="-840" t="-2885" r="-475630" b="-455769"/>
                          </a:stretch>
                        </a:blipFill>
                      </a:tcPr>
                    </a:tc>
                    <a:tc>
                      <a:txBody>
                        <a:bodyPr/>
                        <a:lstStyle/>
                        <a:p>
                          <a:endParaRPr lang="en-US"/>
                        </a:p>
                      </a:txBody>
                      <a:tcPr>
                        <a:blipFill>
                          <a:blip r:embed="rId2"/>
                          <a:stretch>
                            <a:fillRect l="-82192" t="-2885" r="-287671" b="-455769"/>
                          </a:stretch>
                        </a:blipFill>
                      </a:tcPr>
                    </a:tc>
                    <a:tc>
                      <a:txBody>
                        <a:bodyPr/>
                        <a:lstStyle/>
                        <a:p>
                          <a:endParaRPr lang="en-US"/>
                        </a:p>
                      </a:txBody>
                      <a:tcPr>
                        <a:blipFill>
                          <a:blip r:embed="rId2"/>
                          <a:stretch>
                            <a:fillRect l="-212800" t="-2885" r="-236000" b="-455769"/>
                          </a:stretch>
                        </a:blipFill>
                      </a:tcPr>
                    </a:tc>
                    <a:tc>
                      <a:txBody>
                        <a:bodyPr/>
                        <a:lstStyle/>
                        <a:p>
                          <a:endParaRPr lang="en-US"/>
                        </a:p>
                      </a:txBody>
                      <a:tcPr>
                        <a:blipFill>
                          <a:blip r:embed="rId2"/>
                          <a:stretch>
                            <a:fillRect l="-245912" t="-2885" r="-85535" b="-455769"/>
                          </a:stretch>
                        </a:blipFill>
                      </a:tcPr>
                    </a:tc>
                    <a:tc>
                      <a:txBody>
                        <a:bodyPr/>
                        <a:lstStyle/>
                        <a:p>
                          <a:endParaRPr lang="en-US"/>
                        </a:p>
                      </a:txBody>
                      <a:tcPr>
                        <a:blipFill>
                          <a:blip r:embed="rId2"/>
                          <a:stretch>
                            <a:fillRect l="-407407" t="-2885" r="-741" b="-455769"/>
                          </a:stretch>
                        </a:blipFill>
                      </a:tcPr>
                    </a:tc>
                    <a:extLst>
                      <a:ext uri="{0D108BD9-81ED-4DB2-BD59-A6C34878D82A}">
                        <a16:rowId xmlns:a16="http://schemas.microsoft.com/office/drawing/2014/main" val="10000"/>
                      </a:ext>
                    </a:extLst>
                  </a:tr>
                  <a:tr h="404885">
                    <a:tc>
                      <a:txBody>
                        <a:bodyPr/>
                        <a:lstStyle/>
                        <a:p>
                          <a:pPr algn="ctr"/>
                          <a:r>
                            <a:rPr dirty="0"/>
                            <a:t>​</a:t>
                          </a:r>
                          <a:r>
                            <a:rPr sz="1600" dirty="0"/>
                            <a:t>1</a:t>
                          </a:r>
                          <a:endParaRPr sz="1600" dirty="0">
                            <a:latin typeface="Cambria Math"/>
                          </a:endParaRPr>
                        </a:p>
                      </a:txBody>
                      <a:tcPr/>
                    </a:tc>
                    <a:tc>
                      <a:txBody>
                        <a:bodyPr/>
                        <a:lstStyle/>
                        <a:p>
                          <a:pPr algn="ctr"/>
                          <a:r>
                            <a:rPr dirty="0"/>
                            <a:t>​</a:t>
                          </a:r>
                          <a:r>
                            <a:rPr sz="1600" dirty="0"/>
                            <a:t>134</a:t>
                          </a:r>
                          <a:endParaRPr sz="1600" dirty="0">
                            <a:latin typeface="Cambria Math"/>
                          </a:endParaRPr>
                        </a:p>
                      </a:txBody>
                      <a:tcPr/>
                    </a:tc>
                    <a:tc>
                      <a:txBody>
                        <a:bodyPr/>
                        <a:lstStyle/>
                        <a:p>
                          <a:pPr algn="ctr"/>
                          <a:r>
                            <a:rPr dirty="0"/>
                            <a:t>​</a:t>
                          </a:r>
                          <a:r>
                            <a:rPr sz="1600" dirty="0"/>
                            <a:t>132</a:t>
                          </a:r>
                          <a:endParaRPr sz="1600" dirty="0">
                            <a:latin typeface="Cambria Math"/>
                          </a:endParaRPr>
                        </a:p>
                      </a:txBody>
                      <a:tcPr/>
                    </a:tc>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2</a:t>
                          </a:r>
                          <a:endParaRPr sz="1600" dirty="0">
                            <a:latin typeface="Cambria Math"/>
                          </a:endParaRPr>
                        </a:p>
                      </a:txBody>
                      <a:tcPr/>
                    </a:tc>
                    <a:extLst>
                      <a:ext uri="{0D108BD9-81ED-4DB2-BD59-A6C34878D82A}">
                        <a16:rowId xmlns:a16="http://schemas.microsoft.com/office/drawing/2014/main" val="10001"/>
                      </a:ext>
                    </a:extLst>
                  </a:tr>
                  <a:tr h="404885">
                    <a:tc>
                      <a:txBody>
                        <a:bodyPr/>
                        <a:lstStyle/>
                        <a:p>
                          <a:pPr algn="ctr"/>
                          <a:r>
                            <a:rPr dirty="0"/>
                            <a:t>​</a:t>
                          </a:r>
                          <a:r>
                            <a:rPr sz="1600" dirty="0"/>
                            <a:t>2</a:t>
                          </a:r>
                          <a:endParaRPr sz="1600" dirty="0">
                            <a:latin typeface="Cambria Math"/>
                          </a:endParaRPr>
                        </a:p>
                      </a:txBody>
                      <a:tcPr/>
                    </a:tc>
                    <a:tc>
                      <a:txBody>
                        <a:bodyPr/>
                        <a:lstStyle/>
                        <a:p>
                          <a:pPr algn="ctr"/>
                          <a:r>
                            <a:rPr dirty="0"/>
                            <a:t>​</a:t>
                          </a:r>
                          <a:r>
                            <a:rPr sz="1600" dirty="0"/>
                            <a:t>142</a:t>
                          </a:r>
                          <a:endParaRPr sz="1600" dirty="0">
                            <a:latin typeface="Cambria Math"/>
                          </a:endParaRPr>
                        </a:p>
                      </a:txBody>
                      <a:tcPr/>
                    </a:tc>
                    <a:tc>
                      <a:txBody>
                        <a:bodyPr/>
                        <a:lstStyle/>
                        <a:p>
                          <a:pPr algn="ctr"/>
                          <a:r>
                            <a:rPr dirty="0"/>
                            <a:t>​</a:t>
                          </a:r>
                          <a:r>
                            <a:rPr sz="1600" dirty="0"/>
                            <a:t>141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tc>
                      <a:txBody>
                        <a:bodyPr/>
                        <a:lstStyle/>
                        <a:p>
                          <a:pPr algn="ctr"/>
                          <a:r>
                            <a:rPr dirty="0"/>
                            <a:t>​</a:t>
                          </a:r>
                          <a:r>
                            <a:rPr sz="1600" dirty="0"/>
                            <a:t>1</a:t>
                          </a:r>
                          <a:endParaRPr sz="1600" dirty="0">
                            <a:latin typeface="Cambria Math"/>
                          </a:endParaRPr>
                        </a:p>
                      </a:txBody>
                      <a:tcPr/>
                    </a:tc>
                    <a:extLst>
                      <a:ext uri="{0D108BD9-81ED-4DB2-BD59-A6C34878D82A}">
                        <a16:rowId xmlns:a16="http://schemas.microsoft.com/office/drawing/2014/main" val="10002"/>
                      </a:ext>
                    </a:extLst>
                  </a:tr>
                  <a:tr h="404885">
                    <a:tc>
                      <a:txBody>
                        <a:bodyPr/>
                        <a:lstStyle/>
                        <a:p>
                          <a:pPr algn="ctr"/>
                          <a:r>
                            <a:rPr dirty="0"/>
                            <a:t>​</a:t>
                          </a:r>
                          <a:r>
                            <a:rPr sz="1600" dirty="0"/>
                            <a:t>3</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endParaRPr lang="en-US"/>
                        </a:p>
                      </a:txBody>
                      <a:tcPr>
                        <a:blipFill>
                          <a:blip r:embed="rId2"/>
                          <a:stretch>
                            <a:fillRect l="-245912" t="-363636" r="-85535" b="-416667"/>
                          </a:stretch>
                        </a:blipFill>
                      </a:tcPr>
                    </a:tc>
                    <a:tc>
                      <a:txBody>
                        <a:bodyPr/>
                        <a:lstStyle/>
                        <a:p>
                          <a:pPr algn="ctr"/>
                          <a:r>
                            <a:rPr dirty="0"/>
                            <a:t>​</a:t>
                          </a:r>
                          <a:r>
                            <a:rPr sz="1600" dirty="0"/>
                            <a:t>2</a:t>
                          </a:r>
                          <a:endParaRPr sz="1600" dirty="0">
                            <a:latin typeface="Cambria Math"/>
                          </a:endParaRPr>
                        </a:p>
                      </a:txBody>
                      <a:tcPr/>
                    </a:tc>
                    <a:extLst>
                      <a:ext uri="{0D108BD9-81ED-4DB2-BD59-A6C34878D82A}">
                        <a16:rowId xmlns:a16="http://schemas.microsoft.com/office/drawing/2014/main" val="10003"/>
                      </a:ext>
                    </a:extLst>
                  </a:tr>
                  <a:tr h="404885">
                    <a:tc>
                      <a:txBody>
                        <a:bodyPr/>
                        <a:lstStyle/>
                        <a:p>
                          <a:pPr algn="ctr"/>
                          <a:r>
                            <a:rPr dirty="0"/>
                            <a:t>​</a:t>
                          </a:r>
                          <a:r>
                            <a:rPr sz="1600" dirty="0"/>
                            <a:t>4</a:t>
                          </a:r>
                          <a:endParaRPr sz="1600" dirty="0">
                            <a:latin typeface="Cambria Math"/>
                          </a:endParaRPr>
                        </a:p>
                      </a:txBody>
                      <a:tcPr/>
                    </a:tc>
                    <a:tc>
                      <a:txBody>
                        <a:bodyPr/>
                        <a:lstStyle/>
                        <a:p>
                          <a:pPr algn="ctr"/>
                          <a:r>
                            <a:rPr dirty="0"/>
                            <a:t>​</a:t>
                          </a:r>
                          <a:r>
                            <a:rPr sz="1600" dirty="0"/>
                            <a:t>156</a:t>
                          </a:r>
                          <a:endParaRPr sz="1600" dirty="0">
                            <a:latin typeface="Cambria Math"/>
                          </a:endParaRPr>
                        </a:p>
                      </a:txBody>
                      <a:tcPr/>
                    </a:tc>
                    <a:tc>
                      <a:txBody>
                        <a:bodyPr/>
                        <a:lstStyle/>
                        <a:p>
                          <a:pPr algn="ctr"/>
                          <a:r>
                            <a:rPr dirty="0"/>
                            <a:t>​</a:t>
                          </a:r>
                          <a:r>
                            <a:rPr sz="1600" dirty="0"/>
                            <a:t>143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tc>
                      <a:txBody>
                        <a:bodyPr/>
                        <a:lstStyle/>
                        <a:p>
                          <a:pPr algn="ctr"/>
                          <a:r>
                            <a:rPr dirty="0"/>
                            <a:t>​</a:t>
                          </a:r>
                          <a:r>
                            <a:rPr sz="1600" dirty="0"/>
                            <a:t>13</a:t>
                          </a:r>
                          <a:endParaRPr sz="1600" dirty="0">
                            <a:latin typeface="Cambria Math"/>
                          </a:endParaRPr>
                        </a:p>
                      </a:txBody>
                      <a:tcPr/>
                    </a:tc>
                    <a:extLst>
                      <a:ext uri="{0D108BD9-81ED-4DB2-BD59-A6C34878D82A}">
                        <a16:rowId xmlns:a16="http://schemas.microsoft.com/office/drawing/2014/main" val="10004"/>
                      </a:ext>
                    </a:extLst>
                  </a:tr>
                  <a:tr h="404885">
                    <a:tc>
                      <a:txBody>
                        <a:bodyPr/>
                        <a:lstStyle/>
                        <a:p>
                          <a:pPr algn="ctr"/>
                          <a:r>
                            <a:rPr dirty="0"/>
                            <a:t>​</a:t>
                          </a:r>
                          <a:r>
                            <a:rPr sz="1600" dirty="0"/>
                            <a:t>5</a:t>
                          </a:r>
                          <a:endParaRPr sz="1600" dirty="0">
                            <a:latin typeface="Cambria Math"/>
                          </a:endParaRPr>
                        </a:p>
                      </a:txBody>
                      <a:tcPr/>
                    </a:tc>
                    <a:tc>
                      <a:txBody>
                        <a:bodyPr/>
                        <a:lstStyle/>
                        <a:p>
                          <a:pPr algn="ctr"/>
                          <a:r>
                            <a:rPr dirty="0"/>
                            <a:t>​</a:t>
                          </a:r>
                          <a:r>
                            <a:rPr sz="1600" dirty="0"/>
                            <a:t>151</a:t>
                          </a:r>
                          <a:endParaRPr sz="1600" dirty="0">
                            <a:latin typeface="Cambria Math"/>
                          </a:endParaRPr>
                        </a:p>
                      </a:txBody>
                      <a:tcPr/>
                    </a:tc>
                    <a:tc>
                      <a:txBody>
                        <a:bodyPr/>
                        <a:lstStyle/>
                        <a:p>
                          <a:pPr algn="ctr"/>
                          <a:r>
                            <a:rPr dirty="0"/>
                            <a:t>​</a:t>
                          </a:r>
                          <a:r>
                            <a:rPr sz="1600" dirty="0"/>
                            <a:t>154</a:t>
                          </a:r>
                          <a:endParaRPr sz="1600" dirty="0">
                            <a:latin typeface="Cambria Math"/>
                          </a:endParaRPr>
                        </a:p>
                      </a:txBody>
                      <a:tcPr/>
                    </a:tc>
                    <a:tc>
                      <a:txBody>
                        <a:bodyPr/>
                        <a:lstStyle/>
                        <a:p>
                          <a:endParaRPr lang="en-US"/>
                        </a:p>
                      </a:txBody>
                      <a:tcPr>
                        <a:blipFill>
                          <a:blip r:embed="rId2"/>
                          <a:stretch>
                            <a:fillRect l="-245912" t="-565152" r="-85535" b="-215152"/>
                          </a:stretch>
                        </a:blipFill>
                      </a:tcPr>
                    </a:tc>
                    <a:tc>
                      <a:txBody>
                        <a:bodyPr/>
                        <a:lstStyle/>
                        <a:p>
                          <a:pPr algn="ctr"/>
                          <a:r>
                            <a:rPr dirty="0"/>
                            <a:t>​</a:t>
                          </a:r>
                          <a:r>
                            <a:rPr sz="1600" dirty="0"/>
                            <a:t>3</a:t>
                          </a:r>
                          <a:endParaRPr sz="1600" dirty="0">
                            <a:latin typeface="Cambria Math"/>
                          </a:endParaRPr>
                        </a:p>
                      </a:txBody>
                      <a:tcPr/>
                    </a:tc>
                    <a:extLst>
                      <a:ext uri="{0D108BD9-81ED-4DB2-BD59-A6C34878D82A}">
                        <a16:rowId xmlns:a16="http://schemas.microsoft.com/office/drawing/2014/main" val="10005"/>
                      </a:ext>
                    </a:extLst>
                  </a:tr>
                  <a:tr h="404885">
                    <a:tc>
                      <a:txBody>
                        <a:bodyPr/>
                        <a:lstStyle/>
                        <a:p>
                          <a:pPr algn="ctr"/>
                          <a:r>
                            <a:rPr dirty="0"/>
                            <a:t>​</a:t>
                          </a:r>
                          <a:r>
                            <a:rPr sz="1600" dirty="0"/>
                            <a:t>6</a:t>
                          </a:r>
                          <a:endParaRPr sz="1600" dirty="0">
                            <a:latin typeface="Cambria Math"/>
                          </a:endParaRPr>
                        </a:p>
                      </a:txBody>
                      <a:tcPr/>
                    </a:tc>
                    <a:tc>
                      <a:txBody>
                        <a:bodyPr/>
                        <a:lstStyle/>
                        <a:p>
                          <a:pPr algn="ctr"/>
                          <a:r>
                            <a:rPr dirty="0"/>
                            <a:t>​</a:t>
                          </a:r>
                          <a:r>
                            <a:rPr sz="1600" dirty="0"/>
                            <a:t>145</a:t>
                          </a:r>
                          <a:endParaRPr sz="1600" dirty="0">
                            <a:latin typeface="Cambria Math"/>
                          </a:endParaRPr>
                        </a:p>
                      </a:txBody>
                      <a:tcPr/>
                    </a:tc>
                    <a:tc>
                      <a:txBody>
                        <a:bodyPr/>
                        <a:lstStyle/>
                        <a:p>
                          <a:pPr algn="ctr"/>
                          <a:r>
                            <a:rPr dirty="0"/>
                            <a:t>​</a:t>
                          </a:r>
                          <a:r>
                            <a:rPr sz="1600" dirty="0"/>
                            <a:t>150</a:t>
                          </a:r>
                          <a:endParaRPr sz="1600" dirty="0">
                            <a:latin typeface="Cambria Math"/>
                          </a:endParaRPr>
                        </a:p>
                      </a:txBody>
                      <a:tcPr/>
                    </a:tc>
                    <a:tc>
                      <a:txBody>
                        <a:bodyPr/>
                        <a:lstStyle/>
                        <a:p>
                          <a:endParaRPr lang="en-US"/>
                        </a:p>
                      </a:txBody>
                      <a:tcPr>
                        <a:blipFill>
                          <a:blip r:embed="rId2"/>
                          <a:stretch>
                            <a:fillRect l="-245912" t="-655224" r="-85535" b="-111940"/>
                          </a:stretch>
                        </a:blipFill>
                      </a:tcPr>
                    </a:tc>
                    <a:tc>
                      <a:txBody>
                        <a:bodyPr/>
                        <a:lstStyle/>
                        <a:p>
                          <a:pPr algn="ctr"/>
                          <a:r>
                            <a:rPr dirty="0"/>
                            <a:t>​</a:t>
                          </a:r>
                          <a:r>
                            <a:rPr sz="1600" dirty="0"/>
                            <a:t>5</a:t>
                          </a:r>
                          <a:endParaRPr sz="1600" dirty="0">
                            <a:latin typeface="Cambria Math"/>
                          </a:endParaRPr>
                        </a:p>
                      </a:txBody>
                      <a:tcPr/>
                    </a:tc>
                    <a:extLst>
                      <a:ext uri="{0D108BD9-81ED-4DB2-BD59-A6C34878D82A}">
                        <a16:rowId xmlns:a16="http://schemas.microsoft.com/office/drawing/2014/main" val="10006"/>
                      </a:ext>
                    </a:extLst>
                  </a:tr>
                  <a:tr h="404885">
                    <a:tc>
                      <a:txBody>
                        <a:bodyPr/>
                        <a:lstStyle/>
                        <a:p>
                          <a:pPr algn="ctr">
                            <a:defRPr b="1"/>
                          </a:pPr>
                          <a:endParaRPr dirty="0"/>
                        </a:p>
                      </a:txBody>
                      <a:tcPr/>
                    </a:tc>
                    <a:tc>
                      <a:txBody>
                        <a:bodyPr/>
                        <a:lstStyle/>
                        <a:p>
                          <a:endParaRPr dirty="0"/>
                        </a:p>
                      </a:txBody>
                      <a:tcPr/>
                    </a:tc>
                    <a:tc>
                      <a:txBody>
                        <a:bodyPr/>
                        <a:lstStyle/>
                        <a:p>
                          <a:endParaRPr dirty="0"/>
                        </a:p>
                      </a:txBody>
                      <a:tcPr/>
                    </a:tc>
                    <a:tc>
                      <a:txBody>
                        <a:bodyPr/>
                        <a:lstStyle/>
                        <a:p>
                          <a:pPr algn="ctr">
                            <a:defRPr sz="1600" b="1"/>
                          </a:pPr>
                          <a:r>
                            <a:rPr dirty="0"/>
                            <a:t>TOTAL</a:t>
                          </a:r>
                        </a:p>
                      </a:txBody>
                      <a:tcPr/>
                    </a:tc>
                    <a:tc>
                      <a:txBody>
                        <a:bodyPr/>
                        <a:lstStyle/>
                        <a:p>
                          <a:pPr algn="ctr"/>
                          <a:r>
                            <a:rPr dirty="0"/>
                            <a:t>​</a:t>
                          </a:r>
                          <a:r>
                            <a:rPr sz="1600" dirty="0"/>
                            <a:t>26</a:t>
                          </a:r>
                          <a:endParaRPr sz="1600" dirty="0">
                            <a:latin typeface="Cambria Math"/>
                          </a:endParaRPr>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Mean Absolute Deviation of Forecasts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endParaRPr lang="en-US" sz="2800" dirty="0"/>
          </a:p>
          <a:p>
            <a:pPr>
              <a:defRPr sz="2800"/>
            </a:pPr>
            <a:endParaRPr lang="en-US" dirty="0"/>
          </a:p>
        </p:txBody>
      </p:sp>
      <p:pic>
        <p:nvPicPr>
          <p:cNvPr id="5" name="Picture 4" descr="MAD equals the summation of the absolute value of open parenthesis D sub t minus F sub t close parenthesis, divided by n, equals open parenthesis 2 plus 1 plus 2 plus 13 plus 3 plus 5 close parenthesis whole divided by 6, equals 26 divided by 6, approximately equal to 4.333.">
            <a:extLst>
              <a:ext uri="{FF2B5EF4-FFF2-40B4-BE49-F238E27FC236}">
                <a16:creationId xmlns:a16="http://schemas.microsoft.com/office/drawing/2014/main" id="{F552B24F-1AB9-163C-E5F3-544E8D997FFA}"/>
              </a:ext>
            </a:extLst>
          </p:cNvPr>
          <p:cNvPicPr>
            <a:picLocks noChangeAspect="1"/>
          </p:cNvPicPr>
          <p:nvPr/>
        </p:nvPicPr>
        <p:blipFill>
          <a:blip r:embed="rId2"/>
          <a:stretch>
            <a:fillRect/>
          </a:stretch>
        </p:blipFill>
        <p:spPr>
          <a:xfrm>
            <a:off x="1224243" y="1483965"/>
            <a:ext cx="6686550" cy="847725"/>
          </a:xfrm>
          <a:prstGeom prst="rect">
            <a:avLst/>
          </a:prstGeom>
        </p:spPr>
      </p:pic>
      <p:sp>
        <p:nvSpPr>
          <p:cNvPr id="8" name="TextBox 7">
            <a:extLst>
              <a:ext uri="{FF2B5EF4-FFF2-40B4-BE49-F238E27FC236}">
                <a16:creationId xmlns:a16="http://schemas.microsoft.com/office/drawing/2014/main" id="{CFD15B59-02D3-EC48-C3F4-EEC35D3209A6}"/>
              </a:ext>
            </a:extLst>
          </p:cNvPr>
          <p:cNvSpPr txBox="1"/>
          <p:nvPr/>
        </p:nvSpPr>
        <p:spPr>
          <a:xfrm>
            <a:off x="452718" y="2331690"/>
            <a:ext cx="8229600" cy="3693319"/>
          </a:xfrm>
          <a:prstGeom prst="rect">
            <a:avLst/>
          </a:prstGeom>
          <a:noFill/>
        </p:spPr>
        <p:txBody>
          <a:bodyPr wrap="square">
            <a:spAutoFit/>
          </a:bodyPr>
          <a:lstStyle/>
          <a:p>
            <a:pPr>
              <a:defRPr sz="2800"/>
            </a:pPr>
            <a:r>
              <a:rPr lang="en-US" sz="2600" dirty="0"/>
              <a:t>If we were actually performing calculations using a 3-month simple moving average method, the first period we could forecast is period 4. In that case, we could compute the forecast for only periods 4, 5 and 6, in the above example. Thus, when MAD is computed, we would divide by </a:t>
            </a:r>
            <a:r>
              <a:rPr lang="en-US" sz="2600" dirty="0">
                <a:ea typeface="Cambria Math" panose="02040503050406030204" pitchFamily="18" charset="0"/>
              </a:rPr>
              <a:t>3</a:t>
            </a:r>
            <a:r>
              <a:rPr lang="en-US" sz="2600" dirty="0"/>
              <a:t>, which represents the number of periods for which we have forecasts. Therefore, remember </a:t>
            </a:r>
            <a:r>
              <a:rPr lang="en-US" sz="2600" i="1" dirty="0"/>
              <a:t>n</a:t>
            </a:r>
            <a:r>
              <a:rPr lang="en-US" sz="2600" dirty="0"/>
              <a:t> in the denominator represents the number of periods for which we have forecasts.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Mean Absolute Percentage Error (MAPE)</a:t>
            </a:r>
          </a:p>
        </p:txBody>
      </p:sp>
      <p:sp>
        <p:nvSpPr>
          <p:cNvPr id="3" name="Text Placeholder 2"/>
          <p:cNvSpPr>
            <a:spLocks noGrp="1"/>
          </p:cNvSpPr>
          <p:nvPr>
            <p:ph type="body" sz="quarter" idx="10"/>
          </p:nvPr>
        </p:nvSpPr>
        <p:spPr/>
        <p:txBody>
          <a:bodyPr>
            <a:normAutofit/>
          </a:bodyPr>
          <a:lstStyle/>
          <a:p>
            <a:r>
              <a:rPr lang="en-IN" sz="2800" dirty="0"/>
              <a:t>In this error metric, we compute the percent by which we miss the actual data in every period. The formula is as follows:</a:t>
            </a:r>
          </a:p>
          <a:p>
            <a:pPr algn="ctr">
              <a:defRPr sz="2800"/>
            </a:pPr>
            <a:endParaRPr lang="en-US" sz="2800" dirty="0"/>
          </a:p>
          <a:p>
            <a:pPr algn="ctr">
              <a:defRPr sz="2800"/>
            </a:pPr>
            <a:endParaRPr lang="ar-AE" sz="2800" dirty="0"/>
          </a:p>
          <a:p>
            <a:endParaRPr sz="2800" dirty="0"/>
          </a:p>
        </p:txBody>
      </p:sp>
      <p:pic>
        <p:nvPicPr>
          <p:cNvPr id="5" name="Picture 4" descr="MAPE equals open fraction 100 divided by n close fraction times the summation from t equals 1 to n of open fraction the absolute value of open parenthesis D subscript t minus F subscript t close parenthesis divided by D subscript t close fraction.">
            <a:extLst>
              <a:ext uri="{FF2B5EF4-FFF2-40B4-BE49-F238E27FC236}">
                <a16:creationId xmlns:a16="http://schemas.microsoft.com/office/drawing/2014/main" id="{E9086981-EC9C-FB2F-D30D-974E69325D97}"/>
              </a:ext>
            </a:extLst>
          </p:cNvPr>
          <p:cNvPicPr>
            <a:picLocks noChangeAspect="1"/>
          </p:cNvPicPr>
          <p:nvPr/>
        </p:nvPicPr>
        <p:blipFill>
          <a:blip r:embed="rId2"/>
          <a:stretch>
            <a:fillRect/>
          </a:stretch>
        </p:blipFill>
        <p:spPr>
          <a:xfrm>
            <a:off x="2895600" y="2286000"/>
            <a:ext cx="2990850" cy="933450"/>
          </a:xfrm>
          <a:prstGeom prst="rect">
            <a:avLst/>
          </a:prstGeom>
        </p:spPr>
      </p:pic>
      <p:sp>
        <p:nvSpPr>
          <p:cNvPr id="8" name="TextBox 7">
            <a:extLst>
              <a:ext uri="{FF2B5EF4-FFF2-40B4-BE49-F238E27FC236}">
                <a16:creationId xmlns:a16="http://schemas.microsoft.com/office/drawing/2014/main" id="{643A4A0C-664E-6404-939A-E39A8786F6B7}"/>
              </a:ext>
            </a:extLst>
          </p:cNvPr>
          <p:cNvSpPr txBox="1"/>
          <p:nvPr/>
        </p:nvSpPr>
        <p:spPr>
          <a:xfrm>
            <a:off x="457200" y="3063657"/>
            <a:ext cx="8063753" cy="2585323"/>
          </a:xfrm>
          <a:prstGeom prst="rect">
            <a:avLst/>
          </a:prstGeom>
          <a:noFill/>
        </p:spPr>
        <p:txBody>
          <a:bodyPr wrap="square">
            <a:spAutoFit/>
          </a:bodyPr>
          <a:lstStyle/>
          <a:p>
            <a:pPr>
              <a:defRPr sz="2800"/>
            </a:pPr>
            <a:r>
              <a:rPr lang="en-IN" sz="2700" dirty="0">
                <a:solidFill>
                  <a:srgbClr val="000000"/>
                </a:solidFill>
              </a:rPr>
              <a:t>Where: </a:t>
            </a:r>
          </a:p>
          <a:p>
            <a:pPr>
              <a:defRPr sz="2800"/>
            </a:pPr>
            <a:r>
              <a:rPr lang="en-US" sz="2700" i="1" dirty="0">
                <a:solidFill>
                  <a:srgbClr val="000000"/>
                </a:solidFill>
              </a:rPr>
              <a:t>D</a:t>
            </a:r>
            <a:r>
              <a:rPr lang="en-US" sz="1050" i="1" dirty="0">
                <a:solidFill>
                  <a:srgbClr val="000000"/>
                </a:solidFill>
              </a:rPr>
              <a:t> </a:t>
            </a:r>
            <a:r>
              <a:rPr lang="en-US" sz="2700" i="1" baseline="-25000" dirty="0">
                <a:solidFill>
                  <a:srgbClr val="000000"/>
                </a:solidFill>
              </a:rPr>
              <a:t>t</a:t>
            </a:r>
            <a:r>
              <a:rPr lang="en-US" sz="27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ar-AE" sz="2700" dirty="0">
                <a:solidFill>
                  <a:srgbClr val="000000"/>
                </a:solidFill>
              </a:rPr>
              <a:t> </a:t>
            </a:r>
            <a:r>
              <a:rPr lang="en-US" sz="2700" dirty="0">
                <a:solidFill>
                  <a:srgbClr val="000000"/>
                </a:solidFill>
              </a:rPr>
              <a:t>the </a:t>
            </a:r>
            <a:r>
              <a:rPr lang="en-IN" sz="2700" dirty="0">
                <a:solidFill>
                  <a:srgbClr val="000000"/>
                </a:solidFill>
              </a:rPr>
              <a:t>actual data for </a:t>
            </a:r>
            <a:r>
              <a:rPr lang="en-IN" sz="2700" i="1" dirty="0">
                <a:solidFill>
                  <a:srgbClr val="000000"/>
                </a:solidFill>
              </a:rPr>
              <a:t>t</a:t>
            </a:r>
            <a:r>
              <a:rPr lang="en-IN" sz="1050" i="1" dirty="0">
                <a:solidFill>
                  <a:srgbClr val="000000"/>
                </a:solidFill>
              </a:rPr>
              <a:t> </a:t>
            </a:r>
            <a:r>
              <a:rPr lang="en-IN" sz="2700" baseline="30000" dirty="0" err="1">
                <a:solidFill>
                  <a:srgbClr val="000000"/>
                </a:solidFill>
              </a:rPr>
              <a:t>th</a:t>
            </a:r>
            <a:r>
              <a:rPr lang="en-IN" sz="2700" dirty="0">
                <a:solidFill>
                  <a:srgbClr val="000000"/>
                </a:solidFill>
              </a:rPr>
              <a:t> period,</a:t>
            </a:r>
          </a:p>
          <a:p>
            <a:r>
              <a:rPr lang="en-US" sz="2700" i="1" dirty="0">
                <a:solidFill>
                  <a:srgbClr val="000000"/>
                </a:solidFill>
              </a:rPr>
              <a:t>F</a:t>
            </a:r>
            <a:r>
              <a:rPr lang="en-US" sz="1050" i="1" dirty="0">
                <a:solidFill>
                  <a:srgbClr val="000000"/>
                </a:solidFill>
              </a:rPr>
              <a:t> </a:t>
            </a:r>
            <a:r>
              <a:rPr lang="en-US" sz="2700" i="1" baseline="-25000" dirty="0">
                <a:solidFill>
                  <a:srgbClr val="000000"/>
                </a:solidFill>
              </a:rPr>
              <a:t>t</a:t>
            </a:r>
            <a:r>
              <a:rPr lang="en-US" sz="27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ar-AE" sz="2700" dirty="0">
                <a:solidFill>
                  <a:srgbClr val="000000"/>
                </a:solidFill>
              </a:rPr>
              <a:t> </a:t>
            </a:r>
            <a:r>
              <a:rPr lang="en-US" sz="2700" dirty="0">
                <a:solidFill>
                  <a:srgbClr val="000000"/>
                </a:solidFill>
              </a:rPr>
              <a:t>the </a:t>
            </a:r>
            <a:r>
              <a:rPr lang="en-IN" sz="2700" dirty="0">
                <a:solidFill>
                  <a:srgbClr val="000000"/>
                </a:solidFill>
              </a:rPr>
              <a:t>forecast for the </a:t>
            </a:r>
            <a:r>
              <a:rPr lang="en-IN" sz="2700" i="1" dirty="0">
                <a:solidFill>
                  <a:srgbClr val="000000"/>
                </a:solidFill>
              </a:rPr>
              <a:t>t</a:t>
            </a:r>
            <a:r>
              <a:rPr lang="en-IN" sz="1050" dirty="0">
                <a:solidFill>
                  <a:srgbClr val="000000"/>
                </a:solidFill>
              </a:rPr>
              <a:t> </a:t>
            </a:r>
            <a:r>
              <a:rPr lang="en-IN" sz="2700" baseline="30000" dirty="0" err="1">
                <a:solidFill>
                  <a:srgbClr val="000000"/>
                </a:solidFill>
              </a:rPr>
              <a:t>th</a:t>
            </a:r>
            <a:r>
              <a:rPr lang="en-IN" sz="2700" dirty="0">
                <a:solidFill>
                  <a:srgbClr val="000000"/>
                </a:solidFill>
              </a:rPr>
              <a:t> period,</a:t>
            </a:r>
          </a:p>
          <a:p>
            <a:r>
              <a:rPr lang="en-IN" sz="2700" dirty="0">
                <a:solidFill>
                  <a:srgbClr val="000000"/>
                </a:solidFill>
              </a:rPr>
              <a:t> </a:t>
            </a:r>
            <a:r>
              <a:rPr lang="en-IN" sz="2700" i="1" dirty="0">
                <a:solidFill>
                  <a:srgbClr val="000000"/>
                </a:solidFill>
              </a:rPr>
              <a:t>n</a:t>
            </a:r>
            <a:r>
              <a:rPr lang="en-IN" sz="2700" dirty="0">
                <a:solidFill>
                  <a:srgbClr val="000000"/>
                </a:solidFill>
              </a:rPr>
              <a:t> = the total number of periods for which we have computed the forecasts, and</a:t>
            </a:r>
          </a:p>
          <a:p>
            <a:r>
              <a:rPr lang="en-IN" sz="2700" i="1" dirty="0">
                <a:solidFill>
                  <a:srgbClr val="000000"/>
                </a:solidFill>
              </a:rPr>
              <a:t>t</a:t>
            </a:r>
            <a:r>
              <a:rPr lang="en-IN" sz="2700" dirty="0">
                <a:solidFill>
                  <a:srgbClr val="000000"/>
                </a:solidFill>
              </a:rPr>
              <a:t> = the period number.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a:t>
            </a:r>
            <a:r>
              <a:rPr lang="en-US" dirty="0"/>
              <a:t> the</a:t>
            </a:r>
            <a:r>
              <a:rPr dirty="0"/>
              <a:t> MAPE </a:t>
            </a:r>
            <a:r>
              <a:rPr lang="en-US" dirty="0"/>
              <a:t>of</a:t>
            </a:r>
            <a:r>
              <a:rPr dirty="0"/>
              <a:t> </a:t>
            </a:r>
            <a:r>
              <a:rPr lang="en-US" dirty="0"/>
              <a:t>Forecasts—Slide 1</a:t>
            </a:r>
            <a:endParaRPr dirty="0"/>
          </a:p>
        </p:txBody>
      </p:sp>
      <p:sp>
        <p:nvSpPr>
          <p:cNvPr id="3" name="Text Placeholder 2"/>
          <p:cNvSpPr>
            <a:spLocks noGrp="1"/>
          </p:cNvSpPr>
          <p:nvPr>
            <p:ph type="body" sz="quarter" idx="10"/>
          </p:nvPr>
        </p:nvSpPr>
        <p:spPr/>
        <p:txBody>
          <a:bodyPr>
            <a:normAutofit/>
          </a:bodyPr>
          <a:lstStyle/>
          <a:p>
            <a:r>
              <a:rPr sz="2800" dirty="0"/>
              <a:t>For the previous time series data in Example 1, compute the </a:t>
            </a:r>
            <a:r>
              <a:rPr sz="2800" dirty="0">
                <a:ea typeface="Cambria Math" panose="02040503050406030204" pitchFamily="18" charset="0"/>
              </a:rPr>
              <a:t>MAPE</a:t>
            </a:r>
            <a:r>
              <a:rPr sz="2800" dirty="0"/>
              <a:t>.</a:t>
            </a:r>
          </a:p>
        </p:txBody>
      </p:sp>
      <mc:AlternateContent xmlns:mc="http://schemas.openxmlformats.org/markup-compatibility/2006">
        <mc:Choice xmlns:a14="http://schemas.microsoft.com/office/drawing/2010/main" Requires="a14">
          <p:graphicFrame>
            <p:nvGraphicFramePr>
              <p:cNvPr id="4" name="Table Placeholder 2" descr="The table contains 6 rows of data and 6 columns: time period t, actual data D subscript t, forecast F subscript t, Error F E subscript t, Abs Error the absolute value of F E subscript t and Abs Percent error 100 time the absolute value of F E subscript t divided by D subscript t.&#10;Time Period 1:&#10;Actual data is 134, Forecast is 132, Error is 2, Absolute Error is 2, Absolute Percent Error is 1.493%.&#10;Time Period 2:&#10;Actual data is 142, Forecast is 141, Error is 1, Absolute Error is 1, Absolute Percent Error is 0.704%.&#10;Time Period 3:&#10;Actual data is 143, Forecast is 145, Error is negative 2, Absolute Error is 2, Absolute Percent Error is 1.399%.&#10;Time Period 4:&#10;Actual data is 156, Forecast is 143, Error is 13, Absolute Error is 13, Absolute Percent Error is 8.333%.&#10;Time Period 5:&#10;Actual data is 151, Forecast is 154, Error is negative 3, Absolute Error is 3, Absolute Percent Error is 1.987%.&#10;Time Period 6:&#10;Actual data is 145, Forecast is 150, Error is negative 5, Absolute Error is 5, Absolute Percent Error is 3.448%.&#10;Total Absolute Percent Error: 17.364%.">
                <a:extLst>
                  <a:ext uri="{FF2B5EF4-FFF2-40B4-BE49-F238E27FC236}">
                    <a16:creationId xmlns:a16="http://schemas.microsoft.com/office/drawing/2014/main" id="{2D665BAC-0C1D-44D7-9BAA-6393DFE6106A}"/>
                  </a:ext>
                </a:extLst>
              </p:cNvPr>
              <p:cNvGraphicFramePr>
                <a:graphicFrameLocks/>
              </p:cNvGraphicFramePr>
              <p:nvPr>
                <p:extLst>
                  <p:ext uri="{D42A27DB-BD31-4B8C-83A1-F6EECF244321}">
                    <p14:modId xmlns:p14="http://schemas.microsoft.com/office/powerpoint/2010/main" val="3762418798"/>
                  </p:ext>
                </p:extLst>
              </p:nvPr>
            </p:nvGraphicFramePr>
            <p:xfrm>
              <a:off x="457200" y="2209800"/>
              <a:ext cx="8253730" cy="311404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145540">
                      <a:extLst>
                        <a:ext uri="{9D8B030D-6E8A-4147-A177-3AD203B41FA5}">
                          <a16:colId xmlns:a16="http://schemas.microsoft.com/office/drawing/2014/main" val="20002"/>
                        </a:ext>
                      </a:extLst>
                    </a:gridCol>
                    <a:gridCol w="124079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2286000">
                      <a:extLst>
                        <a:ext uri="{9D8B030D-6E8A-4147-A177-3AD203B41FA5}">
                          <a16:colId xmlns:a16="http://schemas.microsoft.com/office/drawing/2014/main" val="20005"/>
                        </a:ext>
                      </a:extLst>
                    </a:gridCol>
                  </a:tblGrid>
                  <a:tr h="370840">
                    <a:tc>
                      <a:txBody>
                        <a:bodyPr/>
                        <a:lstStyle/>
                        <a:p>
                          <a:pPr algn="ctr">
                            <a:defRPr sz="1400" b="1"/>
                          </a:pPr>
                          <a:r>
                            <a:rPr lang="en-US" sz="1400" dirty="0"/>
                            <a:t>Time </a:t>
                          </a:r>
                          <a:r>
                            <a:rPr sz="1400" dirty="0"/>
                            <a:t>Period (</a:t>
                          </a:r>
                          <a14:m>
                            <m:oMath xmlns:m="http://schemas.openxmlformats.org/officeDocument/2006/math">
                              <m:r>
                                <a:rPr sz="1400">
                                  <a:latin typeface="Cambria Math" panose="02040503050406030204" pitchFamily="18" charset="0"/>
                                </a:rPr>
                                <m:t>𝑡</m:t>
                              </m:r>
                            </m:oMath>
                          </a14:m>
                          <a:r>
                            <a:rPr sz="1400" dirty="0"/>
                            <a:t>)</a:t>
                          </a:r>
                        </a:p>
                      </a:txBody>
                      <a:tcPr/>
                    </a:tc>
                    <a:tc>
                      <a:txBody>
                        <a:bodyPr/>
                        <a:lstStyle/>
                        <a:p>
                          <a:pPr algn="ctr">
                            <a:defRPr sz="1400" b="1"/>
                          </a:pPr>
                          <a:r>
                            <a:rPr sz="1400" dirty="0"/>
                            <a:t>Actual data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𝐷</m:t>
                                  </m:r>
                                </m:e>
                                <m:sub>
                                  <m:r>
                                    <a:rPr sz="1400">
                                      <a:latin typeface="Cambria Math" panose="02040503050406030204" pitchFamily="18" charset="0"/>
                                    </a:rPr>
                                    <m:t>𝑡</m:t>
                                  </m:r>
                                </m:sub>
                              </m:sSub>
                            </m:oMath>
                          </a14:m>
                          <a:endParaRPr sz="1400" dirty="0"/>
                        </a:p>
                      </a:txBody>
                      <a:tcPr/>
                    </a:tc>
                    <a:tc>
                      <a:txBody>
                        <a:bodyPr/>
                        <a:lstStyle/>
                        <a:p>
                          <a:pPr algn="ctr">
                            <a:defRPr sz="1400" b="1"/>
                          </a:pPr>
                          <a:r>
                            <a:rPr sz="1400" dirty="0"/>
                            <a:t>Forecast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𝐹</m:t>
                                  </m:r>
                                </m:e>
                                <m:sub>
                                  <m:r>
                                    <a:rPr sz="1400">
                                      <a:latin typeface="Cambria Math" panose="02040503050406030204" pitchFamily="18" charset="0"/>
                                    </a:rPr>
                                    <m:t>𝑡</m:t>
                                  </m:r>
                                </m:sub>
                              </m:sSub>
                            </m:oMath>
                          </a14:m>
                          <a:endParaRPr sz="1400" dirty="0"/>
                        </a:p>
                      </a:txBody>
                      <a:tcPr/>
                    </a:tc>
                    <a:tc>
                      <a:txBody>
                        <a:bodyPr/>
                        <a:lstStyle/>
                        <a:p>
                          <a:pPr algn="ctr">
                            <a:defRPr sz="1400" b="1"/>
                          </a:pPr>
                          <a:r>
                            <a:rPr sz="1400" dirty="0"/>
                            <a:t>Error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𝐹𝐸</m:t>
                                  </m:r>
                                </m:e>
                                <m:sub>
                                  <m:r>
                                    <a:rPr sz="1400">
                                      <a:latin typeface="Cambria Math" panose="02040503050406030204" pitchFamily="18" charset="0"/>
                                    </a:rPr>
                                    <m:t>𝑡</m:t>
                                  </m:r>
                                </m:sub>
                              </m:sSub>
                            </m:oMath>
                          </a14:m>
                          <a:endParaRPr sz="1400" dirty="0"/>
                        </a:p>
                      </a:txBody>
                      <a:tcPr/>
                    </a:tc>
                    <a:tc>
                      <a:txBody>
                        <a:bodyPr/>
                        <a:lstStyle/>
                        <a:p>
                          <a:pPr algn="ctr">
                            <a:defRPr sz="1400" b="1"/>
                          </a:pPr>
                          <a:r>
                            <a:rPr sz="1400" dirty="0"/>
                            <a:t>Abs. Error </a:t>
                          </a:r>
                          <a14:m>
                            <m:oMath xmlns:m="http://schemas.openxmlformats.org/officeDocument/2006/math">
                              <m:d>
                                <m:dPr>
                                  <m:begChr m:val="|"/>
                                  <m:endChr m:val="|"/>
                                  <m:ctrlPr>
                                    <a:rPr sz="1400" i="1">
                                      <a:latin typeface="Cambria Math" panose="02040503050406030204" pitchFamily="18" charset="0"/>
                                    </a:rPr>
                                  </m:ctrlPr>
                                </m:dPr>
                                <m:e>
                                  <m:sSub>
                                    <m:sSubPr>
                                      <m:ctrlPr>
                                        <a:rPr sz="1400" i="1">
                                          <a:latin typeface="Cambria Math" panose="02040503050406030204" pitchFamily="18" charset="0"/>
                                        </a:rPr>
                                      </m:ctrlPr>
                                    </m:sSubPr>
                                    <m:e>
                                      <m:r>
                                        <a:rPr sz="1400">
                                          <a:latin typeface="Cambria Math" panose="02040503050406030204" pitchFamily="18" charset="0"/>
                                        </a:rPr>
                                        <m:t>𝐹𝐸</m:t>
                                      </m:r>
                                    </m:e>
                                    <m:sub>
                                      <m:r>
                                        <a:rPr sz="1400">
                                          <a:latin typeface="Cambria Math" panose="02040503050406030204" pitchFamily="18" charset="0"/>
                                        </a:rPr>
                                        <m:t>𝑡</m:t>
                                      </m:r>
                                    </m:sub>
                                  </m:sSub>
                                </m:e>
                              </m:d>
                            </m:oMath>
                          </a14:m>
                          <a:endParaRPr sz="1400" dirty="0"/>
                        </a:p>
                      </a:txBody>
                      <a:tcPr/>
                    </a:tc>
                    <a:tc>
                      <a:txBody>
                        <a:bodyPr/>
                        <a:lstStyle/>
                        <a:p>
                          <a:pPr algn="ctr">
                            <a:defRPr sz="1400" b="1"/>
                          </a:pPr>
                          <a:r>
                            <a:rPr sz="1400" dirty="0"/>
                            <a:t>Abs. Percent Error </a:t>
                          </a:r>
                          <a14:m>
                            <m:oMath xmlns:m="http://schemas.openxmlformats.org/officeDocument/2006/math">
                              <m:r>
                                <a:rPr sz="1400">
                                  <a:latin typeface="Cambria Math" panose="02040503050406030204" pitchFamily="18" charset="0"/>
                                </a:rPr>
                                <m:t>100</m:t>
                              </m:r>
                              <m:f>
                                <m:fPr>
                                  <m:ctrlPr>
                                    <a:rPr sz="1400" i="1">
                                      <a:latin typeface="Cambria Math" panose="02040503050406030204" pitchFamily="18" charset="0"/>
                                    </a:rPr>
                                  </m:ctrlPr>
                                </m:fPr>
                                <m:num>
                                  <m:d>
                                    <m:dPr>
                                      <m:begChr m:val="|"/>
                                      <m:endChr m:val="|"/>
                                      <m:ctrlPr>
                                        <a:rPr sz="1400" i="1">
                                          <a:latin typeface="Cambria Math" panose="02040503050406030204" pitchFamily="18" charset="0"/>
                                        </a:rPr>
                                      </m:ctrlPr>
                                    </m:dPr>
                                    <m:e>
                                      <m:sSub>
                                        <m:sSubPr>
                                          <m:ctrlPr>
                                            <a:rPr sz="1400" i="1">
                                              <a:latin typeface="Cambria Math" panose="02040503050406030204" pitchFamily="18" charset="0"/>
                                            </a:rPr>
                                          </m:ctrlPr>
                                        </m:sSubPr>
                                        <m:e>
                                          <m:r>
                                            <a:rPr sz="1400">
                                              <a:latin typeface="Cambria Math" panose="02040503050406030204" pitchFamily="18" charset="0"/>
                                            </a:rPr>
                                            <m:t>𝐹𝐸</m:t>
                                          </m:r>
                                        </m:e>
                                        <m:sub>
                                          <m:r>
                                            <a:rPr sz="1400">
                                              <a:latin typeface="Cambria Math" panose="02040503050406030204" pitchFamily="18" charset="0"/>
                                            </a:rPr>
                                            <m:t>𝑡</m:t>
                                          </m:r>
                                        </m:sub>
                                      </m:sSub>
                                    </m:e>
                                  </m:d>
                                </m:num>
                                <m:den>
                                  <m:sSub>
                                    <m:sSubPr>
                                      <m:ctrlPr>
                                        <a:rPr sz="1400" i="1">
                                          <a:latin typeface="Cambria Math" panose="02040503050406030204" pitchFamily="18" charset="0"/>
                                        </a:rPr>
                                      </m:ctrlPr>
                                    </m:sSubPr>
                                    <m:e>
                                      <m:r>
                                        <a:rPr sz="1400">
                                          <a:latin typeface="Cambria Math" panose="02040503050406030204" pitchFamily="18" charset="0"/>
                                        </a:rPr>
                                        <m:t>𝐷</m:t>
                                      </m:r>
                                    </m:e>
                                    <m:sub>
                                      <m:r>
                                        <a:rPr sz="1400">
                                          <a:latin typeface="Cambria Math" panose="02040503050406030204" pitchFamily="18" charset="0"/>
                                        </a:rPr>
                                        <m:t>𝑡</m:t>
                                      </m:r>
                                    </m:sub>
                                  </m:sSub>
                                </m:den>
                              </m:f>
                            </m:oMath>
                          </a14:m>
                          <a:endParaRPr sz="1400" dirty="0"/>
                        </a:p>
                      </a:txBody>
                      <a:tcPr/>
                    </a:tc>
                    <a:extLst>
                      <a:ext uri="{0D108BD9-81ED-4DB2-BD59-A6C34878D82A}">
                        <a16:rowId xmlns:a16="http://schemas.microsoft.com/office/drawing/2014/main" val="10000"/>
                      </a:ext>
                    </a:extLst>
                  </a:tr>
                  <a:tr h="370840">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t>​</a:t>
                          </a:r>
                          <a:r>
                            <a:rPr sz="1400"/>
                            <a:t>2</a:t>
                          </a:r>
                          <a:endParaRPr sz="140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1.493%</m:t>
                              </m:r>
                            </m:oMath>
                          </a14:m>
                          <a:endParaRPr dirty="0"/>
                        </a:p>
                      </a:txBody>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0.704%</m:t>
                              </m:r>
                            </m:oMath>
                          </a14:m>
                          <a:endParaRPr dirty="0"/>
                        </a:p>
                      </a:txBody>
                      <a:tcPr/>
                    </a:tc>
                    <a:extLst>
                      <a:ext uri="{0D108BD9-81ED-4DB2-BD59-A6C34878D82A}">
                        <a16:rowId xmlns:a16="http://schemas.microsoft.com/office/drawing/2014/main" val="10002"/>
                      </a:ext>
                    </a:extLst>
                  </a:tr>
                  <a:tr h="370840">
                    <a:tc>
                      <a:txBody>
                        <a:bodyPr/>
                        <a:lstStyle/>
                        <a:p>
                          <a:pPr algn="ctr"/>
                          <a:r>
                            <a:rPr dirty="0"/>
                            <a:t>​</a:t>
                          </a:r>
                          <a:r>
                            <a:rPr sz="1400" dirty="0"/>
                            <a:t>3</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−2</m:t>
                              </m:r>
                            </m:oMath>
                          </a14:m>
                          <a:endParaRPr dirty="0"/>
                        </a:p>
                      </a:txBody>
                      <a:tcPr/>
                    </a:tc>
                    <a:tc>
                      <a:txBody>
                        <a:bodyPr/>
                        <a:lstStyle/>
                        <a:p>
                          <a:pPr algn="ctr"/>
                          <a:r>
                            <a:rPr dirty="0"/>
                            <a:t>​</a:t>
                          </a:r>
                          <a:r>
                            <a:rPr sz="1400" dirty="0"/>
                            <a:t>2</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1.399%</m:t>
                              </m:r>
                            </m:oMath>
                          </a14:m>
                          <a:endParaRPr dirty="0"/>
                        </a:p>
                      </a:txBody>
                      <a:tcPr/>
                    </a:tc>
                    <a:extLst>
                      <a:ext uri="{0D108BD9-81ED-4DB2-BD59-A6C34878D82A}">
                        <a16:rowId xmlns:a16="http://schemas.microsoft.com/office/drawing/2014/main" val="10003"/>
                      </a:ext>
                    </a:extLst>
                  </a:tr>
                  <a:tr h="370840">
                    <a:tc>
                      <a:txBody>
                        <a:bodyPr/>
                        <a:lstStyle/>
                        <a:p>
                          <a:pPr algn="ctr"/>
                          <a:r>
                            <a:t>​</a:t>
                          </a:r>
                          <a:r>
                            <a:rPr sz="1400"/>
                            <a:t>4</a:t>
                          </a:r>
                          <a:endParaRPr sz="1400">
                            <a:latin typeface="Cambria Math"/>
                          </a:endParaRPr>
                        </a:p>
                      </a:txBody>
                      <a:tcPr/>
                    </a:tc>
                    <a:tc>
                      <a:txBody>
                        <a:bodyPr/>
                        <a:lstStyle/>
                        <a:p>
                          <a:pPr algn="ctr"/>
                          <a:r>
                            <a:rPr dirty="0"/>
                            <a:t>​</a:t>
                          </a:r>
                          <a:r>
                            <a:rPr sz="1400" dirty="0"/>
                            <a:t>156</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t>​</a:t>
                          </a:r>
                          <a:r>
                            <a:rPr sz="1400"/>
                            <a:t>13</a:t>
                          </a:r>
                          <a:endParaRPr sz="1400">
                            <a:latin typeface="Cambria Math"/>
                          </a:endParaRPr>
                        </a:p>
                      </a:txBody>
                      <a:tcPr/>
                    </a:tc>
                    <a:tc>
                      <a:txBody>
                        <a:bodyPr/>
                        <a:lstStyle/>
                        <a:p>
                          <a:pPr algn="ctr"/>
                          <a:r>
                            <a:t>​</a:t>
                          </a:r>
                          <a:r>
                            <a:rPr sz="1400"/>
                            <a:t>13</a:t>
                          </a:r>
                          <a:endParaRPr sz="1400">
                            <a:latin typeface="Cambria Math"/>
                          </a:endParaRPr>
                        </a:p>
                      </a:txBody>
                      <a:tcPr/>
                    </a:tc>
                    <a:tc>
                      <a:txBody>
                        <a:bodyPr/>
                        <a:lstStyle/>
                        <a:p>
                          <a:pPr algn="ctr">
                            <a:defRPr sz="1400"/>
                          </a:pPr>
                          <a:r>
                            <a:t>​</a:t>
                          </a:r>
                          <a14:m>
                            <m:oMath xmlns:m="http://schemas.openxmlformats.org/officeDocument/2006/math">
                              <m:r>
                                <a:rPr sz="1400">
                                  <a:latin typeface="Cambria Math" panose="02040503050406030204" pitchFamily="18" charset="0"/>
                                </a:rPr>
                                <m:t>8.333%</m:t>
                              </m:r>
                            </m:oMath>
                          </a14:m>
                          <a:endParaRPr/>
                        </a:p>
                      </a:txBody>
                      <a:tcPr/>
                    </a:tc>
                    <a:extLst>
                      <a:ext uri="{0D108BD9-81ED-4DB2-BD59-A6C34878D82A}">
                        <a16:rowId xmlns:a16="http://schemas.microsoft.com/office/drawing/2014/main" val="10004"/>
                      </a:ext>
                    </a:extLst>
                  </a:tr>
                  <a:tr h="370840">
                    <a:tc>
                      <a:txBody>
                        <a:bodyPr/>
                        <a:lstStyle/>
                        <a:p>
                          <a:pPr algn="ctr"/>
                          <a:r>
                            <a:rPr dirty="0"/>
                            <a:t>​</a:t>
                          </a:r>
                          <a:r>
                            <a:rPr sz="1400" dirty="0"/>
                            <a:t>5</a:t>
                          </a:r>
                          <a:endParaRPr sz="1400" dirty="0">
                            <a:latin typeface="Cambria Math"/>
                          </a:endParaRPr>
                        </a:p>
                      </a:txBody>
                      <a:tcPr/>
                    </a:tc>
                    <a:tc>
                      <a:txBody>
                        <a:bodyPr/>
                        <a:lstStyle/>
                        <a:p>
                          <a:pPr algn="ctr"/>
                          <a:r>
                            <a:rPr dirty="0"/>
                            <a:t>​</a:t>
                          </a:r>
                          <a:r>
                            <a:rPr sz="1400" dirty="0"/>
                            <a:t>151</a:t>
                          </a:r>
                          <a:endParaRPr sz="1400" dirty="0">
                            <a:latin typeface="Cambria Math"/>
                          </a:endParaRPr>
                        </a:p>
                      </a:txBody>
                      <a:tcPr/>
                    </a:tc>
                    <a:tc>
                      <a:txBody>
                        <a:bodyPr/>
                        <a:lstStyle/>
                        <a:p>
                          <a:pPr algn="ctr"/>
                          <a:r>
                            <a:rPr dirty="0"/>
                            <a:t>​</a:t>
                          </a:r>
                          <a:r>
                            <a:rPr sz="1400" dirty="0"/>
                            <a:t>154</a:t>
                          </a:r>
                          <a:endParaRPr sz="1400" dirty="0">
                            <a:latin typeface="Cambria Math"/>
                          </a:endParaRPr>
                        </a:p>
                      </a:txBody>
                      <a:tcPr/>
                    </a:tc>
                    <a:tc>
                      <a:txBody>
                        <a:bodyPr/>
                        <a:lstStyle/>
                        <a:p>
                          <a:pPr algn="ctr">
                            <a:defRPr sz="1400"/>
                          </a:pPr>
                          <a:r>
                            <a:t>​</a:t>
                          </a:r>
                          <a14:m>
                            <m:oMath xmlns:m="http://schemas.openxmlformats.org/officeDocument/2006/math">
                              <m:r>
                                <a:rPr sz="1400">
                                  <a:latin typeface="Cambria Math" panose="02040503050406030204" pitchFamily="18" charset="0"/>
                                </a:rPr>
                                <m:t>−3</m:t>
                              </m:r>
                            </m:oMath>
                          </a14:m>
                          <a:endParaRPr/>
                        </a:p>
                      </a:txBody>
                      <a:tcPr/>
                    </a:tc>
                    <a:tc>
                      <a:txBody>
                        <a:bodyPr/>
                        <a:lstStyle/>
                        <a:p>
                          <a:pPr algn="ctr"/>
                          <a:r>
                            <a:rPr dirty="0"/>
                            <a:t>​</a:t>
                          </a:r>
                          <a:r>
                            <a:rPr sz="1400" dirty="0"/>
                            <a:t>3</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1.987%</m:t>
                              </m:r>
                            </m:oMath>
                          </a14:m>
                          <a:endParaRPr dirty="0"/>
                        </a:p>
                      </a:txBody>
                      <a:tcPr/>
                    </a:tc>
                    <a:extLst>
                      <a:ext uri="{0D108BD9-81ED-4DB2-BD59-A6C34878D82A}">
                        <a16:rowId xmlns:a16="http://schemas.microsoft.com/office/drawing/2014/main" val="10005"/>
                      </a:ext>
                    </a:extLst>
                  </a:tr>
                  <a:tr h="370840">
                    <a:tc>
                      <a:txBody>
                        <a:bodyPr/>
                        <a:lstStyle/>
                        <a:p>
                          <a:pPr algn="ctr"/>
                          <a:r>
                            <a:t>​</a:t>
                          </a:r>
                          <a:r>
                            <a:rPr sz="1400"/>
                            <a:t>6</a:t>
                          </a:r>
                          <a:endParaRPr sz="1400">
                            <a:latin typeface="Cambria Math"/>
                          </a:endParaRPr>
                        </a:p>
                      </a:txBody>
                      <a:tcPr/>
                    </a:tc>
                    <a:tc>
                      <a:txBody>
                        <a:bodyPr/>
                        <a:lstStyle/>
                        <a:p>
                          <a:pPr algn="ctr"/>
                          <a:r>
                            <a:t>​</a:t>
                          </a:r>
                          <a:r>
                            <a:rPr sz="1400"/>
                            <a:t>145</a:t>
                          </a:r>
                          <a:endParaRPr sz="1400">
                            <a:latin typeface="Cambria Math"/>
                          </a:endParaRPr>
                        </a:p>
                      </a:txBody>
                      <a:tcPr/>
                    </a:tc>
                    <a:tc>
                      <a:txBody>
                        <a:bodyPr/>
                        <a:lstStyle/>
                        <a:p>
                          <a:pPr algn="ctr"/>
                          <a:r>
                            <a:t>​</a:t>
                          </a:r>
                          <a:r>
                            <a:rPr sz="1400"/>
                            <a:t>150</a:t>
                          </a:r>
                          <a:endParaRPr sz="140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−5</m:t>
                              </m:r>
                            </m:oMath>
                          </a14:m>
                          <a:endParaRPr dirty="0"/>
                        </a:p>
                      </a:txBody>
                      <a:tcPr/>
                    </a:tc>
                    <a:tc>
                      <a:txBody>
                        <a:bodyPr/>
                        <a:lstStyle/>
                        <a:p>
                          <a:pPr algn="ctr"/>
                          <a:r>
                            <a:rPr dirty="0"/>
                            <a:t>​</a:t>
                          </a:r>
                          <a:r>
                            <a:rPr sz="1400" dirty="0"/>
                            <a:t>5</a:t>
                          </a:r>
                          <a:endParaRPr sz="1400" dirty="0">
                            <a:latin typeface="Cambria Math"/>
                          </a:endParaRP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3.448%</m:t>
                              </m:r>
                            </m:oMath>
                          </a14:m>
                          <a:endParaRPr dirty="0"/>
                        </a:p>
                      </a:txBody>
                      <a:tcPr/>
                    </a:tc>
                    <a:extLst>
                      <a:ext uri="{0D108BD9-81ED-4DB2-BD59-A6C34878D82A}">
                        <a16:rowId xmlns:a16="http://schemas.microsoft.com/office/drawing/2014/main" val="10006"/>
                      </a:ext>
                    </a:extLst>
                  </a:tr>
                  <a:tr h="370840">
                    <a:tc>
                      <a:txBody>
                        <a:bodyPr/>
                        <a:lstStyle/>
                        <a:p>
                          <a:pPr algn="ctr"/>
                          <a:endParaRPr dirty="0"/>
                        </a:p>
                      </a:txBody>
                      <a:tcPr/>
                    </a:tc>
                    <a:tc>
                      <a:txBody>
                        <a:bodyPr/>
                        <a:lstStyle/>
                        <a:p>
                          <a:endParaRPr dirty="0"/>
                        </a:p>
                      </a:txBody>
                      <a:tcPr/>
                    </a:tc>
                    <a:tc>
                      <a:txBody>
                        <a:bodyPr/>
                        <a:lstStyle/>
                        <a:p>
                          <a:endParaRPr dirty="0"/>
                        </a:p>
                      </a:txBody>
                      <a:tcPr/>
                    </a:tc>
                    <a:tc>
                      <a:txBody>
                        <a:bodyPr/>
                        <a:lstStyle/>
                        <a:p>
                          <a:endParaRPr dirty="0"/>
                        </a:p>
                      </a:txBody>
                      <a:tcPr/>
                    </a:tc>
                    <a:tc>
                      <a:txBody>
                        <a:bodyPr/>
                        <a:lstStyle/>
                        <a:p>
                          <a:pPr algn="ctr">
                            <a:defRPr sz="1400" b="1"/>
                          </a:pPr>
                          <a:r>
                            <a:rPr dirty="0"/>
                            <a:t>Total</a:t>
                          </a:r>
                        </a:p>
                      </a:txBody>
                      <a:tcPr/>
                    </a:tc>
                    <a:tc>
                      <a:txBody>
                        <a:bodyPr/>
                        <a:lstStyle/>
                        <a:p>
                          <a:pPr algn="ctr">
                            <a:defRPr sz="1400"/>
                          </a:pPr>
                          <a:r>
                            <a:rPr dirty="0"/>
                            <a:t>​</a:t>
                          </a:r>
                          <a14:m>
                            <m:oMath xmlns:m="http://schemas.openxmlformats.org/officeDocument/2006/math">
                              <m:r>
                                <a:rPr sz="1400">
                                  <a:latin typeface="Cambria Math" panose="02040503050406030204" pitchFamily="18" charset="0"/>
                                </a:rPr>
                                <m:t>17.364%</m:t>
                              </m:r>
                            </m:oMath>
                          </a14:m>
                          <a:endParaRPr dirty="0"/>
                        </a:p>
                      </a:txBody>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6 rows of data and 6 columns: time period t, actual data D subscript t, forecast F subscript t, Error F E subscript t, Abs Error the absolute value of F E subscript t and Abs Percent error 100 time the absolute value of F E subscript t divided by D subscript t.&#10;Time Period 1:&#10;Actual data is 134, Forecast is 132, Error is 2, Absolute Error is 2, Absolute Percent Error is 1.493%.&#10;Time Period 2:&#10;Actual data is 142, Forecast is 141, Error is 1, Absolute Error is 1, Absolute Percent Error is 0.704%.&#10;Time Period 3:&#10;Actual data is 143, Forecast is 145, Error is negative 2, Absolute Error is 2, Absolute Percent Error is 1.399%.&#10;Time Period 4:&#10;Actual data is 156, Forecast is 143, Error is 13, Absolute Error is 13, Absolute Percent Error is 8.333%.&#10;Time Period 5:&#10;Actual data is 151, Forecast is 154, Error is negative 3, Absolute Error is 3, Absolute Percent Error is 1.987%.&#10;Time Period 6:&#10;Actual data is 145, Forecast is 150, Error is negative 5, Absolute Error is 5, Absolute Percent Error is 3.448%.&#10;Total Absolute Percent Error: 17.364%.">
                <a:extLst>
                  <a:ext uri="{FF2B5EF4-FFF2-40B4-BE49-F238E27FC236}">
                    <a16:creationId xmlns:a16="http://schemas.microsoft.com/office/drawing/2014/main" id="{2D665BAC-0C1D-44D7-9BAA-6393DFE6106A}"/>
                  </a:ext>
                </a:extLst>
              </p:cNvPr>
              <p:cNvGraphicFramePr>
                <a:graphicFrameLocks/>
              </p:cNvGraphicFramePr>
              <p:nvPr>
                <p:extLst>
                  <p:ext uri="{D42A27DB-BD31-4B8C-83A1-F6EECF244321}">
                    <p14:modId xmlns:p14="http://schemas.microsoft.com/office/powerpoint/2010/main" val="3762418798"/>
                  </p:ext>
                </p:extLst>
              </p:nvPr>
            </p:nvGraphicFramePr>
            <p:xfrm>
              <a:off x="457200" y="2209800"/>
              <a:ext cx="8253730" cy="311404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145540">
                      <a:extLst>
                        <a:ext uri="{9D8B030D-6E8A-4147-A177-3AD203B41FA5}">
                          <a16:colId xmlns:a16="http://schemas.microsoft.com/office/drawing/2014/main" val="20002"/>
                        </a:ext>
                      </a:extLst>
                    </a:gridCol>
                    <a:gridCol w="124079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2286000">
                      <a:extLst>
                        <a:ext uri="{9D8B030D-6E8A-4147-A177-3AD203B41FA5}">
                          <a16:colId xmlns:a16="http://schemas.microsoft.com/office/drawing/2014/main" val="20005"/>
                        </a:ext>
                      </a:extLst>
                    </a:gridCol>
                  </a:tblGrid>
                  <a:tr h="518160">
                    <a:tc>
                      <a:txBody>
                        <a:bodyPr/>
                        <a:lstStyle/>
                        <a:p>
                          <a:endParaRPr lang="en-US"/>
                        </a:p>
                      </a:txBody>
                      <a:tcPr>
                        <a:blipFill>
                          <a:blip r:embed="rId2"/>
                          <a:stretch>
                            <a:fillRect l="-1333" t="-1176" r="-804667" b="-504706"/>
                          </a:stretch>
                        </a:blipFill>
                      </a:tcPr>
                    </a:tc>
                    <a:tc>
                      <a:txBody>
                        <a:bodyPr/>
                        <a:lstStyle/>
                        <a:p>
                          <a:endParaRPr lang="en-US"/>
                        </a:p>
                      </a:txBody>
                      <a:tcPr>
                        <a:blipFill>
                          <a:blip r:embed="rId2"/>
                          <a:stretch>
                            <a:fillRect l="-76000" t="-1176" r="-503500" b="-504706"/>
                          </a:stretch>
                        </a:blipFill>
                      </a:tcPr>
                    </a:tc>
                    <a:tc>
                      <a:txBody>
                        <a:bodyPr/>
                        <a:lstStyle/>
                        <a:p>
                          <a:endParaRPr lang="en-US"/>
                        </a:p>
                      </a:txBody>
                      <a:tcPr>
                        <a:blipFill>
                          <a:blip r:embed="rId2"/>
                          <a:stretch>
                            <a:fillRect l="-187234" t="-1176" r="-435638" b="-504706"/>
                          </a:stretch>
                        </a:blipFill>
                      </a:tcPr>
                    </a:tc>
                    <a:tc>
                      <a:txBody>
                        <a:bodyPr/>
                        <a:lstStyle/>
                        <a:p>
                          <a:endParaRPr lang="en-US"/>
                        </a:p>
                      </a:txBody>
                      <a:tcPr>
                        <a:blipFill>
                          <a:blip r:embed="rId2"/>
                          <a:stretch>
                            <a:fillRect l="-266010" t="-1176" r="-303448" b="-504706"/>
                          </a:stretch>
                        </a:blipFill>
                      </a:tcPr>
                    </a:tc>
                    <a:tc>
                      <a:txBody>
                        <a:bodyPr/>
                        <a:lstStyle/>
                        <a:p>
                          <a:endParaRPr lang="en-US"/>
                        </a:p>
                      </a:txBody>
                      <a:tcPr>
                        <a:blipFill>
                          <a:blip r:embed="rId2"/>
                          <a:stretch>
                            <a:fillRect l="-312185" t="-1176" r="-158824" b="-504706"/>
                          </a:stretch>
                        </a:blipFill>
                      </a:tcPr>
                    </a:tc>
                    <a:tc>
                      <a:txBody>
                        <a:bodyPr/>
                        <a:lstStyle/>
                        <a:p>
                          <a:endParaRPr lang="en-US"/>
                        </a:p>
                      </a:txBody>
                      <a:tcPr>
                        <a:blipFill>
                          <a:blip r:embed="rId2"/>
                          <a:stretch>
                            <a:fillRect l="-261600" t="-1176" r="-800" b="-504706"/>
                          </a:stretch>
                        </a:blipFill>
                      </a:tcPr>
                    </a:tc>
                    <a:extLst>
                      <a:ext uri="{0D108BD9-81ED-4DB2-BD59-A6C34878D82A}">
                        <a16:rowId xmlns:a16="http://schemas.microsoft.com/office/drawing/2014/main" val="10000"/>
                      </a:ext>
                    </a:extLst>
                  </a:tr>
                  <a:tr h="370840">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134</a:t>
                          </a:r>
                          <a:endParaRPr sz="1400" dirty="0">
                            <a:latin typeface="Cambria Math"/>
                          </a:endParaRPr>
                        </a:p>
                      </a:txBody>
                      <a:tcPr/>
                    </a:tc>
                    <a:tc>
                      <a:txBody>
                        <a:bodyPr/>
                        <a:lstStyle/>
                        <a:p>
                          <a:pPr algn="ctr"/>
                          <a:r>
                            <a:rPr dirty="0"/>
                            <a:t>​</a:t>
                          </a:r>
                          <a:r>
                            <a:rPr sz="1400" dirty="0"/>
                            <a:t>132</a:t>
                          </a:r>
                          <a:endParaRPr sz="1400" dirty="0">
                            <a:latin typeface="Cambria Math"/>
                          </a:endParaRPr>
                        </a:p>
                      </a:txBody>
                      <a:tcPr/>
                    </a:tc>
                    <a:tc>
                      <a:txBody>
                        <a:bodyPr/>
                        <a:lstStyle/>
                        <a:p>
                          <a:pPr algn="ctr"/>
                          <a:r>
                            <a:rPr dirty="0"/>
                            <a:t>​</a:t>
                          </a:r>
                          <a:r>
                            <a:rPr sz="1400" dirty="0"/>
                            <a:t>2</a:t>
                          </a:r>
                          <a:endParaRPr sz="1400" dirty="0">
                            <a:latin typeface="Cambria Math"/>
                          </a:endParaRPr>
                        </a:p>
                      </a:txBody>
                      <a:tcPr/>
                    </a:tc>
                    <a:tc>
                      <a:txBody>
                        <a:bodyPr/>
                        <a:lstStyle/>
                        <a:p>
                          <a:pPr algn="ctr"/>
                          <a:r>
                            <a:t>​</a:t>
                          </a:r>
                          <a:r>
                            <a:rPr sz="1400"/>
                            <a:t>2</a:t>
                          </a:r>
                          <a:endParaRPr sz="1400">
                            <a:latin typeface="Cambria Math"/>
                          </a:endParaRPr>
                        </a:p>
                      </a:txBody>
                      <a:tcPr/>
                    </a:tc>
                    <a:tc>
                      <a:txBody>
                        <a:bodyPr/>
                        <a:lstStyle/>
                        <a:p>
                          <a:endParaRPr lang="en-US"/>
                        </a:p>
                      </a:txBody>
                      <a:tcPr>
                        <a:blipFill>
                          <a:blip r:embed="rId2"/>
                          <a:stretch>
                            <a:fillRect l="-261600" t="-140984" r="-800" b="-603279"/>
                          </a:stretch>
                        </a:blipFill>
                      </a:tcPr>
                    </a:tc>
                    <a:extLst>
                      <a:ext uri="{0D108BD9-81ED-4DB2-BD59-A6C34878D82A}">
                        <a16:rowId xmlns:a16="http://schemas.microsoft.com/office/drawing/2014/main" val="10001"/>
                      </a:ext>
                    </a:extLst>
                  </a:tr>
                  <a:tr h="370840">
                    <a:tc>
                      <a:txBody>
                        <a:bodyPr/>
                        <a:lstStyle/>
                        <a:p>
                          <a:pPr algn="ctr"/>
                          <a:r>
                            <a:rPr dirty="0"/>
                            <a:t>​</a:t>
                          </a:r>
                          <a:r>
                            <a:rPr sz="1400" dirty="0"/>
                            <a:t>2</a:t>
                          </a:r>
                          <a:endParaRPr sz="1400" dirty="0">
                            <a:latin typeface="Cambria Math"/>
                          </a:endParaRPr>
                        </a:p>
                      </a:txBody>
                      <a:tcPr/>
                    </a:tc>
                    <a:tc>
                      <a:txBody>
                        <a:bodyPr/>
                        <a:lstStyle/>
                        <a:p>
                          <a:pPr algn="ctr"/>
                          <a:r>
                            <a:rPr dirty="0"/>
                            <a:t>​</a:t>
                          </a:r>
                          <a:r>
                            <a:rPr sz="1400" dirty="0"/>
                            <a:t>142</a:t>
                          </a:r>
                          <a:endParaRPr sz="1400" dirty="0">
                            <a:latin typeface="Cambria Math"/>
                          </a:endParaRPr>
                        </a:p>
                      </a:txBody>
                      <a:tcPr/>
                    </a:tc>
                    <a:tc>
                      <a:txBody>
                        <a:bodyPr/>
                        <a:lstStyle/>
                        <a:p>
                          <a:pPr algn="ctr"/>
                          <a:r>
                            <a:rPr dirty="0"/>
                            <a:t>​</a:t>
                          </a:r>
                          <a:r>
                            <a:rPr sz="1400" dirty="0"/>
                            <a:t>141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pPr algn="ctr"/>
                          <a:r>
                            <a:rPr dirty="0"/>
                            <a:t>​</a:t>
                          </a:r>
                          <a:r>
                            <a:rPr sz="1400" dirty="0"/>
                            <a:t>1</a:t>
                          </a:r>
                          <a:endParaRPr sz="1400" dirty="0">
                            <a:latin typeface="Cambria Math"/>
                          </a:endParaRPr>
                        </a:p>
                      </a:txBody>
                      <a:tcPr/>
                    </a:tc>
                    <a:tc>
                      <a:txBody>
                        <a:bodyPr/>
                        <a:lstStyle/>
                        <a:p>
                          <a:endParaRPr lang="en-US"/>
                        </a:p>
                      </a:txBody>
                      <a:tcPr>
                        <a:blipFill>
                          <a:blip r:embed="rId2"/>
                          <a:stretch>
                            <a:fillRect l="-261600" t="-240984" r="-800" b="-503279"/>
                          </a:stretch>
                        </a:blipFill>
                      </a:tcPr>
                    </a:tc>
                    <a:extLst>
                      <a:ext uri="{0D108BD9-81ED-4DB2-BD59-A6C34878D82A}">
                        <a16:rowId xmlns:a16="http://schemas.microsoft.com/office/drawing/2014/main" val="10002"/>
                      </a:ext>
                    </a:extLst>
                  </a:tr>
                  <a:tr h="370840">
                    <a:tc>
                      <a:txBody>
                        <a:bodyPr/>
                        <a:lstStyle/>
                        <a:p>
                          <a:pPr algn="ctr"/>
                          <a:r>
                            <a:rPr dirty="0"/>
                            <a:t>​</a:t>
                          </a:r>
                          <a:r>
                            <a:rPr sz="1400" dirty="0"/>
                            <a:t>3</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rPr dirty="0"/>
                            <a:t>​</a:t>
                          </a:r>
                          <a:r>
                            <a:rPr sz="1400" dirty="0"/>
                            <a:t>145</a:t>
                          </a:r>
                          <a:endParaRPr sz="1400" dirty="0">
                            <a:latin typeface="Cambria Math"/>
                          </a:endParaRPr>
                        </a:p>
                      </a:txBody>
                      <a:tcPr/>
                    </a:tc>
                    <a:tc>
                      <a:txBody>
                        <a:bodyPr/>
                        <a:lstStyle/>
                        <a:p>
                          <a:endParaRPr lang="en-US"/>
                        </a:p>
                      </a:txBody>
                      <a:tcPr>
                        <a:blipFill>
                          <a:blip r:embed="rId2"/>
                          <a:stretch>
                            <a:fillRect l="-266010" t="-340984" r="-303448" b="-403279"/>
                          </a:stretch>
                        </a:blipFill>
                      </a:tcPr>
                    </a:tc>
                    <a:tc>
                      <a:txBody>
                        <a:bodyPr/>
                        <a:lstStyle/>
                        <a:p>
                          <a:pPr algn="ctr"/>
                          <a:r>
                            <a:rPr dirty="0"/>
                            <a:t>​</a:t>
                          </a:r>
                          <a:r>
                            <a:rPr sz="1400" dirty="0"/>
                            <a:t>2</a:t>
                          </a:r>
                          <a:endParaRPr sz="1400" dirty="0">
                            <a:latin typeface="Cambria Math"/>
                          </a:endParaRPr>
                        </a:p>
                      </a:txBody>
                      <a:tcPr/>
                    </a:tc>
                    <a:tc>
                      <a:txBody>
                        <a:bodyPr/>
                        <a:lstStyle/>
                        <a:p>
                          <a:endParaRPr lang="en-US"/>
                        </a:p>
                      </a:txBody>
                      <a:tcPr>
                        <a:blipFill>
                          <a:blip r:embed="rId2"/>
                          <a:stretch>
                            <a:fillRect l="-261600" t="-340984" r="-800" b="-403279"/>
                          </a:stretch>
                        </a:blipFill>
                      </a:tcPr>
                    </a:tc>
                    <a:extLst>
                      <a:ext uri="{0D108BD9-81ED-4DB2-BD59-A6C34878D82A}">
                        <a16:rowId xmlns:a16="http://schemas.microsoft.com/office/drawing/2014/main" val="10003"/>
                      </a:ext>
                    </a:extLst>
                  </a:tr>
                  <a:tr h="370840">
                    <a:tc>
                      <a:txBody>
                        <a:bodyPr/>
                        <a:lstStyle/>
                        <a:p>
                          <a:pPr algn="ctr"/>
                          <a:r>
                            <a:t>​</a:t>
                          </a:r>
                          <a:r>
                            <a:rPr sz="1400"/>
                            <a:t>4</a:t>
                          </a:r>
                          <a:endParaRPr sz="1400">
                            <a:latin typeface="Cambria Math"/>
                          </a:endParaRPr>
                        </a:p>
                      </a:txBody>
                      <a:tcPr/>
                    </a:tc>
                    <a:tc>
                      <a:txBody>
                        <a:bodyPr/>
                        <a:lstStyle/>
                        <a:p>
                          <a:pPr algn="ctr"/>
                          <a:r>
                            <a:rPr dirty="0"/>
                            <a:t>​</a:t>
                          </a:r>
                          <a:r>
                            <a:rPr sz="1400" dirty="0"/>
                            <a:t>156</a:t>
                          </a:r>
                          <a:endParaRPr sz="1400" dirty="0">
                            <a:latin typeface="Cambria Math"/>
                          </a:endParaRPr>
                        </a:p>
                      </a:txBody>
                      <a:tcPr/>
                    </a:tc>
                    <a:tc>
                      <a:txBody>
                        <a:bodyPr/>
                        <a:lstStyle/>
                        <a:p>
                          <a:pPr algn="ctr"/>
                          <a:r>
                            <a:rPr dirty="0"/>
                            <a:t>​</a:t>
                          </a:r>
                          <a:r>
                            <a:rPr sz="1400" dirty="0"/>
                            <a:t>143</a:t>
                          </a:r>
                          <a:endParaRPr sz="1400" dirty="0">
                            <a:latin typeface="Cambria Math"/>
                          </a:endParaRPr>
                        </a:p>
                      </a:txBody>
                      <a:tcPr/>
                    </a:tc>
                    <a:tc>
                      <a:txBody>
                        <a:bodyPr/>
                        <a:lstStyle/>
                        <a:p>
                          <a:pPr algn="ctr"/>
                          <a:r>
                            <a:t>​</a:t>
                          </a:r>
                          <a:r>
                            <a:rPr sz="1400"/>
                            <a:t>13</a:t>
                          </a:r>
                          <a:endParaRPr sz="1400">
                            <a:latin typeface="Cambria Math"/>
                          </a:endParaRPr>
                        </a:p>
                      </a:txBody>
                      <a:tcPr/>
                    </a:tc>
                    <a:tc>
                      <a:txBody>
                        <a:bodyPr/>
                        <a:lstStyle/>
                        <a:p>
                          <a:pPr algn="ctr"/>
                          <a:r>
                            <a:t>​</a:t>
                          </a:r>
                          <a:r>
                            <a:rPr sz="1400"/>
                            <a:t>13</a:t>
                          </a:r>
                          <a:endParaRPr sz="1400">
                            <a:latin typeface="Cambria Math"/>
                          </a:endParaRPr>
                        </a:p>
                      </a:txBody>
                      <a:tcPr/>
                    </a:tc>
                    <a:tc>
                      <a:txBody>
                        <a:bodyPr/>
                        <a:lstStyle/>
                        <a:p>
                          <a:endParaRPr lang="en-US"/>
                        </a:p>
                      </a:txBody>
                      <a:tcPr>
                        <a:blipFill>
                          <a:blip r:embed="rId2"/>
                          <a:stretch>
                            <a:fillRect l="-261600" t="-440984" r="-800" b="-303279"/>
                          </a:stretch>
                        </a:blipFill>
                      </a:tcPr>
                    </a:tc>
                    <a:extLst>
                      <a:ext uri="{0D108BD9-81ED-4DB2-BD59-A6C34878D82A}">
                        <a16:rowId xmlns:a16="http://schemas.microsoft.com/office/drawing/2014/main" val="10004"/>
                      </a:ext>
                    </a:extLst>
                  </a:tr>
                  <a:tr h="370840">
                    <a:tc>
                      <a:txBody>
                        <a:bodyPr/>
                        <a:lstStyle/>
                        <a:p>
                          <a:pPr algn="ctr"/>
                          <a:r>
                            <a:rPr dirty="0"/>
                            <a:t>​</a:t>
                          </a:r>
                          <a:r>
                            <a:rPr sz="1400" dirty="0"/>
                            <a:t>5</a:t>
                          </a:r>
                          <a:endParaRPr sz="1400" dirty="0">
                            <a:latin typeface="Cambria Math"/>
                          </a:endParaRPr>
                        </a:p>
                      </a:txBody>
                      <a:tcPr/>
                    </a:tc>
                    <a:tc>
                      <a:txBody>
                        <a:bodyPr/>
                        <a:lstStyle/>
                        <a:p>
                          <a:pPr algn="ctr"/>
                          <a:r>
                            <a:rPr dirty="0"/>
                            <a:t>​</a:t>
                          </a:r>
                          <a:r>
                            <a:rPr sz="1400" dirty="0"/>
                            <a:t>151</a:t>
                          </a:r>
                          <a:endParaRPr sz="1400" dirty="0">
                            <a:latin typeface="Cambria Math"/>
                          </a:endParaRPr>
                        </a:p>
                      </a:txBody>
                      <a:tcPr/>
                    </a:tc>
                    <a:tc>
                      <a:txBody>
                        <a:bodyPr/>
                        <a:lstStyle/>
                        <a:p>
                          <a:pPr algn="ctr"/>
                          <a:r>
                            <a:rPr dirty="0"/>
                            <a:t>​</a:t>
                          </a:r>
                          <a:r>
                            <a:rPr sz="1400" dirty="0"/>
                            <a:t>154</a:t>
                          </a:r>
                          <a:endParaRPr sz="1400" dirty="0">
                            <a:latin typeface="Cambria Math"/>
                          </a:endParaRPr>
                        </a:p>
                      </a:txBody>
                      <a:tcPr/>
                    </a:tc>
                    <a:tc>
                      <a:txBody>
                        <a:bodyPr/>
                        <a:lstStyle/>
                        <a:p>
                          <a:endParaRPr lang="en-US"/>
                        </a:p>
                      </a:txBody>
                      <a:tcPr>
                        <a:blipFill>
                          <a:blip r:embed="rId2"/>
                          <a:stretch>
                            <a:fillRect l="-266010" t="-540984" r="-303448" b="-203279"/>
                          </a:stretch>
                        </a:blipFill>
                      </a:tcPr>
                    </a:tc>
                    <a:tc>
                      <a:txBody>
                        <a:bodyPr/>
                        <a:lstStyle/>
                        <a:p>
                          <a:pPr algn="ctr"/>
                          <a:r>
                            <a:rPr dirty="0"/>
                            <a:t>​</a:t>
                          </a:r>
                          <a:r>
                            <a:rPr sz="1400" dirty="0"/>
                            <a:t>3</a:t>
                          </a:r>
                          <a:endParaRPr sz="1400" dirty="0">
                            <a:latin typeface="Cambria Math"/>
                          </a:endParaRPr>
                        </a:p>
                      </a:txBody>
                      <a:tcPr/>
                    </a:tc>
                    <a:tc>
                      <a:txBody>
                        <a:bodyPr/>
                        <a:lstStyle/>
                        <a:p>
                          <a:endParaRPr lang="en-US"/>
                        </a:p>
                      </a:txBody>
                      <a:tcPr>
                        <a:blipFill>
                          <a:blip r:embed="rId2"/>
                          <a:stretch>
                            <a:fillRect l="-261600" t="-540984" r="-800" b="-203279"/>
                          </a:stretch>
                        </a:blipFill>
                      </a:tcPr>
                    </a:tc>
                    <a:extLst>
                      <a:ext uri="{0D108BD9-81ED-4DB2-BD59-A6C34878D82A}">
                        <a16:rowId xmlns:a16="http://schemas.microsoft.com/office/drawing/2014/main" val="10005"/>
                      </a:ext>
                    </a:extLst>
                  </a:tr>
                  <a:tr h="370840">
                    <a:tc>
                      <a:txBody>
                        <a:bodyPr/>
                        <a:lstStyle/>
                        <a:p>
                          <a:pPr algn="ctr"/>
                          <a:r>
                            <a:t>​</a:t>
                          </a:r>
                          <a:r>
                            <a:rPr sz="1400"/>
                            <a:t>6</a:t>
                          </a:r>
                          <a:endParaRPr sz="1400">
                            <a:latin typeface="Cambria Math"/>
                          </a:endParaRPr>
                        </a:p>
                      </a:txBody>
                      <a:tcPr/>
                    </a:tc>
                    <a:tc>
                      <a:txBody>
                        <a:bodyPr/>
                        <a:lstStyle/>
                        <a:p>
                          <a:pPr algn="ctr"/>
                          <a:r>
                            <a:t>​</a:t>
                          </a:r>
                          <a:r>
                            <a:rPr sz="1400"/>
                            <a:t>145</a:t>
                          </a:r>
                          <a:endParaRPr sz="1400">
                            <a:latin typeface="Cambria Math"/>
                          </a:endParaRPr>
                        </a:p>
                      </a:txBody>
                      <a:tcPr/>
                    </a:tc>
                    <a:tc>
                      <a:txBody>
                        <a:bodyPr/>
                        <a:lstStyle/>
                        <a:p>
                          <a:pPr algn="ctr"/>
                          <a:r>
                            <a:t>​</a:t>
                          </a:r>
                          <a:r>
                            <a:rPr sz="1400"/>
                            <a:t>150</a:t>
                          </a:r>
                          <a:endParaRPr sz="1400">
                            <a:latin typeface="Cambria Math"/>
                          </a:endParaRPr>
                        </a:p>
                      </a:txBody>
                      <a:tcPr/>
                    </a:tc>
                    <a:tc>
                      <a:txBody>
                        <a:bodyPr/>
                        <a:lstStyle/>
                        <a:p>
                          <a:endParaRPr lang="en-US"/>
                        </a:p>
                      </a:txBody>
                      <a:tcPr>
                        <a:blipFill>
                          <a:blip r:embed="rId2"/>
                          <a:stretch>
                            <a:fillRect l="-266010" t="-640984" r="-303448" b="-103279"/>
                          </a:stretch>
                        </a:blipFill>
                      </a:tcPr>
                    </a:tc>
                    <a:tc>
                      <a:txBody>
                        <a:bodyPr/>
                        <a:lstStyle/>
                        <a:p>
                          <a:pPr algn="ctr"/>
                          <a:r>
                            <a:rPr dirty="0"/>
                            <a:t>​</a:t>
                          </a:r>
                          <a:r>
                            <a:rPr sz="1400" dirty="0"/>
                            <a:t>5</a:t>
                          </a:r>
                          <a:endParaRPr sz="1400" dirty="0">
                            <a:latin typeface="Cambria Math"/>
                          </a:endParaRPr>
                        </a:p>
                      </a:txBody>
                      <a:tcPr/>
                    </a:tc>
                    <a:tc>
                      <a:txBody>
                        <a:bodyPr/>
                        <a:lstStyle/>
                        <a:p>
                          <a:endParaRPr lang="en-US"/>
                        </a:p>
                      </a:txBody>
                      <a:tcPr>
                        <a:blipFill>
                          <a:blip r:embed="rId2"/>
                          <a:stretch>
                            <a:fillRect l="-261600" t="-640984" r="-800" b="-103279"/>
                          </a:stretch>
                        </a:blipFill>
                      </a:tcPr>
                    </a:tc>
                    <a:extLst>
                      <a:ext uri="{0D108BD9-81ED-4DB2-BD59-A6C34878D82A}">
                        <a16:rowId xmlns:a16="http://schemas.microsoft.com/office/drawing/2014/main" val="10006"/>
                      </a:ext>
                    </a:extLst>
                  </a:tr>
                  <a:tr h="370840">
                    <a:tc>
                      <a:txBody>
                        <a:bodyPr/>
                        <a:lstStyle/>
                        <a:p>
                          <a:pPr algn="ctr"/>
                          <a:endParaRPr dirty="0"/>
                        </a:p>
                      </a:txBody>
                      <a:tcPr/>
                    </a:tc>
                    <a:tc>
                      <a:txBody>
                        <a:bodyPr/>
                        <a:lstStyle/>
                        <a:p>
                          <a:endParaRPr dirty="0"/>
                        </a:p>
                      </a:txBody>
                      <a:tcPr/>
                    </a:tc>
                    <a:tc>
                      <a:txBody>
                        <a:bodyPr/>
                        <a:lstStyle/>
                        <a:p>
                          <a:endParaRPr dirty="0"/>
                        </a:p>
                      </a:txBody>
                      <a:tcPr/>
                    </a:tc>
                    <a:tc>
                      <a:txBody>
                        <a:bodyPr/>
                        <a:lstStyle/>
                        <a:p>
                          <a:endParaRPr dirty="0"/>
                        </a:p>
                      </a:txBody>
                      <a:tcPr/>
                    </a:tc>
                    <a:tc>
                      <a:txBody>
                        <a:bodyPr/>
                        <a:lstStyle/>
                        <a:p>
                          <a:pPr algn="ctr">
                            <a:defRPr sz="1400" b="1"/>
                          </a:pPr>
                          <a:r>
                            <a:rPr dirty="0"/>
                            <a:t>Total</a:t>
                          </a:r>
                        </a:p>
                      </a:txBody>
                      <a:tcPr/>
                    </a:tc>
                    <a:tc>
                      <a:txBody>
                        <a:bodyPr/>
                        <a:lstStyle/>
                        <a:p>
                          <a:endParaRPr lang="en-US"/>
                        </a:p>
                      </a:txBody>
                      <a:tcPr>
                        <a:blipFill>
                          <a:blip r:embed="rId2"/>
                          <a:stretch>
                            <a:fillRect l="-261600" t="-740984" r="-800" b="-3279"/>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the MAPE of Forecasts—Slide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endParaRPr lang="en-US" sz="2800" dirty="0"/>
          </a:p>
          <a:p>
            <a:endParaRPr lang="en-US" sz="2800" dirty="0"/>
          </a:p>
        </p:txBody>
      </p:sp>
      <p:pic>
        <p:nvPicPr>
          <p:cNvPr id="5" name="Picture 4" descr="MAPE equals 100 divided by n times the summation from t equals 1 to n of open fraction the absolute value of open parenthesis D subscript t minus F subscript t close parenthesis divided by D subscript t close fraction, equals 17.364 divided by 6, equals approximately 2.894 percent.">
            <a:extLst>
              <a:ext uri="{FF2B5EF4-FFF2-40B4-BE49-F238E27FC236}">
                <a16:creationId xmlns:a16="http://schemas.microsoft.com/office/drawing/2014/main" id="{AD1A3EBE-2A53-DDF4-7281-43566E02CDD2}"/>
              </a:ext>
            </a:extLst>
          </p:cNvPr>
          <p:cNvPicPr>
            <a:picLocks noChangeAspect="1"/>
          </p:cNvPicPr>
          <p:nvPr/>
        </p:nvPicPr>
        <p:blipFill>
          <a:blip r:embed="rId2"/>
          <a:stretch>
            <a:fillRect/>
          </a:stretch>
        </p:blipFill>
        <p:spPr>
          <a:xfrm>
            <a:off x="1981200" y="1295405"/>
            <a:ext cx="5112000" cy="869750"/>
          </a:xfrm>
          <a:prstGeom prst="rect">
            <a:avLst/>
          </a:prstGeom>
        </p:spPr>
      </p:pic>
      <p:sp>
        <p:nvSpPr>
          <p:cNvPr id="8" name="TextBox 7">
            <a:extLst>
              <a:ext uri="{FF2B5EF4-FFF2-40B4-BE49-F238E27FC236}">
                <a16:creationId xmlns:a16="http://schemas.microsoft.com/office/drawing/2014/main" id="{BF93CA0F-FBD4-7A3B-226C-2B64EF6BDC1C}"/>
              </a:ext>
            </a:extLst>
          </p:cNvPr>
          <p:cNvSpPr txBox="1"/>
          <p:nvPr/>
        </p:nvSpPr>
        <p:spPr>
          <a:xfrm>
            <a:off x="457200" y="2133600"/>
            <a:ext cx="8229600" cy="3985706"/>
          </a:xfrm>
          <a:prstGeom prst="rect">
            <a:avLst/>
          </a:prstGeom>
          <a:noFill/>
        </p:spPr>
        <p:txBody>
          <a:bodyPr wrap="square">
            <a:spAutoFit/>
          </a:bodyPr>
          <a:lstStyle/>
          <a:p>
            <a:r>
              <a:rPr lang="en-US" sz="2300" dirty="0"/>
              <a:t>The above error metric is useful as it gives a relative measure of accuracy. Anyone looking at this error metric would know if the time series forecast is good or not without looking at the actual data. However, this error metric is not popular with the primary drawback being that it is possible to have time series data with actual zeros. In that case, the absolute percent error would be indeterminate since we will be dividing by zero. It would also not be appropriate to omit that period's error metric since the forecast may be a non-zero value. Therefore, we need another metric that addresses this deficiency but still maintains the advantage of a scaled error metric.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Mean Absolute Percentage Deviation (MAPD)</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The </a:t>
            </a:r>
            <a:r>
              <a:rPr lang="en-US" sz="2800" b="1" dirty="0"/>
              <a:t>m</a:t>
            </a:r>
            <a:r>
              <a:rPr sz="2800" b="1" dirty="0"/>
              <a:t>ean </a:t>
            </a:r>
            <a:r>
              <a:rPr lang="en-US" sz="2800" b="1" dirty="0"/>
              <a:t>a</a:t>
            </a:r>
            <a:r>
              <a:rPr sz="2800" b="1" dirty="0"/>
              <a:t>bsolute </a:t>
            </a:r>
            <a:r>
              <a:rPr lang="en-US" sz="2800" b="1" dirty="0"/>
              <a:t>p</a:t>
            </a:r>
            <a:r>
              <a:rPr sz="2800" b="1" dirty="0"/>
              <a:t>ercentage </a:t>
            </a:r>
            <a:r>
              <a:rPr lang="en-US" sz="2800" b="1" dirty="0"/>
              <a:t>d</a:t>
            </a:r>
            <a:r>
              <a:rPr sz="2800" b="1" dirty="0"/>
              <a:t>eviation </a:t>
            </a:r>
            <a:r>
              <a:rPr sz="2800" dirty="0"/>
              <a:t>is the sum of the absolute difference between</a:t>
            </a:r>
            <a:r>
              <a:rPr lang="en-US" sz="2800" dirty="0"/>
              <a:t> the</a:t>
            </a:r>
            <a:r>
              <a:rPr sz="2800" dirty="0"/>
              <a:t> actual data and</a:t>
            </a:r>
            <a:r>
              <a:rPr lang="en-US" sz="2800" dirty="0"/>
              <a:t> the</a:t>
            </a:r>
            <a:r>
              <a:rPr sz="2800" dirty="0"/>
              <a:t> forecast</a:t>
            </a:r>
            <a:r>
              <a:rPr lang="en-US" sz="2800" dirty="0"/>
              <a:t>s</a:t>
            </a:r>
            <a:r>
              <a:rPr sz="2800" dirty="0"/>
              <a:t> divided by the sum of the actual data.</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18DD1B1-3866-4629-AA6C-468F51E21C68}"/>
</file>

<file path=customXml/itemProps2.xml><?xml version="1.0" encoding="utf-8"?>
<ds:datastoreItem xmlns:ds="http://schemas.openxmlformats.org/officeDocument/2006/customXml" ds:itemID="{322CC247-3C18-4C31-9B86-BA7F49F1D622}"/>
</file>

<file path=customXml/itemProps3.xml><?xml version="1.0" encoding="utf-8"?>
<ds:datastoreItem xmlns:ds="http://schemas.openxmlformats.org/officeDocument/2006/customXml" ds:itemID="{49FBE53F-02A9-44ED-B0D0-D47C5A84D0A9}"/>
</file>

<file path=docProps/app.xml><?xml version="1.0" encoding="utf-8"?>
<Properties xmlns="http://schemas.openxmlformats.org/officeDocument/2006/extended-properties" xmlns:vt="http://schemas.openxmlformats.org/officeDocument/2006/docPropsVTypes">
  <TotalTime>1972</TotalTime>
  <Words>1623</Words>
  <Application>Microsoft Office PowerPoint</Application>
  <PresentationFormat>On-screen Show (4:3)</PresentationFormat>
  <Paragraphs>267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Cambria Math</vt:lpstr>
      <vt:lpstr>Courier New</vt:lpstr>
      <vt:lpstr>Calibri</vt:lpstr>
      <vt:lpstr>Arial</vt:lpstr>
      <vt:lpstr>Office Theme</vt:lpstr>
      <vt:lpstr>Section 15.4</vt:lpstr>
      <vt:lpstr>Definition: Forecast error</vt:lpstr>
      <vt:lpstr>Formula: Mean Absolute Deviation (MAD)</vt:lpstr>
      <vt:lpstr>Example 1: Calculating the Mean Absolute Deviation of Forecasts—Slide 1</vt:lpstr>
      <vt:lpstr>Example 1: Calculating the Mean Absolute Deviation of Forecasts—Slide 2</vt:lpstr>
      <vt:lpstr>Formula: Mean Absolute Percentage Error (MAPE)</vt:lpstr>
      <vt:lpstr>Example 2: Calculating the MAPE of Forecasts—Slide 1</vt:lpstr>
      <vt:lpstr>Example 2: Calculating the MAPE of Forecasts—Slide 2</vt:lpstr>
      <vt:lpstr>Definition: Mean Absolute Percentage Deviation (MAPD)</vt:lpstr>
      <vt:lpstr>Definition: Mean Squared Error (MSE)</vt:lpstr>
      <vt:lpstr>Formula: Mean Squared Error (MSE)</vt:lpstr>
      <vt:lpstr>Example 3: Calculating the Mean Squared Error of Forecasts—Slide 1</vt:lpstr>
      <vt:lpstr>Example 3: Calculating the Mean Squared Error of Forecasts—Slide 2</vt:lpstr>
      <vt:lpstr>Example 3: Calculating the Mean Squared Error of Forecasts—Slide 3</vt:lpstr>
      <vt:lpstr>Definition: Cumulative Error (E)</vt:lpstr>
      <vt:lpstr>Example 4: Calculating the Cumulative Error—Slide 1</vt:lpstr>
      <vt:lpstr>Example 4: Calculating the Cumulative  Error—Slide 2</vt:lpstr>
      <vt:lpstr>Example 5: Calculating the Tracking Signal for Forecasts—Slide 1</vt:lpstr>
      <vt:lpstr>Example 5: Calculating the Tracking Signal for Forecasts—Slide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- 15.4 - Forecast Accuracy</dc:title>
  <dc:creator>Hawkes Learning</dc:creator>
  <cp:lastModifiedBy>Sangeetha Pallikala</cp:lastModifiedBy>
  <cp:revision>149</cp:revision>
  <dcterms:created xsi:type="dcterms:W3CDTF">2013-04-26T14:43:13Z</dcterms:created>
  <dcterms:modified xsi:type="dcterms:W3CDTF">2025-10-03T06:25:48Z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