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6"/>
  </p:notesMasterIdLst>
  <p:handoutMasterIdLst>
    <p:handoutMasterId r:id="rId17"/>
  </p:handoutMasterIdLst>
  <p:sldIdLst>
    <p:sldId id="256" r:id="rId2"/>
    <p:sldId id="257" r:id="rId3"/>
    <p:sldId id="269" r:id="rId4"/>
    <p:sldId id="270" r:id="rId5"/>
    <p:sldId id="271" r:id="rId6"/>
    <p:sldId id="272" r:id="rId7"/>
    <p:sldId id="273" r:id="rId8"/>
    <p:sldId id="274" r:id="rId9"/>
    <p:sldId id="276" r:id="rId10"/>
    <p:sldId id="275" r:id="rId11"/>
    <p:sldId id="258" r:id="rId12"/>
    <p:sldId id="268" r:id="rId13"/>
    <p:sldId id="264" r:id="rId14"/>
    <p:sldId id="265" r:id="rId15"/>
  </p:sldIdLst>
  <p:sldSz cx="9144000" cy="6858000" type="screen4x3"/>
  <p:notesSz cx="6858000" cy="9144000"/>
  <p:embeddedFontLst>
    <p:embeddedFont>
      <p:font typeface="Cambria Math" panose="02040503050406030204" pitchFamily="18" charset="0"/>
      <p:regular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15.5" id="{F75FE515-5AB4-4426-82F7-0A839F49D747}">
          <p14:sldIdLst>
            <p14:sldId id="256"/>
            <p14:sldId id="257"/>
            <p14:sldId id="269"/>
            <p14:sldId id="270"/>
            <p14:sldId id="271"/>
            <p14:sldId id="272"/>
            <p14:sldId id="273"/>
            <p14:sldId id="274"/>
            <p14:sldId id="276"/>
            <p14:sldId id="275"/>
            <p14:sldId id="258"/>
            <p14:sldId id="268"/>
            <p14:sldId id="264"/>
            <p14:sldId id="26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314"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10/7/2025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10/7/2025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15.5</a:t>
            </a:r>
          </a:p>
        </p:txBody>
      </p:sp>
      <p:sp>
        <p:nvSpPr>
          <p:cNvPr id="2" name="Text Placeholder 1"/>
          <p:cNvSpPr>
            <a:spLocks noGrp="1"/>
          </p:cNvSpPr>
          <p:nvPr>
            <p:ph type="body" sz="quarter" idx="10"/>
          </p:nvPr>
        </p:nvSpPr>
        <p:spPr/>
        <p:txBody>
          <a:bodyPr/>
          <a:lstStyle/>
          <a:p>
            <a:pPr algn="ctr"/>
            <a:r>
              <a:rPr dirty="0"/>
              <a:t>Seasonality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71453-9EC1-4115-B709-C49877CDC753}"/>
              </a:ext>
            </a:extLst>
          </p:cNvPr>
          <p:cNvSpPr>
            <a:spLocks noGrp="1"/>
          </p:cNvSpPr>
          <p:nvPr>
            <p:ph type="title"/>
          </p:nvPr>
        </p:nvSpPr>
        <p:spPr/>
        <p:txBody>
          <a:bodyPr/>
          <a:lstStyle/>
          <a:p>
            <a:r>
              <a:rPr lang="en-US" dirty="0"/>
              <a:t>Additive Seasonal Forecasting—Slide 8</a:t>
            </a:r>
          </a:p>
        </p:txBody>
      </p:sp>
      <p:sp>
        <p:nvSpPr>
          <p:cNvPr id="3" name="Text Placeholder 2">
            <a:extLst>
              <a:ext uri="{FF2B5EF4-FFF2-40B4-BE49-F238E27FC236}">
                <a16:creationId xmlns:a16="http://schemas.microsoft.com/office/drawing/2014/main" id="{6577914E-4579-498E-8B39-5127E6FDEFCA}"/>
              </a:ext>
            </a:extLst>
          </p:cNvPr>
          <p:cNvSpPr>
            <a:spLocks noGrp="1"/>
          </p:cNvSpPr>
          <p:nvPr>
            <p:ph type="body" sz="quarter" idx="10"/>
          </p:nvPr>
        </p:nvSpPr>
        <p:spPr/>
        <p:txBody>
          <a:bodyPr/>
          <a:lstStyle/>
          <a:p>
            <a:r>
              <a:rPr lang="en-US" sz="2100" dirty="0"/>
              <a:t>Fitting a simple linear regression model using the quarter, dummy variables, and time as the independent variables, yields the following additive seasonal model with trend.</a:t>
            </a:r>
          </a:p>
          <a:p>
            <a:endParaRPr lang="en-US" sz="2100" dirty="0"/>
          </a:p>
        </p:txBody>
      </p:sp>
      <p:pic>
        <p:nvPicPr>
          <p:cNvPr id="5" name="Picture 4" descr="Truck Crossings equals 492,585 plus 1590 times Q₁ plus 22,259 times Q₂ plus 12,574 times Q₃ plus 7188 times t.">
            <a:extLst>
              <a:ext uri="{FF2B5EF4-FFF2-40B4-BE49-F238E27FC236}">
                <a16:creationId xmlns:a16="http://schemas.microsoft.com/office/drawing/2014/main" id="{807CEDC6-2462-5BCC-383E-D9582DA6022A}"/>
              </a:ext>
            </a:extLst>
          </p:cNvPr>
          <p:cNvPicPr>
            <a:picLocks noChangeAspect="1"/>
          </p:cNvPicPr>
          <p:nvPr/>
        </p:nvPicPr>
        <p:blipFill>
          <a:blip r:embed="rId2"/>
          <a:stretch>
            <a:fillRect/>
          </a:stretch>
        </p:blipFill>
        <p:spPr>
          <a:xfrm>
            <a:off x="1710000" y="2209800"/>
            <a:ext cx="5724000" cy="864305"/>
          </a:xfrm>
          <a:prstGeom prst="rect">
            <a:avLst/>
          </a:prstGeom>
        </p:spPr>
      </p:pic>
      <p:sp>
        <p:nvSpPr>
          <p:cNvPr id="7" name="TextBox 6">
            <a:extLst>
              <a:ext uri="{FF2B5EF4-FFF2-40B4-BE49-F238E27FC236}">
                <a16:creationId xmlns:a16="http://schemas.microsoft.com/office/drawing/2014/main" id="{1134F2C9-46D3-F41C-99AE-278B547A174E}"/>
              </a:ext>
            </a:extLst>
          </p:cNvPr>
          <p:cNvSpPr txBox="1"/>
          <p:nvPr/>
        </p:nvSpPr>
        <p:spPr>
          <a:xfrm>
            <a:off x="457200" y="3235237"/>
            <a:ext cx="8229600" cy="2354491"/>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100" b="0" i="0" u="none" strike="noStrike" kern="1200" cap="none" spc="0" normalizeH="0" baseline="0" noProof="0" dirty="0">
                <a:ln>
                  <a:noFill/>
                </a:ln>
                <a:solidFill>
                  <a:srgbClr val="366092"/>
                </a:solidFill>
                <a:effectLst/>
                <a:uLnTx/>
                <a:uFillTx/>
                <a:latin typeface="Calibri"/>
                <a:ea typeface="+mn-ea"/>
                <a:cs typeface="+mn-cs"/>
              </a:rPr>
              <a:t>Note that there is a positive trend (7188) indicating that the number of truck crossings increases by approximately 7200 trucks every quarter. The disadvantage of an additive seasonal model is that the seasonal adjustment does not increase over time. That is, if there is a 1590 truck adjustment for Quarter 1 (see the estimated model above), it remains the same year-over-year—in 2016, 2017 and 2018. This shortcoming can be overcome by using the multiplicative seasonal model.</a:t>
            </a:r>
          </a:p>
        </p:txBody>
      </p:sp>
    </p:spTree>
    <p:extLst>
      <p:ext uri="{BB962C8B-B14F-4D97-AF65-F5344CB8AC3E}">
        <p14:creationId xmlns:p14="http://schemas.microsoft.com/office/powerpoint/2010/main" val="39797887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Seasonal Factor</a:t>
            </a:r>
          </a:p>
        </p:txBody>
      </p:sp>
      <p:sp>
        <p:nvSpPr>
          <p:cNvPr id="3" name="Text Placeholder 2"/>
          <p:cNvSpPr>
            <a:spLocks noGrp="1"/>
          </p:cNvSpPr>
          <p:nvPr>
            <p:ph type="body" sz="quarter" idx="10"/>
          </p:nvPr>
        </p:nvSpPr>
        <p:spPr>
          <a:xfrm>
            <a:off x="457200" y="1082078"/>
            <a:ext cx="8229600" cy="1432522"/>
          </a:xfrm>
        </p:spPr>
        <p:txBody>
          <a:bodyPr>
            <a:normAutofit/>
          </a:bodyPr>
          <a:lstStyle/>
          <a:p>
            <a:r>
              <a:rPr sz="2800" dirty="0"/>
              <a:t>A </a:t>
            </a:r>
            <a:r>
              <a:rPr lang="en-US" b="1" dirty="0"/>
              <a:t>s</a:t>
            </a:r>
            <a:r>
              <a:rPr sz="2800" b="1" dirty="0"/>
              <a:t>easonal </a:t>
            </a:r>
            <a:r>
              <a:rPr lang="en-US" sz="2800" b="1" dirty="0"/>
              <a:t>f</a:t>
            </a:r>
            <a:r>
              <a:rPr sz="2800" b="1" dirty="0"/>
              <a:t>actor</a:t>
            </a:r>
            <a:r>
              <a:rPr sz="2800" dirty="0"/>
              <a:t> is a numerical value that is multiplied by the normal forecast to get a seasonally adjusted forecast</a:t>
            </a:r>
            <a:r>
              <a:rPr lang="en-US" sz="2800" dirty="0"/>
              <a:t>.</a:t>
            </a:r>
            <a:endParaRP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86F23-38DA-4E0D-845B-265D666FDF95}"/>
              </a:ext>
            </a:extLst>
          </p:cNvPr>
          <p:cNvSpPr>
            <a:spLocks noGrp="1"/>
          </p:cNvSpPr>
          <p:nvPr>
            <p:ph type="title"/>
          </p:nvPr>
        </p:nvSpPr>
        <p:spPr/>
        <p:txBody>
          <a:bodyPr/>
          <a:lstStyle/>
          <a:p>
            <a:r>
              <a:rPr lang="en-IN" dirty="0"/>
              <a:t>The Holt–Winters Method</a:t>
            </a:r>
            <a:r>
              <a:rPr lang="en-US" dirty="0"/>
              <a:t>—Slide 1</a:t>
            </a:r>
            <a:endParaRPr lang="en-IN" dirty="0"/>
          </a:p>
        </p:txBody>
      </p:sp>
      <p:pic>
        <p:nvPicPr>
          <p:cNvPr id="4" name="Content Placeholder 3" descr="The image shows a three tier pyramid representing levels of exponential smoothing techniques:&#10;The bottom and largest orange section is labeled, Simple Exponential Smoothing.&#10;The middle green section is labeled, Adjusted (Holt’s) Exponential Smoothing.&#10;The top and smallest blue section is labeled, Holt Winters.">
            <a:extLst>
              <a:ext uri="{FF2B5EF4-FFF2-40B4-BE49-F238E27FC236}">
                <a16:creationId xmlns:a16="http://schemas.microsoft.com/office/drawing/2014/main" id="{1C7DF429-2917-4275-950E-54F296413932}"/>
              </a:ext>
            </a:extLst>
          </p:cNvPr>
          <p:cNvPicPr>
            <a:picLocks noGrp="1" noChangeAspect="1"/>
          </p:cNvPicPr>
          <p:nvPr>
            <p:ph sz="quarter" idx="11"/>
          </p:nvPr>
        </p:nvPicPr>
        <p:blipFill>
          <a:blip r:embed="rId2"/>
          <a:stretch>
            <a:fillRect/>
          </a:stretch>
        </p:blipFill>
        <p:spPr>
          <a:xfrm>
            <a:off x="2738181" y="1524000"/>
            <a:ext cx="3667637" cy="3277057"/>
          </a:xfrm>
          <a:prstGeom prst="rect">
            <a:avLst/>
          </a:prstGeom>
        </p:spPr>
      </p:pic>
    </p:spTree>
    <p:extLst>
      <p:ext uri="{BB962C8B-B14F-4D97-AF65-F5344CB8AC3E}">
        <p14:creationId xmlns:p14="http://schemas.microsoft.com/office/powerpoint/2010/main" val="14069770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7E48F-83CC-43B6-A763-7B408AD354DB}"/>
              </a:ext>
            </a:extLst>
          </p:cNvPr>
          <p:cNvSpPr>
            <a:spLocks noGrp="1"/>
          </p:cNvSpPr>
          <p:nvPr>
            <p:ph type="title"/>
          </p:nvPr>
        </p:nvSpPr>
        <p:spPr/>
        <p:txBody>
          <a:bodyPr/>
          <a:lstStyle/>
          <a:p>
            <a:r>
              <a:rPr lang="en-IN" dirty="0"/>
              <a:t>The Holt–Winters Method</a:t>
            </a:r>
            <a:r>
              <a:rPr lang="en-US" dirty="0"/>
              <a:t>—Slide 2</a:t>
            </a:r>
            <a:endParaRPr lang="en-IN" dirty="0"/>
          </a:p>
        </p:txBody>
      </p:sp>
      <p:sp>
        <p:nvSpPr>
          <p:cNvPr id="3" name="Text Placeholder 2">
            <a:extLst>
              <a:ext uri="{FF2B5EF4-FFF2-40B4-BE49-F238E27FC236}">
                <a16:creationId xmlns:a16="http://schemas.microsoft.com/office/drawing/2014/main" id="{CC6006D5-E89F-4BDA-A1DC-7D6F4CCD9A6A}"/>
              </a:ext>
            </a:extLst>
          </p:cNvPr>
          <p:cNvSpPr>
            <a:spLocks noGrp="1"/>
          </p:cNvSpPr>
          <p:nvPr>
            <p:ph type="body" sz="quarter" idx="10"/>
          </p:nvPr>
        </p:nvSpPr>
        <p:spPr/>
        <p:txBody>
          <a:bodyPr/>
          <a:lstStyle/>
          <a:p>
            <a:r>
              <a:rPr lang="en-US" dirty="0"/>
              <a:t>Charles C. Holt (1921–2010) was a professor at the Department of Management at the McCombs School of Business at the University of Texas at Austin. </a:t>
            </a:r>
          </a:p>
          <a:p>
            <a:r>
              <a:rPr lang="en-US" dirty="0"/>
              <a:t>During the late 1950s Holt modified the simple exponential smoothing model in order to account for a trend component. This is known today as Holt’s exponential smoothing, adjusted exponential smoothing, or double exponential smoothing. However, with seasonal time series data, this technique didn’t perform well. One of Holt’s students, Peter Winters, then improved his teacher’s model by introducing an</a:t>
            </a:r>
            <a:endParaRPr lang="en-IN" dirty="0"/>
          </a:p>
        </p:txBody>
      </p:sp>
    </p:spTree>
    <p:extLst>
      <p:ext uri="{BB962C8B-B14F-4D97-AF65-F5344CB8AC3E}">
        <p14:creationId xmlns:p14="http://schemas.microsoft.com/office/powerpoint/2010/main" val="7271962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7E48F-83CC-43B6-A763-7B408AD354DB}"/>
              </a:ext>
            </a:extLst>
          </p:cNvPr>
          <p:cNvSpPr>
            <a:spLocks noGrp="1"/>
          </p:cNvSpPr>
          <p:nvPr>
            <p:ph type="title"/>
          </p:nvPr>
        </p:nvSpPr>
        <p:spPr/>
        <p:txBody>
          <a:bodyPr/>
          <a:lstStyle/>
          <a:p>
            <a:r>
              <a:rPr lang="en-IN" dirty="0"/>
              <a:t>The Holt–Winters Method</a:t>
            </a:r>
            <a:r>
              <a:rPr lang="en-US" dirty="0"/>
              <a:t>—Slide 3</a:t>
            </a:r>
            <a:endParaRPr lang="en-IN" dirty="0"/>
          </a:p>
        </p:txBody>
      </p:sp>
      <p:sp>
        <p:nvSpPr>
          <p:cNvPr id="3" name="Text Placeholder 2">
            <a:extLst>
              <a:ext uri="{FF2B5EF4-FFF2-40B4-BE49-F238E27FC236}">
                <a16:creationId xmlns:a16="http://schemas.microsoft.com/office/drawing/2014/main" id="{CC6006D5-E89F-4BDA-A1DC-7D6F4CCD9A6A}"/>
              </a:ext>
            </a:extLst>
          </p:cNvPr>
          <p:cNvSpPr>
            <a:spLocks noGrp="1"/>
          </p:cNvSpPr>
          <p:nvPr>
            <p:ph type="body" sz="quarter" idx="10"/>
          </p:nvPr>
        </p:nvSpPr>
        <p:spPr/>
        <p:txBody>
          <a:bodyPr/>
          <a:lstStyle/>
          <a:p>
            <a:r>
              <a:rPr lang="en-US" dirty="0"/>
              <a:t>additional parameter to account for the seasonality component.</a:t>
            </a:r>
          </a:p>
          <a:p>
            <a:r>
              <a:rPr lang="en-US" dirty="0"/>
              <a:t>This improved method with the seasonality component is known today as the Holt-Winters method, or triple exponential smoothing, because the three aspects of time series— value, trend, and seasonality—are represented by the three types of exponential smoothing. The model requires several parameters: one for each type of exponential smoothing (</a:t>
            </a:r>
            <a:r>
              <a:rPr lang="el-GR" i="1" dirty="0"/>
              <a:t>α</a:t>
            </a:r>
            <a:r>
              <a:rPr lang="en-US" dirty="0"/>
              <a:t>, </a:t>
            </a:r>
            <a:r>
              <a:rPr lang="el-GR" dirty="0"/>
              <a:t>β</a:t>
            </a:r>
            <a:r>
              <a:rPr lang="en-US" dirty="0"/>
              <a:t>, </a:t>
            </a:r>
            <a:r>
              <a:rPr lang="el-GR" dirty="0">
                <a:latin typeface="Calibri" panose="020F0502020204030204" pitchFamily="34" charset="0"/>
                <a:ea typeface="Calibri" panose="020F0502020204030204" pitchFamily="34" charset="0"/>
                <a:cs typeface="Calibri" panose="020F0502020204030204" pitchFamily="34" charset="0"/>
              </a:rPr>
              <a:t>γ</a:t>
            </a:r>
            <a:r>
              <a:rPr lang="en-US" dirty="0"/>
              <a:t>), one for the length of a season, and one for the number of periods in a season.</a:t>
            </a:r>
            <a:endParaRPr lang="en-IN" dirty="0"/>
          </a:p>
        </p:txBody>
      </p:sp>
    </p:spTree>
    <p:extLst>
      <p:ext uri="{BB962C8B-B14F-4D97-AF65-F5344CB8AC3E}">
        <p14:creationId xmlns:p14="http://schemas.microsoft.com/office/powerpoint/2010/main" val="3699128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Seasonal</a:t>
            </a:r>
          </a:p>
        </p:txBody>
      </p:sp>
      <p:sp>
        <p:nvSpPr>
          <p:cNvPr id="3" name="Text Placeholder 2"/>
          <p:cNvSpPr>
            <a:spLocks noGrp="1"/>
          </p:cNvSpPr>
          <p:nvPr>
            <p:ph type="body" sz="quarter" idx="10"/>
          </p:nvPr>
        </p:nvSpPr>
        <p:spPr>
          <a:xfrm>
            <a:off x="457200" y="1082078"/>
            <a:ext cx="8229600" cy="1584922"/>
          </a:xfrm>
        </p:spPr>
        <p:txBody>
          <a:bodyPr>
            <a:normAutofit/>
          </a:bodyPr>
          <a:lstStyle/>
          <a:p>
            <a:r>
              <a:rPr sz="2800" dirty="0"/>
              <a:t>A </a:t>
            </a:r>
            <a:r>
              <a:rPr sz="2800" b="1" dirty="0"/>
              <a:t>seasonal</a:t>
            </a:r>
            <a:r>
              <a:rPr sz="2800" dirty="0"/>
              <a:t> pattern is a repetitive up-and-down movement in </a:t>
            </a:r>
            <a:r>
              <a:rPr lang="en-US" sz="2800" dirty="0"/>
              <a:t>time series</a:t>
            </a:r>
            <a:r>
              <a:rPr sz="2800" dirty="0"/>
              <a:t> that can occur on a quarterly, monthly, weekly, or daily basis.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37A27-F3D3-4122-9436-C461CC1FA0D1}"/>
              </a:ext>
            </a:extLst>
          </p:cNvPr>
          <p:cNvSpPr>
            <a:spLocks noGrp="1"/>
          </p:cNvSpPr>
          <p:nvPr>
            <p:ph type="title"/>
          </p:nvPr>
        </p:nvSpPr>
        <p:spPr/>
        <p:txBody>
          <a:bodyPr/>
          <a:lstStyle/>
          <a:p>
            <a:r>
              <a:rPr lang="en-US" dirty="0"/>
              <a:t>Additive Seasonal Forecasting—Slide 1</a:t>
            </a:r>
          </a:p>
        </p:txBody>
      </p:sp>
      <p:sp>
        <p:nvSpPr>
          <p:cNvPr id="3" name="Text Placeholder 2">
            <a:extLst>
              <a:ext uri="{FF2B5EF4-FFF2-40B4-BE49-F238E27FC236}">
                <a16:creationId xmlns:a16="http://schemas.microsoft.com/office/drawing/2014/main" id="{2AE2EF13-9103-49DA-BB41-A8F44B5843C0}"/>
              </a:ext>
            </a:extLst>
          </p:cNvPr>
          <p:cNvSpPr>
            <a:spLocks noGrp="1"/>
          </p:cNvSpPr>
          <p:nvPr>
            <p:ph type="body" sz="quarter" idx="10"/>
          </p:nvPr>
        </p:nvSpPr>
        <p:spPr/>
        <p:txBody>
          <a:bodyPr/>
          <a:lstStyle/>
          <a:p>
            <a:r>
              <a:rPr lang="en-US" sz="2400" dirty="0"/>
              <a:t>With the additive seasonal forecasting method, we assume the seasonal adjustments are constant and do not change over time. This method is accomplished by a regression technique, with each season being represented by a dummy variable. Suppose we have four quarters. In this case, we will use three dummy variables, Q</a:t>
            </a:r>
            <a:r>
              <a:rPr lang="en-US" sz="2400" dirty="0">
                <a:latin typeface="Calibri" panose="020F0502020204030204" pitchFamily="34" charset="0"/>
                <a:ea typeface="Calibri" panose="020F0502020204030204" pitchFamily="34" charset="0"/>
                <a:cs typeface="Calibri" panose="020F0502020204030204" pitchFamily="34" charset="0"/>
              </a:rPr>
              <a:t>₁</a:t>
            </a:r>
            <a:r>
              <a:rPr lang="en-US" sz="2400" dirty="0"/>
              <a:t>, Q₂, and Q₃, which take the value 1, if it is that respective quarter, and 0, otherwise. When all three of the dummy variables are zero, then it represents the 4</a:t>
            </a:r>
            <a:r>
              <a:rPr lang="en-US" sz="2400" baseline="30000" dirty="0"/>
              <a:t>th</a:t>
            </a:r>
            <a:r>
              <a:rPr lang="en-US" sz="2400" dirty="0"/>
              <a:t> quarter. Similarly, if we have daily seasonality, then we will have six dummy variables (D</a:t>
            </a:r>
            <a:r>
              <a:rPr lang="en-US" sz="2400" dirty="0">
                <a:latin typeface="Calibri" panose="020F0502020204030204" pitchFamily="34" charset="0"/>
                <a:ea typeface="Calibri" panose="020F0502020204030204" pitchFamily="34" charset="0"/>
                <a:cs typeface="Calibri" panose="020F0502020204030204" pitchFamily="34" charset="0"/>
              </a:rPr>
              <a:t>₁</a:t>
            </a:r>
            <a:r>
              <a:rPr lang="en-US" sz="2400" dirty="0"/>
              <a:t>, D₂, …, D₆) and if we have monthly seasonality, we will have 11 dummy variables (D</a:t>
            </a:r>
            <a:r>
              <a:rPr lang="en-US" sz="2400" dirty="0">
                <a:latin typeface="Calibri" panose="020F0502020204030204" pitchFamily="34" charset="0"/>
                <a:ea typeface="Calibri" panose="020F0502020204030204" pitchFamily="34" charset="0"/>
                <a:cs typeface="Calibri" panose="020F0502020204030204" pitchFamily="34" charset="0"/>
              </a:rPr>
              <a:t>₁</a:t>
            </a:r>
            <a:r>
              <a:rPr lang="en-US" sz="2400" dirty="0"/>
              <a:t>, D₂, …, D</a:t>
            </a:r>
            <a:r>
              <a:rPr lang="en-US" sz="2400" dirty="0">
                <a:latin typeface="Calibri" panose="020F0502020204030204" pitchFamily="34" charset="0"/>
                <a:ea typeface="Calibri" panose="020F0502020204030204" pitchFamily="34" charset="0"/>
                <a:cs typeface="Calibri" panose="020F0502020204030204" pitchFamily="34" charset="0"/>
              </a:rPr>
              <a:t>₁₁</a:t>
            </a:r>
            <a:r>
              <a:rPr lang="en-US" sz="2400" dirty="0"/>
              <a:t>). If trend is present, we will introduce another variable </a:t>
            </a:r>
            <a:r>
              <a:rPr lang="en-US" sz="2400" i="1" dirty="0"/>
              <a:t>t</a:t>
            </a:r>
            <a:r>
              <a:rPr lang="en-US" sz="2400" dirty="0"/>
              <a:t>, to represent the time period.</a:t>
            </a:r>
          </a:p>
        </p:txBody>
      </p:sp>
    </p:spTree>
    <p:extLst>
      <p:ext uri="{BB962C8B-B14F-4D97-AF65-F5344CB8AC3E}">
        <p14:creationId xmlns:p14="http://schemas.microsoft.com/office/powerpoint/2010/main" val="1099379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1C6B9-74BF-4461-B26F-FE2395F29579}"/>
              </a:ext>
            </a:extLst>
          </p:cNvPr>
          <p:cNvSpPr>
            <a:spLocks noGrp="1"/>
          </p:cNvSpPr>
          <p:nvPr>
            <p:ph type="title"/>
          </p:nvPr>
        </p:nvSpPr>
        <p:spPr/>
        <p:txBody>
          <a:bodyPr/>
          <a:lstStyle/>
          <a:p>
            <a:r>
              <a:rPr lang="en-US" dirty="0"/>
              <a:t>Additive Seasonal Forecasting—Slide 2</a:t>
            </a:r>
          </a:p>
        </p:txBody>
      </p:sp>
      <p:sp>
        <p:nvSpPr>
          <p:cNvPr id="3" name="Text Placeholder 2">
            <a:extLst>
              <a:ext uri="{FF2B5EF4-FFF2-40B4-BE49-F238E27FC236}">
                <a16:creationId xmlns:a16="http://schemas.microsoft.com/office/drawing/2014/main" id="{D088AD5D-3AC2-4DF6-898E-9F141D335CF3}"/>
              </a:ext>
            </a:extLst>
          </p:cNvPr>
          <p:cNvSpPr>
            <a:spLocks noGrp="1"/>
          </p:cNvSpPr>
          <p:nvPr>
            <p:ph type="body" sz="quarter" idx="10"/>
          </p:nvPr>
        </p:nvSpPr>
        <p:spPr>
          <a:xfrm>
            <a:off x="457200" y="1029287"/>
            <a:ext cx="8229600" cy="1790113"/>
          </a:xfrm>
        </p:spPr>
        <p:txBody>
          <a:bodyPr/>
          <a:lstStyle/>
          <a:p>
            <a:r>
              <a:rPr lang="en-US" dirty="0"/>
              <a:t>Consider the 3-year truck crossings at the Laredo border (Note: For a good seasonality forecast, we need at least 3 to 5 seasons worth of data (i.e., 3 to 5 years’ worth of data if it is monthly/quarterly data).</a:t>
            </a:r>
          </a:p>
        </p:txBody>
      </p:sp>
      <p:sp>
        <p:nvSpPr>
          <p:cNvPr id="7" name="TextBox 6">
            <a:extLst>
              <a:ext uri="{FF2B5EF4-FFF2-40B4-BE49-F238E27FC236}">
                <a16:creationId xmlns:a16="http://schemas.microsoft.com/office/drawing/2014/main" id="{C6824680-9111-E007-C54E-C6CE3B7D6436}"/>
              </a:ext>
            </a:extLst>
          </p:cNvPr>
          <p:cNvSpPr txBox="1"/>
          <p:nvPr/>
        </p:nvSpPr>
        <p:spPr>
          <a:xfrm>
            <a:off x="1128712" y="2939534"/>
            <a:ext cx="6581775" cy="369332"/>
          </a:xfrm>
          <a:prstGeom prst="rect">
            <a:avLst/>
          </a:prstGeom>
          <a:noFill/>
        </p:spPr>
        <p:txBody>
          <a:bodyPr wrap="square">
            <a:spAutoFit/>
          </a:bodyPr>
          <a:lstStyle/>
          <a:p>
            <a:pPr algn="ctr">
              <a:defRPr b="1"/>
            </a:pPr>
            <a:r>
              <a:rPr lang="en-US" sz="1800" dirty="0"/>
              <a:t>Table 1 – </a:t>
            </a:r>
            <a:r>
              <a:rPr lang="en-US" sz="1800" b="1" dirty="0"/>
              <a:t>Quarterly Truck Volume for the Laredo Truck Crossings</a:t>
            </a:r>
          </a:p>
        </p:txBody>
      </p:sp>
      <p:graphicFrame>
        <p:nvGraphicFramePr>
          <p:cNvPr id="6" name="Table Placeholder 2" descr="The table shows quarterly data from 2016 to 2018 and it has 4 columns: Quarter 1, Quarter 2, Quarter 3 and Quarter 4.&#10;Row1: For 2016,&#10;Quarter 1: 500,794,&#10;Quarter 2: 536,312,&#10;Quarter 3: 523,496,&#10;Quarter 4: 523,362,&#10;&#10;Row 2: For 2017,&#10;Quarter 1: 533,245,&#10;Quarter 2: 545,223,&#10;Quarter 3: 555,682,&#10;Quarter 4: 548,834,&#10;&#10;Row 3: For 2018,&#10;Quarter 1: 556,298,&#10;Quarter 2: 592,371,&#10;Quarter 3: 587,238,&#10;Quarter 4: 578,060.">
            <a:extLst>
              <a:ext uri="{FF2B5EF4-FFF2-40B4-BE49-F238E27FC236}">
                <a16:creationId xmlns:a16="http://schemas.microsoft.com/office/drawing/2014/main" id="{DE4E48C7-FF82-37D4-BEF2-E6C719FF85FC}"/>
              </a:ext>
            </a:extLst>
          </p:cNvPr>
          <p:cNvGraphicFramePr>
            <a:graphicFrameLocks/>
          </p:cNvGraphicFramePr>
          <p:nvPr>
            <p:extLst>
              <p:ext uri="{D42A27DB-BD31-4B8C-83A1-F6EECF244321}">
                <p14:modId xmlns:p14="http://schemas.microsoft.com/office/powerpoint/2010/main" val="1876170203"/>
              </p:ext>
            </p:extLst>
          </p:nvPr>
        </p:nvGraphicFramePr>
        <p:xfrm>
          <a:off x="457200" y="3384325"/>
          <a:ext cx="7924800" cy="1568675"/>
        </p:xfrm>
        <a:graphic>
          <a:graphicData uri="http://schemas.openxmlformats.org/drawingml/2006/table">
            <a:tbl>
              <a:tblPr firstRow="1" bandRow="1">
                <a:tableStyleId>{5940675A-B579-460E-94D1-54222C63F5DA}</a:tableStyleId>
              </a:tblPr>
              <a:tblGrid>
                <a:gridCol w="990600">
                  <a:extLst>
                    <a:ext uri="{9D8B030D-6E8A-4147-A177-3AD203B41FA5}">
                      <a16:colId xmlns:a16="http://schemas.microsoft.com/office/drawing/2014/main" val="20000"/>
                    </a:ext>
                  </a:extLst>
                </a:gridCol>
                <a:gridCol w="1752600">
                  <a:extLst>
                    <a:ext uri="{9D8B030D-6E8A-4147-A177-3AD203B41FA5}">
                      <a16:colId xmlns:a16="http://schemas.microsoft.com/office/drawing/2014/main" val="20001"/>
                    </a:ext>
                  </a:extLst>
                </a:gridCol>
                <a:gridCol w="16002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54020">
                <a:tc>
                  <a:txBody>
                    <a:bodyPr/>
                    <a:lstStyle/>
                    <a:p>
                      <a:pPr algn="ctr">
                        <a:defRPr sz="1600" b="1"/>
                      </a:pPr>
                      <a:endParaRPr sz="1600" dirty="0"/>
                    </a:p>
                  </a:txBody>
                  <a:tcPr/>
                </a:tc>
                <a:tc>
                  <a:txBody>
                    <a:bodyPr/>
                    <a:lstStyle/>
                    <a:p>
                      <a:pPr algn="ctr">
                        <a:defRPr sz="1600" b="1"/>
                      </a:pPr>
                      <a:r>
                        <a:rPr lang="en-US" sz="1600" dirty="0"/>
                        <a:t>Quarter 1</a:t>
                      </a:r>
                      <a:endParaRPr sz="1600" dirty="0"/>
                    </a:p>
                  </a:txBody>
                  <a:tcPr/>
                </a:tc>
                <a:tc>
                  <a:txBody>
                    <a:bodyPr/>
                    <a:lstStyle/>
                    <a:p>
                      <a:pPr algn="ctr">
                        <a:defRPr sz="1600" b="1"/>
                      </a:pPr>
                      <a:r>
                        <a:rPr lang="en-US" sz="1600" dirty="0"/>
                        <a:t>Quarter 2</a:t>
                      </a:r>
                    </a:p>
                  </a:txBody>
                  <a:tcPr/>
                </a:tc>
                <a:tc>
                  <a:txBody>
                    <a:bodyPr/>
                    <a:lstStyle/>
                    <a:p>
                      <a:pPr algn="ctr">
                        <a:defRPr sz="1600" b="1"/>
                      </a:pPr>
                      <a:r>
                        <a:rPr lang="en-US" sz="1600" dirty="0"/>
                        <a:t>Quarter 3</a:t>
                      </a:r>
                    </a:p>
                  </a:txBody>
                  <a:tcPr/>
                </a:tc>
                <a:tc>
                  <a:txBody>
                    <a:bodyPr/>
                    <a:lstStyle/>
                    <a:p>
                      <a:pPr algn="ctr">
                        <a:defRPr sz="1600" b="1"/>
                      </a:pPr>
                      <a:r>
                        <a:rPr lang="en-US" sz="1600" dirty="0"/>
                        <a:t>Quarter 4</a:t>
                      </a:r>
                    </a:p>
                  </a:txBody>
                  <a:tcPr/>
                </a:tc>
                <a:extLst>
                  <a:ext uri="{0D108BD9-81ED-4DB2-BD59-A6C34878D82A}">
                    <a16:rowId xmlns:a16="http://schemas.microsoft.com/office/drawing/2014/main" val="10000"/>
                  </a:ext>
                </a:extLst>
              </a:tr>
              <a:tr h="404885">
                <a:tc>
                  <a:txBody>
                    <a:bodyPr/>
                    <a:lstStyle/>
                    <a:p>
                      <a:pPr algn="ctr"/>
                      <a:r>
                        <a:rPr lang="en-US" dirty="0"/>
                        <a:t>2016</a:t>
                      </a:r>
                      <a:endParaRPr sz="1600" dirty="0">
                        <a:latin typeface="Cambria Math"/>
                      </a:endParaRPr>
                    </a:p>
                  </a:txBody>
                  <a:tcPr/>
                </a:tc>
                <a:tc>
                  <a:txBody>
                    <a:bodyPr/>
                    <a:lstStyle/>
                    <a:p>
                      <a:pPr algn="ctr"/>
                      <a:r>
                        <a:rPr lang="en-US" dirty="0"/>
                        <a:t>500,794</a:t>
                      </a:r>
                      <a:endParaRPr sz="1600" dirty="0">
                        <a:latin typeface="Cambria Math"/>
                      </a:endParaRPr>
                    </a:p>
                  </a:txBody>
                  <a:tcPr/>
                </a:tc>
                <a:tc>
                  <a:txBody>
                    <a:bodyPr/>
                    <a:lstStyle/>
                    <a:p>
                      <a:pPr algn="ctr"/>
                      <a:r>
                        <a:rPr lang="en-US" dirty="0"/>
                        <a:t>536,312</a:t>
                      </a:r>
                      <a:endParaRPr sz="1600" dirty="0">
                        <a:latin typeface="Cambria Math"/>
                      </a:endParaRPr>
                    </a:p>
                  </a:txBody>
                  <a:tcPr/>
                </a:tc>
                <a:tc>
                  <a:txBody>
                    <a:bodyPr/>
                    <a:lstStyle/>
                    <a:p>
                      <a:pPr algn="ctr"/>
                      <a:r>
                        <a:rPr lang="en-US" dirty="0"/>
                        <a:t>523,496</a:t>
                      </a:r>
                      <a:endParaRPr sz="1600" dirty="0">
                        <a:latin typeface="Cambria Math"/>
                      </a:endParaRPr>
                    </a:p>
                  </a:txBody>
                  <a:tcPr/>
                </a:tc>
                <a:tc>
                  <a:txBody>
                    <a:bodyPr/>
                    <a:lstStyle/>
                    <a:p>
                      <a:pPr algn="ctr"/>
                      <a:r>
                        <a:rPr lang="en-US" dirty="0"/>
                        <a:t>523,362</a:t>
                      </a:r>
                      <a:endParaRPr sz="1600" dirty="0">
                        <a:latin typeface="Cambria Math"/>
                      </a:endParaRPr>
                    </a:p>
                  </a:txBody>
                  <a:tcPr/>
                </a:tc>
                <a:extLst>
                  <a:ext uri="{0D108BD9-81ED-4DB2-BD59-A6C34878D82A}">
                    <a16:rowId xmlns:a16="http://schemas.microsoft.com/office/drawing/2014/main" val="10001"/>
                  </a:ext>
                </a:extLst>
              </a:tr>
              <a:tr h="404885">
                <a:tc>
                  <a:txBody>
                    <a:bodyPr/>
                    <a:lstStyle/>
                    <a:p>
                      <a:pPr algn="ctr"/>
                      <a:r>
                        <a:rPr lang="en-US" dirty="0"/>
                        <a:t>2017</a:t>
                      </a:r>
                      <a:endParaRPr sz="1600" dirty="0">
                        <a:latin typeface="Cambria Math"/>
                      </a:endParaRPr>
                    </a:p>
                  </a:txBody>
                  <a:tcPr/>
                </a:tc>
                <a:tc>
                  <a:txBody>
                    <a:bodyPr/>
                    <a:lstStyle/>
                    <a:p>
                      <a:pPr algn="ctr"/>
                      <a:r>
                        <a:rPr lang="en-US" dirty="0"/>
                        <a:t>533,245</a:t>
                      </a:r>
                      <a:endParaRPr sz="1600" dirty="0">
                        <a:latin typeface="Cambria Math"/>
                      </a:endParaRPr>
                    </a:p>
                  </a:txBody>
                  <a:tcPr/>
                </a:tc>
                <a:tc>
                  <a:txBody>
                    <a:bodyPr/>
                    <a:lstStyle/>
                    <a:p>
                      <a:pPr algn="ctr"/>
                      <a:r>
                        <a:rPr lang="en-US" dirty="0"/>
                        <a:t>545,223</a:t>
                      </a:r>
                      <a:endParaRPr sz="1600" dirty="0">
                        <a:latin typeface="Cambria Math"/>
                      </a:endParaRPr>
                    </a:p>
                  </a:txBody>
                  <a:tcPr/>
                </a:tc>
                <a:tc>
                  <a:txBody>
                    <a:bodyPr/>
                    <a:lstStyle/>
                    <a:p>
                      <a:pPr algn="ctr"/>
                      <a:r>
                        <a:rPr lang="en-US" dirty="0"/>
                        <a:t>555,682</a:t>
                      </a:r>
                      <a:endParaRPr sz="1600" dirty="0">
                        <a:latin typeface="Cambria Math"/>
                      </a:endParaRPr>
                    </a:p>
                  </a:txBody>
                  <a:tcPr/>
                </a:tc>
                <a:tc>
                  <a:txBody>
                    <a:bodyPr/>
                    <a:lstStyle/>
                    <a:p>
                      <a:pPr algn="ctr"/>
                      <a:r>
                        <a:rPr lang="en-US" dirty="0"/>
                        <a:t>548,834</a:t>
                      </a:r>
                      <a:endParaRPr sz="1600" dirty="0">
                        <a:latin typeface="Cambria Math"/>
                      </a:endParaRPr>
                    </a:p>
                  </a:txBody>
                  <a:tcPr/>
                </a:tc>
                <a:extLst>
                  <a:ext uri="{0D108BD9-81ED-4DB2-BD59-A6C34878D82A}">
                    <a16:rowId xmlns:a16="http://schemas.microsoft.com/office/drawing/2014/main" val="10002"/>
                  </a:ext>
                </a:extLst>
              </a:tr>
              <a:tr h="404885">
                <a:tc>
                  <a:txBody>
                    <a:bodyPr/>
                    <a:lstStyle/>
                    <a:p>
                      <a:pPr algn="ctr"/>
                      <a:r>
                        <a:rPr lang="en-US" dirty="0"/>
                        <a:t>2018</a:t>
                      </a:r>
                      <a:endParaRPr sz="1600" dirty="0">
                        <a:latin typeface="Cambria Math"/>
                      </a:endParaRPr>
                    </a:p>
                  </a:txBody>
                  <a:tcPr/>
                </a:tc>
                <a:tc>
                  <a:txBody>
                    <a:bodyPr/>
                    <a:lstStyle/>
                    <a:p>
                      <a:pPr algn="ctr"/>
                      <a:r>
                        <a:rPr lang="en-US" dirty="0"/>
                        <a:t>556,298</a:t>
                      </a:r>
                      <a:endParaRPr sz="1600" dirty="0">
                        <a:latin typeface="Cambria Math"/>
                      </a:endParaRPr>
                    </a:p>
                  </a:txBody>
                  <a:tcPr/>
                </a:tc>
                <a:tc>
                  <a:txBody>
                    <a:bodyPr/>
                    <a:lstStyle/>
                    <a:p>
                      <a:pPr algn="ctr"/>
                      <a:r>
                        <a:rPr lang="en-US" dirty="0"/>
                        <a:t>592,371</a:t>
                      </a:r>
                      <a:endParaRPr sz="1600" dirty="0">
                        <a:latin typeface="Cambria Math"/>
                      </a:endParaRPr>
                    </a:p>
                  </a:txBody>
                  <a:tcPr/>
                </a:tc>
                <a:tc>
                  <a:txBody>
                    <a:bodyPr/>
                    <a:lstStyle/>
                    <a:p>
                      <a:pPr algn="ctr">
                        <a:defRPr sz="1600"/>
                      </a:pPr>
                      <a:r>
                        <a:rPr lang="en-US" dirty="0"/>
                        <a:t>587,238</a:t>
                      </a:r>
                      <a:endParaRPr dirty="0"/>
                    </a:p>
                  </a:txBody>
                  <a:tcPr/>
                </a:tc>
                <a:tc>
                  <a:txBody>
                    <a:bodyPr/>
                    <a:lstStyle/>
                    <a:p>
                      <a:pPr algn="ctr"/>
                      <a:r>
                        <a:rPr lang="en-US" dirty="0"/>
                        <a:t>578,060</a:t>
                      </a:r>
                      <a:endParaRPr sz="1600" dirty="0">
                        <a:latin typeface="Cambria Math"/>
                      </a:endParaRPr>
                    </a:p>
                  </a:txBody>
                  <a:tcPr/>
                </a:tc>
                <a:extLst>
                  <a:ext uri="{0D108BD9-81ED-4DB2-BD59-A6C34878D82A}">
                    <a16:rowId xmlns:a16="http://schemas.microsoft.com/office/drawing/2014/main" val="10003"/>
                  </a:ext>
                </a:extLst>
              </a:tr>
            </a:tbl>
          </a:graphicData>
        </a:graphic>
      </p:graphicFrame>
      <p:sp>
        <p:nvSpPr>
          <p:cNvPr id="9" name="TextBox 8">
            <a:extLst>
              <a:ext uri="{FF2B5EF4-FFF2-40B4-BE49-F238E27FC236}">
                <a16:creationId xmlns:a16="http://schemas.microsoft.com/office/drawing/2014/main" id="{7D8ED7DA-4EC5-CE2A-8B6F-BE99410A8ED6}"/>
              </a:ext>
            </a:extLst>
          </p:cNvPr>
          <p:cNvSpPr txBox="1"/>
          <p:nvPr/>
        </p:nvSpPr>
        <p:spPr>
          <a:xfrm>
            <a:off x="381000" y="5029200"/>
            <a:ext cx="8382000" cy="954107"/>
          </a:xfrm>
          <a:prstGeom prst="rect">
            <a:avLst/>
          </a:prstGeom>
          <a:noFill/>
        </p:spPr>
        <p:txBody>
          <a:bodyPr wrap="square">
            <a:spAutoFit/>
          </a:bodyPr>
          <a:lstStyle/>
          <a:p>
            <a:r>
              <a:rPr lang="en-US" sz="2800" dirty="0"/>
              <a:t>First we must rearrange the data so that we can introduce the dummy variables representing the quarter.</a:t>
            </a:r>
          </a:p>
        </p:txBody>
      </p:sp>
    </p:spTree>
    <p:extLst>
      <p:ext uri="{BB962C8B-B14F-4D97-AF65-F5344CB8AC3E}">
        <p14:creationId xmlns:p14="http://schemas.microsoft.com/office/powerpoint/2010/main" val="2905914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D9EBA-B2CB-434E-8BDA-6F473247C0D5}"/>
              </a:ext>
            </a:extLst>
          </p:cNvPr>
          <p:cNvSpPr>
            <a:spLocks noGrp="1"/>
          </p:cNvSpPr>
          <p:nvPr>
            <p:ph type="title"/>
          </p:nvPr>
        </p:nvSpPr>
        <p:spPr/>
        <p:txBody>
          <a:bodyPr/>
          <a:lstStyle/>
          <a:p>
            <a:r>
              <a:rPr lang="en-US" dirty="0"/>
              <a:t>Additive Seasonal Forecasting—Slide 3</a:t>
            </a:r>
          </a:p>
        </p:txBody>
      </p:sp>
      <p:sp>
        <p:nvSpPr>
          <p:cNvPr id="6" name="TextBox 5">
            <a:extLst>
              <a:ext uri="{FF2B5EF4-FFF2-40B4-BE49-F238E27FC236}">
                <a16:creationId xmlns:a16="http://schemas.microsoft.com/office/drawing/2014/main" id="{F24CFB27-BC64-DF8C-4317-6FBBAEF11062}"/>
              </a:ext>
            </a:extLst>
          </p:cNvPr>
          <p:cNvSpPr txBox="1"/>
          <p:nvPr/>
        </p:nvSpPr>
        <p:spPr>
          <a:xfrm>
            <a:off x="76200" y="935593"/>
            <a:ext cx="9067800" cy="369332"/>
          </a:xfrm>
          <a:prstGeom prst="rect">
            <a:avLst/>
          </a:prstGeom>
          <a:noFill/>
        </p:spPr>
        <p:txBody>
          <a:bodyPr wrap="square">
            <a:spAutoFit/>
          </a:bodyPr>
          <a:lstStyle/>
          <a:p>
            <a:pPr algn="ctr">
              <a:defRPr b="1"/>
            </a:pPr>
            <a:r>
              <a:rPr lang="en-US" sz="1800" dirty="0"/>
              <a:t>Table 2 – </a:t>
            </a:r>
            <a:r>
              <a:rPr lang="en-US" sz="1800" b="1" dirty="0"/>
              <a:t>Quarterly Truck Volume for the Laredo Truck Crossings with Dummy Variables</a:t>
            </a:r>
          </a:p>
        </p:txBody>
      </p:sp>
      <p:graphicFrame>
        <p:nvGraphicFramePr>
          <p:cNvPr id="4" name="Table Placeholder 2" descr="The table lists quarterly truck crossings from 2016 to 2018. Columns include Year, Quarter, Truck Crossings, and binary indicators for Q1, Q2, and Q3. Each row shows the number of truck crossings for a specific quarter and year.&#10;Year 2016,&#10;Quarter 1:&#10;Truck Crossings were 500,794.&#10;Dummy variable Q sub 1 equals 1, Q sub 2 equals 0, Q sub 3 equals 0.&#10;Quarter 2:&#10;Truck Crossings were 536,312.&#10;Q sub 1 equals 0, Q sub 2 equals 1, Q sub 3 equals 0.&#10;Quarter 3:&#10;Truck Crossings were 523,496.&#10;Q sub 1 equals 0, Q sub 2 equals 0, Q sub 3 equals 1.&#10;Quarter 4:&#10;Truck Crossings were 523,362.&#10;Q sub 1 equals 0, Q sub 2 equals 0, Q sub 3 equals 0.&#10;Year 2017,&#10;Quarter 1:&#10;Truck Crossings were 533,245.&#10;Q sub 1 equals 1, Q sub 2 equals 0, Q sub 3 equals 0.&#10;Quarter 2:&#10;Truck Crossings were 545,223.&#10;Q sub 1 equals 0, Q sub 2 equals 1, Q sub 3 equals 0.&#10;Quarter 3:&#10;Truck Crossings were 555,682.&#10;Q sub 1 equals 0, Q sub 2 equals 0, Q sub 3 equals 1.&#10;Quarter 4:&#10;Truck Crossings were 548,834.&#10;Q sub 1 equals 0, Q sub 2 equals 0, Q sub 3 equals 0.&#10;Year 2018,&#10;Quarter 1:&#10;Truck Crossings were 556,298.&#10;Q sub 1 equals 1, Q sub 2 equals 0, Q sub 3 equals 0.&#10;Quarter 2:&#10;Truck Crossings were 592,371.&#10;Q sub 1 equals 0, Q sub 2 equals 1, Q sub 3 equals 0.&#10;Quarter 3:&#10;Truck Crossings were 587,238.&#10;Q sub 1 equals 0, Q sub 2 equals 0, Q sub 3 equals 1.&#10;Quarter 4:&#10;Truck Crossings were 578,060.&#10;Q sub 1 equals 0, Q sub 2 equals 0, Q sub 3 equals 0.">
            <a:extLst>
              <a:ext uri="{FF2B5EF4-FFF2-40B4-BE49-F238E27FC236}">
                <a16:creationId xmlns:a16="http://schemas.microsoft.com/office/drawing/2014/main" id="{4B642D2E-0FC8-DE97-8FCB-54914A949EFF}"/>
              </a:ext>
            </a:extLst>
          </p:cNvPr>
          <p:cNvGraphicFramePr>
            <a:graphicFrameLocks/>
          </p:cNvGraphicFramePr>
          <p:nvPr>
            <p:extLst>
              <p:ext uri="{D42A27DB-BD31-4B8C-83A1-F6EECF244321}">
                <p14:modId xmlns:p14="http://schemas.microsoft.com/office/powerpoint/2010/main" val="2947757889"/>
              </p:ext>
            </p:extLst>
          </p:nvPr>
        </p:nvGraphicFramePr>
        <p:xfrm>
          <a:off x="609600" y="1248085"/>
          <a:ext cx="7924800" cy="4743140"/>
        </p:xfrm>
        <a:graphic>
          <a:graphicData uri="http://schemas.openxmlformats.org/drawingml/2006/table">
            <a:tbl>
              <a:tblPr firstRow="1" bandRow="1">
                <a:tableStyleId>{5940675A-B579-460E-94D1-54222C63F5DA}</a:tableStyleId>
              </a:tblPr>
              <a:tblGrid>
                <a:gridCol w="76200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1651800">
                  <a:extLst>
                    <a:ext uri="{9D8B030D-6E8A-4147-A177-3AD203B41FA5}">
                      <a16:colId xmlns:a16="http://schemas.microsoft.com/office/drawing/2014/main" val="20002"/>
                    </a:ext>
                  </a:extLst>
                </a:gridCol>
                <a:gridCol w="1497600">
                  <a:extLst>
                    <a:ext uri="{9D8B030D-6E8A-4147-A177-3AD203B41FA5}">
                      <a16:colId xmlns:a16="http://schemas.microsoft.com/office/drawing/2014/main" val="20003"/>
                    </a:ext>
                  </a:extLst>
                </a:gridCol>
                <a:gridCol w="1435200">
                  <a:extLst>
                    <a:ext uri="{9D8B030D-6E8A-4147-A177-3AD203B41FA5}">
                      <a16:colId xmlns:a16="http://schemas.microsoft.com/office/drawing/2014/main" val="20004"/>
                    </a:ext>
                  </a:extLst>
                </a:gridCol>
                <a:gridCol w="1435200">
                  <a:extLst>
                    <a:ext uri="{9D8B030D-6E8A-4147-A177-3AD203B41FA5}">
                      <a16:colId xmlns:a16="http://schemas.microsoft.com/office/drawing/2014/main" val="2384881970"/>
                    </a:ext>
                  </a:extLst>
                </a:gridCol>
              </a:tblGrid>
              <a:tr h="354020">
                <a:tc>
                  <a:txBody>
                    <a:bodyPr/>
                    <a:lstStyle/>
                    <a:p>
                      <a:pPr algn="ctr">
                        <a:defRPr sz="1600" b="1"/>
                      </a:pPr>
                      <a:r>
                        <a:rPr lang="en-US" sz="1600" dirty="0"/>
                        <a:t>Year</a:t>
                      </a:r>
                      <a:endParaRPr sz="1600" dirty="0"/>
                    </a:p>
                  </a:txBody>
                  <a:tcPr/>
                </a:tc>
                <a:tc>
                  <a:txBody>
                    <a:bodyPr/>
                    <a:lstStyle/>
                    <a:p>
                      <a:pPr algn="ctr">
                        <a:defRPr sz="1600" b="1"/>
                      </a:pPr>
                      <a:r>
                        <a:rPr lang="en-US" sz="1600" dirty="0"/>
                        <a:t>Quarter</a:t>
                      </a:r>
                      <a:endParaRPr sz="1600" dirty="0"/>
                    </a:p>
                  </a:txBody>
                  <a:tcPr/>
                </a:tc>
                <a:tc>
                  <a:txBody>
                    <a:bodyPr/>
                    <a:lstStyle/>
                    <a:p>
                      <a:pPr algn="ctr">
                        <a:defRPr sz="1600" b="1"/>
                      </a:pPr>
                      <a:r>
                        <a:rPr lang="en-US" sz="1600" dirty="0"/>
                        <a:t>Truck Crossings</a:t>
                      </a:r>
                    </a:p>
                  </a:txBody>
                  <a:tcPr/>
                </a:tc>
                <a:tc>
                  <a:txBody>
                    <a:bodyPr/>
                    <a:lstStyle/>
                    <a:p>
                      <a:pPr algn="ctr">
                        <a:defRPr sz="1600" b="1"/>
                      </a:pPr>
                      <a:r>
                        <a:rPr lang="en-US" sz="1600" dirty="0"/>
                        <a:t>Q</a:t>
                      </a:r>
                      <a:r>
                        <a:rPr lang="en-US" sz="1600" dirty="0">
                          <a:latin typeface="Calibri" panose="020F0502020204030204" pitchFamily="34" charset="0"/>
                          <a:ea typeface="Calibri" panose="020F0502020204030204" pitchFamily="34" charset="0"/>
                          <a:cs typeface="Calibri" panose="020F0502020204030204" pitchFamily="34" charset="0"/>
                        </a:rPr>
                        <a:t>₁</a:t>
                      </a:r>
                      <a:endParaRPr lang="en-US" sz="1600" dirty="0"/>
                    </a:p>
                  </a:txBody>
                  <a:tcPr/>
                </a:tc>
                <a:tc>
                  <a:txBody>
                    <a:bodyPr/>
                    <a:lstStyle/>
                    <a:p>
                      <a:pPr algn="ctr">
                        <a:defRPr sz="1600" b="1"/>
                      </a:pPr>
                      <a:r>
                        <a:rPr lang="en-US" sz="1600" dirty="0"/>
                        <a:t>Q₂</a:t>
                      </a:r>
                    </a:p>
                  </a:txBody>
                  <a:tcPr/>
                </a:tc>
                <a:tc>
                  <a:txBody>
                    <a:bodyPr/>
                    <a:lstStyle/>
                    <a:p>
                      <a:pPr algn="ctr">
                        <a:defRPr sz="1600" b="1"/>
                      </a:pPr>
                      <a:r>
                        <a:rPr lang="en-US" sz="1600" dirty="0"/>
                        <a:t>Q₃</a:t>
                      </a:r>
                    </a:p>
                  </a:txBody>
                  <a:tcPr/>
                </a:tc>
                <a:extLst>
                  <a:ext uri="{0D108BD9-81ED-4DB2-BD59-A6C34878D82A}">
                    <a16:rowId xmlns:a16="http://schemas.microsoft.com/office/drawing/2014/main" val="10000"/>
                  </a:ext>
                </a:extLst>
              </a:tr>
              <a:tr h="265104">
                <a:tc>
                  <a:txBody>
                    <a:bodyPr/>
                    <a:lstStyle/>
                    <a:p>
                      <a:pPr algn="ctr"/>
                      <a:r>
                        <a:rPr lang="en-US" dirty="0"/>
                        <a:t>2016</a:t>
                      </a:r>
                      <a:endParaRPr sz="1600" dirty="0">
                        <a:latin typeface="Cambria Math"/>
                      </a:endParaRPr>
                    </a:p>
                  </a:txBody>
                  <a:tcPr/>
                </a:tc>
                <a:tc>
                  <a:txBody>
                    <a:bodyPr/>
                    <a:lstStyle/>
                    <a:p>
                      <a:pPr algn="ctr"/>
                      <a:r>
                        <a:rPr lang="en-US" dirty="0"/>
                        <a:t>1</a:t>
                      </a:r>
                      <a:endParaRPr sz="1600" dirty="0">
                        <a:latin typeface="Cambria Math"/>
                      </a:endParaRPr>
                    </a:p>
                  </a:txBody>
                  <a:tcPr/>
                </a:tc>
                <a:tc>
                  <a:txBody>
                    <a:bodyPr/>
                    <a:lstStyle/>
                    <a:p>
                      <a:pPr algn="ctr"/>
                      <a:r>
                        <a:rPr lang="en-US" sz="1800" dirty="0">
                          <a:latin typeface="+mn-lt"/>
                          <a:ea typeface="Cambria Math" panose="02040503050406030204" pitchFamily="18" charset="0"/>
                        </a:rPr>
                        <a:t>500,794</a:t>
                      </a:r>
                      <a:endParaRPr sz="1800" dirty="0">
                        <a:latin typeface="+mn-lt"/>
                        <a:ea typeface="Cambria Math" panose="02040503050406030204" pitchFamily="18" charset="0"/>
                      </a:endParaRPr>
                    </a:p>
                  </a:txBody>
                  <a:tcPr/>
                </a:tc>
                <a:tc>
                  <a:txBody>
                    <a:bodyPr/>
                    <a:lstStyle/>
                    <a:p>
                      <a:pPr algn="ctr"/>
                      <a:r>
                        <a:rPr lang="en-US" sz="1800" dirty="0">
                          <a:latin typeface="+mn-lt"/>
                        </a:rPr>
                        <a:t>1</a:t>
                      </a:r>
                      <a:endParaRPr sz="1800" dirty="0">
                        <a:latin typeface="+mn-lt"/>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0</a:t>
                      </a:r>
                      <a:endParaRPr sz="1800" dirty="0">
                        <a:latin typeface="+mn-lt"/>
                      </a:endParaRPr>
                    </a:p>
                  </a:txBody>
                  <a:tcPr/>
                </a:tc>
                <a:extLst>
                  <a:ext uri="{0D108BD9-81ED-4DB2-BD59-A6C34878D82A}">
                    <a16:rowId xmlns:a16="http://schemas.microsoft.com/office/drawing/2014/main" val="10001"/>
                  </a:ext>
                </a:extLst>
              </a:tr>
              <a:tr h="280344">
                <a:tc>
                  <a:txBody>
                    <a:bodyPr/>
                    <a:lstStyle/>
                    <a:p>
                      <a:pPr algn="ctr"/>
                      <a:endParaRPr sz="1600" dirty="0">
                        <a:latin typeface="Cambria Math"/>
                      </a:endParaRPr>
                    </a:p>
                  </a:txBody>
                  <a:tcPr/>
                </a:tc>
                <a:tc>
                  <a:txBody>
                    <a:bodyPr/>
                    <a:lstStyle/>
                    <a:p>
                      <a:pPr algn="ctr"/>
                      <a:r>
                        <a:rPr lang="en-US" dirty="0"/>
                        <a:t>2</a:t>
                      </a:r>
                      <a:endParaRPr sz="1600" dirty="0">
                        <a:latin typeface="Cambria Math"/>
                      </a:endParaRPr>
                    </a:p>
                  </a:txBody>
                  <a:tcPr/>
                </a:tc>
                <a:tc>
                  <a:txBody>
                    <a:bodyPr/>
                    <a:lstStyle/>
                    <a:p>
                      <a:pPr algn="ctr"/>
                      <a:r>
                        <a:rPr lang="en-US" sz="1800" dirty="0">
                          <a:latin typeface="+mn-lt"/>
                          <a:ea typeface="Cambria Math" panose="02040503050406030204" pitchFamily="18" charset="0"/>
                        </a:rPr>
                        <a:t>536,312</a:t>
                      </a:r>
                      <a:endParaRPr sz="1800" dirty="0">
                        <a:latin typeface="+mn-lt"/>
                        <a:ea typeface="Cambria Math" panose="02040503050406030204" pitchFamily="18" charset="0"/>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1</a:t>
                      </a:r>
                      <a:endParaRPr sz="1800" dirty="0">
                        <a:latin typeface="+mn-lt"/>
                      </a:endParaRPr>
                    </a:p>
                  </a:txBody>
                  <a:tcPr/>
                </a:tc>
                <a:tc>
                  <a:txBody>
                    <a:bodyPr/>
                    <a:lstStyle/>
                    <a:p>
                      <a:pPr algn="ctr"/>
                      <a:r>
                        <a:rPr lang="en-US" sz="1800" dirty="0">
                          <a:latin typeface="+mn-lt"/>
                        </a:rPr>
                        <a:t>0</a:t>
                      </a:r>
                      <a:endParaRPr sz="1800" dirty="0">
                        <a:latin typeface="+mn-lt"/>
                      </a:endParaRPr>
                    </a:p>
                  </a:txBody>
                  <a:tcPr/>
                </a:tc>
                <a:extLst>
                  <a:ext uri="{0D108BD9-81ED-4DB2-BD59-A6C34878D82A}">
                    <a16:rowId xmlns:a16="http://schemas.microsoft.com/office/drawing/2014/main" val="10002"/>
                  </a:ext>
                </a:extLst>
              </a:tr>
              <a:tr h="295584">
                <a:tc>
                  <a:txBody>
                    <a:bodyPr/>
                    <a:lstStyle/>
                    <a:p>
                      <a:pPr algn="ctr"/>
                      <a:endParaRPr sz="1600" dirty="0">
                        <a:latin typeface="Cambria Math"/>
                      </a:endParaRPr>
                    </a:p>
                  </a:txBody>
                  <a:tcPr/>
                </a:tc>
                <a:tc>
                  <a:txBody>
                    <a:bodyPr/>
                    <a:lstStyle/>
                    <a:p>
                      <a:pPr algn="ctr"/>
                      <a:r>
                        <a:rPr lang="en-US" dirty="0"/>
                        <a:t>3</a:t>
                      </a:r>
                      <a:endParaRPr sz="1600" dirty="0">
                        <a:latin typeface="Cambria Math"/>
                      </a:endParaRPr>
                    </a:p>
                  </a:txBody>
                  <a:tcPr/>
                </a:tc>
                <a:tc>
                  <a:txBody>
                    <a:bodyPr/>
                    <a:lstStyle/>
                    <a:p>
                      <a:pPr algn="ctr"/>
                      <a:r>
                        <a:rPr lang="en-US" sz="1800" dirty="0">
                          <a:latin typeface="+mn-lt"/>
                          <a:ea typeface="Cambria Math" panose="02040503050406030204" pitchFamily="18" charset="0"/>
                        </a:rPr>
                        <a:t>523,496</a:t>
                      </a:r>
                      <a:endParaRPr sz="1800" dirty="0">
                        <a:latin typeface="+mn-lt"/>
                        <a:ea typeface="Cambria Math" panose="02040503050406030204" pitchFamily="18" charset="0"/>
                      </a:endParaRPr>
                    </a:p>
                  </a:txBody>
                  <a:tcPr/>
                </a:tc>
                <a:tc>
                  <a:txBody>
                    <a:bodyPr/>
                    <a:lstStyle/>
                    <a:p>
                      <a:pPr algn="ctr">
                        <a:defRPr sz="1600"/>
                      </a:pPr>
                      <a:r>
                        <a:rPr lang="en-US" sz="1800" dirty="0">
                          <a:latin typeface="+mn-lt"/>
                        </a:rPr>
                        <a:t>0</a:t>
                      </a:r>
                      <a:endParaRPr sz="1800" dirty="0">
                        <a:latin typeface="+mn-lt"/>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1</a:t>
                      </a:r>
                      <a:endParaRPr sz="1800" dirty="0">
                        <a:latin typeface="+mn-lt"/>
                      </a:endParaRPr>
                    </a:p>
                  </a:txBody>
                  <a:tcPr/>
                </a:tc>
                <a:extLst>
                  <a:ext uri="{0D108BD9-81ED-4DB2-BD59-A6C34878D82A}">
                    <a16:rowId xmlns:a16="http://schemas.microsoft.com/office/drawing/2014/main" val="10003"/>
                  </a:ext>
                </a:extLst>
              </a:tr>
              <a:tr h="234624">
                <a:tc>
                  <a:txBody>
                    <a:bodyPr/>
                    <a:lstStyle/>
                    <a:p>
                      <a:pPr algn="ctr"/>
                      <a:endParaRPr sz="1600" dirty="0">
                        <a:latin typeface="Cambria Math"/>
                      </a:endParaRPr>
                    </a:p>
                  </a:txBody>
                  <a:tcPr/>
                </a:tc>
                <a:tc>
                  <a:txBody>
                    <a:bodyPr/>
                    <a:lstStyle/>
                    <a:p>
                      <a:pPr algn="ctr"/>
                      <a:r>
                        <a:rPr lang="en-US" sz="1800" dirty="0">
                          <a:latin typeface="+mj-lt"/>
                        </a:rPr>
                        <a:t>4</a:t>
                      </a:r>
                      <a:endParaRPr sz="1800" dirty="0">
                        <a:latin typeface="+mj-lt"/>
                      </a:endParaRPr>
                    </a:p>
                  </a:txBody>
                  <a:tcPr/>
                </a:tc>
                <a:tc>
                  <a:txBody>
                    <a:bodyPr/>
                    <a:lstStyle/>
                    <a:p>
                      <a:pPr algn="ctr"/>
                      <a:r>
                        <a:rPr lang="en-US" sz="1800" dirty="0">
                          <a:latin typeface="+mn-lt"/>
                          <a:ea typeface="Cambria Math" panose="02040503050406030204" pitchFamily="18" charset="0"/>
                        </a:rPr>
                        <a:t>523,362</a:t>
                      </a:r>
                      <a:endParaRPr sz="1800" dirty="0">
                        <a:latin typeface="+mn-lt"/>
                        <a:ea typeface="Cambria Math" panose="02040503050406030204" pitchFamily="18" charset="0"/>
                      </a:endParaRPr>
                    </a:p>
                  </a:txBody>
                  <a:tcPr/>
                </a:tc>
                <a:tc>
                  <a:txBody>
                    <a:bodyPr/>
                    <a:lstStyle/>
                    <a:p>
                      <a:pPr algn="ctr">
                        <a:defRPr sz="1600"/>
                      </a:pPr>
                      <a:r>
                        <a:rPr lang="en-US" sz="1800" dirty="0">
                          <a:latin typeface="+mn-lt"/>
                        </a:rPr>
                        <a:t>0</a:t>
                      </a:r>
                      <a:endParaRPr sz="1800" dirty="0">
                        <a:latin typeface="+mn-lt"/>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0</a:t>
                      </a:r>
                      <a:endParaRPr sz="1800" dirty="0">
                        <a:latin typeface="+mn-lt"/>
                      </a:endParaRPr>
                    </a:p>
                  </a:txBody>
                  <a:tcPr/>
                </a:tc>
                <a:extLst>
                  <a:ext uri="{0D108BD9-81ED-4DB2-BD59-A6C34878D82A}">
                    <a16:rowId xmlns:a16="http://schemas.microsoft.com/office/drawing/2014/main" val="4265766646"/>
                  </a:ext>
                </a:extLst>
              </a:tr>
              <a:tr h="32606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2017</a:t>
                      </a:r>
                      <a:endParaRPr lang="en-US" sz="1800" dirty="0">
                        <a:latin typeface="Cambria Math"/>
                      </a:endParaRPr>
                    </a:p>
                  </a:txBody>
                  <a:tcPr/>
                </a:tc>
                <a:tc>
                  <a:txBody>
                    <a:bodyPr/>
                    <a:lstStyle/>
                    <a:p>
                      <a:pPr algn="ctr"/>
                      <a:r>
                        <a:rPr lang="en-US" sz="1800" dirty="0">
                          <a:latin typeface="+mj-lt"/>
                        </a:rPr>
                        <a:t>1</a:t>
                      </a:r>
                      <a:endParaRPr sz="1800" dirty="0">
                        <a:latin typeface="+mj-lt"/>
                      </a:endParaRPr>
                    </a:p>
                  </a:txBody>
                  <a:tcPr/>
                </a:tc>
                <a:tc>
                  <a:txBody>
                    <a:bodyPr/>
                    <a:lstStyle/>
                    <a:p>
                      <a:pPr algn="ctr"/>
                      <a:r>
                        <a:rPr lang="en-US" sz="1800" dirty="0">
                          <a:latin typeface="+mn-lt"/>
                          <a:ea typeface="Cambria Math" panose="02040503050406030204" pitchFamily="18" charset="0"/>
                        </a:rPr>
                        <a:t>533,245</a:t>
                      </a:r>
                      <a:endParaRPr sz="1800" dirty="0">
                        <a:latin typeface="+mn-lt"/>
                        <a:ea typeface="Cambria Math" panose="02040503050406030204" pitchFamily="18" charset="0"/>
                      </a:endParaRPr>
                    </a:p>
                  </a:txBody>
                  <a:tcPr/>
                </a:tc>
                <a:tc>
                  <a:txBody>
                    <a:bodyPr/>
                    <a:lstStyle/>
                    <a:p>
                      <a:pPr algn="ctr">
                        <a:defRPr sz="1600"/>
                      </a:pPr>
                      <a:r>
                        <a:rPr lang="en-US" sz="1800" dirty="0">
                          <a:latin typeface="+mn-lt"/>
                        </a:rPr>
                        <a:t>1</a:t>
                      </a:r>
                      <a:endParaRPr sz="1800" dirty="0">
                        <a:latin typeface="+mn-lt"/>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0</a:t>
                      </a:r>
                      <a:endParaRPr sz="1800" dirty="0">
                        <a:latin typeface="+mn-lt"/>
                      </a:endParaRPr>
                    </a:p>
                  </a:txBody>
                  <a:tcPr/>
                </a:tc>
                <a:extLst>
                  <a:ext uri="{0D108BD9-81ED-4DB2-BD59-A6C34878D82A}">
                    <a16:rowId xmlns:a16="http://schemas.microsoft.com/office/drawing/2014/main" val="36951202"/>
                  </a:ext>
                </a:extLst>
              </a:tr>
              <a:tr h="130468">
                <a:tc>
                  <a:txBody>
                    <a:bodyPr/>
                    <a:lstStyle/>
                    <a:p>
                      <a:pPr algn="ctr"/>
                      <a:endParaRPr sz="1600" dirty="0">
                        <a:latin typeface="Cambria Math"/>
                      </a:endParaRPr>
                    </a:p>
                  </a:txBody>
                  <a:tcPr/>
                </a:tc>
                <a:tc>
                  <a:txBody>
                    <a:bodyPr/>
                    <a:lstStyle/>
                    <a:p>
                      <a:pPr algn="ctr"/>
                      <a:r>
                        <a:rPr lang="en-US" sz="1800" dirty="0">
                          <a:latin typeface="+mj-lt"/>
                        </a:rPr>
                        <a:t>2</a:t>
                      </a:r>
                      <a:endParaRPr sz="1800" dirty="0">
                        <a:latin typeface="+mj-lt"/>
                      </a:endParaRPr>
                    </a:p>
                  </a:txBody>
                  <a:tcPr/>
                </a:tc>
                <a:tc>
                  <a:txBody>
                    <a:bodyPr/>
                    <a:lstStyle/>
                    <a:p>
                      <a:pPr algn="ctr"/>
                      <a:r>
                        <a:rPr lang="en-US" sz="1800" dirty="0">
                          <a:latin typeface="+mn-lt"/>
                          <a:ea typeface="Cambria Math" panose="02040503050406030204" pitchFamily="18" charset="0"/>
                        </a:rPr>
                        <a:t>545,223</a:t>
                      </a:r>
                      <a:endParaRPr sz="1800" dirty="0">
                        <a:latin typeface="+mn-lt"/>
                        <a:ea typeface="Cambria Math" panose="02040503050406030204" pitchFamily="18" charset="0"/>
                      </a:endParaRPr>
                    </a:p>
                  </a:txBody>
                  <a:tcPr/>
                </a:tc>
                <a:tc>
                  <a:txBody>
                    <a:bodyPr/>
                    <a:lstStyle/>
                    <a:p>
                      <a:pPr algn="ctr">
                        <a:defRPr sz="1600"/>
                      </a:pPr>
                      <a:r>
                        <a:rPr lang="en-US" sz="1800" dirty="0">
                          <a:latin typeface="+mn-lt"/>
                        </a:rPr>
                        <a:t>0</a:t>
                      </a:r>
                      <a:endParaRPr sz="1800" dirty="0">
                        <a:latin typeface="+mn-lt"/>
                      </a:endParaRPr>
                    </a:p>
                  </a:txBody>
                  <a:tcPr/>
                </a:tc>
                <a:tc>
                  <a:txBody>
                    <a:bodyPr/>
                    <a:lstStyle/>
                    <a:p>
                      <a:pPr algn="ctr"/>
                      <a:r>
                        <a:rPr lang="en-US" sz="1800" dirty="0">
                          <a:latin typeface="+mn-lt"/>
                        </a:rPr>
                        <a:t>1</a:t>
                      </a:r>
                      <a:endParaRPr sz="1800" dirty="0">
                        <a:latin typeface="+mn-lt"/>
                      </a:endParaRPr>
                    </a:p>
                  </a:txBody>
                  <a:tcPr/>
                </a:tc>
                <a:tc>
                  <a:txBody>
                    <a:bodyPr/>
                    <a:lstStyle/>
                    <a:p>
                      <a:pPr algn="ctr"/>
                      <a:r>
                        <a:rPr lang="en-US" sz="1800" dirty="0">
                          <a:latin typeface="+mn-lt"/>
                        </a:rPr>
                        <a:t>0</a:t>
                      </a:r>
                      <a:endParaRPr sz="1800" dirty="0">
                        <a:latin typeface="+mn-lt"/>
                      </a:endParaRPr>
                    </a:p>
                  </a:txBody>
                  <a:tcPr/>
                </a:tc>
                <a:extLst>
                  <a:ext uri="{0D108BD9-81ED-4DB2-BD59-A6C34878D82A}">
                    <a16:rowId xmlns:a16="http://schemas.microsoft.com/office/drawing/2014/main" val="2639454073"/>
                  </a:ext>
                </a:extLst>
              </a:tr>
              <a:tr h="185404">
                <a:tc>
                  <a:txBody>
                    <a:bodyPr/>
                    <a:lstStyle/>
                    <a:p>
                      <a:pPr algn="ctr"/>
                      <a:endParaRPr sz="1600" dirty="0">
                        <a:latin typeface="Cambria Math"/>
                      </a:endParaRPr>
                    </a:p>
                  </a:txBody>
                  <a:tcPr/>
                </a:tc>
                <a:tc>
                  <a:txBody>
                    <a:bodyPr/>
                    <a:lstStyle/>
                    <a:p>
                      <a:pPr algn="ctr"/>
                      <a:r>
                        <a:rPr lang="en-US" sz="1800" dirty="0">
                          <a:latin typeface="+mj-lt"/>
                        </a:rPr>
                        <a:t>3</a:t>
                      </a:r>
                      <a:endParaRPr sz="1800" dirty="0">
                        <a:latin typeface="+mj-lt"/>
                      </a:endParaRPr>
                    </a:p>
                  </a:txBody>
                  <a:tcPr/>
                </a:tc>
                <a:tc>
                  <a:txBody>
                    <a:bodyPr/>
                    <a:lstStyle/>
                    <a:p>
                      <a:pPr algn="ctr"/>
                      <a:r>
                        <a:rPr lang="en-US" sz="1800" dirty="0">
                          <a:latin typeface="+mn-lt"/>
                          <a:ea typeface="Cambria Math" panose="02040503050406030204" pitchFamily="18" charset="0"/>
                        </a:rPr>
                        <a:t>555,682</a:t>
                      </a:r>
                      <a:endParaRPr sz="1800" dirty="0">
                        <a:latin typeface="+mn-lt"/>
                        <a:ea typeface="Cambria Math" panose="02040503050406030204" pitchFamily="18" charset="0"/>
                      </a:endParaRPr>
                    </a:p>
                  </a:txBody>
                  <a:tcPr/>
                </a:tc>
                <a:tc>
                  <a:txBody>
                    <a:bodyPr/>
                    <a:lstStyle/>
                    <a:p>
                      <a:pPr algn="ctr">
                        <a:defRPr sz="1600"/>
                      </a:pPr>
                      <a:r>
                        <a:rPr lang="en-US" sz="1800" dirty="0">
                          <a:latin typeface="+mn-lt"/>
                        </a:rPr>
                        <a:t>0</a:t>
                      </a:r>
                      <a:endParaRPr sz="1800" dirty="0">
                        <a:latin typeface="+mn-lt"/>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1</a:t>
                      </a:r>
                      <a:endParaRPr sz="1800" dirty="0">
                        <a:latin typeface="+mn-lt"/>
                      </a:endParaRPr>
                    </a:p>
                  </a:txBody>
                  <a:tcPr/>
                </a:tc>
                <a:extLst>
                  <a:ext uri="{0D108BD9-81ED-4DB2-BD59-A6C34878D82A}">
                    <a16:rowId xmlns:a16="http://schemas.microsoft.com/office/drawing/2014/main" val="327967045"/>
                  </a:ext>
                </a:extLst>
              </a:tr>
              <a:tr h="139684">
                <a:tc>
                  <a:txBody>
                    <a:bodyPr/>
                    <a:lstStyle/>
                    <a:p>
                      <a:pPr algn="ctr"/>
                      <a:endParaRPr sz="1600" dirty="0">
                        <a:latin typeface="Cambria Math"/>
                      </a:endParaRPr>
                    </a:p>
                  </a:txBody>
                  <a:tcPr/>
                </a:tc>
                <a:tc>
                  <a:txBody>
                    <a:bodyPr/>
                    <a:lstStyle/>
                    <a:p>
                      <a:pPr algn="ctr"/>
                      <a:r>
                        <a:rPr lang="en-US" sz="1800" dirty="0">
                          <a:latin typeface="+mj-lt"/>
                        </a:rPr>
                        <a:t>4</a:t>
                      </a:r>
                      <a:endParaRPr sz="1800" dirty="0">
                        <a:latin typeface="+mj-lt"/>
                      </a:endParaRPr>
                    </a:p>
                  </a:txBody>
                  <a:tcPr/>
                </a:tc>
                <a:tc>
                  <a:txBody>
                    <a:bodyPr/>
                    <a:lstStyle/>
                    <a:p>
                      <a:pPr algn="ctr"/>
                      <a:r>
                        <a:rPr lang="en-US" sz="1800" dirty="0">
                          <a:latin typeface="+mn-lt"/>
                          <a:ea typeface="Cambria Math" panose="02040503050406030204" pitchFamily="18" charset="0"/>
                        </a:rPr>
                        <a:t>548,834</a:t>
                      </a:r>
                      <a:endParaRPr sz="1800" dirty="0">
                        <a:latin typeface="+mn-lt"/>
                        <a:ea typeface="Cambria Math" panose="02040503050406030204" pitchFamily="18" charset="0"/>
                      </a:endParaRPr>
                    </a:p>
                  </a:txBody>
                  <a:tcPr/>
                </a:tc>
                <a:tc>
                  <a:txBody>
                    <a:bodyPr/>
                    <a:lstStyle/>
                    <a:p>
                      <a:pPr algn="ctr">
                        <a:defRPr sz="1600"/>
                      </a:pPr>
                      <a:r>
                        <a:rPr lang="en-US" sz="1800" dirty="0">
                          <a:latin typeface="+mn-lt"/>
                        </a:rPr>
                        <a:t>0</a:t>
                      </a:r>
                      <a:endParaRPr sz="1800" dirty="0">
                        <a:latin typeface="+mn-lt"/>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0</a:t>
                      </a:r>
                      <a:endParaRPr sz="1800" dirty="0">
                        <a:latin typeface="+mn-lt"/>
                      </a:endParaRPr>
                    </a:p>
                  </a:txBody>
                  <a:tcPr/>
                </a:tc>
                <a:extLst>
                  <a:ext uri="{0D108BD9-81ED-4DB2-BD59-A6C34878D82A}">
                    <a16:rowId xmlns:a16="http://schemas.microsoft.com/office/drawing/2014/main" val="1137457578"/>
                  </a:ext>
                </a:extLst>
              </a:tr>
              <a:tr h="310824">
                <a:tc>
                  <a:txBody>
                    <a:bodyPr/>
                    <a:lstStyle/>
                    <a:p>
                      <a:pPr algn="ctr"/>
                      <a:r>
                        <a:rPr lang="en-US" sz="1800" dirty="0">
                          <a:latin typeface="Cambria Math"/>
                        </a:rPr>
                        <a:t>2018</a:t>
                      </a:r>
                      <a:endParaRPr sz="1800" dirty="0">
                        <a:latin typeface="Cambria Math"/>
                      </a:endParaRPr>
                    </a:p>
                  </a:txBody>
                  <a:tcPr/>
                </a:tc>
                <a:tc>
                  <a:txBody>
                    <a:bodyPr/>
                    <a:lstStyle/>
                    <a:p>
                      <a:pPr algn="ctr"/>
                      <a:r>
                        <a:rPr lang="en-US" sz="1800" dirty="0">
                          <a:latin typeface="+mj-lt"/>
                        </a:rPr>
                        <a:t>1</a:t>
                      </a:r>
                      <a:endParaRPr sz="1800" dirty="0">
                        <a:latin typeface="+mj-lt"/>
                      </a:endParaRPr>
                    </a:p>
                  </a:txBody>
                  <a:tcPr/>
                </a:tc>
                <a:tc>
                  <a:txBody>
                    <a:bodyPr/>
                    <a:lstStyle/>
                    <a:p>
                      <a:pPr algn="ctr"/>
                      <a:r>
                        <a:rPr lang="en-US" sz="1800" dirty="0">
                          <a:latin typeface="+mn-lt"/>
                          <a:ea typeface="Cambria Math" panose="02040503050406030204" pitchFamily="18" charset="0"/>
                        </a:rPr>
                        <a:t>556,298</a:t>
                      </a:r>
                      <a:endParaRPr sz="1800" dirty="0">
                        <a:latin typeface="+mn-lt"/>
                        <a:ea typeface="Cambria Math" panose="02040503050406030204" pitchFamily="18" charset="0"/>
                      </a:endParaRPr>
                    </a:p>
                  </a:txBody>
                  <a:tcPr/>
                </a:tc>
                <a:tc>
                  <a:txBody>
                    <a:bodyPr/>
                    <a:lstStyle/>
                    <a:p>
                      <a:pPr algn="ctr">
                        <a:defRPr sz="1600"/>
                      </a:pPr>
                      <a:r>
                        <a:rPr lang="en-US" sz="1800" dirty="0">
                          <a:latin typeface="+mn-lt"/>
                        </a:rPr>
                        <a:t>1</a:t>
                      </a:r>
                      <a:endParaRPr sz="1800" dirty="0">
                        <a:latin typeface="+mn-lt"/>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0</a:t>
                      </a:r>
                      <a:endParaRPr sz="1800" dirty="0">
                        <a:latin typeface="+mn-lt"/>
                      </a:endParaRPr>
                    </a:p>
                  </a:txBody>
                  <a:tcPr/>
                </a:tc>
                <a:extLst>
                  <a:ext uri="{0D108BD9-81ED-4DB2-BD59-A6C34878D82A}">
                    <a16:rowId xmlns:a16="http://schemas.microsoft.com/office/drawing/2014/main" val="2470687835"/>
                  </a:ext>
                </a:extLst>
              </a:tr>
              <a:tr h="200644">
                <a:tc>
                  <a:txBody>
                    <a:bodyPr/>
                    <a:lstStyle/>
                    <a:p>
                      <a:pPr algn="ctr"/>
                      <a:endParaRPr sz="1600" dirty="0">
                        <a:latin typeface="Cambria Math"/>
                      </a:endParaRPr>
                    </a:p>
                  </a:txBody>
                  <a:tcPr/>
                </a:tc>
                <a:tc>
                  <a:txBody>
                    <a:bodyPr/>
                    <a:lstStyle/>
                    <a:p>
                      <a:pPr algn="ctr"/>
                      <a:r>
                        <a:rPr lang="en-US" sz="1800" dirty="0">
                          <a:latin typeface="+mj-lt"/>
                        </a:rPr>
                        <a:t>2</a:t>
                      </a:r>
                      <a:endParaRPr sz="1800" dirty="0">
                        <a:latin typeface="+mj-lt"/>
                      </a:endParaRPr>
                    </a:p>
                  </a:txBody>
                  <a:tcPr/>
                </a:tc>
                <a:tc>
                  <a:txBody>
                    <a:bodyPr/>
                    <a:lstStyle/>
                    <a:p>
                      <a:pPr algn="ctr"/>
                      <a:r>
                        <a:rPr lang="en-US" sz="1800" dirty="0">
                          <a:latin typeface="+mn-lt"/>
                          <a:ea typeface="Cambria Math" panose="02040503050406030204" pitchFamily="18" charset="0"/>
                        </a:rPr>
                        <a:t>592,371</a:t>
                      </a:r>
                      <a:endParaRPr sz="1800" dirty="0">
                        <a:latin typeface="+mn-lt"/>
                        <a:ea typeface="Cambria Math" panose="02040503050406030204" pitchFamily="18" charset="0"/>
                      </a:endParaRPr>
                    </a:p>
                  </a:txBody>
                  <a:tcPr/>
                </a:tc>
                <a:tc>
                  <a:txBody>
                    <a:bodyPr/>
                    <a:lstStyle/>
                    <a:p>
                      <a:pPr algn="ctr">
                        <a:defRPr sz="1600"/>
                      </a:pPr>
                      <a:r>
                        <a:rPr lang="en-US" sz="1800" dirty="0">
                          <a:latin typeface="+mn-lt"/>
                        </a:rPr>
                        <a:t>0</a:t>
                      </a:r>
                      <a:endParaRPr sz="1800" dirty="0">
                        <a:latin typeface="+mn-lt"/>
                      </a:endParaRPr>
                    </a:p>
                  </a:txBody>
                  <a:tcPr/>
                </a:tc>
                <a:tc>
                  <a:txBody>
                    <a:bodyPr/>
                    <a:lstStyle/>
                    <a:p>
                      <a:pPr algn="ctr"/>
                      <a:r>
                        <a:rPr lang="en-US" sz="1800" dirty="0">
                          <a:latin typeface="+mn-lt"/>
                        </a:rPr>
                        <a:t>1</a:t>
                      </a:r>
                      <a:endParaRPr sz="1800" dirty="0">
                        <a:latin typeface="+mn-lt"/>
                      </a:endParaRPr>
                    </a:p>
                  </a:txBody>
                  <a:tcPr/>
                </a:tc>
                <a:tc>
                  <a:txBody>
                    <a:bodyPr/>
                    <a:lstStyle/>
                    <a:p>
                      <a:pPr algn="ctr"/>
                      <a:r>
                        <a:rPr lang="en-US" sz="1800" dirty="0">
                          <a:latin typeface="+mn-lt"/>
                        </a:rPr>
                        <a:t>0</a:t>
                      </a:r>
                      <a:endParaRPr sz="1800" dirty="0">
                        <a:latin typeface="+mn-lt"/>
                      </a:endParaRPr>
                    </a:p>
                  </a:txBody>
                  <a:tcPr/>
                </a:tc>
                <a:extLst>
                  <a:ext uri="{0D108BD9-81ED-4DB2-BD59-A6C34878D82A}">
                    <a16:rowId xmlns:a16="http://schemas.microsoft.com/office/drawing/2014/main" val="642685973"/>
                  </a:ext>
                </a:extLst>
              </a:tr>
              <a:tr h="154924">
                <a:tc>
                  <a:txBody>
                    <a:bodyPr/>
                    <a:lstStyle/>
                    <a:p>
                      <a:pPr algn="ctr"/>
                      <a:endParaRPr sz="1600" dirty="0">
                        <a:latin typeface="Cambria Math"/>
                      </a:endParaRPr>
                    </a:p>
                  </a:txBody>
                  <a:tcPr/>
                </a:tc>
                <a:tc>
                  <a:txBody>
                    <a:bodyPr/>
                    <a:lstStyle/>
                    <a:p>
                      <a:pPr algn="ctr"/>
                      <a:r>
                        <a:rPr lang="en-US" sz="1800" dirty="0">
                          <a:latin typeface="+mj-lt"/>
                        </a:rPr>
                        <a:t>3</a:t>
                      </a:r>
                      <a:endParaRPr sz="1800" dirty="0">
                        <a:latin typeface="+mj-lt"/>
                      </a:endParaRPr>
                    </a:p>
                  </a:txBody>
                  <a:tcPr/>
                </a:tc>
                <a:tc>
                  <a:txBody>
                    <a:bodyPr/>
                    <a:lstStyle/>
                    <a:p>
                      <a:pPr algn="ctr"/>
                      <a:r>
                        <a:rPr lang="en-US" sz="1800" dirty="0">
                          <a:latin typeface="+mn-lt"/>
                          <a:ea typeface="Cambria Math" panose="02040503050406030204" pitchFamily="18" charset="0"/>
                        </a:rPr>
                        <a:t>587,238</a:t>
                      </a:r>
                      <a:endParaRPr sz="1800" dirty="0">
                        <a:latin typeface="+mn-lt"/>
                        <a:ea typeface="Cambria Math" panose="02040503050406030204" pitchFamily="18" charset="0"/>
                      </a:endParaRPr>
                    </a:p>
                  </a:txBody>
                  <a:tcPr/>
                </a:tc>
                <a:tc>
                  <a:txBody>
                    <a:bodyPr/>
                    <a:lstStyle/>
                    <a:p>
                      <a:pPr algn="ctr">
                        <a:defRPr sz="1600"/>
                      </a:pPr>
                      <a:r>
                        <a:rPr lang="en-US" sz="1800" dirty="0">
                          <a:latin typeface="+mn-lt"/>
                        </a:rPr>
                        <a:t>0</a:t>
                      </a:r>
                      <a:endParaRPr sz="1800" dirty="0">
                        <a:latin typeface="+mn-lt"/>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1</a:t>
                      </a:r>
                      <a:endParaRPr sz="1800" dirty="0">
                        <a:latin typeface="+mn-lt"/>
                      </a:endParaRPr>
                    </a:p>
                  </a:txBody>
                  <a:tcPr/>
                </a:tc>
                <a:extLst>
                  <a:ext uri="{0D108BD9-81ED-4DB2-BD59-A6C34878D82A}">
                    <a16:rowId xmlns:a16="http://schemas.microsoft.com/office/drawing/2014/main" val="3357743817"/>
                  </a:ext>
                </a:extLst>
              </a:tr>
              <a:tr h="270820">
                <a:tc>
                  <a:txBody>
                    <a:bodyPr/>
                    <a:lstStyle/>
                    <a:p>
                      <a:pPr algn="ctr"/>
                      <a:endParaRPr sz="1600" dirty="0">
                        <a:latin typeface="Cambria Math"/>
                      </a:endParaRPr>
                    </a:p>
                  </a:txBody>
                  <a:tcPr/>
                </a:tc>
                <a:tc>
                  <a:txBody>
                    <a:bodyPr/>
                    <a:lstStyle/>
                    <a:p>
                      <a:pPr algn="ctr"/>
                      <a:r>
                        <a:rPr lang="en-US" sz="1800" dirty="0">
                          <a:latin typeface="+mj-lt"/>
                        </a:rPr>
                        <a:t>4</a:t>
                      </a:r>
                      <a:endParaRPr sz="1800" dirty="0">
                        <a:latin typeface="+mj-lt"/>
                      </a:endParaRPr>
                    </a:p>
                  </a:txBody>
                  <a:tcPr/>
                </a:tc>
                <a:tc>
                  <a:txBody>
                    <a:bodyPr/>
                    <a:lstStyle/>
                    <a:p>
                      <a:pPr algn="ctr"/>
                      <a:r>
                        <a:rPr lang="en-US" sz="1800" dirty="0">
                          <a:latin typeface="+mn-lt"/>
                          <a:ea typeface="Cambria Math" panose="02040503050406030204" pitchFamily="18" charset="0"/>
                        </a:rPr>
                        <a:t>578,060</a:t>
                      </a:r>
                      <a:endParaRPr sz="1800" dirty="0">
                        <a:latin typeface="+mn-lt"/>
                        <a:ea typeface="Cambria Math" panose="02040503050406030204" pitchFamily="18" charset="0"/>
                      </a:endParaRPr>
                    </a:p>
                  </a:txBody>
                  <a:tcPr/>
                </a:tc>
                <a:tc>
                  <a:txBody>
                    <a:bodyPr/>
                    <a:lstStyle/>
                    <a:p>
                      <a:pPr algn="ctr">
                        <a:defRPr sz="1600"/>
                      </a:pPr>
                      <a:r>
                        <a:rPr lang="en-US" sz="1800" dirty="0">
                          <a:latin typeface="+mn-lt"/>
                        </a:rPr>
                        <a:t>0</a:t>
                      </a:r>
                      <a:endParaRPr sz="1800" dirty="0">
                        <a:latin typeface="+mn-lt"/>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0</a:t>
                      </a:r>
                      <a:endParaRPr sz="1800" dirty="0">
                        <a:latin typeface="+mn-lt"/>
                      </a:endParaRPr>
                    </a:p>
                  </a:txBody>
                  <a:tcPr/>
                </a:tc>
                <a:extLst>
                  <a:ext uri="{0D108BD9-81ED-4DB2-BD59-A6C34878D82A}">
                    <a16:rowId xmlns:a16="http://schemas.microsoft.com/office/drawing/2014/main" val="3804241772"/>
                  </a:ext>
                </a:extLst>
              </a:tr>
            </a:tbl>
          </a:graphicData>
        </a:graphic>
      </p:graphicFrame>
    </p:spTree>
    <p:extLst>
      <p:ext uri="{BB962C8B-B14F-4D97-AF65-F5344CB8AC3E}">
        <p14:creationId xmlns:p14="http://schemas.microsoft.com/office/powerpoint/2010/main" val="3188498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4CF74-806A-4888-8DD0-AE4C1B47D282}"/>
              </a:ext>
            </a:extLst>
          </p:cNvPr>
          <p:cNvSpPr>
            <a:spLocks noGrp="1"/>
          </p:cNvSpPr>
          <p:nvPr>
            <p:ph type="title"/>
          </p:nvPr>
        </p:nvSpPr>
        <p:spPr/>
        <p:txBody>
          <a:bodyPr/>
          <a:lstStyle/>
          <a:p>
            <a:r>
              <a:rPr lang="en-US" dirty="0"/>
              <a:t>Additive Seasonal Forecasting—Slide 4</a:t>
            </a:r>
          </a:p>
        </p:txBody>
      </p:sp>
      <p:sp>
        <p:nvSpPr>
          <p:cNvPr id="3" name="Text Placeholder 2">
            <a:extLst>
              <a:ext uri="{FF2B5EF4-FFF2-40B4-BE49-F238E27FC236}">
                <a16:creationId xmlns:a16="http://schemas.microsoft.com/office/drawing/2014/main" id="{F14E3A99-87E7-48CB-AEFC-4124C85CDA2F}"/>
              </a:ext>
            </a:extLst>
          </p:cNvPr>
          <p:cNvSpPr>
            <a:spLocks noGrp="1"/>
          </p:cNvSpPr>
          <p:nvPr>
            <p:ph type="body" sz="quarter" idx="10"/>
          </p:nvPr>
        </p:nvSpPr>
        <p:spPr/>
        <p:txBody>
          <a:bodyPr/>
          <a:lstStyle/>
          <a:p>
            <a:pPr algn="l"/>
            <a:r>
              <a:rPr lang="en-US" dirty="0"/>
              <a:t>Next, we should fit a simple linear regression model to the data using truck crossings as the dependent variable and using the three dummy variables as the independent variables. Note that you should have an intercept in the simple linear regression model.</a:t>
            </a:r>
          </a:p>
          <a:p>
            <a:pPr algn="l"/>
            <a:r>
              <a:rPr lang="en-US" dirty="0"/>
              <a:t>For the previous data, the fitted simple linear regression model is given by</a:t>
            </a:r>
          </a:p>
          <a:p>
            <a:pPr algn="l"/>
            <a:endParaRPr lang="en-US" dirty="0"/>
          </a:p>
          <a:p>
            <a:pPr algn="l"/>
            <a:r>
              <a:rPr lang="en-US" dirty="0"/>
              <a:t>        </a:t>
            </a:r>
          </a:p>
        </p:txBody>
      </p:sp>
      <p:pic>
        <p:nvPicPr>
          <p:cNvPr id="5" name="Picture 4" descr="Truck Crossings equals 550,085 minus 19,973 times Q subscript 1 plus 7883 times Q subscript 2 plus 5387 times Q subscript 3.">
            <a:extLst>
              <a:ext uri="{FF2B5EF4-FFF2-40B4-BE49-F238E27FC236}">
                <a16:creationId xmlns:a16="http://schemas.microsoft.com/office/drawing/2014/main" id="{4A0EBBA9-83B6-C856-CD4F-CBF5945619C0}"/>
              </a:ext>
            </a:extLst>
          </p:cNvPr>
          <p:cNvPicPr>
            <a:picLocks noChangeAspect="1"/>
          </p:cNvPicPr>
          <p:nvPr/>
        </p:nvPicPr>
        <p:blipFill>
          <a:blip r:embed="rId2"/>
          <a:stretch>
            <a:fillRect/>
          </a:stretch>
        </p:blipFill>
        <p:spPr>
          <a:xfrm>
            <a:off x="1976436" y="4419600"/>
            <a:ext cx="5328000" cy="1036272"/>
          </a:xfrm>
          <a:prstGeom prst="rect">
            <a:avLst/>
          </a:prstGeom>
        </p:spPr>
      </p:pic>
    </p:spTree>
    <p:extLst>
      <p:ext uri="{BB962C8B-B14F-4D97-AF65-F5344CB8AC3E}">
        <p14:creationId xmlns:p14="http://schemas.microsoft.com/office/powerpoint/2010/main" val="4226160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A202E-1706-41AC-9190-F6B84FCB162A}"/>
              </a:ext>
            </a:extLst>
          </p:cNvPr>
          <p:cNvSpPr>
            <a:spLocks noGrp="1"/>
          </p:cNvSpPr>
          <p:nvPr>
            <p:ph type="title"/>
          </p:nvPr>
        </p:nvSpPr>
        <p:spPr/>
        <p:txBody>
          <a:bodyPr/>
          <a:lstStyle/>
          <a:p>
            <a:r>
              <a:rPr lang="en-US" dirty="0"/>
              <a:t>Additive Seasonal Forecasting—Slide 5</a:t>
            </a:r>
          </a:p>
        </p:txBody>
      </p:sp>
      <p:sp>
        <p:nvSpPr>
          <p:cNvPr id="3" name="Text Placeholder 2">
            <a:extLst>
              <a:ext uri="{FF2B5EF4-FFF2-40B4-BE49-F238E27FC236}">
                <a16:creationId xmlns:a16="http://schemas.microsoft.com/office/drawing/2014/main" id="{DE442E27-9B20-4F64-8096-DCFA1C586B94}"/>
              </a:ext>
            </a:extLst>
          </p:cNvPr>
          <p:cNvSpPr>
            <a:spLocks noGrp="1"/>
          </p:cNvSpPr>
          <p:nvPr>
            <p:ph type="body" sz="quarter" idx="10"/>
          </p:nvPr>
        </p:nvSpPr>
        <p:spPr/>
        <p:txBody>
          <a:bodyPr/>
          <a:lstStyle/>
          <a:p>
            <a:r>
              <a:rPr lang="en-US" sz="2300" dirty="0"/>
              <a:t>The estimated number of Truck Crossings by quarter are:</a:t>
            </a:r>
          </a:p>
        </p:txBody>
      </p:sp>
      <p:pic>
        <p:nvPicPr>
          <p:cNvPr id="5" name="Picture 4" descr="Q subscript 1: 550,085 minus 19,973 times 1 plus 7883 times 0 plus 5387 times 0 equals 530,112.&#10;&#10;Q subscript 2: 550,085 minus 19,973 times 0 plus 7883 times 1 plus 5387 times 0 equals 557,968.&#10;&#10;Q subscript 3: 550,085 minus 19,973 times 0 plus 7883 times 0 plus 5387 times 1 equals 555,472.&#10;&#10;Q subscript 4: 550,085 minus 19,973 times 0 plus 7883 times 0 plus 5387 times 0 equals 550,085.">
            <a:extLst>
              <a:ext uri="{FF2B5EF4-FFF2-40B4-BE49-F238E27FC236}">
                <a16:creationId xmlns:a16="http://schemas.microsoft.com/office/drawing/2014/main" id="{7A588907-E1C9-DE63-87F7-F29E0DEAD5A5}"/>
              </a:ext>
            </a:extLst>
          </p:cNvPr>
          <p:cNvPicPr>
            <a:picLocks noChangeAspect="1"/>
          </p:cNvPicPr>
          <p:nvPr/>
        </p:nvPicPr>
        <p:blipFill>
          <a:blip r:embed="rId2"/>
          <a:stretch>
            <a:fillRect/>
          </a:stretch>
        </p:blipFill>
        <p:spPr>
          <a:xfrm>
            <a:off x="914400" y="1562100"/>
            <a:ext cx="7315200" cy="2095500"/>
          </a:xfrm>
          <a:prstGeom prst="rect">
            <a:avLst/>
          </a:prstGeom>
        </p:spPr>
      </p:pic>
      <p:sp>
        <p:nvSpPr>
          <p:cNvPr id="7" name="TextBox 6">
            <a:extLst>
              <a:ext uri="{FF2B5EF4-FFF2-40B4-BE49-F238E27FC236}">
                <a16:creationId xmlns:a16="http://schemas.microsoft.com/office/drawing/2014/main" id="{79FF3DEF-4770-27E6-7D3B-BDCDEF723C40}"/>
              </a:ext>
            </a:extLst>
          </p:cNvPr>
          <p:cNvSpPr txBox="1"/>
          <p:nvPr/>
        </p:nvSpPr>
        <p:spPr>
          <a:xfrm>
            <a:off x="466724" y="3700552"/>
            <a:ext cx="8229599" cy="1862048"/>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300" b="0" i="0" u="none" strike="noStrike" kern="1200" cap="none" spc="0" normalizeH="0" baseline="0" noProof="0" dirty="0">
                <a:ln>
                  <a:noFill/>
                </a:ln>
                <a:solidFill>
                  <a:srgbClr val="366092"/>
                </a:solidFill>
                <a:effectLst/>
                <a:uLnTx/>
                <a:uFillTx/>
                <a:latin typeface="Calibri"/>
                <a:ea typeface="+mn-ea"/>
                <a:cs typeface="+mn-cs"/>
              </a:rPr>
              <a:t>The fitted regression model shows that the base forecast is for Quarter 4 (when Q</a:t>
            </a:r>
            <a:r>
              <a:rPr kumimoji="0" lang="en-US" sz="23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₁</a:t>
            </a:r>
            <a:r>
              <a:rPr kumimoji="0" lang="en-US" sz="2300" b="0" i="0" u="none" strike="noStrike" kern="1200" cap="none" spc="0" normalizeH="0" baseline="0" noProof="0" dirty="0">
                <a:ln>
                  <a:noFill/>
                </a:ln>
                <a:solidFill>
                  <a:srgbClr val="366092"/>
                </a:solidFill>
                <a:effectLst/>
                <a:uLnTx/>
                <a:uFillTx/>
                <a:latin typeface="Calibri"/>
                <a:ea typeface="+mn-ea"/>
                <a:cs typeface="+mn-cs"/>
              </a:rPr>
              <a:t>, Q₂, and Q₃ are equal to zero). Quarter 1 is the lowest (valley) and the highest is Quarter 2 (peak), followed by Quarter 3 and Quarter 4. The slopes represent the respective seasonal adjustments.</a:t>
            </a:r>
          </a:p>
        </p:txBody>
      </p:sp>
    </p:spTree>
    <p:extLst>
      <p:ext uri="{BB962C8B-B14F-4D97-AF65-F5344CB8AC3E}">
        <p14:creationId xmlns:p14="http://schemas.microsoft.com/office/powerpoint/2010/main" val="11625239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97904-4B29-43F6-A6A2-109A96BDCA3B}"/>
              </a:ext>
            </a:extLst>
          </p:cNvPr>
          <p:cNvSpPr>
            <a:spLocks noGrp="1"/>
          </p:cNvSpPr>
          <p:nvPr>
            <p:ph type="title"/>
          </p:nvPr>
        </p:nvSpPr>
        <p:spPr/>
        <p:txBody>
          <a:bodyPr/>
          <a:lstStyle/>
          <a:p>
            <a:r>
              <a:rPr lang="en-US" dirty="0"/>
              <a:t>Additive Seasonal Forecasting—Slide 6</a:t>
            </a:r>
          </a:p>
        </p:txBody>
      </p:sp>
      <p:sp>
        <p:nvSpPr>
          <p:cNvPr id="3" name="Text Placeholder 2">
            <a:extLst>
              <a:ext uri="{FF2B5EF4-FFF2-40B4-BE49-F238E27FC236}">
                <a16:creationId xmlns:a16="http://schemas.microsoft.com/office/drawing/2014/main" id="{358CBE52-D224-4A45-B2C6-739C50067994}"/>
              </a:ext>
            </a:extLst>
          </p:cNvPr>
          <p:cNvSpPr>
            <a:spLocks noGrp="1"/>
          </p:cNvSpPr>
          <p:nvPr>
            <p:ph type="body" sz="quarter" idx="10"/>
          </p:nvPr>
        </p:nvSpPr>
        <p:spPr>
          <a:xfrm>
            <a:off x="457200" y="1029287"/>
            <a:ext cx="8229600" cy="1561513"/>
          </a:xfrm>
        </p:spPr>
        <p:txBody>
          <a:bodyPr/>
          <a:lstStyle/>
          <a:p>
            <a:r>
              <a:rPr lang="en-US" sz="2200" dirty="0"/>
              <a:t>As we know, the Laredo truck crossing data has both trend and seasonality. Therefore, we need to introduce the variable </a:t>
            </a:r>
            <a:r>
              <a:rPr lang="en-US" sz="2200" i="1" dirty="0"/>
              <a:t>t</a:t>
            </a:r>
            <a:r>
              <a:rPr lang="en-US" sz="2200" dirty="0"/>
              <a:t> representing the time period.</a:t>
            </a:r>
          </a:p>
        </p:txBody>
      </p:sp>
      <p:sp>
        <p:nvSpPr>
          <p:cNvPr id="4" name="TextBox 3">
            <a:extLst>
              <a:ext uri="{FF2B5EF4-FFF2-40B4-BE49-F238E27FC236}">
                <a16:creationId xmlns:a16="http://schemas.microsoft.com/office/drawing/2014/main" id="{E545404E-A80C-3A3C-9FA5-E374610D26CD}"/>
              </a:ext>
            </a:extLst>
          </p:cNvPr>
          <p:cNvSpPr txBox="1"/>
          <p:nvPr/>
        </p:nvSpPr>
        <p:spPr>
          <a:xfrm>
            <a:off x="990600" y="2039719"/>
            <a:ext cx="6934200" cy="646331"/>
          </a:xfrm>
          <a:prstGeom prst="rect">
            <a:avLst/>
          </a:prstGeom>
          <a:noFill/>
        </p:spPr>
        <p:txBody>
          <a:bodyPr wrap="square">
            <a:spAutoFit/>
          </a:bodyPr>
          <a:lstStyle/>
          <a:p>
            <a:pPr algn="ctr">
              <a:defRPr b="1"/>
            </a:pPr>
            <a:r>
              <a:rPr lang="en-US" sz="1800" dirty="0"/>
              <a:t>Table 3 – </a:t>
            </a:r>
            <a:r>
              <a:rPr lang="en-US" sz="1800" b="1" dirty="0"/>
              <a:t>Quarterly Truck Volume for the Laredo Truck Crossings using Dummy Variables</a:t>
            </a:r>
          </a:p>
        </p:txBody>
      </p:sp>
      <p:graphicFrame>
        <p:nvGraphicFramePr>
          <p:cNvPr id="6" name="Table Placeholder 2" descr="The table lists quarterly truck crossings from 2016 to 2018. Columns include Year, Quarter, Truck Crossings, and binary indicators for Q1, Q2, Q3 and time period t.&#10;&#10;Year 2016&#10;Quarter 1:&#10;Truck Crossings equals 500,794,&#10;Dummy variables: Q subscript 1 equals 1, Q subscript 2 equals 0, Q subscript 3 equals 0,&#10;Time period (t) equals 1.&#10;&#10;Quarter 2:&#10;Truck Crossings equals 536,312,&#10;Dummy variables: Q subscript 1 equals 0, Q subscript 2 equals 1, Q subscript 3 equals 0,&#10;Time period (t) equals 2.&#10;&#10;Quarter 3:&#10;Truck Crossings equals 523,496,&#10;Dummy variables: Q subscript 1 equals 0, Q subscript 2 equals 0, Q subscript 3 equals 1,&#10;Time period (t) equals 3.&#10;&#10;Quarter 4:&#10;Truck Crossings equals 523,362,&#10;Dummy variables: Q subscript 1 equals 0, Q subscript 2 equals 0, Q subscript 3 equals 0,&#10;Time period (t) equals 4.&#10;&#10;Year 2017&#10;Quarter 1:&#10;Truck Crossings equals 533,245,&#10;Dummy variables: Q subscript 1 equals 1, Q subscript 2 equals 0, Q subscript 3 equals 0,&#10;Time period (t) equals 5.&#10;&#10;Quarter 2:&#10;Truck Crossings equals 545,223,&#10;Dummy variables: Q subscript 1 equals 0, Q subscript 2 equals 1, Q subscript 3 equals 0,&#10;Time period (t) equals 6.&#10;&#10;Quarter 3:&#10;Truck Crossings equals 555,682,&#10;Dummy variables: Q subscript 1 equals 0, Q subscript 2 equals 0, Q subscript 3 equals 1,&#10;Time period (t) equals 7.&#10;&#10;Quarter 4:&#10;Truck Crossings equals 548,834,&#10;Dummy variables: Q subscript 1 equals 0, Q subscript 2 equals 0, Q subscript 3 equals 0,&#10;Time period (t) equals 8.">
            <a:extLst>
              <a:ext uri="{FF2B5EF4-FFF2-40B4-BE49-F238E27FC236}">
                <a16:creationId xmlns:a16="http://schemas.microsoft.com/office/drawing/2014/main" id="{161ABC4D-AE0C-C91B-7A3A-FDAE08A5C1A6}"/>
              </a:ext>
            </a:extLst>
          </p:cNvPr>
          <p:cNvGraphicFramePr>
            <a:graphicFrameLocks/>
          </p:cNvGraphicFramePr>
          <p:nvPr>
            <p:extLst>
              <p:ext uri="{D42A27DB-BD31-4B8C-83A1-F6EECF244321}">
                <p14:modId xmlns:p14="http://schemas.microsoft.com/office/powerpoint/2010/main" val="2070956256"/>
              </p:ext>
            </p:extLst>
          </p:nvPr>
        </p:nvGraphicFramePr>
        <p:xfrm>
          <a:off x="838200" y="2667000"/>
          <a:ext cx="7391400" cy="3280100"/>
        </p:xfrm>
        <a:graphic>
          <a:graphicData uri="http://schemas.openxmlformats.org/drawingml/2006/table">
            <a:tbl>
              <a:tblPr firstRow="1" bandRow="1">
                <a:tableStyleId>{5940675A-B579-460E-94D1-54222C63F5DA}</a:tableStyleId>
              </a:tblPr>
              <a:tblGrid>
                <a:gridCol w="9144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990600">
                  <a:extLst>
                    <a:ext uri="{9D8B030D-6E8A-4147-A177-3AD203B41FA5}">
                      <a16:colId xmlns:a16="http://schemas.microsoft.com/office/drawing/2014/main" val="20003"/>
                    </a:ext>
                  </a:extLst>
                </a:gridCol>
                <a:gridCol w="1143000">
                  <a:extLst>
                    <a:ext uri="{9D8B030D-6E8A-4147-A177-3AD203B41FA5}">
                      <a16:colId xmlns:a16="http://schemas.microsoft.com/office/drawing/2014/main" val="20004"/>
                    </a:ext>
                  </a:extLst>
                </a:gridCol>
                <a:gridCol w="914400">
                  <a:extLst>
                    <a:ext uri="{9D8B030D-6E8A-4147-A177-3AD203B41FA5}">
                      <a16:colId xmlns:a16="http://schemas.microsoft.com/office/drawing/2014/main" val="2384881970"/>
                    </a:ext>
                  </a:extLst>
                </a:gridCol>
                <a:gridCol w="838200">
                  <a:extLst>
                    <a:ext uri="{9D8B030D-6E8A-4147-A177-3AD203B41FA5}">
                      <a16:colId xmlns:a16="http://schemas.microsoft.com/office/drawing/2014/main" val="3026119184"/>
                    </a:ext>
                  </a:extLst>
                </a:gridCol>
              </a:tblGrid>
              <a:tr h="354020">
                <a:tc>
                  <a:txBody>
                    <a:bodyPr/>
                    <a:lstStyle/>
                    <a:p>
                      <a:pPr algn="ctr">
                        <a:defRPr sz="1600" b="1"/>
                      </a:pPr>
                      <a:r>
                        <a:rPr lang="en-US" sz="1600" dirty="0"/>
                        <a:t>Year</a:t>
                      </a:r>
                      <a:endParaRPr sz="1600" dirty="0"/>
                    </a:p>
                  </a:txBody>
                  <a:tcPr/>
                </a:tc>
                <a:tc>
                  <a:txBody>
                    <a:bodyPr/>
                    <a:lstStyle/>
                    <a:p>
                      <a:pPr algn="ctr">
                        <a:defRPr sz="1600" b="1"/>
                      </a:pPr>
                      <a:r>
                        <a:rPr lang="en-US" sz="1600" dirty="0"/>
                        <a:t>Quarter</a:t>
                      </a:r>
                      <a:endParaRPr sz="1600" dirty="0"/>
                    </a:p>
                  </a:txBody>
                  <a:tcPr/>
                </a:tc>
                <a:tc>
                  <a:txBody>
                    <a:bodyPr/>
                    <a:lstStyle/>
                    <a:p>
                      <a:pPr algn="ctr">
                        <a:defRPr sz="1600" b="1"/>
                      </a:pPr>
                      <a:r>
                        <a:rPr lang="en-US" sz="1600" dirty="0"/>
                        <a:t>Truck Crossings</a:t>
                      </a:r>
                    </a:p>
                  </a:txBody>
                  <a:tcPr/>
                </a:tc>
                <a:tc>
                  <a:txBody>
                    <a:bodyPr/>
                    <a:lstStyle/>
                    <a:p>
                      <a:pPr algn="ctr">
                        <a:defRPr sz="1600" b="1"/>
                      </a:pPr>
                      <a:r>
                        <a:rPr lang="en-US" sz="1600" dirty="0"/>
                        <a:t>Q</a:t>
                      </a:r>
                      <a:r>
                        <a:rPr lang="en-US" sz="1600" dirty="0">
                          <a:latin typeface="Calibri" panose="020F0502020204030204" pitchFamily="34" charset="0"/>
                          <a:ea typeface="Calibri" panose="020F0502020204030204" pitchFamily="34" charset="0"/>
                          <a:cs typeface="Calibri" panose="020F0502020204030204" pitchFamily="34" charset="0"/>
                        </a:rPr>
                        <a:t>₁</a:t>
                      </a:r>
                      <a:endParaRPr lang="en-US" sz="1600" dirty="0"/>
                    </a:p>
                  </a:txBody>
                  <a:tcPr/>
                </a:tc>
                <a:tc>
                  <a:txBody>
                    <a:bodyPr/>
                    <a:lstStyle/>
                    <a:p>
                      <a:pPr algn="ctr">
                        <a:defRPr sz="1600" b="1"/>
                      </a:pPr>
                      <a:r>
                        <a:rPr lang="en-US" sz="1600" dirty="0"/>
                        <a:t>Q₂</a:t>
                      </a:r>
                    </a:p>
                  </a:txBody>
                  <a:tcPr/>
                </a:tc>
                <a:tc>
                  <a:txBody>
                    <a:bodyPr/>
                    <a:lstStyle/>
                    <a:p>
                      <a:pPr algn="ctr">
                        <a:defRPr sz="1600" b="1"/>
                      </a:pPr>
                      <a:r>
                        <a:rPr lang="en-US" sz="1600" dirty="0"/>
                        <a:t>Q₃</a:t>
                      </a:r>
                    </a:p>
                  </a:txBody>
                  <a:tcPr/>
                </a:tc>
                <a:tc>
                  <a:txBody>
                    <a:bodyPr/>
                    <a:lstStyle/>
                    <a:p>
                      <a:pPr algn="ctr">
                        <a:defRPr sz="1600" b="1"/>
                      </a:pPr>
                      <a:r>
                        <a:rPr lang="en-US" sz="1600" i="1" dirty="0"/>
                        <a:t>t</a:t>
                      </a:r>
                    </a:p>
                  </a:txBody>
                  <a:tcPr/>
                </a:tc>
                <a:extLst>
                  <a:ext uri="{0D108BD9-81ED-4DB2-BD59-A6C34878D82A}">
                    <a16:rowId xmlns:a16="http://schemas.microsoft.com/office/drawing/2014/main" val="10000"/>
                  </a:ext>
                </a:extLst>
              </a:tr>
              <a:tr h="265104">
                <a:tc>
                  <a:txBody>
                    <a:bodyPr/>
                    <a:lstStyle/>
                    <a:p>
                      <a:pPr algn="ctr"/>
                      <a:r>
                        <a:rPr lang="en-US" dirty="0"/>
                        <a:t>2016</a:t>
                      </a:r>
                      <a:endParaRPr sz="1600" dirty="0">
                        <a:latin typeface="Cambria Math"/>
                      </a:endParaRPr>
                    </a:p>
                  </a:txBody>
                  <a:tcPr/>
                </a:tc>
                <a:tc>
                  <a:txBody>
                    <a:bodyPr/>
                    <a:lstStyle/>
                    <a:p>
                      <a:pPr algn="ctr"/>
                      <a:r>
                        <a:rPr lang="en-US" dirty="0"/>
                        <a:t>1</a:t>
                      </a:r>
                      <a:endParaRPr sz="1600" dirty="0">
                        <a:latin typeface="Cambria Math"/>
                      </a:endParaRPr>
                    </a:p>
                  </a:txBody>
                  <a:tcPr/>
                </a:tc>
                <a:tc>
                  <a:txBody>
                    <a:bodyPr/>
                    <a:lstStyle/>
                    <a:p>
                      <a:pPr algn="ctr"/>
                      <a:r>
                        <a:rPr lang="en-US" sz="1800" dirty="0">
                          <a:latin typeface="+mn-lt"/>
                          <a:ea typeface="Cambria Math" panose="02040503050406030204" pitchFamily="18" charset="0"/>
                        </a:rPr>
                        <a:t>500,794</a:t>
                      </a:r>
                      <a:endParaRPr sz="1800" dirty="0">
                        <a:latin typeface="+mn-lt"/>
                        <a:ea typeface="Cambria Math" panose="02040503050406030204" pitchFamily="18" charset="0"/>
                      </a:endParaRPr>
                    </a:p>
                  </a:txBody>
                  <a:tcPr/>
                </a:tc>
                <a:tc>
                  <a:txBody>
                    <a:bodyPr/>
                    <a:lstStyle/>
                    <a:p>
                      <a:pPr algn="ctr"/>
                      <a:r>
                        <a:rPr lang="en-US" sz="1800" dirty="0">
                          <a:latin typeface="+mn-lt"/>
                        </a:rPr>
                        <a:t>1</a:t>
                      </a:r>
                      <a:endParaRPr sz="1800" dirty="0">
                        <a:latin typeface="+mn-lt"/>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1</a:t>
                      </a:r>
                      <a:endParaRPr sz="1800" dirty="0">
                        <a:latin typeface="+mn-lt"/>
                      </a:endParaRPr>
                    </a:p>
                  </a:txBody>
                  <a:tcPr/>
                </a:tc>
                <a:extLst>
                  <a:ext uri="{0D108BD9-81ED-4DB2-BD59-A6C34878D82A}">
                    <a16:rowId xmlns:a16="http://schemas.microsoft.com/office/drawing/2014/main" val="10001"/>
                  </a:ext>
                </a:extLst>
              </a:tr>
              <a:tr h="280344">
                <a:tc>
                  <a:txBody>
                    <a:bodyPr/>
                    <a:lstStyle/>
                    <a:p>
                      <a:pPr algn="ctr"/>
                      <a:endParaRPr sz="1600" dirty="0">
                        <a:latin typeface="Cambria Math"/>
                      </a:endParaRPr>
                    </a:p>
                  </a:txBody>
                  <a:tcPr/>
                </a:tc>
                <a:tc>
                  <a:txBody>
                    <a:bodyPr/>
                    <a:lstStyle/>
                    <a:p>
                      <a:pPr algn="ctr"/>
                      <a:r>
                        <a:rPr lang="en-US" dirty="0"/>
                        <a:t>2</a:t>
                      </a:r>
                      <a:endParaRPr sz="1600" dirty="0">
                        <a:latin typeface="Cambria Math"/>
                      </a:endParaRPr>
                    </a:p>
                  </a:txBody>
                  <a:tcPr/>
                </a:tc>
                <a:tc>
                  <a:txBody>
                    <a:bodyPr/>
                    <a:lstStyle/>
                    <a:p>
                      <a:pPr algn="ctr"/>
                      <a:r>
                        <a:rPr lang="en-US" sz="1800" dirty="0">
                          <a:latin typeface="+mn-lt"/>
                          <a:ea typeface="Cambria Math" panose="02040503050406030204" pitchFamily="18" charset="0"/>
                        </a:rPr>
                        <a:t>536,312</a:t>
                      </a:r>
                      <a:endParaRPr sz="1800" dirty="0">
                        <a:latin typeface="+mn-lt"/>
                        <a:ea typeface="Cambria Math" panose="02040503050406030204" pitchFamily="18" charset="0"/>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1</a:t>
                      </a:r>
                      <a:endParaRPr sz="1800" dirty="0">
                        <a:latin typeface="+mn-lt"/>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2</a:t>
                      </a:r>
                      <a:endParaRPr sz="1800" dirty="0">
                        <a:latin typeface="+mn-lt"/>
                      </a:endParaRPr>
                    </a:p>
                  </a:txBody>
                  <a:tcPr/>
                </a:tc>
                <a:extLst>
                  <a:ext uri="{0D108BD9-81ED-4DB2-BD59-A6C34878D82A}">
                    <a16:rowId xmlns:a16="http://schemas.microsoft.com/office/drawing/2014/main" val="10002"/>
                  </a:ext>
                </a:extLst>
              </a:tr>
              <a:tr h="295584">
                <a:tc>
                  <a:txBody>
                    <a:bodyPr/>
                    <a:lstStyle/>
                    <a:p>
                      <a:pPr algn="ctr"/>
                      <a:endParaRPr sz="1600" dirty="0">
                        <a:latin typeface="Cambria Math"/>
                      </a:endParaRPr>
                    </a:p>
                  </a:txBody>
                  <a:tcPr/>
                </a:tc>
                <a:tc>
                  <a:txBody>
                    <a:bodyPr/>
                    <a:lstStyle/>
                    <a:p>
                      <a:pPr algn="ctr"/>
                      <a:r>
                        <a:rPr lang="en-US" dirty="0"/>
                        <a:t>3</a:t>
                      </a:r>
                      <a:endParaRPr sz="1600" dirty="0">
                        <a:latin typeface="Cambria Math"/>
                      </a:endParaRPr>
                    </a:p>
                  </a:txBody>
                  <a:tcPr/>
                </a:tc>
                <a:tc>
                  <a:txBody>
                    <a:bodyPr/>
                    <a:lstStyle/>
                    <a:p>
                      <a:pPr algn="ctr"/>
                      <a:r>
                        <a:rPr lang="en-US" sz="1800" dirty="0">
                          <a:latin typeface="+mn-lt"/>
                          <a:ea typeface="Cambria Math" panose="02040503050406030204" pitchFamily="18" charset="0"/>
                        </a:rPr>
                        <a:t>523,496</a:t>
                      </a:r>
                      <a:endParaRPr sz="1800" dirty="0">
                        <a:latin typeface="+mn-lt"/>
                        <a:ea typeface="Cambria Math" panose="02040503050406030204" pitchFamily="18" charset="0"/>
                      </a:endParaRPr>
                    </a:p>
                  </a:txBody>
                  <a:tcPr/>
                </a:tc>
                <a:tc>
                  <a:txBody>
                    <a:bodyPr/>
                    <a:lstStyle/>
                    <a:p>
                      <a:pPr algn="ctr">
                        <a:defRPr sz="1600"/>
                      </a:pPr>
                      <a:r>
                        <a:rPr lang="en-US" sz="1800" dirty="0">
                          <a:latin typeface="+mn-lt"/>
                        </a:rPr>
                        <a:t>0</a:t>
                      </a:r>
                      <a:endParaRPr sz="1800" dirty="0">
                        <a:latin typeface="+mn-lt"/>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1</a:t>
                      </a:r>
                      <a:endParaRPr sz="1800" dirty="0">
                        <a:latin typeface="+mn-lt"/>
                      </a:endParaRPr>
                    </a:p>
                  </a:txBody>
                  <a:tcPr/>
                </a:tc>
                <a:tc>
                  <a:txBody>
                    <a:bodyPr/>
                    <a:lstStyle/>
                    <a:p>
                      <a:pPr algn="ctr"/>
                      <a:r>
                        <a:rPr lang="en-US" sz="1800" dirty="0">
                          <a:latin typeface="+mn-lt"/>
                        </a:rPr>
                        <a:t>3</a:t>
                      </a:r>
                      <a:endParaRPr sz="1800" dirty="0">
                        <a:latin typeface="+mn-lt"/>
                      </a:endParaRPr>
                    </a:p>
                  </a:txBody>
                  <a:tcPr/>
                </a:tc>
                <a:extLst>
                  <a:ext uri="{0D108BD9-81ED-4DB2-BD59-A6C34878D82A}">
                    <a16:rowId xmlns:a16="http://schemas.microsoft.com/office/drawing/2014/main" val="10003"/>
                  </a:ext>
                </a:extLst>
              </a:tr>
              <a:tr h="234624">
                <a:tc>
                  <a:txBody>
                    <a:bodyPr/>
                    <a:lstStyle/>
                    <a:p>
                      <a:pPr algn="ctr"/>
                      <a:endParaRPr sz="1600" dirty="0">
                        <a:latin typeface="Cambria Math"/>
                      </a:endParaRPr>
                    </a:p>
                  </a:txBody>
                  <a:tcPr/>
                </a:tc>
                <a:tc>
                  <a:txBody>
                    <a:bodyPr/>
                    <a:lstStyle/>
                    <a:p>
                      <a:pPr algn="ctr"/>
                      <a:r>
                        <a:rPr lang="en-US" sz="1800" dirty="0">
                          <a:latin typeface="+mj-lt"/>
                        </a:rPr>
                        <a:t>4</a:t>
                      </a:r>
                      <a:endParaRPr sz="1800" dirty="0">
                        <a:latin typeface="+mj-lt"/>
                      </a:endParaRPr>
                    </a:p>
                  </a:txBody>
                  <a:tcPr/>
                </a:tc>
                <a:tc>
                  <a:txBody>
                    <a:bodyPr/>
                    <a:lstStyle/>
                    <a:p>
                      <a:pPr algn="ctr"/>
                      <a:r>
                        <a:rPr lang="en-US" sz="1800" dirty="0">
                          <a:latin typeface="+mn-lt"/>
                          <a:ea typeface="Cambria Math" panose="02040503050406030204" pitchFamily="18" charset="0"/>
                        </a:rPr>
                        <a:t>523,362</a:t>
                      </a:r>
                      <a:endParaRPr sz="1800" dirty="0">
                        <a:latin typeface="+mn-lt"/>
                        <a:ea typeface="Cambria Math" panose="02040503050406030204" pitchFamily="18" charset="0"/>
                      </a:endParaRPr>
                    </a:p>
                  </a:txBody>
                  <a:tcPr/>
                </a:tc>
                <a:tc>
                  <a:txBody>
                    <a:bodyPr/>
                    <a:lstStyle/>
                    <a:p>
                      <a:pPr algn="ctr">
                        <a:defRPr sz="1600"/>
                      </a:pPr>
                      <a:r>
                        <a:rPr lang="en-US" sz="1800" dirty="0">
                          <a:latin typeface="+mn-lt"/>
                        </a:rPr>
                        <a:t>0</a:t>
                      </a:r>
                      <a:endParaRPr sz="1800" dirty="0">
                        <a:latin typeface="+mn-lt"/>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4</a:t>
                      </a:r>
                      <a:endParaRPr sz="1800" dirty="0">
                        <a:latin typeface="+mn-lt"/>
                      </a:endParaRPr>
                    </a:p>
                  </a:txBody>
                  <a:tcPr/>
                </a:tc>
                <a:extLst>
                  <a:ext uri="{0D108BD9-81ED-4DB2-BD59-A6C34878D82A}">
                    <a16:rowId xmlns:a16="http://schemas.microsoft.com/office/drawing/2014/main" val="4265766646"/>
                  </a:ext>
                </a:extLst>
              </a:tr>
              <a:tr h="32606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2017</a:t>
                      </a:r>
                      <a:endParaRPr lang="en-US" sz="1800" dirty="0">
                        <a:latin typeface="Cambria Math"/>
                      </a:endParaRPr>
                    </a:p>
                  </a:txBody>
                  <a:tcPr/>
                </a:tc>
                <a:tc>
                  <a:txBody>
                    <a:bodyPr/>
                    <a:lstStyle/>
                    <a:p>
                      <a:pPr algn="ctr"/>
                      <a:r>
                        <a:rPr lang="en-US" sz="1800" dirty="0">
                          <a:latin typeface="+mj-lt"/>
                        </a:rPr>
                        <a:t>1</a:t>
                      </a:r>
                      <a:endParaRPr sz="1800" dirty="0">
                        <a:latin typeface="+mj-lt"/>
                      </a:endParaRPr>
                    </a:p>
                  </a:txBody>
                  <a:tcPr/>
                </a:tc>
                <a:tc>
                  <a:txBody>
                    <a:bodyPr/>
                    <a:lstStyle/>
                    <a:p>
                      <a:pPr algn="ctr"/>
                      <a:r>
                        <a:rPr lang="en-US" sz="1800" dirty="0">
                          <a:latin typeface="+mn-lt"/>
                          <a:ea typeface="Cambria Math" panose="02040503050406030204" pitchFamily="18" charset="0"/>
                        </a:rPr>
                        <a:t>533,245</a:t>
                      </a:r>
                      <a:endParaRPr sz="1800" dirty="0">
                        <a:latin typeface="+mn-lt"/>
                        <a:ea typeface="Cambria Math" panose="02040503050406030204" pitchFamily="18" charset="0"/>
                      </a:endParaRPr>
                    </a:p>
                  </a:txBody>
                  <a:tcPr/>
                </a:tc>
                <a:tc>
                  <a:txBody>
                    <a:bodyPr/>
                    <a:lstStyle/>
                    <a:p>
                      <a:pPr algn="ctr">
                        <a:defRPr sz="1600"/>
                      </a:pPr>
                      <a:r>
                        <a:rPr lang="en-US" sz="1800" dirty="0">
                          <a:latin typeface="+mn-lt"/>
                        </a:rPr>
                        <a:t>1</a:t>
                      </a:r>
                      <a:endParaRPr sz="1800" dirty="0">
                        <a:latin typeface="+mn-lt"/>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5</a:t>
                      </a:r>
                      <a:endParaRPr sz="1800" dirty="0">
                        <a:latin typeface="+mn-lt"/>
                      </a:endParaRPr>
                    </a:p>
                  </a:txBody>
                  <a:tcPr/>
                </a:tc>
                <a:extLst>
                  <a:ext uri="{0D108BD9-81ED-4DB2-BD59-A6C34878D82A}">
                    <a16:rowId xmlns:a16="http://schemas.microsoft.com/office/drawing/2014/main" val="36951202"/>
                  </a:ext>
                </a:extLst>
              </a:tr>
              <a:tr h="130468">
                <a:tc>
                  <a:txBody>
                    <a:bodyPr/>
                    <a:lstStyle/>
                    <a:p>
                      <a:pPr algn="ctr"/>
                      <a:endParaRPr sz="1600" dirty="0">
                        <a:latin typeface="Cambria Math"/>
                      </a:endParaRPr>
                    </a:p>
                  </a:txBody>
                  <a:tcPr/>
                </a:tc>
                <a:tc>
                  <a:txBody>
                    <a:bodyPr/>
                    <a:lstStyle/>
                    <a:p>
                      <a:pPr algn="ctr"/>
                      <a:r>
                        <a:rPr lang="en-US" sz="1800" dirty="0">
                          <a:latin typeface="+mj-lt"/>
                        </a:rPr>
                        <a:t>2</a:t>
                      </a:r>
                      <a:endParaRPr sz="1800" dirty="0">
                        <a:latin typeface="+mj-lt"/>
                      </a:endParaRPr>
                    </a:p>
                  </a:txBody>
                  <a:tcPr/>
                </a:tc>
                <a:tc>
                  <a:txBody>
                    <a:bodyPr/>
                    <a:lstStyle/>
                    <a:p>
                      <a:pPr algn="ctr"/>
                      <a:r>
                        <a:rPr lang="en-US" sz="1800" dirty="0">
                          <a:latin typeface="+mn-lt"/>
                          <a:ea typeface="Cambria Math" panose="02040503050406030204" pitchFamily="18" charset="0"/>
                        </a:rPr>
                        <a:t>545,223</a:t>
                      </a:r>
                      <a:endParaRPr sz="1800" dirty="0">
                        <a:latin typeface="+mn-lt"/>
                        <a:ea typeface="Cambria Math" panose="02040503050406030204" pitchFamily="18" charset="0"/>
                      </a:endParaRPr>
                    </a:p>
                  </a:txBody>
                  <a:tcPr/>
                </a:tc>
                <a:tc>
                  <a:txBody>
                    <a:bodyPr/>
                    <a:lstStyle/>
                    <a:p>
                      <a:pPr algn="ctr">
                        <a:defRPr sz="1600"/>
                      </a:pPr>
                      <a:r>
                        <a:rPr lang="en-US" sz="1800" dirty="0">
                          <a:latin typeface="+mn-lt"/>
                        </a:rPr>
                        <a:t>0</a:t>
                      </a:r>
                      <a:endParaRPr sz="1800" dirty="0">
                        <a:latin typeface="+mn-lt"/>
                      </a:endParaRPr>
                    </a:p>
                  </a:txBody>
                  <a:tcPr/>
                </a:tc>
                <a:tc>
                  <a:txBody>
                    <a:bodyPr/>
                    <a:lstStyle/>
                    <a:p>
                      <a:pPr algn="ctr"/>
                      <a:r>
                        <a:rPr lang="en-US" sz="1800" dirty="0">
                          <a:latin typeface="+mn-lt"/>
                        </a:rPr>
                        <a:t>1</a:t>
                      </a:r>
                      <a:endParaRPr sz="1800" dirty="0">
                        <a:latin typeface="+mn-lt"/>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6</a:t>
                      </a:r>
                      <a:endParaRPr sz="1800" dirty="0">
                        <a:latin typeface="+mn-lt"/>
                      </a:endParaRPr>
                    </a:p>
                  </a:txBody>
                  <a:tcPr/>
                </a:tc>
                <a:extLst>
                  <a:ext uri="{0D108BD9-81ED-4DB2-BD59-A6C34878D82A}">
                    <a16:rowId xmlns:a16="http://schemas.microsoft.com/office/drawing/2014/main" val="2639454073"/>
                  </a:ext>
                </a:extLst>
              </a:tr>
              <a:tr h="185404">
                <a:tc>
                  <a:txBody>
                    <a:bodyPr/>
                    <a:lstStyle/>
                    <a:p>
                      <a:pPr algn="ctr"/>
                      <a:endParaRPr sz="1600" dirty="0">
                        <a:latin typeface="Cambria Math"/>
                      </a:endParaRPr>
                    </a:p>
                  </a:txBody>
                  <a:tcPr/>
                </a:tc>
                <a:tc>
                  <a:txBody>
                    <a:bodyPr/>
                    <a:lstStyle/>
                    <a:p>
                      <a:pPr algn="ctr"/>
                      <a:r>
                        <a:rPr lang="en-US" sz="1800" dirty="0">
                          <a:latin typeface="+mj-lt"/>
                        </a:rPr>
                        <a:t>3</a:t>
                      </a:r>
                      <a:endParaRPr sz="1800" dirty="0">
                        <a:latin typeface="+mj-lt"/>
                      </a:endParaRPr>
                    </a:p>
                  </a:txBody>
                  <a:tcPr/>
                </a:tc>
                <a:tc>
                  <a:txBody>
                    <a:bodyPr/>
                    <a:lstStyle/>
                    <a:p>
                      <a:pPr algn="ctr"/>
                      <a:r>
                        <a:rPr lang="en-US" sz="1800" dirty="0">
                          <a:latin typeface="+mn-lt"/>
                          <a:ea typeface="Cambria Math" panose="02040503050406030204" pitchFamily="18" charset="0"/>
                        </a:rPr>
                        <a:t>555,682</a:t>
                      </a:r>
                      <a:endParaRPr sz="1800" dirty="0">
                        <a:latin typeface="+mn-lt"/>
                        <a:ea typeface="Cambria Math" panose="02040503050406030204" pitchFamily="18" charset="0"/>
                      </a:endParaRPr>
                    </a:p>
                  </a:txBody>
                  <a:tcPr/>
                </a:tc>
                <a:tc>
                  <a:txBody>
                    <a:bodyPr/>
                    <a:lstStyle/>
                    <a:p>
                      <a:pPr algn="ctr">
                        <a:defRPr sz="1600"/>
                      </a:pPr>
                      <a:r>
                        <a:rPr lang="en-US" sz="1800" dirty="0">
                          <a:latin typeface="+mn-lt"/>
                        </a:rPr>
                        <a:t>0</a:t>
                      </a:r>
                      <a:endParaRPr sz="1800" dirty="0">
                        <a:latin typeface="+mn-lt"/>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1</a:t>
                      </a:r>
                      <a:endParaRPr sz="1800" dirty="0">
                        <a:latin typeface="+mn-lt"/>
                      </a:endParaRPr>
                    </a:p>
                  </a:txBody>
                  <a:tcPr/>
                </a:tc>
                <a:tc>
                  <a:txBody>
                    <a:bodyPr/>
                    <a:lstStyle/>
                    <a:p>
                      <a:pPr algn="ctr"/>
                      <a:r>
                        <a:rPr lang="en-US" sz="1800" dirty="0">
                          <a:latin typeface="+mn-lt"/>
                        </a:rPr>
                        <a:t>7</a:t>
                      </a:r>
                      <a:endParaRPr sz="1800" dirty="0">
                        <a:latin typeface="+mn-lt"/>
                      </a:endParaRPr>
                    </a:p>
                  </a:txBody>
                  <a:tcPr/>
                </a:tc>
                <a:extLst>
                  <a:ext uri="{0D108BD9-81ED-4DB2-BD59-A6C34878D82A}">
                    <a16:rowId xmlns:a16="http://schemas.microsoft.com/office/drawing/2014/main" val="327967045"/>
                  </a:ext>
                </a:extLst>
              </a:tr>
              <a:tr h="139684">
                <a:tc>
                  <a:txBody>
                    <a:bodyPr/>
                    <a:lstStyle/>
                    <a:p>
                      <a:pPr algn="ctr"/>
                      <a:endParaRPr sz="1600" dirty="0">
                        <a:latin typeface="Cambria Math"/>
                      </a:endParaRPr>
                    </a:p>
                  </a:txBody>
                  <a:tcPr/>
                </a:tc>
                <a:tc>
                  <a:txBody>
                    <a:bodyPr/>
                    <a:lstStyle/>
                    <a:p>
                      <a:pPr algn="ctr"/>
                      <a:r>
                        <a:rPr lang="en-US" sz="1800" dirty="0">
                          <a:latin typeface="+mj-lt"/>
                        </a:rPr>
                        <a:t>4</a:t>
                      </a:r>
                      <a:endParaRPr sz="1800" dirty="0">
                        <a:latin typeface="+mj-lt"/>
                      </a:endParaRPr>
                    </a:p>
                  </a:txBody>
                  <a:tcPr/>
                </a:tc>
                <a:tc>
                  <a:txBody>
                    <a:bodyPr/>
                    <a:lstStyle/>
                    <a:p>
                      <a:pPr algn="ctr"/>
                      <a:r>
                        <a:rPr lang="en-US" sz="1800" dirty="0">
                          <a:latin typeface="+mn-lt"/>
                          <a:ea typeface="Cambria Math" panose="02040503050406030204" pitchFamily="18" charset="0"/>
                        </a:rPr>
                        <a:t>548,834</a:t>
                      </a:r>
                      <a:endParaRPr sz="1800" dirty="0">
                        <a:latin typeface="+mn-lt"/>
                        <a:ea typeface="Cambria Math" panose="02040503050406030204" pitchFamily="18" charset="0"/>
                      </a:endParaRPr>
                    </a:p>
                  </a:txBody>
                  <a:tcPr/>
                </a:tc>
                <a:tc>
                  <a:txBody>
                    <a:bodyPr/>
                    <a:lstStyle/>
                    <a:p>
                      <a:pPr algn="ctr">
                        <a:defRPr sz="1600"/>
                      </a:pPr>
                      <a:r>
                        <a:rPr lang="en-US" sz="1800" dirty="0">
                          <a:latin typeface="+mn-lt"/>
                        </a:rPr>
                        <a:t>0</a:t>
                      </a:r>
                      <a:endParaRPr sz="1800" dirty="0">
                        <a:latin typeface="+mn-lt"/>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8</a:t>
                      </a:r>
                      <a:endParaRPr sz="1800" dirty="0">
                        <a:latin typeface="+mn-lt"/>
                      </a:endParaRPr>
                    </a:p>
                  </a:txBody>
                  <a:tcPr/>
                </a:tc>
                <a:extLst>
                  <a:ext uri="{0D108BD9-81ED-4DB2-BD59-A6C34878D82A}">
                    <a16:rowId xmlns:a16="http://schemas.microsoft.com/office/drawing/2014/main" val="1137457578"/>
                  </a:ext>
                </a:extLst>
              </a:tr>
            </a:tbl>
          </a:graphicData>
        </a:graphic>
      </p:graphicFrame>
    </p:spTree>
    <p:extLst>
      <p:ext uri="{BB962C8B-B14F-4D97-AF65-F5344CB8AC3E}">
        <p14:creationId xmlns:p14="http://schemas.microsoft.com/office/powerpoint/2010/main" val="2487110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83637-8768-E821-6195-9828EE1E3399}"/>
              </a:ext>
            </a:extLst>
          </p:cNvPr>
          <p:cNvSpPr>
            <a:spLocks noGrp="1"/>
          </p:cNvSpPr>
          <p:nvPr>
            <p:ph type="title"/>
          </p:nvPr>
        </p:nvSpPr>
        <p:spPr/>
        <p:txBody>
          <a:bodyPr/>
          <a:lstStyle/>
          <a:p>
            <a:r>
              <a:rPr lang="en-US" dirty="0"/>
              <a:t>Additive Seasonal Forecasting—Slide 7</a:t>
            </a:r>
            <a:endParaRPr lang="en-IN" dirty="0"/>
          </a:p>
        </p:txBody>
      </p:sp>
      <p:sp>
        <p:nvSpPr>
          <p:cNvPr id="5" name="TextBox 4">
            <a:extLst>
              <a:ext uri="{FF2B5EF4-FFF2-40B4-BE49-F238E27FC236}">
                <a16:creationId xmlns:a16="http://schemas.microsoft.com/office/drawing/2014/main" id="{3937DC1D-0086-D806-C2C4-D4FF68AC09A1}"/>
              </a:ext>
            </a:extLst>
          </p:cNvPr>
          <p:cNvSpPr txBox="1"/>
          <p:nvPr/>
        </p:nvSpPr>
        <p:spPr>
          <a:xfrm>
            <a:off x="914400" y="1083677"/>
            <a:ext cx="7467600" cy="646331"/>
          </a:xfrm>
          <a:prstGeom prst="rect">
            <a:avLst/>
          </a:prstGeom>
          <a:noFill/>
        </p:spPr>
        <p:txBody>
          <a:bodyPr wrap="square">
            <a:spAutoFit/>
          </a:bodyPr>
          <a:lstStyle/>
          <a:p>
            <a:pPr algn="ctr">
              <a:defRPr b="1"/>
            </a:pPr>
            <a:r>
              <a:rPr lang="en-US" sz="1800" dirty="0"/>
              <a:t>Table 3 – </a:t>
            </a:r>
            <a:r>
              <a:rPr lang="en-US" sz="1800" b="1" dirty="0"/>
              <a:t>Quarterly Truck Volume for the Laredo Truck Crossings using Dummy Variables</a:t>
            </a:r>
          </a:p>
        </p:txBody>
      </p:sp>
      <p:graphicFrame>
        <p:nvGraphicFramePr>
          <p:cNvPr id="4" name="Table Placeholder 2" descr="continuation of the previous table,&#10;Year 2018&#10;Quarter 1:&#10;Truck Crossings equals 556,298,&#10;Dummy variables: Q subscript 1 equals 1, Q subscript 2 equals 0, Q subscript 3 equals 0,&#10;Time period (t) equals 9.&#10;&#10;Quarter 2:&#10;Truck Crossings equals 592,371,&#10;Dummy variables: Q subscript 1 equals 0, Q subscript 2 equals 1, Q subscript 3 equals 0,&#10;Time period (t) equals 10.&#10;&#10;Quarter 3:&#10;Truck Crossings equals 587,238,&#10;Dummy variables: Q subscript 1 equals 0, Q subscript 2 equals 0, Q subscript 3 equals 1,&#10;Time period (t) equals 11.&#10;&#10;Quarter 4:&#10;Truck Crossings equals 578,060,&#10;Dummy variables: Q subscript 1 equals 0, Q subscript 2 equals 0, Q subscript 3 equals 0,&#10;Time period (t) equals 12.Year 2018&#10;Quarter 1:&#10;Truck Crossings equals 556,298,&#10;Dummy variables: Q subscript 1 equals 1, Q subscript 2 equals 0, Q subscript 3 equals 0,&#10;Time period (t) equals 9.&#10;&#10;Quarter 2:&#10;Truck Crossings equals 592,371,&#10;Dummy variables: Q subscript 1 equals 0, Q subscript 2 equals 1, Q subscript 3 equals 0,&#10;Time period (t) equals 10.&#10;&#10;Quarter 3:&#10;Truck Crossings equals 587,238,&#10;Dummy variables: Q subscript 1 equals 0, Q subscript 2 equals 0, Q subscript 3 equals 1,&#10;Time period (t) equals 11.&#10;&#10;Quarter 4:&#10;Truck Crossings equals 578,060,&#10;Dummy variables: Q subscript 1 equals 0, Q subscript 2 equals 0, Q subscript 3 equals 0,&#10;Time period (t) equals 12.">
            <a:extLst>
              <a:ext uri="{FF2B5EF4-FFF2-40B4-BE49-F238E27FC236}">
                <a16:creationId xmlns:a16="http://schemas.microsoft.com/office/drawing/2014/main" id="{AD47EB7D-82EE-19A9-57E9-7333DEC95A34}"/>
              </a:ext>
            </a:extLst>
          </p:cNvPr>
          <p:cNvGraphicFramePr>
            <a:graphicFrameLocks/>
          </p:cNvGraphicFramePr>
          <p:nvPr>
            <p:extLst>
              <p:ext uri="{D42A27DB-BD31-4B8C-83A1-F6EECF244321}">
                <p14:modId xmlns:p14="http://schemas.microsoft.com/office/powerpoint/2010/main" val="1483064724"/>
              </p:ext>
            </p:extLst>
          </p:nvPr>
        </p:nvGraphicFramePr>
        <p:xfrm>
          <a:off x="838200" y="1784398"/>
          <a:ext cx="7391400" cy="1817060"/>
        </p:xfrm>
        <a:graphic>
          <a:graphicData uri="http://schemas.openxmlformats.org/drawingml/2006/table">
            <a:tbl>
              <a:tblPr firstRow="1" bandRow="1">
                <a:tableStyleId>{5940675A-B579-460E-94D1-54222C63F5DA}</a:tableStyleId>
              </a:tblPr>
              <a:tblGrid>
                <a:gridCol w="9144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990600">
                  <a:extLst>
                    <a:ext uri="{9D8B030D-6E8A-4147-A177-3AD203B41FA5}">
                      <a16:colId xmlns:a16="http://schemas.microsoft.com/office/drawing/2014/main" val="20003"/>
                    </a:ext>
                  </a:extLst>
                </a:gridCol>
                <a:gridCol w="1143000">
                  <a:extLst>
                    <a:ext uri="{9D8B030D-6E8A-4147-A177-3AD203B41FA5}">
                      <a16:colId xmlns:a16="http://schemas.microsoft.com/office/drawing/2014/main" val="20004"/>
                    </a:ext>
                  </a:extLst>
                </a:gridCol>
                <a:gridCol w="914400">
                  <a:extLst>
                    <a:ext uri="{9D8B030D-6E8A-4147-A177-3AD203B41FA5}">
                      <a16:colId xmlns:a16="http://schemas.microsoft.com/office/drawing/2014/main" val="2384881970"/>
                    </a:ext>
                  </a:extLst>
                </a:gridCol>
                <a:gridCol w="838200">
                  <a:extLst>
                    <a:ext uri="{9D8B030D-6E8A-4147-A177-3AD203B41FA5}">
                      <a16:colId xmlns:a16="http://schemas.microsoft.com/office/drawing/2014/main" val="3026119184"/>
                    </a:ext>
                  </a:extLst>
                </a:gridCol>
              </a:tblGrid>
              <a:tr h="354020">
                <a:tc>
                  <a:txBody>
                    <a:bodyPr/>
                    <a:lstStyle/>
                    <a:p>
                      <a:pPr algn="ctr">
                        <a:defRPr sz="1600" b="1"/>
                      </a:pPr>
                      <a:r>
                        <a:rPr lang="en-US" sz="1600" dirty="0"/>
                        <a:t>Year</a:t>
                      </a:r>
                      <a:endParaRPr sz="1600" dirty="0"/>
                    </a:p>
                  </a:txBody>
                  <a:tcPr/>
                </a:tc>
                <a:tc>
                  <a:txBody>
                    <a:bodyPr/>
                    <a:lstStyle/>
                    <a:p>
                      <a:pPr algn="ctr">
                        <a:defRPr sz="1600" b="1"/>
                      </a:pPr>
                      <a:r>
                        <a:rPr lang="en-US" sz="1600" dirty="0"/>
                        <a:t>Quarter</a:t>
                      </a:r>
                      <a:endParaRPr sz="1600" dirty="0"/>
                    </a:p>
                  </a:txBody>
                  <a:tcPr/>
                </a:tc>
                <a:tc>
                  <a:txBody>
                    <a:bodyPr/>
                    <a:lstStyle/>
                    <a:p>
                      <a:pPr algn="ctr">
                        <a:defRPr sz="1600" b="1"/>
                      </a:pPr>
                      <a:r>
                        <a:rPr lang="en-US" sz="1600" dirty="0"/>
                        <a:t>Truck Crossings</a:t>
                      </a:r>
                    </a:p>
                  </a:txBody>
                  <a:tcPr/>
                </a:tc>
                <a:tc>
                  <a:txBody>
                    <a:bodyPr/>
                    <a:lstStyle/>
                    <a:p>
                      <a:pPr algn="ctr">
                        <a:defRPr sz="1600" b="1"/>
                      </a:pPr>
                      <a:r>
                        <a:rPr lang="en-US" sz="1600" dirty="0"/>
                        <a:t>Q</a:t>
                      </a:r>
                      <a:r>
                        <a:rPr lang="en-US" sz="1600" dirty="0">
                          <a:latin typeface="Calibri" panose="020F0502020204030204" pitchFamily="34" charset="0"/>
                          <a:ea typeface="Calibri" panose="020F0502020204030204" pitchFamily="34" charset="0"/>
                          <a:cs typeface="Calibri" panose="020F0502020204030204" pitchFamily="34" charset="0"/>
                        </a:rPr>
                        <a:t>₁</a:t>
                      </a:r>
                      <a:endParaRPr lang="en-US" sz="1600" dirty="0"/>
                    </a:p>
                  </a:txBody>
                  <a:tcPr/>
                </a:tc>
                <a:tc>
                  <a:txBody>
                    <a:bodyPr/>
                    <a:lstStyle/>
                    <a:p>
                      <a:pPr algn="ctr">
                        <a:defRPr sz="1600" b="1"/>
                      </a:pPr>
                      <a:r>
                        <a:rPr lang="en-US" sz="1600" dirty="0"/>
                        <a:t>Q₂</a:t>
                      </a:r>
                    </a:p>
                  </a:txBody>
                  <a:tcPr/>
                </a:tc>
                <a:tc>
                  <a:txBody>
                    <a:bodyPr/>
                    <a:lstStyle/>
                    <a:p>
                      <a:pPr algn="ctr">
                        <a:defRPr sz="1600" b="1"/>
                      </a:pPr>
                      <a:r>
                        <a:rPr lang="en-US" sz="1600" dirty="0"/>
                        <a:t>Q₃</a:t>
                      </a:r>
                    </a:p>
                  </a:txBody>
                  <a:tcPr/>
                </a:tc>
                <a:tc>
                  <a:txBody>
                    <a:bodyPr/>
                    <a:lstStyle/>
                    <a:p>
                      <a:pPr algn="ctr">
                        <a:defRPr sz="1600" b="1"/>
                      </a:pPr>
                      <a:r>
                        <a:rPr lang="en-US" sz="1600" i="1" dirty="0"/>
                        <a:t>t</a:t>
                      </a:r>
                    </a:p>
                  </a:txBody>
                  <a:tcPr/>
                </a:tc>
                <a:extLst>
                  <a:ext uri="{0D108BD9-81ED-4DB2-BD59-A6C34878D82A}">
                    <a16:rowId xmlns:a16="http://schemas.microsoft.com/office/drawing/2014/main" val="10000"/>
                  </a:ext>
                </a:extLst>
              </a:tr>
              <a:tr h="310824">
                <a:tc>
                  <a:txBody>
                    <a:bodyPr/>
                    <a:lstStyle/>
                    <a:p>
                      <a:pPr algn="ctr"/>
                      <a:r>
                        <a:rPr lang="en-US" sz="1800" dirty="0">
                          <a:latin typeface="+mn-lt"/>
                        </a:rPr>
                        <a:t>2018</a:t>
                      </a:r>
                      <a:endParaRPr sz="1800" dirty="0">
                        <a:latin typeface="+mn-lt"/>
                      </a:endParaRPr>
                    </a:p>
                  </a:txBody>
                  <a:tcPr/>
                </a:tc>
                <a:tc>
                  <a:txBody>
                    <a:bodyPr/>
                    <a:lstStyle/>
                    <a:p>
                      <a:pPr algn="ctr"/>
                      <a:r>
                        <a:rPr lang="en-US" sz="1800" dirty="0">
                          <a:latin typeface="+mj-lt"/>
                        </a:rPr>
                        <a:t>1</a:t>
                      </a:r>
                      <a:endParaRPr sz="1800" dirty="0">
                        <a:latin typeface="+mj-lt"/>
                      </a:endParaRPr>
                    </a:p>
                  </a:txBody>
                  <a:tcPr/>
                </a:tc>
                <a:tc>
                  <a:txBody>
                    <a:bodyPr/>
                    <a:lstStyle/>
                    <a:p>
                      <a:pPr algn="ctr"/>
                      <a:r>
                        <a:rPr lang="en-US" sz="1800" dirty="0">
                          <a:latin typeface="+mn-lt"/>
                          <a:ea typeface="Cambria Math" panose="02040503050406030204" pitchFamily="18" charset="0"/>
                        </a:rPr>
                        <a:t>556,298</a:t>
                      </a:r>
                      <a:endParaRPr sz="1800" dirty="0">
                        <a:latin typeface="+mn-lt"/>
                        <a:ea typeface="Cambria Math" panose="02040503050406030204" pitchFamily="18" charset="0"/>
                      </a:endParaRPr>
                    </a:p>
                  </a:txBody>
                  <a:tcPr/>
                </a:tc>
                <a:tc>
                  <a:txBody>
                    <a:bodyPr/>
                    <a:lstStyle/>
                    <a:p>
                      <a:pPr algn="ctr">
                        <a:defRPr sz="1600"/>
                      </a:pPr>
                      <a:r>
                        <a:rPr lang="en-US" sz="1800" dirty="0">
                          <a:latin typeface="+mn-lt"/>
                        </a:rPr>
                        <a:t>1</a:t>
                      </a:r>
                      <a:endParaRPr sz="1800" dirty="0">
                        <a:latin typeface="+mn-lt"/>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9</a:t>
                      </a:r>
                      <a:endParaRPr sz="1800" dirty="0">
                        <a:latin typeface="+mn-lt"/>
                      </a:endParaRPr>
                    </a:p>
                  </a:txBody>
                  <a:tcPr/>
                </a:tc>
                <a:extLst>
                  <a:ext uri="{0D108BD9-81ED-4DB2-BD59-A6C34878D82A}">
                    <a16:rowId xmlns:a16="http://schemas.microsoft.com/office/drawing/2014/main" val="2470687835"/>
                  </a:ext>
                </a:extLst>
              </a:tr>
              <a:tr h="200644">
                <a:tc>
                  <a:txBody>
                    <a:bodyPr/>
                    <a:lstStyle/>
                    <a:p>
                      <a:pPr algn="ctr"/>
                      <a:endParaRPr sz="1600" dirty="0">
                        <a:latin typeface="Cambria Math"/>
                      </a:endParaRPr>
                    </a:p>
                  </a:txBody>
                  <a:tcPr/>
                </a:tc>
                <a:tc>
                  <a:txBody>
                    <a:bodyPr/>
                    <a:lstStyle/>
                    <a:p>
                      <a:pPr algn="ctr"/>
                      <a:r>
                        <a:rPr lang="en-US" sz="1800" dirty="0">
                          <a:latin typeface="+mj-lt"/>
                        </a:rPr>
                        <a:t>2</a:t>
                      </a:r>
                      <a:endParaRPr sz="1800" dirty="0">
                        <a:latin typeface="+mj-lt"/>
                      </a:endParaRPr>
                    </a:p>
                  </a:txBody>
                  <a:tcPr/>
                </a:tc>
                <a:tc>
                  <a:txBody>
                    <a:bodyPr/>
                    <a:lstStyle/>
                    <a:p>
                      <a:pPr algn="ctr"/>
                      <a:r>
                        <a:rPr lang="en-US" sz="1800" dirty="0">
                          <a:latin typeface="+mn-lt"/>
                          <a:ea typeface="Cambria Math" panose="02040503050406030204" pitchFamily="18" charset="0"/>
                        </a:rPr>
                        <a:t>592,371</a:t>
                      </a:r>
                      <a:endParaRPr sz="1800" dirty="0">
                        <a:latin typeface="+mn-lt"/>
                        <a:ea typeface="Cambria Math" panose="02040503050406030204" pitchFamily="18" charset="0"/>
                      </a:endParaRPr>
                    </a:p>
                  </a:txBody>
                  <a:tcPr/>
                </a:tc>
                <a:tc>
                  <a:txBody>
                    <a:bodyPr/>
                    <a:lstStyle/>
                    <a:p>
                      <a:pPr algn="ctr">
                        <a:defRPr sz="1600"/>
                      </a:pPr>
                      <a:r>
                        <a:rPr lang="en-US" sz="1800" dirty="0">
                          <a:latin typeface="+mn-lt"/>
                        </a:rPr>
                        <a:t>0</a:t>
                      </a:r>
                      <a:endParaRPr sz="1800" dirty="0">
                        <a:latin typeface="+mn-lt"/>
                      </a:endParaRPr>
                    </a:p>
                  </a:txBody>
                  <a:tcPr/>
                </a:tc>
                <a:tc>
                  <a:txBody>
                    <a:bodyPr/>
                    <a:lstStyle/>
                    <a:p>
                      <a:pPr algn="ctr"/>
                      <a:r>
                        <a:rPr lang="en-US" sz="1800" dirty="0">
                          <a:latin typeface="+mn-lt"/>
                        </a:rPr>
                        <a:t>1</a:t>
                      </a:r>
                      <a:endParaRPr sz="1800" dirty="0">
                        <a:latin typeface="+mn-lt"/>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10</a:t>
                      </a:r>
                      <a:endParaRPr sz="1800" dirty="0">
                        <a:latin typeface="+mn-lt"/>
                      </a:endParaRPr>
                    </a:p>
                  </a:txBody>
                  <a:tcPr/>
                </a:tc>
                <a:extLst>
                  <a:ext uri="{0D108BD9-81ED-4DB2-BD59-A6C34878D82A}">
                    <a16:rowId xmlns:a16="http://schemas.microsoft.com/office/drawing/2014/main" val="642685973"/>
                  </a:ext>
                </a:extLst>
              </a:tr>
              <a:tr h="154924">
                <a:tc>
                  <a:txBody>
                    <a:bodyPr/>
                    <a:lstStyle/>
                    <a:p>
                      <a:pPr algn="ctr"/>
                      <a:endParaRPr sz="1600" dirty="0">
                        <a:latin typeface="Cambria Math"/>
                      </a:endParaRPr>
                    </a:p>
                  </a:txBody>
                  <a:tcPr/>
                </a:tc>
                <a:tc>
                  <a:txBody>
                    <a:bodyPr/>
                    <a:lstStyle/>
                    <a:p>
                      <a:pPr algn="ctr"/>
                      <a:r>
                        <a:rPr lang="en-US" sz="1800" dirty="0">
                          <a:latin typeface="+mj-lt"/>
                        </a:rPr>
                        <a:t>3</a:t>
                      </a:r>
                      <a:endParaRPr sz="1800" dirty="0">
                        <a:latin typeface="+mj-lt"/>
                      </a:endParaRPr>
                    </a:p>
                  </a:txBody>
                  <a:tcPr/>
                </a:tc>
                <a:tc>
                  <a:txBody>
                    <a:bodyPr/>
                    <a:lstStyle/>
                    <a:p>
                      <a:pPr algn="ctr"/>
                      <a:r>
                        <a:rPr lang="en-US" sz="1800" dirty="0">
                          <a:latin typeface="+mn-lt"/>
                          <a:ea typeface="Cambria Math" panose="02040503050406030204" pitchFamily="18" charset="0"/>
                        </a:rPr>
                        <a:t>587,238</a:t>
                      </a:r>
                      <a:endParaRPr sz="1800" dirty="0">
                        <a:latin typeface="+mn-lt"/>
                        <a:ea typeface="Cambria Math" panose="02040503050406030204" pitchFamily="18" charset="0"/>
                      </a:endParaRPr>
                    </a:p>
                  </a:txBody>
                  <a:tcPr/>
                </a:tc>
                <a:tc>
                  <a:txBody>
                    <a:bodyPr/>
                    <a:lstStyle/>
                    <a:p>
                      <a:pPr algn="ctr">
                        <a:defRPr sz="1600"/>
                      </a:pPr>
                      <a:r>
                        <a:rPr lang="en-US" sz="1800" dirty="0">
                          <a:latin typeface="+mn-lt"/>
                        </a:rPr>
                        <a:t>0</a:t>
                      </a:r>
                      <a:endParaRPr sz="1800" dirty="0">
                        <a:latin typeface="+mn-lt"/>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1</a:t>
                      </a:r>
                      <a:endParaRPr sz="1800" dirty="0">
                        <a:latin typeface="+mn-lt"/>
                      </a:endParaRPr>
                    </a:p>
                  </a:txBody>
                  <a:tcPr/>
                </a:tc>
                <a:tc>
                  <a:txBody>
                    <a:bodyPr/>
                    <a:lstStyle/>
                    <a:p>
                      <a:pPr algn="ctr"/>
                      <a:r>
                        <a:rPr lang="en-US" sz="1800" dirty="0">
                          <a:latin typeface="+mn-lt"/>
                        </a:rPr>
                        <a:t>11</a:t>
                      </a:r>
                      <a:endParaRPr sz="1800" dirty="0">
                        <a:latin typeface="+mn-lt"/>
                      </a:endParaRPr>
                    </a:p>
                  </a:txBody>
                  <a:tcPr/>
                </a:tc>
                <a:extLst>
                  <a:ext uri="{0D108BD9-81ED-4DB2-BD59-A6C34878D82A}">
                    <a16:rowId xmlns:a16="http://schemas.microsoft.com/office/drawing/2014/main" val="3357743817"/>
                  </a:ext>
                </a:extLst>
              </a:tr>
              <a:tr h="270820">
                <a:tc>
                  <a:txBody>
                    <a:bodyPr/>
                    <a:lstStyle/>
                    <a:p>
                      <a:pPr algn="ctr"/>
                      <a:endParaRPr sz="1600" dirty="0">
                        <a:latin typeface="Cambria Math"/>
                      </a:endParaRPr>
                    </a:p>
                  </a:txBody>
                  <a:tcPr/>
                </a:tc>
                <a:tc>
                  <a:txBody>
                    <a:bodyPr/>
                    <a:lstStyle/>
                    <a:p>
                      <a:pPr algn="ctr"/>
                      <a:r>
                        <a:rPr lang="en-US" sz="1800" dirty="0">
                          <a:latin typeface="+mj-lt"/>
                        </a:rPr>
                        <a:t>4</a:t>
                      </a:r>
                      <a:endParaRPr sz="1800" dirty="0">
                        <a:latin typeface="+mj-lt"/>
                      </a:endParaRPr>
                    </a:p>
                  </a:txBody>
                  <a:tcPr/>
                </a:tc>
                <a:tc>
                  <a:txBody>
                    <a:bodyPr/>
                    <a:lstStyle/>
                    <a:p>
                      <a:pPr algn="ctr"/>
                      <a:r>
                        <a:rPr lang="en-US" sz="1800" dirty="0">
                          <a:latin typeface="+mn-lt"/>
                          <a:ea typeface="Cambria Math" panose="02040503050406030204" pitchFamily="18" charset="0"/>
                        </a:rPr>
                        <a:t>578,060</a:t>
                      </a:r>
                      <a:endParaRPr sz="1800" dirty="0">
                        <a:latin typeface="+mn-lt"/>
                        <a:ea typeface="Cambria Math" panose="02040503050406030204" pitchFamily="18" charset="0"/>
                      </a:endParaRPr>
                    </a:p>
                  </a:txBody>
                  <a:tcPr/>
                </a:tc>
                <a:tc>
                  <a:txBody>
                    <a:bodyPr/>
                    <a:lstStyle/>
                    <a:p>
                      <a:pPr algn="ctr">
                        <a:defRPr sz="1600"/>
                      </a:pPr>
                      <a:r>
                        <a:rPr lang="en-US" sz="1800" dirty="0">
                          <a:latin typeface="+mn-lt"/>
                        </a:rPr>
                        <a:t>0</a:t>
                      </a:r>
                      <a:endParaRPr sz="1800" dirty="0">
                        <a:latin typeface="+mn-lt"/>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0</a:t>
                      </a:r>
                      <a:endParaRPr sz="1800" dirty="0">
                        <a:latin typeface="+mn-lt"/>
                      </a:endParaRPr>
                    </a:p>
                  </a:txBody>
                  <a:tcPr/>
                </a:tc>
                <a:tc>
                  <a:txBody>
                    <a:bodyPr/>
                    <a:lstStyle/>
                    <a:p>
                      <a:pPr algn="ctr"/>
                      <a:r>
                        <a:rPr lang="en-US" sz="1800" dirty="0">
                          <a:latin typeface="+mn-lt"/>
                        </a:rPr>
                        <a:t>12</a:t>
                      </a:r>
                      <a:endParaRPr sz="1800" dirty="0">
                        <a:latin typeface="+mn-lt"/>
                      </a:endParaRPr>
                    </a:p>
                  </a:txBody>
                  <a:tcPr/>
                </a:tc>
                <a:extLst>
                  <a:ext uri="{0D108BD9-81ED-4DB2-BD59-A6C34878D82A}">
                    <a16:rowId xmlns:a16="http://schemas.microsoft.com/office/drawing/2014/main" val="3804241772"/>
                  </a:ext>
                </a:extLst>
              </a:tr>
            </a:tbl>
          </a:graphicData>
        </a:graphic>
      </p:graphicFrame>
    </p:spTree>
    <p:extLst>
      <p:ext uri="{BB962C8B-B14F-4D97-AF65-F5344CB8AC3E}">
        <p14:creationId xmlns:p14="http://schemas.microsoft.com/office/powerpoint/2010/main" val="3886280857"/>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77FC0D4-4027-4558-AB6B-74D22D2234CA}"/>
</file>

<file path=customXml/itemProps2.xml><?xml version="1.0" encoding="utf-8"?>
<ds:datastoreItem xmlns:ds="http://schemas.openxmlformats.org/officeDocument/2006/customXml" ds:itemID="{0A4035BC-3D65-40F1-85E4-C83F6EC6551C}"/>
</file>

<file path=customXml/itemProps3.xml><?xml version="1.0" encoding="utf-8"?>
<ds:datastoreItem xmlns:ds="http://schemas.openxmlformats.org/officeDocument/2006/customXml" ds:itemID="{F4E77E5E-1003-4F51-9DDC-4836388C0027}"/>
</file>

<file path=docProps/app.xml><?xml version="1.0" encoding="utf-8"?>
<Properties xmlns="http://schemas.openxmlformats.org/officeDocument/2006/extended-properties" xmlns:vt="http://schemas.openxmlformats.org/officeDocument/2006/docPropsVTypes">
  <TotalTime>1255</TotalTime>
  <Words>1083</Words>
  <Application>Microsoft Office PowerPoint</Application>
  <PresentationFormat>On-screen Show (4:3)</PresentationFormat>
  <Paragraphs>214</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Calibri</vt:lpstr>
      <vt:lpstr>Cambria Math</vt:lpstr>
      <vt:lpstr>Courier New</vt:lpstr>
      <vt:lpstr>Arial</vt:lpstr>
      <vt:lpstr>Office Theme</vt:lpstr>
      <vt:lpstr>Section 15.5</vt:lpstr>
      <vt:lpstr>Definition: Seasonal</vt:lpstr>
      <vt:lpstr>Additive Seasonal Forecasting—Slide 1</vt:lpstr>
      <vt:lpstr>Additive Seasonal Forecasting—Slide 2</vt:lpstr>
      <vt:lpstr>Additive Seasonal Forecasting—Slide 3</vt:lpstr>
      <vt:lpstr>Additive Seasonal Forecasting—Slide 4</vt:lpstr>
      <vt:lpstr>Additive Seasonal Forecasting—Slide 5</vt:lpstr>
      <vt:lpstr>Additive Seasonal Forecasting—Slide 6</vt:lpstr>
      <vt:lpstr>Additive Seasonal Forecasting—Slide 7</vt:lpstr>
      <vt:lpstr>Additive Seasonal Forecasting—Slide 8</vt:lpstr>
      <vt:lpstr>Definition: Seasonal Factor</vt:lpstr>
      <vt:lpstr>The Holt–Winters Method—Slide 1</vt:lpstr>
      <vt:lpstr>The Holt–Winters Method—Slide 2</vt:lpstr>
      <vt:lpstr>The Holt–Winters Method—Slide 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- 15.5 - Seasonality</dc:title>
  <dc:creator>Hawkes Learning</dc:creator>
  <cp:lastModifiedBy>Sangeetha Pallikala</cp:lastModifiedBy>
  <cp:revision>139</cp:revision>
  <dcterms:created xsi:type="dcterms:W3CDTF">2013-04-26T14:43:13Z</dcterms:created>
  <dcterms:modified xsi:type="dcterms:W3CDTF">2025-10-07T07:39:51Z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