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3" r:id="rId8"/>
    <p:sldId id="262" r:id="rId9"/>
  </p:sldIdLst>
  <p:sldSz cx="9144000" cy="6858000" type="screen4x3"/>
  <p:notesSz cx="6858000" cy="9144000"/>
  <p:embeddedFontLst>
    <p:embeddedFont>
      <p:font typeface="Cambria Math" panose="02040503050406030204" pitchFamily="18"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16.1</a:t>
            </a:r>
          </a:p>
        </p:txBody>
      </p:sp>
      <p:sp>
        <p:nvSpPr>
          <p:cNvPr id="2" name="Text Placeholder 1"/>
          <p:cNvSpPr>
            <a:spLocks noGrp="1"/>
          </p:cNvSpPr>
          <p:nvPr>
            <p:ph type="body" sz="quarter" idx="10"/>
          </p:nvPr>
        </p:nvSpPr>
        <p:spPr/>
        <p:txBody>
          <a:bodyPr/>
          <a:lstStyle/>
          <a:p>
            <a:pPr algn="ctr"/>
            <a:r>
              <a:t>The Chi-Square Distribution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Chi-Square Statistic</a:t>
            </a:r>
          </a:p>
        </p:txBody>
      </p:sp>
      <p:sp>
        <p:nvSpPr>
          <p:cNvPr id="3" name="Text Placeholder 2"/>
          <p:cNvSpPr>
            <a:spLocks noGrp="1"/>
          </p:cNvSpPr>
          <p:nvPr>
            <p:ph type="body" sz="quarter" idx="10"/>
          </p:nvPr>
        </p:nvSpPr>
        <p:spPr/>
        <p:txBody>
          <a:bodyPr>
            <a:normAutofit/>
          </a:bodyPr>
          <a:lstStyle/>
          <a:p>
            <a:pPr>
              <a:defRPr sz="2800"/>
            </a:pPr>
            <a:r>
              <a:rPr lang="en-IN" sz="2800" dirty="0"/>
              <a:t>If </a:t>
            </a:r>
            <a:r>
              <a:rPr lang="en-IN" sz="2800" i="1" dirty="0"/>
              <a:t>n</a:t>
            </a:r>
            <a:r>
              <a:rPr lang="en-IN" sz="2800" dirty="0"/>
              <a:t> observations are randomly selected from a normal population with variance </a:t>
            </a:r>
            <a:r>
              <a:rPr lang="el-GR" sz="2800" dirty="0">
                <a:latin typeface="Cambria Math" panose="02040503050406030204" pitchFamily="18" charset="0"/>
                <a:ea typeface="Cambria Math" panose="02040503050406030204" pitchFamily="18" charset="0"/>
                <a:sym typeface="Symbol" panose="05050102010706020507" pitchFamily="18" charset="2"/>
              </a:rPr>
              <a:t>σ</a:t>
            </a:r>
            <a:r>
              <a:rPr lang="en-IN"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²</a:t>
            </a:r>
            <a:r>
              <a:rPr lang="en-IN" sz="2800" dirty="0"/>
              <a:t>, and </a:t>
            </a:r>
            <a:r>
              <a:rPr lang="en-IN" sz="2800" i="1" dirty="0"/>
              <a:t>s</a:t>
            </a:r>
            <a:r>
              <a:rPr lang="en-IN"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² </a:t>
            </a:r>
            <a:r>
              <a:rPr lang="ar-AE" sz="2800" dirty="0"/>
              <a:t> </a:t>
            </a:r>
            <a:r>
              <a:rPr lang="en-IN" sz="2800" dirty="0"/>
              <a:t>is computed for the sample, then the chi-square statistic</a:t>
            </a:r>
            <a:endParaRPr lang="ar-AE" sz="2800" dirty="0"/>
          </a:p>
        </p:txBody>
      </p:sp>
      <p:pic>
        <p:nvPicPr>
          <p:cNvPr id="6" name="Picture 5" descr="Chi squared is equal to&#10;open parenthesis n minus one close parenthesis times s squared divided by sigma squared.&#10;">
            <a:extLst>
              <a:ext uri="{FF2B5EF4-FFF2-40B4-BE49-F238E27FC236}">
                <a16:creationId xmlns:a16="http://schemas.microsoft.com/office/drawing/2014/main" id="{6EF49A03-C9A9-FBD6-65A8-9BBBECB857F1}"/>
              </a:ext>
            </a:extLst>
          </p:cNvPr>
          <p:cNvPicPr>
            <a:picLocks noChangeAspect="1"/>
          </p:cNvPicPr>
          <p:nvPr/>
        </p:nvPicPr>
        <p:blipFill>
          <a:blip r:embed="rId2"/>
          <a:stretch>
            <a:fillRect/>
          </a:stretch>
        </p:blipFill>
        <p:spPr>
          <a:xfrm>
            <a:off x="3652837" y="2714625"/>
            <a:ext cx="1838325" cy="866775"/>
          </a:xfrm>
          <a:prstGeom prst="rect">
            <a:avLst/>
          </a:prstGeom>
        </p:spPr>
      </p:pic>
      <p:sp>
        <p:nvSpPr>
          <p:cNvPr id="5" name="TextBox 4">
            <a:extLst>
              <a:ext uri="{FF2B5EF4-FFF2-40B4-BE49-F238E27FC236}">
                <a16:creationId xmlns:a16="http://schemas.microsoft.com/office/drawing/2014/main" id="{EAEBF870-0BD8-712C-C369-7873DE768E1B}"/>
              </a:ext>
            </a:extLst>
          </p:cNvPr>
          <p:cNvSpPr txBox="1"/>
          <p:nvPr/>
        </p:nvSpPr>
        <p:spPr>
          <a:xfrm>
            <a:off x="457200" y="3770293"/>
            <a:ext cx="8229600" cy="954107"/>
          </a:xfrm>
          <a:prstGeom prst="rect">
            <a:avLst/>
          </a:prstGeom>
          <a:noFill/>
        </p:spPr>
        <p:txBody>
          <a:bodyPr wrap="square">
            <a:spAutoFit/>
          </a:bodyPr>
          <a:lstStyle/>
          <a:p>
            <a:pPr>
              <a:defRPr sz="2800"/>
            </a:pPr>
            <a:r>
              <a:rPr lang="en-IN" sz="2800" dirty="0">
                <a:solidFill>
                  <a:srgbClr val="000000"/>
                </a:solidFill>
              </a:rPr>
              <a:t>has a </a:t>
            </a:r>
            <a:r>
              <a:rPr lang="en-IN" sz="2800" b="1" dirty="0">
                <a:solidFill>
                  <a:srgbClr val="000000"/>
                </a:solidFill>
              </a:rPr>
              <a:t>chi-square distribution</a:t>
            </a:r>
            <a:r>
              <a:rPr lang="en-IN" sz="2800" dirty="0">
                <a:solidFill>
                  <a:srgbClr val="000000"/>
                </a:solidFill>
              </a:rPr>
              <a:t> with </a:t>
            </a:r>
            <a:r>
              <a:rPr lang="en-IN" sz="2800" i="1" dirty="0">
                <a:solidFill>
                  <a:srgbClr val="000000"/>
                </a:solidFill>
              </a:rPr>
              <a:t>n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800" dirty="0">
                <a:solidFill>
                  <a:srgbClr val="000000"/>
                </a:solidFill>
              </a:rPr>
              <a:t> 1 degrees of freedom.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8A261-57E9-4EE4-9ACF-BB5702ADBB81}"/>
              </a:ext>
            </a:extLst>
          </p:cNvPr>
          <p:cNvSpPr>
            <a:spLocks noGrp="1"/>
          </p:cNvSpPr>
          <p:nvPr>
            <p:ph type="title"/>
          </p:nvPr>
        </p:nvSpPr>
        <p:spPr/>
        <p:txBody>
          <a:bodyPr/>
          <a:lstStyle/>
          <a:p>
            <a:r>
              <a:rPr lang="en-US" dirty="0"/>
              <a:t>Chi-Square Statistic—Slide 1</a:t>
            </a:r>
          </a:p>
        </p:txBody>
      </p:sp>
      <p:pic>
        <p:nvPicPr>
          <p:cNvPr id="8" name="Picture 7" descr="Four Chi squared distributions with 5, 10, 15 and 30 degrees of freedom. As the degrees of freedom increase the distributions approach a normal distribution.">
            <a:extLst>
              <a:ext uri="{FF2B5EF4-FFF2-40B4-BE49-F238E27FC236}">
                <a16:creationId xmlns:a16="http://schemas.microsoft.com/office/drawing/2014/main" id="{E7C722E1-AE90-4777-9FB6-3EF5AF47C8A0}"/>
              </a:ext>
            </a:extLst>
          </p:cNvPr>
          <p:cNvPicPr>
            <a:picLocks noChangeAspect="1"/>
          </p:cNvPicPr>
          <p:nvPr/>
        </p:nvPicPr>
        <p:blipFill>
          <a:blip r:embed="rId2"/>
          <a:stretch>
            <a:fillRect/>
          </a:stretch>
        </p:blipFill>
        <p:spPr>
          <a:xfrm>
            <a:off x="952952" y="1143000"/>
            <a:ext cx="7238095" cy="4076190"/>
          </a:xfrm>
          <a:prstGeom prst="rect">
            <a:avLst/>
          </a:prstGeom>
        </p:spPr>
      </p:pic>
      <p:sp>
        <p:nvSpPr>
          <p:cNvPr id="6" name="Text Placeholder 5">
            <a:extLst>
              <a:ext uri="{FF2B5EF4-FFF2-40B4-BE49-F238E27FC236}">
                <a16:creationId xmlns:a16="http://schemas.microsoft.com/office/drawing/2014/main" id="{98C23145-12A0-4AB8-B23C-F9BA1F2F2198}"/>
              </a:ext>
            </a:extLst>
          </p:cNvPr>
          <p:cNvSpPr>
            <a:spLocks noGrp="1"/>
          </p:cNvSpPr>
          <p:nvPr>
            <p:ph type="body" sz="quarter" idx="10"/>
          </p:nvPr>
        </p:nvSpPr>
        <p:spPr>
          <a:xfrm>
            <a:off x="3886198" y="5350832"/>
            <a:ext cx="1371601" cy="494713"/>
          </a:xfrm>
        </p:spPr>
        <p:txBody>
          <a:bodyPr/>
          <a:lstStyle/>
          <a:p>
            <a:r>
              <a:rPr lang="en-US" dirty="0"/>
              <a:t>Figure 1</a:t>
            </a:r>
          </a:p>
        </p:txBody>
      </p:sp>
    </p:spTree>
    <p:extLst>
      <p:ext uri="{BB962C8B-B14F-4D97-AF65-F5344CB8AC3E}">
        <p14:creationId xmlns:p14="http://schemas.microsoft.com/office/powerpoint/2010/main" val="2328876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3E69-6381-4A5C-9014-CBFC6C74F837}"/>
              </a:ext>
            </a:extLst>
          </p:cNvPr>
          <p:cNvSpPr>
            <a:spLocks noGrp="1"/>
          </p:cNvSpPr>
          <p:nvPr>
            <p:ph type="title"/>
          </p:nvPr>
        </p:nvSpPr>
        <p:spPr/>
        <p:txBody>
          <a:bodyPr/>
          <a:lstStyle/>
          <a:p>
            <a:r>
              <a:rPr lang="en-US" dirty="0"/>
              <a:t>Chi-Square Statistic—Slide 2</a:t>
            </a:r>
          </a:p>
        </p:txBody>
      </p:sp>
      <p:sp>
        <p:nvSpPr>
          <p:cNvPr id="3" name="Text Placeholder 2">
            <a:extLst>
              <a:ext uri="{FF2B5EF4-FFF2-40B4-BE49-F238E27FC236}">
                <a16:creationId xmlns:a16="http://schemas.microsoft.com/office/drawing/2014/main" id="{841E1E80-823C-4138-B8B7-EC9CF9365CF5}"/>
              </a:ext>
            </a:extLst>
          </p:cNvPr>
          <p:cNvSpPr>
            <a:spLocks noGrp="1"/>
          </p:cNvSpPr>
          <p:nvPr>
            <p:ph type="body" sz="quarter" idx="10"/>
          </p:nvPr>
        </p:nvSpPr>
        <p:spPr/>
        <p:txBody>
          <a:bodyPr/>
          <a:lstStyle/>
          <a:p>
            <a:r>
              <a:rPr lang="en-US" dirty="0"/>
              <a:t>A chi-square distribution is a continuous distribution. Unlike the normal distribution and the </a:t>
            </a:r>
            <a:r>
              <a:rPr lang="en-US" i="1" dirty="0"/>
              <a:t>t</a:t>
            </a:r>
            <a:r>
              <a:rPr lang="en-US" dirty="0"/>
              <a:t>-distribution, the chi-square distribution is not symmetric. In fact, for small values of </a:t>
            </a:r>
            <a:r>
              <a:rPr lang="en-IN" i="1" dirty="0"/>
              <a:t>n</a:t>
            </a:r>
            <a:r>
              <a:rPr lang="en-US" dirty="0"/>
              <a:t>, it is very skewed, as you can see from Figure 1. </a:t>
            </a:r>
          </a:p>
        </p:txBody>
      </p:sp>
    </p:spTree>
    <p:extLst>
      <p:ext uri="{BB962C8B-B14F-4D97-AF65-F5344CB8AC3E}">
        <p14:creationId xmlns:p14="http://schemas.microsoft.com/office/powerpoint/2010/main" val="3091671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3E69-6381-4A5C-9014-CBFC6C74F837}"/>
              </a:ext>
            </a:extLst>
          </p:cNvPr>
          <p:cNvSpPr>
            <a:spLocks noGrp="1"/>
          </p:cNvSpPr>
          <p:nvPr>
            <p:ph type="title"/>
          </p:nvPr>
        </p:nvSpPr>
        <p:spPr/>
        <p:txBody>
          <a:bodyPr/>
          <a:lstStyle/>
          <a:p>
            <a:r>
              <a:rPr lang="en-US" dirty="0"/>
              <a:t>Chi-Square Statistic—Slide 3</a:t>
            </a:r>
          </a:p>
        </p:txBody>
      </p:sp>
      <p:sp>
        <p:nvSpPr>
          <p:cNvPr id="3" name="Text Placeholder 2">
            <a:extLst>
              <a:ext uri="{FF2B5EF4-FFF2-40B4-BE49-F238E27FC236}">
                <a16:creationId xmlns:a16="http://schemas.microsoft.com/office/drawing/2014/main" id="{841E1E80-823C-4138-B8B7-EC9CF9365CF5}"/>
              </a:ext>
            </a:extLst>
          </p:cNvPr>
          <p:cNvSpPr>
            <a:spLocks noGrp="1"/>
          </p:cNvSpPr>
          <p:nvPr>
            <p:ph type="body" sz="quarter" idx="10"/>
          </p:nvPr>
        </p:nvSpPr>
        <p:spPr/>
        <p:txBody>
          <a:bodyPr/>
          <a:lstStyle/>
          <a:p>
            <a:r>
              <a:rPr lang="en-US" dirty="0"/>
              <a:t>Another property of the chi-square distribution which is different from the normal and </a:t>
            </a:r>
            <a:r>
              <a:rPr lang="en-US" i="1" dirty="0"/>
              <a:t>t</a:t>
            </a:r>
            <a:r>
              <a:rPr lang="en-US" dirty="0"/>
              <a:t>-distributions is that it only takes on values which are nonnegative.</a:t>
            </a:r>
          </a:p>
        </p:txBody>
      </p:sp>
    </p:spTree>
    <p:extLst>
      <p:ext uri="{BB962C8B-B14F-4D97-AF65-F5344CB8AC3E}">
        <p14:creationId xmlns:p14="http://schemas.microsoft.com/office/powerpoint/2010/main" val="1438195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0AAF-28E4-4312-B307-DE361434C27C}"/>
              </a:ext>
            </a:extLst>
          </p:cNvPr>
          <p:cNvSpPr>
            <a:spLocks noGrp="1"/>
          </p:cNvSpPr>
          <p:nvPr>
            <p:ph type="title"/>
          </p:nvPr>
        </p:nvSpPr>
        <p:spPr/>
        <p:txBody>
          <a:bodyPr/>
          <a:lstStyle/>
          <a:p>
            <a:r>
              <a:rPr lang="en-US" dirty="0"/>
              <a:t>Determining the Chi-Square Critical </a:t>
            </a:r>
            <a:br>
              <a:rPr lang="en-US" dirty="0"/>
            </a:br>
            <a:r>
              <a:rPr lang="en-US" dirty="0"/>
              <a:t>Values—Slide 1</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4AD392AD-646B-47EA-916B-CC1F0B2EB1A9}"/>
                  </a:ext>
                </a:extLst>
              </p:cNvPr>
              <p:cNvSpPr>
                <a:spLocks noGrp="1"/>
              </p:cNvSpPr>
              <p:nvPr>
                <p:ph type="body" sz="quarter" idx="10"/>
              </p:nvPr>
            </p:nvSpPr>
            <p:spPr/>
            <p:txBody>
              <a:bodyPr/>
              <a:lstStyle/>
              <a:p>
                <a:r>
                  <a:rPr lang="en-US" sz="2600" dirty="0"/>
                  <a:t>Suppose a significance level of </a:t>
                </a:r>
                <a:r>
                  <a:rPr lang="el-GR" sz="2600" i="1" dirty="0"/>
                  <a:t>α</a:t>
                </a:r>
                <a14:m>
                  <m:oMath xmlns:m="http://schemas.openxmlformats.org/officeDocument/2006/math">
                    <m:r>
                      <a:rPr lang="en-IN" sz="2600" b="0" i="0" smtClean="0">
                        <a:latin typeface="Cambria Math" panose="02040503050406030204" pitchFamily="18" charset="0"/>
                        <a:ea typeface="Cambria Math" panose="02040503050406030204" pitchFamily="18" charset="0"/>
                      </a:rPr>
                      <m:t> </m:t>
                    </m:r>
                    <m:r>
                      <a:rPr lang="en-US" sz="2600" b="0" i="1" smtClean="0">
                        <a:latin typeface="Cambria Math" panose="02040503050406030204" pitchFamily="18" charset="0"/>
                        <a:ea typeface="Cambria Math" panose="02040503050406030204" pitchFamily="18" charset="0"/>
                      </a:rPr>
                      <m:t>=0.05</m:t>
                    </m:r>
                  </m:oMath>
                </a14:m>
                <a:r>
                  <a:rPr lang="en-US" sz="2600" dirty="0"/>
                  <a:t> has been specified and our sample size is </a:t>
                </a:r>
                <a14:m>
                  <m:oMath xmlns:m="http://schemas.openxmlformats.org/officeDocument/2006/math">
                    <m:r>
                      <a:rPr lang="en-US" sz="2600" b="0" i="1" smtClean="0">
                        <a:latin typeface="Cambria Math" panose="02040503050406030204" pitchFamily="18" charset="0"/>
                      </a:rPr>
                      <m:t>20</m:t>
                    </m:r>
                  </m:oMath>
                </a14:m>
                <a:r>
                  <a:rPr lang="en-US" sz="2600" dirty="0"/>
                  <a:t>. The chi-square distribution has one parameter, degrees of freedom, which is equal to </a:t>
                </a:r>
                <a:r>
                  <a:rPr lang="en-US" sz="2600" i="1" dirty="0"/>
                  <a:t>n</a:t>
                </a:r>
                <a14:m>
                  <m:oMath xmlns:m="http://schemas.openxmlformats.org/officeDocument/2006/math">
                    <m:r>
                      <a:rPr lang="en-IN" sz="2600" b="0" i="1" smtClean="0">
                        <a:latin typeface="Cambria Math" panose="02040503050406030204" pitchFamily="18" charset="0"/>
                      </a:rPr>
                      <m:t> </m:t>
                    </m:r>
                    <m:r>
                      <a:rPr lang="en-US" sz="2600" b="0" i="1" smtClean="0">
                        <a:latin typeface="Cambria Math" panose="02040503050406030204" pitchFamily="18" charset="0"/>
                      </a:rPr>
                      <m:t>−1</m:t>
                    </m:r>
                  </m:oMath>
                </a14:m>
                <a:r>
                  <a:rPr lang="en-US" sz="2600" dirty="0"/>
                  <a:t>. If the null hypothesis is rejected for large values of the test statistic, we look in the table under the column labeled</a:t>
                </a:r>
              </a:p>
            </p:txBody>
          </p:sp>
        </mc:Choice>
        <mc:Fallback xmlns="">
          <p:sp>
            <p:nvSpPr>
              <p:cNvPr id="3" name="Text Placeholder 2">
                <a:extLst>
                  <a:ext uri="{FF2B5EF4-FFF2-40B4-BE49-F238E27FC236}">
                    <a16:creationId xmlns:a16="http://schemas.microsoft.com/office/drawing/2014/main" id="{4AD392AD-646B-47EA-916B-CC1F0B2EB1A9}"/>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33" t="-982" r="-1630"/>
                </a:stretch>
              </a:blipFill>
            </p:spPr>
            <p:txBody>
              <a:bodyPr/>
              <a:lstStyle/>
              <a:p>
                <a:r>
                  <a:rPr lang="en-IN">
                    <a:noFill/>
                  </a:rPr>
                  <a:t> </a:t>
                </a:r>
              </a:p>
            </p:txBody>
          </p:sp>
        </mc:Fallback>
      </mc:AlternateContent>
      <p:pic>
        <p:nvPicPr>
          <p:cNvPr id="9" name="Picture 8" descr="Chi squared subscript zero point zero five zero">
            <a:extLst>
              <a:ext uri="{FF2B5EF4-FFF2-40B4-BE49-F238E27FC236}">
                <a16:creationId xmlns:a16="http://schemas.microsoft.com/office/drawing/2014/main" id="{48D69698-AC2D-5507-CD9F-6F8B151D0F9A}"/>
              </a:ext>
            </a:extLst>
          </p:cNvPr>
          <p:cNvPicPr>
            <a:picLocks noChangeAspect="1"/>
          </p:cNvPicPr>
          <p:nvPr/>
        </p:nvPicPr>
        <p:blipFill>
          <a:blip r:embed="rId3"/>
          <a:stretch>
            <a:fillRect/>
          </a:stretch>
        </p:blipFill>
        <p:spPr>
          <a:xfrm>
            <a:off x="7953375" y="2617696"/>
            <a:ext cx="657225" cy="4572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E298E90-4D6C-0F02-BF61-D0C9449D50F3}"/>
                  </a:ext>
                </a:extLst>
              </p:cNvPr>
              <p:cNvSpPr txBox="1"/>
              <p:nvPr/>
            </p:nvSpPr>
            <p:spPr>
              <a:xfrm>
                <a:off x="457200" y="2989730"/>
                <a:ext cx="8229600" cy="1292662"/>
              </a:xfrm>
              <a:prstGeom prst="rect">
                <a:avLst/>
              </a:prstGeom>
              <a:noFill/>
            </p:spPr>
            <p:txBody>
              <a:bodyPr wrap="square">
                <a:spAutoFit/>
              </a:bodyPr>
              <a:lstStyle/>
              <a:p>
                <a:r>
                  <a:rPr lang="en-US" sz="2600" dirty="0"/>
                  <a:t>and find the critical value corresponding to 20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 1, or </a:t>
                </a:r>
                <a14:m>
                  <m:oMath xmlns:m="http://schemas.openxmlformats.org/officeDocument/2006/math">
                    <m:r>
                      <a:rPr lang="en-US" sz="2600" b="0" i="1" smtClean="0">
                        <a:latin typeface="Cambria Math" panose="02040503050406030204" pitchFamily="18" charset="0"/>
                      </a:rPr>
                      <m:t>19</m:t>
                    </m:r>
                  </m:oMath>
                </a14:m>
                <a:r>
                  <a:rPr lang="en-US" sz="2600" dirty="0"/>
                  <a:t> degrees of freedom. The corresponding critical value is 30.144, as shown in Figure 2.</a:t>
                </a:r>
                <a:endParaRPr lang="en-IN" sz="2600" dirty="0"/>
              </a:p>
            </p:txBody>
          </p:sp>
        </mc:Choice>
        <mc:Fallback xmlns="">
          <p:sp>
            <p:nvSpPr>
              <p:cNvPr id="6" name="TextBox 5">
                <a:extLst>
                  <a:ext uri="{FF2B5EF4-FFF2-40B4-BE49-F238E27FC236}">
                    <a16:creationId xmlns:a16="http://schemas.microsoft.com/office/drawing/2014/main" id="{BE298E90-4D6C-0F02-BF61-D0C9449D50F3}"/>
                  </a:ext>
                </a:extLst>
              </p:cNvPr>
              <p:cNvSpPr txBox="1">
                <a:spLocks noRot="1" noChangeAspect="1" noMove="1" noResize="1" noEditPoints="1" noAdjustHandles="1" noChangeArrowheads="1" noChangeShapeType="1" noTextEdit="1"/>
              </p:cNvSpPr>
              <p:nvPr/>
            </p:nvSpPr>
            <p:spPr>
              <a:xfrm>
                <a:off x="457200" y="2989730"/>
                <a:ext cx="8229600" cy="1292662"/>
              </a:xfrm>
              <a:prstGeom prst="rect">
                <a:avLst/>
              </a:prstGeom>
              <a:blipFill>
                <a:blip r:embed="rId4"/>
                <a:stretch>
                  <a:fillRect l="-1333" t="-3774" b="-11792"/>
                </a:stretch>
              </a:blipFill>
            </p:spPr>
            <p:txBody>
              <a:bodyPr/>
              <a:lstStyle/>
              <a:p>
                <a:r>
                  <a:rPr lang="en-IN">
                    <a:noFill/>
                  </a:rPr>
                  <a:t> </a:t>
                </a:r>
              </a:p>
            </p:txBody>
          </p:sp>
        </mc:Fallback>
      </mc:AlternateContent>
    </p:spTree>
    <p:extLst>
      <p:ext uri="{BB962C8B-B14F-4D97-AF65-F5344CB8AC3E}">
        <p14:creationId xmlns:p14="http://schemas.microsoft.com/office/powerpoint/2010/main" val="94258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18F194-D0CC-49A3-8679-2764067DA7EF}"/>
              </a:ext>
            </a:extLst>
          </p:cNvPr>
          <p:cNvSpPr>
            <a:spLocks noGrp="1"/>
          </p:cNvSpPr>
          <p:nvPr>
            <p:ph type="title"/>
          </p:nvPr>
        </p:nvSpPr>
        <p:spPr/>
        <p:txBody>
          <a:bodyPr/>
          <a:lstStyle/>
          <a:p>
            <a:r>
              <a:rPr lang="en-US" dirty="0"/>
              <a:t>Determining the Chi-Square Critical </a:t>
            </a:r>
            <a:br>
              <a:rPr lang="en-US" dirty="0"/>
            </a:br>
            <a:r>
              <a:rPr lang="en-US" dirty="0"/>
              <a:t>Values—Slide 2</a:t>
            </a:r>
          </a:p>
        </p:txBody>
      </p:sp>
      <p:pic>
        <p:nvPicPr>
          <p:cNvPr id="2" name="Picture 1" descr="The table displays chi square critical values for different significance levels (0.050, 0.025, and 0.010) across various degrees of freedom (df). It includes at least 20 rows, with degrees of freedom listed from 1 to 20, and continues beyond those values as indicated by ellipses.&#10;For df equals 1,&#10;Chi square at 0.050 level equals 3.841,&#10;Chi square at 0.025 level equals 5.024,&#10;Chi square at 0.010 level equals 6.635.&#10;&#10;For df equals 2,&#10;Chi square at 0.050 level equals 5.991,&#10;Chi square at 0.025 level equals 7.378,&#10;Chi square at 0.010 level equals 9.310.&#10;&#10;For df equals 3,&#10;Chi square at 0.050 level equals 7.815,&#10;Chi square at 0.025 level equals 9.348,&#10;Chi square at 0.010 level equals 11.345.&#10;&#10;For df equals 19,&#10;Chi square at 0.050 level equals 30.144,&#10;Chi square at 0.010 level equals 36.191,&#10;&#10;For df equals 20,&#10;Chi square at 0.050 level equals 31.410,&#10;Chi square at 0.025 level equals 34.170,&#10;Chi square at 0.010 level equals 37.566.">
            <a:extLst>
              <a:ext uri="{FF2B5EF4-FFF2-40B4-BE49-F238E27FC236}">
                <a16:creationId xmlns:a16="http://schemas.microsoft.com/office/drawing/2014/main" id="{EEC69E57-C1CA-2BAA-AC35-99E18FD8BC42}"/>
              </a:ext>
            </a:extLst>
          </p:cNvPr>
          <p:cNvPicPr>
            <a:picLocks noChangeAspect="1"/>
          </p:cNvPicPr>
          <p:nvPr/>
        </p:nvPicPr>
        <p:blipFill>
          <a:blip r:embed="rId2"/>
          <a:stretch>
            <a:fillRect/>
          </a:stretch>
        </p:blipFill>
        <p:spPr>
          <a:xfrm>
            <a:off x="378000" y="1219200"/>
            <a:ext cx="8388000" cy="3077414"/>
          </a:xfrm>
          <a:prstGeom prst="rect">
            <a:avLst/>
          </a:prstGeom>
        </p:spPr>
      </p:pic>
    </p:spTree>
    <p:extLst>
      <p:ext uri="{BB962C8B-B14F-4D97-AF65-F5344CB8AC3E}">
        <p14:creationId xmlns:p14="http://schemas.microsoft.com/office/powerpoint/2010/main" val="322288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624CE-9B1E-4F97-A3A0-F5CCD07C17A1}"/>
              </a:ext>
            </a:extLst>
          </p:cNvPr>
          <p:cNvSpPr>
            <a:spLocks noGrp="1"/>
          </p:cNvSpPr>
          <p:nvPr>
            <p:ph type="title"/>
          </p:nvPr>
        </p:nvSpPr>
        <p:spPr/>
        <p:txBody>
          <a:bodyPr/>
          <a:lstStyle/>
          <a:p>
            <a:r>
              <a:rPr lang="en-US" dirty="0"/>
              <a:t>Determining the Chi-Square Critical </a:t>
            </a:r>
            <a:br>
              <a:rPr lang="en-US" dirty="0"/>
            </a:br>
            <a:r>
              <a:rPr lang="en-US" dirty="0"/>
              <a:t>Values—Slide 3</a:t>
            </a:r>
          </a:p>
        </p:txBody>
      </p:sp>
      <p:pic>
        <p:nvPicPr>
          <p:cNvPr id="5" name="Picture 4" descr="Chi squared distribution with 19 degrees of freedom and a critical value of 30.144. The area under the curve to the right of the critical value is shaded and corresponds to alpha equals 0.05.">
            <a:extLst>
              <a:ext uri="{FF2B5EF4-FFF2-40B4-BE49-F238E27FC236}">
                <a16:creationId xmlns:a16="http://schemas.microsoft.com/office/drawing/2014/main" id="{57A340B1-23AF-431C-961C-3C895C0A2492}"/>
              </a:ext>
            </a:extLst>
          </p:cNvPr>
          <p:cNvPicPr>
            <a:picLocks noChangeAspect="1"/>
          </p:cNvPicPr>
          <p:nvPr/>
        </p:nvPicPr>
        <p:blipFill>
          <a:blip r:embed="rId2"/>
          <a:srcRect b="14377"/>
          <a:stretch>
            <a:fillRect/>
          </a:stretch>
        </p:blipFill>
        <p:spPr>
          <a:xfrm>
            <a:off x="1428904" y="1447801"/>
            <a:ext cx="6286191" cy="3581400"/>
          </a:xfrm>
          <a:prstGeom prst="rect">
            <a:avLst/>
          </a:prstGeom>
        </p:spPr>
      </p:pic>
      <p:sp>
        <p:nvSpPr>
          <p:cNvPr id="6" name="TextBox 5">
            <a:extLst>
              <a:ext uri="{FF2B5EF4-FFF2-40B4-BE49-F238E27FC236}">
                <a16:creationId xmlns:a16="http://schemas.microsoft.com/office/drawing/2014/main" id="{35611A3E-72BA-0F8C-E4CB-7B2DBBD0D8CE}"/>
              </a:ext>
            </a:extLst>
          </p:cNvPr>
          <p:cNvSpPr txBox="1"/>
          <p:nvPr/>
        </p:nvSpPr>
        <p:spPr>
          <a:xfrm>
            <a:off x="3886199" y="5029201"/>
            <a:ext cx="1371600" cy="523220"/>
          </a:xfrm>
          <a:prstGeom prst="rect">
            <a:avLst/>
          </a:prstGeom>
          <a:noFill/>
        </p:spPr>
        <p:txBody>
          <a:bodyPr wrap="square">
            <a:spAutoFit/>
          </a:bodyPr>
          <a:lstStyle/>
          <a:p>
            <a:r>
              <a:rPr lang="en-US" sz="2800" dirty="0"/>
              <a:t>Figure 2</a:t>
            </a:r>
            <a:endParaRPr lang="en-IN" sz="2800" dirty="0"/>
          </a:p>
        </p:txBody>
      </p:sp>
    </p:spTree>
    <p:extLst>
      <p:ext uri="{BB962C8B-B14F-4D97-AF65-F5344CB8AC3E}">
        <p14:creationId xmlns:p14="http://schemas.microsoft.com/office/powerpoint/2010/main" val="297720790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4E35236-7E01-4F76-9343-2145F161879C}"/>
</file>

<file path=customXml/itemProps2.xml><?xml version="1.0" encoding="utf-8"?>
<ds:datastoreItem xmlns:ds="http://schemas.openxmlformats.org/officeDocument/2006/customXml" ds:itemID="{1663A2CA-0CD7-4866-B62A-33ABE437A585}"/>
</file>

<file path=customXml/itemProps3.xml><?xml version="1.0" encoding="utf-8"?>
<ds:datastoreItem xmlns:ds="http://schemas.openxmlformats.org/officeDocument/2006/customXml" ds:itemID="{47AE44D8-5410-4D3A-A4B1-900D11A2D200}"/>
</file>

<file path=docProps/app.xml><?xml version="1.0" encoding="utf-8"?>
<Properties xmlns="http://schemas.openxmlformats.org/officeDocument/2006/extended-properties" xmlns:vt="http://schemas.openxmlformats.org/officeDocument/2006/docPropsVTypes">
  <TotalTime>750</TotalTime>
  <Words>254</Words>
  <Application>Microsoft Office PowerPoint</Application>
  <PresentationFormat>On-screen Show (4:3)</PresentationFormat>
  <Paragraphs>17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Courier New</vt:lpstr>
      <vt:lpstr>Calibri</vt:lpstr>
      <vt:lpstr>Arial</vt:lpstr>
      <vt:lpstr>Cambria Math</vt:lpstr>
      <vt:lpstr>Office Theme</vt:lpstr>
      <vt:lpstr>Section 16.1</vt:lpstr>
      <vt:lpstr>Definition: Chi-Square Statistic</vt:lpstr>
      <vt:lpstr>Chi-Square Statistic—Slide 1</vt:lpstr>
      <vt:lpstr>Chi-Square Statistic—Slide 2</vt:lpstr>
      <vt:lpstr>Chi-Square Statistic—Slide 3</vt:lpstr>
      <vt:lpstr>Determining the Chi-Square Critical  Values—Slide 1</vt:lpstr>
      <vt:lpstr>Determining the Chi-Square Critical  Values—Slide 2</vt:lpstr>
      <vt:lpstr>Determining the Chi-Square Critical  Values—Slide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- 16.1 - The Chi-Square Distribution</dc:title>
  <dc:creator>Hawkes Learning</dc:creator>
  <cp:lastModifiedBy>Sangeetha Pallikala</cp:lastModifiedBy>
  <cp:revision>133</cp:revision>
  <dcterms:created xsi:type="dcterms:W3CDTF">2013-04-26T14:43:13Z</dcterms:created>
  <dcterms:modified xsi:type="dcterms:W3CDTF">2025-10-06T04:48:26Z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