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1" r:id="rId5"/>
    <p:sldId id="285" r:id="rId6"/>
    <p:sldId id="279" r:id="rId7"/>
    <p:sldId id="262" r:id="rId8"/>
    <p:sldId id="286" r:id="rId9"/>
    <p:sldId id="263" r:id="rId10"/>
    <p:sldId id="287" r:id="rId11"/>
    <p:sldId id="264" r:id="rId12"/>
    <p:sldId id="265" r:id="rId13"/>
    <p:sldId id="289" r:id="rId14"/>
    <p:sldId id="266" r:id="rId15"/>
    <p:sldId id="288" r:id="rId16"/>
    <p:sldId id="282" r:id="rId17"/>
    <p:sldId id="267" r:id="rId18"/>
    <p:sldId id="268" r:id="rId19"/>
    <p:sldId id="269" r:id="rId20"/>
    <p:sldId id="271" r:id="rId21"/>
    <p:sldId id="283" r:id="rId22"/>
    <p:sldId id="272" r:id="rId23"/>
    <p:sldId id="284" r:id="rId24"/>
    <p:sldId id="274" r:id="rId25"/>
    <p:sldId id="290" r:id="rId26"/>
    <p:sldId id="276"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20"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16.2</a:t>
            </a:r>
          </a:p>
        </p:txBody>
      </p:sp>
      <p:sp>
        <p:nvSpPr>
          <p:cNvPr id="2" name="Text Placeholder 1"/>
          <p:cNvSpPr>
            <a:spLocks noGrp="1"/>
          </p:cNvSpPr>
          <p:nvPr>
            <p:ph type="body" sz="quarter" idx="10"/>
          </p:nvPr>
        </p:nvSpPr>
        <p:spPr/>
        <p:txBody>
          <a:bodyPr/>
          <a:lstStyle/>
          <a:p>
            <a:pPr algn="ctr"/>
            <a:r>
              <a:rPr dirty="0"/>
              <a:t>The Chi-Square Test for Goodness of Fit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The question: </a:t>
            </a:r>
            <a:r>
              <a:rPr sz="2800" i="1" dirty="0"/>
              <a:t>Do you agree or disagree with the following statement? Even if it brings no immediate benefits, basic scientific research that advances the frontiers of knowledge is necessary and should be supported by the federal government.</a:t>
            </a:r>
          </a:p>
        </p:txBody>
      </p:sp>
    </p:spTree>
    <p:extLst>
      <p:ext uri="{BB962C8B-B14F-4D97-AF65-F5344CB8AC3E}">
        <p14:creationId xmlns:p14="http://schemas.microsoft.com/office/powerpoint/2010/main" val="2565030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5</a:t>
            </a:r>
            <a:endParaRPr dirty="0"/>
          </a:p>
        </p:txBody>
      </p:sp>
      <p:sp>
        <p:nvSpPr>
          <p:cNvPr id="3" name="Text Placeholder 2"/>
          <p:cNvSpPr>
            <a:spLocks noGrp="1"/>
          </p:cNvSpPr>
          <p:nvPr>
            <p:ph type="body" sz="quarter" idx="10"/>
          </p:nvPr>
        </p:nvSpPr>
        <p:spPr/>
        <p:txBody>
          <a:bodyPr>
            <a:normAutofit/>
          </a:bodyPr>
          <a:lstStyle/>
          <a:p>
            <a:r>
              <a:rPr lang="en-IN" sz="2800" dirty="0"/>
              <a:t>There were </a:t>
            </a:r>
            <a:r>
              <a:rPr lang="en-IN" sz="2800" dirty="0">
                <a:latin typeface="Cambria Math"/>
              </a:rPr>
              <a:t>1215</a:t>
            </a:r>
            <a:r>
              <a:rPr lang="en-IN" sz="2800" dirty="0"/>
              <a:t> respondents in the January 2017 survey. Is there sufficient evidence to conclude at </a:t>
            </a:r>
            <a:br>
              <a:rPr lang="en-IN" sz="2800" dirty="0"/>
            </a:br>
            <a:r>
              <a:rPr lang="en-IN" sz="2800" i="1" dirty="0"/>
              <a:t>α </a:t>
            </a:r>
            <a:r>
              <a:rPr lang="en-IN" sz="2800" dirty="0"/>
              <a:t>= 0.10 that American sentiment towards support for basic research changed from January 2017 to January 2021?</a:t>
            </a:r>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6</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b="1"/>
            </a:pPr>
            <a:r>
              <a:rPr lang="en-IN" sz="2800" dirty="0"/>
              <a:t>Step 1: Determine the null hypothesis.</a:t>
            </a:r>
          </a:p>
          <a:p>
            <a:r>
              <a:rPr lang="en-IN" sz="2800" dirty="0"/>
              <a:t>The null hypothesis states that the American sentiment toward support for basic research did not change from January 2017 to January 2021.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7</a:t>
            </a:r>
            <a:endParaRPr dirty="0"/>
          </a:p>
        </p:txBody>
      </p:sp>
      <p:sp>
        <p:nvSpPr>
          <p:cNvPr id="3" name="Text Placeholder 2"/>
          <p:cNvSpPr>
            <a:spLocks noGrp="1"/>
          </p:cNvSpPr>
          <p:nvPr>
            <p:ph type="body" sz="quarter" idx="10"/>
          </p:nvPr>
        </p:nvSpPr>
        <p:spPr/>
        <p:txBody>
          <a:bodyPr>
            <a:normAutofit/>
          </a:bodyPr>
          <a:lstStyle/>
          <a:p>
            <a:r>
              <a:rPr lang="en-IN" sz="2400" dirty="0"/>
              <a:t>The variable to be analyzed is opinion, which has five possible values: </a:t>
            </a:r>
            <a:r>
              <a:rPr lang="en-IN" sz="2400" dirty="0">
                <a:latin typeface="Cambria Math" panose="02040503050406030204" pitchFamily="18" charset="0"/>
                <a:ea typeface="Cambria Math" panose="02040503050406030204" pitchFamily="18" charset="0"/>
              </a:rPr>
              <a:t>S</a:t>
            </a:r>
            <a:r>
              <a:rPr lang="en-IN" sz="2400" dirty="0"/>
              <a:t>trongly Agree, </a:t>
            </a:r>
            <a:r>
              <a:rPr lang="en-IN" sz="2400" dirty="0">
                <a:latin typeface="Cambria Math" panose="02040503050406030204" pitchFamily="18" charset="0"/>
                <a:ea typeface="Cambria Math" panose="02040503050406030204" pitchFamily="18" charset="0"/>
              </a:rPr>
              <a:t>S</a:t>
            </a:r>
            <a:r>
              <a:rPr lang="en-IN" sz="2400" dirty="0"/>
              <a:t>omewhat Agree, </a:t>
            </a:r>
            <a:r>
              <a:rPr lang="en-IN" sz="2400" dirty="0">
                <a:latin typeface="Cambria Math" panose="02040503050406030204" pitchFamily="18" charset="0"/>
                <a:ea typeface="Cambria Math" panose="02040503050406030204" pitchFamily="18" charset="0"/>
              </a:rPr>
              <a:t>S</a:t>
            </a:r>
            <a:r>
              <a:rPr lang="en-IN" sz="2400" dirty="0"/>
              <a:t>omewhat Disagree, </a:t>
            </a:r>
            <a:r>
              <a:rPr lang="en-IN" sz="2400" dirty="0">
                <a:latin typeface="Cambria Math" panose="02040503050406030204" pitchFamily="18" charset="0"/>
                <a:ea typeface="Cambria Math" panose="02040503050406030204" pitchFamily="18" charset="0"/>
              </a:rPr>
              <a:t>S</a:t>
            </a:r>
            <a:r>
              <a:rPr lang="en-IN" sz="2400" dirty="0"/>
              <a:t>trongly Disagree, and Don't Know. Further, our interest is in the proportion (or percentage) of Americans that falls into each of the opinion categories.</a:t>
            </a:r>
          </a:p>
        </p:txBody>
      </p:sp>
      <p:pic>
        <p:nvPicPr>
          <p:cNvPr id="10" name="Picture 9" descr="p subscript 1 equals Strongly Agree,&#10;p subscript 2 equals Somewhat Agree,&#10;p subscript 3 equals Somewhat Disagree,&#10;p subscript 4 equals Strongly Disagree,&#10;p subscript 5 equals Don't Know&#10;">
            <a:extLst>
              <a:ext uri="{FF2B5EF4-FFF2-40B4-BE49-F238E27FC236}">
                <a16:creationId xmlns:a16="http://schemas.microsoft.com/office/drawing/2014/main" id="{B9156A2B-08D0-C47A-BA78-98D0369C1EA5}"/>
              </a:ext>
            </a:extLst>
          </p:cNvPr>
          <p:cNvPicPr>
            <a:picLocks noChangeAspect="1"/>
          </p:cNvPicPr>
          <p:nvPr/>
        </p:nvPicPr>
        <p:blipFill>
          <a:blip r:embed="rId2"/>
          <a:stretch>
            <a:fillRect/>
          </a:stretch>
        </p:blipFill>
        <p:spPr>
          <a:xfrm>
            <a:off x="3238500" y="2995771"/>
            <a:ext cx="2667000" cy="1922721"/>
          </a:xfrm>
          <a:prstGeom prst="rect">
            <a:avLst/>
          </a:prstGeom>
        </p:spPr>
      </p:pic>
      <p:sp>
        <p:nvSpPr>
          <p:cNvPr id="8" name="TextBox 7">
            <a:extLst>
              <a:ext uri="{FF2B5EF4-FFF2-40B4-BE49-F238E27FC236}">
                <a16:creationId xmlns:a16="http://schemas.microsoft.com/office/drawing/2014/main" id="{A3F59A50-9116-4141-A752-FFD4A8BA0646}"/>
              </a:ext>
            </a:extLst>
          </p:cNvPr>
          <p:cNvSpPr txBox="1"/>
          <p:nvPr/>
        </p:nvSpPr>
        <p:spPr>
          <a:xfrm>
            <a:off x="457200" y="4918492"/>
            <a:ext cx="5029200" cy="477054"/>
          </a:xfrm>
          <a:prstGeom prst="rect">
            <a:avLst/>
          </a:prstGeom>
          <a:noFill/>
        </p:spPr>
        <p:txBody>
          <a:bodyPr wrap="square">
            <a:spAutoFit/>
          </a:bodyPr>
          <a:lstStyle/>
          <a:p>
            <a:r>
              <a:rPr lang="en-IN" sz="2400" dirty="0"/>
              <a:t>The null hypothesis can be written as</a:t>
            </a:r>
          </a:p>
        </p:txBody>
      </p:sp>
      <p:pic>
        <p:nvPicPr>
          <p:cNvPr id="6" name="Picture 5" descr="H naught colon&#10;p subscript 1 = 0.24,&#10;p subscript 2 = 0.39,&#10;p subscript 3 = 0.16,&#10;p subscript 4 = 0.05,&#10;p subscript 5 = 0.16&#10;">
            <a:extLst>
              <a:ext uri="{FF2B5EF4-FFF2-40B4-BE49-F238E27FC236}">
                <a16:creationId xmlns:a16="http://schemas.microsoft.com/office/drawing/2014/main" id="{2AD52377-96CB-B28D-FF96-5D7B1BECBB87}"/>
              </a:ext>
            </a:extLst>
          </p:cNvPr>
          <p:cNvPicPr>
            <a:picLocks noChangeAspect="1"/>
          </p:cNvPicPr>
          <p:nvPr/>
        </p:nvPicPr>
        <p:blipFill>
          <a:blip r:embed="rId3"/>
          <a:stretch>
            <a:fillRect/>
          </a:stretch>
        </p:blipFill>
        <p:spPr>
          <a:xfrm>
            <a:off x="1333499" y="5451922"/>
            <a:ext cx="6477001" cy="394720"/>
          </a:xfrm>
          <a:prstGeom prst="rect">
            <a:avLst/>
          </a:prstGeom>
        </p:spPr>
      </p:pic>
    </p:spTree>
    <p:extLst>
      <p:ext uri="{BB962C8B-B14F-4D97-AF65-F5344CB8AC3E}">
        <p14:creationId xmlns:p14="http://schemas.microsoft.com/office/powerpoint/2010/main" val="119635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8</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the alternative hypothesis and whether it should be one-sided or two-sided.</a:t>
            </a:r>
          </a:p>
          <a:p>
            <a:r>
              <a:rPr sz="2800" dirty="0"/>
              <a:t>The alternative hypothesis is that the American sentiment did change from January 2017 to January 2021. This can be written as</a:t>
            </a:r>
            <a:endParaRPr lang="en-IN" sz="2800" dirty="0"/>
          </a:p>
          <a:p>
            <a:r>
              <a:rPr lang="en-IN" i="1" dirty="0">
                <a:solidFill>
                  <a:schemeClr val="tx2">
                    <a:lumMod val="75000"/>
                  </a:schemeClr>
                </a:solidFill>
              </a:rPr>
              <a:t>H</a:t>
            </a:r>
            <a:r>
              <a:rPr lang="en-IN" sz="1050" i="1" dirty="0">
                <a:solidFill>
                  <a:schemeClr val="tx2">
                    <a:lumMod val="75000"/>
                  </a:schemeClr>
                </a:solidFill>
              </a:rPr>
              <a:t> </a:t>
            </a:r>
            <a:r>
              <a:rPr lang="en-IN" i="1" baseline="-25000" dirty="0">
                <a:solidFill>
                  <a:schemeClr val="tx2">
                    <a:lumMod val="75000"/>
                  </a:schemeClr>
                </a:solidFill>
              </a:rPr>
              <a:t>a</a:t>
            </a:r>
            <a:r>
              <a:rPr lang="ar-AE" dirty="0">
                <a:solidFill>
                  <a:schemeClr val="tx2">
                    <a:lumMod val="75000"/>
                  </a:schemeClr>
                </a:solidFill>
              </a:rPr>
              <a:t>:</a:t>
            </a:r>
            <a:r>
              <a:rPr sz="2800" dirty="0">
                <a:solidFill>
                  <a:schemeClr val="tx2">
                    <a:lumMod val="75000"/>
                  </a:schemeClr>
                </a:solidFill>
              </a:rPr>
              <a:t> </a:t>
            </a:r>
            <a:r>
              <a:rPr sz="2800" dirty="0"/>
              <a:t>Any possible difference from the hypothesized proportions.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9</a:t>
            </a:r>
            <a:endParaRPr dirty="0"/>
          </a:p>
        </p:txBody>
      </p:sp>
      <p:sp>
        <p:nvSpPr>
          <p:cNvPr id="3" name="Text Placeholder 2"/>
          <p:cNvSpPr>
            <a:spLocks noGrp="1"/>
          </p:cNvSpPr>
          <p:nvPr>
            <p:ph type="body" sz="quarter" idx="10"/>
          </p:nvPr>
        </p:nvSpPr>
        <p:spPr/>
        <p:txBody>
          <a:bodyPr>
            <a:normAutofit/>
          </a:bodyPr>
          <a:lstStyle/>
          <a:p>
            <a:r>
              <a:rPr lang="en-US" sz="2800" dirty="0"/>
              <a:t>The chi-square test for goodness of fit is always a one-tailed test because of the way the test statistic is constructed. We will reject the null hypothesis in favor of the alternative hypothesis for large values of the test statistic.</a:t>
            </a:r>
          </a:p>
        </p:txBody>
      </p:sp>
    </p:spTree>
    <p:extLst>
      <p:ext uri="{BB962C8B-B14F-4D97-AF65-F5344CB8AC3E}">
        <p14:creationId xmlns:p14="http://schemas.microsoft.com/office/powerpoint/2010/main" val="1542849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3: Select the appropriate test statistic based on the information at hand and the assumptions you are willing to make.</a:t>
            </a:r>
          </a:p>
          <a:p>
            <a:pPr>
              <a:defRPr sz="2800"/>
            </a:pPr>
            <a:r>
              <a:rPr lang="en-US" sz="2800" dirty="0"/>
              <a:t>The number of Americans falling into a particular sentiment category satisfies the properties of a multinomial probability distribution, and the expected number of observations in each category is at least 5. Thus, we can use the chi-square test for goodness of fit. The chi-square test statistic is given by</a:t>
            </a:r>
          </a:p>
        </p:txBody>
      </p:sp>
    </p:spTree>
    <p:extLst>
      <p:ext uri="{BB962C8B-B14F-4D97-AF65-F5344CB8AC3E}">
        <p14:creationId xmlns:p14="http://schemas.microsoft.com/office/powerpoint/2010/main" val="985679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11</a:t>
            </a:r>
            <a:endParaRPr dirty="0"/>
          </a:p>
        </p:txBody>
      </p:sp>
      <p:pic>
        <p:nvPicPr>
          <p:cNvPr id="4" name="Picture 3" descr="Chi squared equals open fraction open parenthesis n subscript 1 minus E of open parenthesis n subscript 1 close parenthesis close parenthesis squared divided by E of open parenthesis n subscript 1 close parenthesis  close fraction &#10;&#10;Plus  open fraction open parenthesis n subscript 2 minus E of open parenthesis n subscript 2 close parenthesis close parenthesis squared divided by E of open parenthesis n subscript 2 close parenthesis  close fraction &#10;&#10;plus  open fraction open parenthesis n subscript 3 minus E of open parenthesis n subscript 3 close parenthesis close parenthesis squared divided by E of open parenthesis n subscript 3 close parenthesis  close fraction &#10;&#10;plus  open fraction open parenthesis n subscript 4 minus E of open parenthesis n subscript 4 close parenthesis close parenthesis squared divided by E of open parenthesis n subscript 4 close parenthesis  close fraction &#10;&#10;plus  open fraction open parenthesis n subscript 5 minus E of open parenthesis n subscript 5 close parenthesis close parenthesis squared divided by E of open parenthesis n subscript 5 close parenthesis  close fraction">
            <a:extLst>
              <a:ext uri="{FF2B5EF4-FFF2-40B4-BE49-F238E27FC236}">
                <a16:creationId xmlns:a16="http://schemas.microsoft.com/office/drawing/2014/main" id="{9B31168D-6376-3F6E-BB4E-B79694BDACE2}"/>
              </a:ext>
            </a:extLst>
          </p:cNvPr>
          <p:cNvPicPr>
            <a:picLocks noChangeAspect="1"/>
          </p:cNvPicPr>
          <p:nvPr/>
        </p:nvPicPr>
        <p:blipFill>
          <a:blip r:embed="rId2"/>
          <a:stretch>
            <a:fillRect/>
          </a:stretch>
        </p:blipFill>
        <p:spPr>
          <a:xfrm>
            <a:off x="457200" y="1752600"/>
            <a:ext cx="8229600" cy="823689"/>
          </a:xfrm>
          <a:prstGeom prst="rect">
            <a:avLst/>
          </a:prstGeom>
        </p:spPr>
      </p:pic>
      <p:sp>
        <p:nvSpPr>
          <p:cNvPr id="6" name="TextBox 5">
            <a:extLst>
              <a:ext uri="{FF2B5EF4-FFF2-40B4-BE49-F238E27FC236}">
                <a16:creationId xmlns:a16="http://schemas.microsoft.com/office/drawing/2014/main" id="{A04CACC7-C387-A732-AD8C-43568D1764DA}"/>
              </a:ext>
            </a:extLst>
          </p:cNvPr>
          <p:cNvSpPr txBox="1"/>
          <p:nvPr/>
        </p:nvSpPr>
        <p:spPr>
          <a:xfrm>
            <a:off x="457200" y="3103442"/>
            <a:ext cx="8229600" cy="1384995"/>
          </a:xfrm>
          <a:prstGeom prst="rect">
            <a:avLst/>
          </a:prstGeom>
          <a:noFill/>
        </p:spPr>
        <p:txBody>
          <a:bodyPr wrap="square">
            <a:spAutoFit/>
          </a:bodyPr>
          <a:lstStyle/>
          <a:p>
            <a:pPr>
              <a:defRPr sz="2800"/>
            </a:pPr>
            <a:r>
              <a:rPr lang="en-IN" sz="2800" dirty="0"/>
              <a:t>This test statistic has an approximate chi-square distribution with 5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 1 = 4 degrees of freedom, assuming the null hypothesis is true.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12</a:t>
            </a:r>
            <a:endParaRPr dirty="0"/>
          </a:p>
        </p:txBody>
      </p:sp>
      <p:sp>
        <p:nvSpPr>
          <p:cNvPr id="3" name="Text Placeholder 2"/>
          <p:cNvSpPr>
            <a:spLocks noGrp="1"/>
          </p:cNvSpPr>
          <p:nvPr>
            <p:ph type="body" sz="quarter" idx="10"/>
          </p:nvPr>
        </p:nvSpPr>
        <p:spPr/>
        <p:txBody>
          <a:bodyPr>
            <a:normAutofit/>
          </a:bodyPr>
          <a:lstStyle/>
          <a:p>
            <a:pPr>
              <a:defRPr b="1"/>
            </a:pPr>
            <a:r>
              <a:rPr lang="en-IN" dirty="0"/>
              <a:t>Step 4: Determine the critical value of the test statistic.</a:t>
            </a:r>
          </a:p>
          <a:p>
            <a:pPr>
              <a:defRPr sz="2800"/>
            </a:pPr>
            <a:r>
              <a:rPr lang="en-IN" dirty="0"/>
              <a:t>The significance level of the test is specified in the statement of the problem as </a:t>
            </a:r>
            <a:r>
              <a:rPr lang="el-GR" i="1" dirty="0">
                <a:latin typeface="Calibri" panose="020F0502020204030204" pitchFamily="34" charset="0"/>
                <a:ea typeface="Calibri" panose="020F0502020204030204" pitchFamily="34" charset="0"/>
                <a:cs typeface="Calibri" panose="020F0502020204030204" pitchFamily="34" charset="0"/>
              </a:rPr>
              <a:t>α</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 0.10</a:t>
            </a:r>
            <a:r>
              <a:rPr lang="el-GR" dirty="0"/>
              <a:t>.</a:t>
            </a:r>
          </a:p>
          <a:p>
            <a:pPr>
              <a:defRPr sz="2800"/>
            </a:pPr>
            <a:r>
              <a:rPr lang="en-IN" dirty="0"/>
              <a:t>Since the level of the test is </a:t>
            </a:r>
            <a:r>
              <a:rPr lang="el-GR" i="1" dirty="0">
                <a:latin typeface="Calibri" panose="020F0502020204030204" pitchFamily="34" charset="0"/>
                <a:ea typeface="Calibri" panose="020F0502020204030204" pitchFamily="34" charset="0"/>
                <a:cs typeface="Calibri" panose="020F0502020204030204" pitchFamily="34" charset="0"/>
              </a:rPr>
              <a:t>α</a:t>
            </a:r>
            <a:r>
              <a:rPr lang="en-IN" dirty="0"/>
              <a:t> = 0.10 and we reject the null hypothesis for large values of the test statistic, the chi-square critical value is</a:t>
            </a:r>
            <a:endParaRPr dirty="0"/>
          </a:p>
        </p:txBody>
      </p:sp>
      <p:pic>
        <p:nvPicPr>
          <p:cNvPr id="5" name="Picture 4" descr="Chi squared subscript 0.100">
            <a:extLst>
              <a:ext uri="{FF2B5EF4-FFF2-40B4-BE49-F238E27FC236}">
                <a16:creationId xmlns:a16="http://schemas.microsoft.com/office/drawing/2014/main" id="{44687127-03AF-45AA-0F60-AA9CBEF3B9B3}"/>
              </a:ext>
            </a:extLst>
          </p:cNvPr>
          <p:cNvPicPr>
            <a:picLocks noChangeAspect="1"/>
          </p:cNvPicPr>
          <p:nvPr/>
        </p:nvPicPr>
        <p:blipFill>
          <a:blip r:embed="rId2"/>
          <a:stretch>
            <a:fillRect/>
          </a:stretch>
        </p:blipFill>
        <p:spPr>
          <a:xfrm>
            <a:off x="4331635" y="3820180"/>
            <a:ext cx="657225" cy="457200"/>
          </a:xfrm>
          <a:prstGeom prst="rect">
            <a:avLst/>
          </a:prstGeom>
        </p:spPr>
      </p:pic>
      <p:sp>
        <p:nvSpPr>
          <p:cNvPr id="8" name="TextBox 7">
            <a:extLst>
              <a:ext uri="{FF2B5EF4-FFF2-40B4-BE49-F238E27FC236}">
                <a16:creationId xmlns:a16="http://schemas.microsoft.com/office/drawing/2014/main" id="{CD3566DE-6D47-6846-2207-16901848A494}"/>
              </a:ext>
            </a:extLst>
          </p:cNvPr>
          <p:cNvSpPr txBox="1"/>
          <p:nvPr/>
        </p:nvSpPr>
        <p:spPr>
          <a:xfrm>
            <a:off x="4953000" y="3784320"/>
            <a:ext cx="2819400" cy="523220"/>
          </a:xfrm>
          <a:prstGeom prst="rect">
            <a:avLst/>
          </a:prstGeom>
          <a:noFill/>
        </p:spPr>
        <p:txBody>
          <a:bodyPr wrap="square">
            <a:spAutoFit/>
          </a:bodyPr>
          <a:lstStyle/>
          <a:p>
            <a:r>
              <a:rPr lang="en-IN" sz="2800" dirty="0"/>
              <a:t>with </a:t>
            </a:r>
            <a:r>
              <a:rPr lang="en-IN" sz="2800" dirty="0">
                <a:latin typeface="Cambria Math"/>
              </a:rPr>
              <a:t>4</a:t>
            </a:r>
            <a:r>
              <a:rPr lang="en-IN" sz="2800" dirty="0"/>
              <a:t> degrees of</a:t>
            </a:r>
          </a:p>
        </p:txBody>
      </p:sp>
      <p:sp>
        <p:nvSpPr>
          <p:cNvPr id="6" name="TextBox 5">
            <a:extLst>
              <a:ext uri="{FF2B5EF4-FFF2-40B4-BE49-F238E27FC236}">
                <a16:creationId xmlns:a16="http://schemas.microsoft.com/office/drawing/2014/main" id="{4C211555-C725-2273-B222-6F081CE7BE4D}"/>
              </a:ext>
            </a:extLst>
          </p:cNvPr>
          <p:cNvSpPr txBox="1"/>
          <p:nvPr/>
        </p:nvSpPr>
        <p:spPr>
          <a:xfrm>
            <a:off x="457200" y="4244785"/>
            <a:ext cx="2971800" cy="523220"/>
          </a:xfrm>
          <a:prstGeom prst="rect">
            <a:avLst/>
          </a:prstGeom>
          <a:noFill/>
        </p:spPr>
        <p:txBody>
          <a:bodyPr wrap="square">
            <a:spAutoFit/>
          </a:bodyPr>
          <a:lstStyle/>
          <a:p>
            <a:r>
              <a:rPr lang="en-IN" sz="2800" dirty="0"/>
              <a:t>freedom, or </a:t>
            </a:r>
            <a:r>
              <a:rPr lang="en-IN" sz="2800" dirty="0">
                <a:latin typeface="Cambria Math"/>
              </a:rPr>
              <a:t>7.779</a:t>
            </a:r>
            <a:r>
              <a:rPr lang="en-IN" sz="28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13</a:t>
            </a:r>
            <a:endParaRPr dirty="0"/>
          </a:p>
        </p:txBody>
      </p:sp>
      <p:pic>
        <p:nvPicPr>
          <p:cNvPr id="7" name="Content Placeholder 6" descr="Chi squared distribution with 4 degrees of freedom and a critical value of 7.779. The area under the curve to the right of the critical value is shaded and corresponds to alpha equals 0.10. To the left of the critical value we fail to reject H naught and to the right of the critical value we reject H naught">
            <a:extLst>
              <a:ext uri="{FF2B5EF4-FFF2-40B4-BE49-F238E27FC236}">
                <a16:creationId xmlns:a16="http://schemas.microsoft.com/office/drawing/2014/main" id="{8232F69D-DE54-49B8-9D63-15F73B9763FD}"/>
              </a:ext>
            </a:extLst>
          </p:cNvPr>
          <p:cNvPicPr>
            <a:picLocks noGrp="1" noChangeAspect="1"/>
          </p:cNvPicPr>
          <p:nvPr>
            <p:ph sz="quarter" idx="11"/>
          </p:nvPr>
        </p:nvPicPr>
        <p:blipFill>
          <a:blip r:embed="rId2"/>
          <a:srcRect b="12707"/>
          <a:stretch>
            <a:fillRect/>
          </a:stretch>
        </p:blipFill>
        <p:spPr>
          <a:xfrm>
            <a:off x="1752206" y="1371600"/>
            <a:ext cx="5639587" cy="3733800"/>
          </a:xfrm>
        </p:spPr>
      </p:pic>
      <p:sp>
        <p:nvSpPr>
          <p:cNvPr id="5" name="TextBox 4">
            <a:extLst>
              <a:ext uri="{FF2B5EF4-FFF2-40B4-BE49-F238E27FC236}">
                <a16:creationId xmlns:a16="http://schemas.microsoft.com/office/drawing/2014/main" id="{8871862D-C25E-1A3D-A842-9F245C24647A}"/>
              </a:ext>
            </a:extLst>
          </p:cNvPr>
          <p:cNvSpPr txBox="1"/>
          <p:nvPr/>
        </p:nvSpPr>
        <p:spPr>
          <a:xfrm>
            <a:off x="3886199" y="5224790"/>
            <a:ext cx="1371600" cy="523220"/>
          </a:xfrm>
          <a:prstGeom prst="rect">
            <a:avLst/>
          </a:prstGeom>
          <a:noFill/>
        </p:spPr>
        <p:txBody>
          <a:bodyPr wrap="square">
            <a:spAutoFit/>
          </a:bodyPr>
          <a:lstStyle/>
          <a:p>
            <a:r>
              <a:rPr lang="en-US" sz="2800" dirty="0"/>
              <a:t>Figure 3</a:t>
            </a:r>
            <a:endParaRPr lang="en-IN"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Multinomial Probability Distribution</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The </a:t>
            </a:r>
            <a:r>
              <a:rPr sz="2800" b="1" dirty="0"/>
              <a:t>multinomial probability distribution</a:t>
            </a:r>
            <a:r>
              <a:rPr sz="2800" dirty="0"/>
              <a:t> is a type of probability distribution used to calculate the outcomes of experiments that have random variables with two or more outcomes.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14</a:t>
            </a:r>
            <a:endParaRPr dirty="0"/>
          </a:p>
        </p:txBody>
      </p:sp>
      <p:sp>
        <p:nvSpPr>
          <p:cNvPr id="3" name="Text Placeholder 2"/>
          <p:cNvSpPr>
            <a:spLocks noGrp="1"/>
          </p:cNvSpPr>
          <p:nvPr>
            <p:ph type="body" sz="quarter" idx="10"/>
          </p:nvPr>
        </p:nvSpPr>
        <p:spPr/>
        <p:txBody>
          <a:bodyPr>
            <a:normAutofit/>
          </a:bodyPr>
          <a:lstStyle/>
          <a:p>
            <a:pPr>
              <a:defRPr b="1"/>
            </a:pPr>
            <a:r>
              <a:rPr lang="en-IN" sz="2400" dirty="0"/>
              <a:t>Step 5: Collect the sample data and compute the value of the test statistic.</a:t>
            </a:r>
          </a:p>
          <a:p>
            <a:r>
              <a:rPr lang="en-IN" sz="2400" dirty="0"/>
              <a:t>To compute the test statistic, the expected number of observations in each category must be computed. Using the proportions from the January 2017 data, we would expect the number of respondents in each category in January 2021 to be as follows.</a:t>
            </a:r>
            <a:endParaRPr sz="2400" dirty="0"/>
          </a:p>
        </p:txBody>
      </p:sp>
      <p:pic>
        <p:nvPicPr>
          <p:cNvPr id="6" name="Picture 5" descr="E of n subscript 1 equals 1215 times 0.24, approximately equal to 292,&#10;E of n subscript 2 equals 1215 times 0.39, approximately equal to 474,&#10;E of n subscript 3 equals 1215 times 0.16, approximately equal to 194,&#10;E of n subscript 4 equals 1215 times 0.05, approximately equal to 61,&#10;E of n subscript 5 equals 1215 times 0.16, approximately equal to 194&#10;">
            <a:extLst>
              <a:ext uri="{FF2B5EF4-FFF2-40B4-BE49-F238E27FC236}">
                <a16:creationId xmlns:a16="http://schemas.microsoft.com/office/drawing/2014/main" id="{6C924FCE-32EE-8E03-780C-69A83666320F}"/>
              </a:ext>
            </a:extLst>
          </p:cNvPr>
          <p:cNvPicPr>
            <a:picLocks noChangeAspect="1"/>
          </p:cNvPicPr>
          <p:nvPr/>
        </p:nvPicPr>
        <p:blipFill>
          <a:blip r:embed="rId2"/>
          <a:stretch>
            <a:fillRect/>
          </a:stretch>
        </p:blipFill>
        <p:spPr>
          <a:xfrm>
            <a:off x="3200400" y="3733797"/>
            <a:ext cx="2988000" cy="2156112"/>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15</a:t>
            </a:r>
            <a:endParaRPr dirty="0"/>
          </a:p>
        </p:txBody>
      </p:sp>
      <p:sp>
        <p:nvSpPr>
          <p:cNvPr id="3" name="Text Placeholder 2"/>
          <p:cNvSpPr>
            <a:spLocks noGrp="1"/>
          </p:cNvSpPr>
          <p:nvPr>
            <p:ph type="body" sz="quarter" idx="10"/>
          </p:nvPr>
        </p:nvSpPr>
        <p:spPr/>
        <p:txBody>
          <a:bodyPr>
            <a:normAutofit/>
          </a:bodyPr>
          <a:lstStyle/>
          <a:p>
            <a:r>
              <a:rPr sz="2800" dirty="0"/>
              <a:t>The actual number of respondents in each category in the January 2021 sample is as follows.</a:t>
            </a:r>
            <a:endParaRPr lang="en-IN" sz="2800" dirty="0"/>
          </a:p>
        </p:txBody>
      </p:sp>
      <p:pic>
        <p:nvPicPr>
          <p:cNvPr id="6" name="Picture 5" descr="n subscript 1 equals 1215 times 0.46, approximately equal to 559,&#10;n subscript 2 equals 1215 times 0.39, approximately equal to 474,&#10;n subscript 3 equals 1215 times 0.08, approximately equal to 97,&#10;n subscript 4 equals 1215 times 0.02, approximately equal to 24,&#10;n subscript 5 equals 1215 times 0.05, approximately equal to 61&#10;">
            <a:extLst>
              <a:ext uri="{FF2B5EF4-FFF2-40B4-BE49-F238E27FC236}">
                <a16:creationId xmlns:a16="http://schemas.microsoft.com/office/drawing/2014/main" id="{4C849455-2FE1-F5D2-D4B5-BC9D8599463C}"/>
              </a:ext>
            </a:extLst>
          </p:cNvPr>
          <p:cNvPicPr>
            <a:picLocks noChangeAspect="1"/>
          </p:cNvPicPr>
          <p:nvPr/>
        </p:nvPicPr>
        <p:blipFill>
          <a:blip r:embed="rId2"/>
          <a:stretch>
            <a:fillRect/>
          </a:stretch>
        </p:blipFill>
        <p:spPr>
          <a:xfrm>
            <a:off x="3314700" y="2209794"/>
            <a:ext cx="2988000" cy="2496553"/>
          </a:xfrm>
          <a:prstGeom prst="rect">
            <a:avLst/>
          </a:prstGeom>
        </p:spPr>
      </p:pic>
    </p:spTree>
    <p:extLst>
      <p:ext uri="{BB962C8B-B14F-4D97-AF65-F5344CB8AC3E}">
        <p14:creationId xmlns:p14="http://schemas.microsoft.com/office/powerpoint/2010/main" val="2109872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16</a:t>
            </a:r>
            <a:endParaRPr dirty="0"/>
          </a:p>
        </p:txBody>
      </p:sp>
      <p:sp>
        <p:nvSpPr>
          <p:cNvPr id="3" name="Text Placeholder 2"/>
          <p:cNvSpPr>
            <a:spLocks noGrp="1"/>
          </p:cNvSpPr>
          <p:nvPr>
            <p:ph type="body" sz="quarter" idx="10"/>
          </p:nvPr>
        </p:nvSpPr>
        <p:spPr/>
        <p:txBody>
          <a:bodyPr>
            <a:normAutofit/>
          </a:bodyPr>
          <a:lstStyle/>
          <a:p>
            <a:r>
              <a:rPr lang="en-IN" sz="2800" dirty="0"/>
              <a:t>Our test statistic is calculated as</a:t>
            </a:r>
          </a:p>
        </p:txBody>
      </p:sp>
      <p:pic>
        <p:nvPicPr>
          <p:cNvPr id="5" name="Picture 4" descr="Chi squared equals open fraction open parenthesis 559 minus 292 close parenthesis squared divided by 292 close fraction &#10;plus open fraction open parenthesis 474 minus 474 close parenthesis squared divided by 474 close fraction &#10;plus open fraction open parenthesis 97 minus 194 close parenthesis squared divided by 194  close fraction&#10;plus open fraction open parenthesis 24 minus 61 close parenthesis squared divided by 61 close fraction &#10;plus open fraction open parenthesis 61 minus 194 close parenthesis squared divided by 194 close fraction&#10;Approximately equal to 406.2634">
            <a:extLst>
              <a:ext uri="{FF2B5EF4-FFF2-40B4-BE49-F238E27FC236}">
                <a16:creationId xmlns:a16="http://schemas.microsoft.com/office/drawing/2014/main" id="{37E9343A-3172-C738-D302-9719A108322C}"/>
              </a:ext>
            </a:extLst>
          </p:cNvPr>
          <p:cNvPicPr>
            <a:picLocks noChangeAspect="1"/>
          </p:cNvPicPr>
          <p:nvPr/>
        </p:nvPicPr>
        <p:blipFill>
          <a:blip r:embed="rId2"/>
          <a:stretch>
            <a:fillRect/>
          </a:stretch>
        </p:blipFill>
        <p:spPr>
          <a:xfrm>
            <a:off x="666889" y="1894691"/>
            <a:ext cx="7810222" cy="10668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17</a:t>
            </a:r>
            <a:endParaRPr dirty="0"/>
          </a:p>
        </p:txBody>
      </p:sp>
      <p:sp>
        <p:nvSpPr>
          <p:cNvPr id="3" name="Text Placeholder 2"/>
          <p:cNvSpPr>
            <a:spLocks noGrp="1"/>
          </p:cNvSpPr>
          <p:nvPr>
            <p:ph type="body" sz="quarter" idx="10"/>
          </p:nvPr>
        </p:nvSpPr>
        <p:spPr/>
        <p:txBody>
          <a:bodyPr>
            <a:normAutofit/>
          </a:bodyPr>
          <a:lstStyle/>
          <a:p>
            <a:pPr>
              <a:defRPr b="1"/>
            </a:pPr>
            <a:r>
              <a:rPr sz="2800" dirty="0"/>
              <a:t>Step 6: Make the decision and state the conclusion in terms of the original question.</a:t>
            </a:r>
          </a:p>
        </p:txBody>
      </p:sp>
      <p:pic>
        <p:nvPicPr>
          <p:cNvPr id="4" name="Content Placeholder 6" descr="Number line of rejection regions with a critical value of 7.779 and a test statistic of Chi squared equals to 406.2634. To the left of the critical value, we fail to reject H naught and to the right we reject H naught.">
            <a:extLst>
              <a:ext uri="{FF2B5EF4-FFF2-40B4-BE49-F238E27FC236}">
                <a16:creationId xmlns:a16="http://schemas.microsoft.com/office/drawing/2014/main" id="{390BAD84-457E-4C04-9BCA-7D0A242CF883}"/>
              </a:ext>
            </a:extLst>
          </p:cNvPr>
          <p:cNvPicPr>
            <a:picLocks noChangeAspect="1"/>
          </p:cNvPicPr>
          <p:nvPr/>
        </p:nvPicPr>
        <p:blipFill>
          <a:blip r:embed="rId2"/>
          <a:srcRect b="20588"/>
          <a:stretch>
            <a:fillRect/>
          </a:stretch>
        </p:blipFill>
        <p:spPr>
          <a:xfrm>
            <a:off x="932942" y="2362200"/>
            <a:ext cx="7278116" cy="2057400"/>
          </a:xfrm>
          <a:prstGeom prst="rect">
            <a:avLst/>
          </a:prstGeom>
        </p:spPr>
      </p:pic>
      <p:sp>
        <p:nvSpPr>
          <p:cNvPr id="7" name="TextBox 6">
            <a:extLst>
              <a:ext uri="{FF2B5EF4-FFF2-40B4-BE49-F238E27FC236}">
                <a16:creationId xmlns:a16="http://schemas.microsoft.com/office/drawing/2014/main" id="{49BF2C4E-5980-2B5B-6586-74F605B05ECE}"/>
              </a:ext>
            </a:extLst>
          </p:cNvPr>
          <p:cNvSpPr txBox="1"/>
          <p:nvPr/>
        </p:nvSpPr>
        <p:spPr>
          <a:xfrm>
            <a:off x="3886200" y="4684757"/>
            <a:ext cx="1371600" cy="523220"/>
          </a:xfrm>
          <a:prstGeom prst="rect">
            <a:avLst/>
          </a:prstGeom>
          <a:noFill/>
        </p:spPr>
        <p:txBody>
          <a:bodyPr wrap="square">
            <a:spAutoFit/>
          </a:bodyPr>
          <a:lstStyle/>
          <a:p>
            <a:r>
              <a:rPr lang="en-US" sz="2800" dirty="0"/>
              <a:t>Figure 4</a:t>
            </a:r>
            <a:endParaRPr lang="en-IN" sz="2800" dirty="0"/>
          </a:p>
        </p:txBody>
      </p:sp>
    </p:spTree>
    <p:extLst>
      <p:ext uri="{BB962C8B-B14F-4D97-AF65-F5344CB8AC3E}">
        <p14:creationId xmlns:p14="http://schemas.microsoft.com/office/powerpoint/2010/main" val="466223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18</a:t>
            </a:r>
            <a:endParaRPr dirty="0"/>
          </a:p>
        </p:txBody>
      </p:sp>
      <p:sp>
        <p:nvSpPr>
          <p:cNvPr id="3" name="Text Placeholder 2"/>
          <p:cNvSpPr>
            <a:spLocks noGrp="1"/>
          </p:cNvSpPr>
          <p:nvPr>
            <p:ph type="body" sz="quarter" idx="10"/>
          </p:nvPr>
        </p:nvSpPr>
        <p:spPr/>
        <p:txBody>
          <a:bodyPr>
            <a:normAutofit/>
          </a:bodyPr>
          <a:lstStyle/>
          <a:p>
            <a:pPr>
              <a:defRPr sz="2800"/>
            </a:pPr>
            <a:r>
              <a:rPr lang="en-IN" dirty="0"/>
              <a:t>If the null hypothesis is true, the test statistic will be greater than or equal to the critical value of </a:t>
            </a:r>
            <a:r>
              <a:rPr lang="en-IN" dirty="0">
                <a:latin typeface="Cambria Math"/>
              </a:rPr>
              <a:t>7.779</a:t>
            </a:r>
            <a:r>
              <a:rPr lang="en-IN" dirty="0"/>
              <a:t> only 10% of the time. </a:t>
            </a:r>
            <a:r>
              <a:rPr lang="en-IN" dirty="0">
                <a:latin typeface="Cambria Math" panose="02040503050406030204" pitchFamily="18" charset="0"/>
                <a:ea typeface="Cambria Math" panose="02040503050406030204" pitchFamily="18" charset="0"/>
              </a:rPr>
              <a:t>S</a:t>
            </a:r>
            <a:r>
              <a:rPr lang="en-IN" dirty="0"/>
              <a:t>ince </a:t>
            </a:r>
          </a:p>
        </p:txBody>
      </p:sp>
      <p:pic>
        <p:nvPicPr>
          <p:cNvPr id="7" name="Picture 6" descr="Chi-squared approximately equal to 406.2634">
            <a:extLst>
              <a:ext uri="{FF2B5EF4-FFF2-40B4-BE49-F238E27FC236}">
                <a16:creationId xmlns:a16="http://schemas.microsoft.com/office/drawing/2014/main" id="{56D0F2E8-F5D5-42FB-1CF0-2597016D2889}"/>
              </a:ext>
            </a:extLst>
          </p:cNvPr>
          <p:cNvPicPr>
            <a:picLocks noChangeAspect="1"/>
          </p:cNvPicPr>
          <p:nvPr/>
        </p:nvPicPr>
        <p:blipFill>
          <a:blip r:embed="rId2"/>
          <a:stretch>
            <a:fillRect/>
          </a:stretch>
        </p:blipFill>
        <p:spPr>
          <a:xfrm>
            <a:off x="3886199" y="1943687"/>
            <a:ext cx="1908000" cy="431457"/>
          </a:xfrm>
          <a:prstGeom prst="rect">
            <a:avLst/>
          </a:prstGeom>
        </p:spPr>
      </p:pic>
      <p:sp>
        <p:nvSpPr>
          <p:cNvPr id="6" name="TextBox 5">
            <a:extLst>
              <a:ext uri="{FF2B5EF4-FFF2-40B4-BE49-F238E27FC236}">
                <a16:creationId xmlns:a16="http://schemas.microsoft.com/office/drawing/2014/main" id="{FA581483-5E00-D596-AACD-74C4B0019402}"/>
              </a:ext>
            </a:extLst>
          </p:cNvPr>
          <p:cNvSpPr txBox="1"/>
          <p:nvPr/>
        </p:nvSpPr>
        <p:spPr>
          <a:xfrm>
            <a:off x="457200" y="2362200"/>
            <a:ext cx="8229600" cy="2246769"/>
          </a:xfrm>
          <a:prstGeom prst="rect">
            <a:avLst/>
          </a:prstGeom>
          <a:noFill/>
        </p:spPr>
        <p:txBody>
          <a:bodyPr wrap="square">
            <a:spAutoFit/>
          </a:bodyPr>
          <a:lstStyle/>
          <a:p>
            <a:r>
              <a:rPr lang="en-IN" sz="2800" dirty="0"/>
              <a:t>is larger than </a:t>
            </a:r>
            <a:r>
              <a:rPr lang="en-IN" sz="2800" dirty="0">
                <a:latin typeface="Cambria Math"/>
              </a:rPr>
              <a:t>7.779</a:t>
            </a:r>
            <a:r>
              <a:rPr lang="en-IN" sz="2800" dirty="0"/>
              <a:t>, </a:t>
            </a:r>
            <a:r>
              <a:rPr lang="en-IN" sz="2800" dirty="0">
                <a:latin typeface="Cambria Math" panose="02040503050406030204" pitchFamily="18" charset="0"/>
                <a:ea typeface="Cambria Math" panose="02040503050406030204" pitchFamily="18" charset="0"/>
              </a:rPr>
              <a:t>w</a:t>
            </a:r>
            <a:r>
              <a:rPr lang="en-IN" sz="2800" dirty="0"/>
              <a:t>e will reject </a:t>
            </a:r>
            <a:r>
              <a:rPr lang="en-IN" sz="2800" i="1" dirty="0"/>
              <a:t>H</a:t>
            </a:r>
            <a:r>
              <a:rPr lang="en-IN" sz="1050" i="1" dirty="0"/>
              <a:t> </a:t>
            </a:r>
            <a:r>
              <a:rPr lang="en-IN" sz="2800" dirty="0">
                <a:latin typeface="Calibri" panose="020F0502020204030204" pitchFamily="34" charset="0"/>
                <a:ea typeface="Calibri" panose="020F0502020204030204" pitchFamily="34" charset="0"/>
                <a:cs typeface="Calibri" panose="020F0502020204030204" pitchFamily="34" charset="0"/>
              </a:rPr>
              <a:t>₀.</a:t>
            </a:r>
            <a:r>
              <a:rPr lang="en-US" sz="2800" dirty="0"/>
              <a:t> </a:t>
            </a:r>
            <a:r>
              <a:rPr lang="en-IN" sz="2800" dirty="0">
                <a:latin typeface="Cambria Math" panose="02040503050406030204" pitchFamily="18" charset="0"/>
                <a:ea typeface="Cambria Math" panose="02040503050406030204" pitchFamily="18" charset="0"/>
              </a:rPr>
              <a:t>L</a:t>
            </a:r>
            <a:r>
              <a:rPr lang="en-IN" sz="2800" dirty="0"/>
              <a:t>arge values of the test statistic indicate that the proportion of Americans falling into a category changed from January 2017 to January 2021, and the change is too great to be due to ordinary sampling variation.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 Change in a Qualitative Variable</a:t>
            </a:r>
            <a:r>
              <a:rPr lang="en-US" dirty="0"/>
              <a:t>—Slide 19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The </a:t>
                </a:r>
                <a:r>
                  <a:rPr lang="en-IN" sz="2800" i="1" dirty="0"/>
                  <a:t>P</a:t>
                </a:r>
                <a:r>
                  <a:rPr lang="en-IN" sz="2800" dirty="0"/>
                  <a:t>-value for a test statistic value of </a:t>
                </a:r>
                <a14:m>
                  <m:oMath xmlns:m="http://schemas.openxmlformats.org/officeDocument/2006/math">
                    <m:r>
                      <a:rPr lang="en-US" sz="2800" b="0" i="1" smtClean="0">
                        <a:latin typeface="Cambria Math" panose="02040503050406030204" pitchFamily="18" charset="0"/>
                      </a:rPr>
                      <m:t>406.2634</m:t>
                    </m:r>
                  </m:oMath>
                </a14:m>
                <a:r>
                  <a:rPr lang="en-IN" sz="2800" dirty="0"/>
                  <a:t> and degrees of freedom equal to </a:t>
                </a:r>
                <a:r>
                  <a:rPr lang="en-IN" sz="2800" dirty="0">
                    <a:latin typeface="Cambria Math"/>
                  </a:rPr>
                  <a:t>4</a:t>
                </a:r>
                <a:r>
                  <a:rPr lang="en-IN" sz="2800" dirty="0"/>
                  <a:t> is approximately </a:t>
                </a:r>
                <a:r>
                  <a:rPr lang="en-IN" sz="2800" dirty="0">
                    <a:latin typeface="Cambria Math"/>
                  </a:rPr>
                  <a:t>0.</a:t>
                </a:r>
                <a:r>
                  <a:rPr lang="en-IN" sz="2800" dirty="0"/>
                  <a:t> </a:t>
                </a:r>
                <a:r>
                  <a:rPr lang="en-IN" sz="2800" dirty="0">
                    <a:latin typeface="Cambria Math" panose="02040503050406030204" pitchFamily="18" charset="0"/>
                    <a:ea typeface="Cambria Math" panose="02040503050406030204" pitchFamily="18" charset="0"/>
                  </a:rPr>
                  <a:t>T</a:t>
                </a:r>
                <a:r>
                  <a:rPr lang="en-IN" sz="2800" dirty="0"/>
                  <a:t>herefore, we reject the null hypothesis.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568228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Detecting a Change in a Qualitative Variable</a:t>
            </a:r>
            <a:r>
              <a:rPr lang="en-US" dirty="0"/>
              <a:t>—Slide 20</a:t>
            </a:r>
            <a:endParaRPr dirty="0"/>
          </a:p>
        </p:txBody>
      </p:sp>
      <p:sp>
        <p:nvSpPr>
          <p:cNvPr id="3" name="Content Placeholder 2"/>
          <p:cNvSpPr>
            <a:spLocks noGrp="1"/>
          </p:cNvSpPr>
          <p:nvPr>
            <p:ph type="body" sz="quarter" idx="10"/>
          </p:nvPr>
        </p:nvSpPr>
        <p:spPr/>
        <p:txBody>
          <a:bodyPr>
            <a:normAutofit/>
          </a:bodyPr>
          <a:lstStyle/>
          <a:p>
            <a:pPr>
              <a:defRPr sz="2800"/>
            </a:pPr>
            <a:r>
              <a:rPr lang="en-IN" sz="2800" i="1" dirty="0"/>
              <a:t>Conclusion and Interpretation</a:t>
            </a:r>
            <a:r>
              <a:rPr lang="en-IN" sz="2800" dirty="0"/>
              <a:t>:</a:t>
            </a:r>
            <a:r>
              <a:rPr lang="en-IN" sz="2800" i="1" dirty="0"/>
              <a:t> </a:t>
            </a:r>
            <a:r>
              <a:rPr sz="2800" dirty="0"/>
              <a:t>At the </a:t>
            </a:r>
            <a:r>
              <a:rPr lang="en-US" sz="2800" dirty="0"/>
              <a:t>10%</a:t>
            </a:r>
            <a:r>
              <a:rPr sz="2800" dirty="0"/>
              <a:t> level of significance, there is sufficient evidence to conclude that American sentiment towards support for basic research changed from January 2017 to January 2021. The difference in sentiment over the 4-year period is much too great to be attributed to ordinary sampling variation alone.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 </a:t>
            </a:r>
            <a:r>
              <a:rPr dirty="0"/>
              <a:t>Multinomial Experiment</a:t>
            </a:r>
          </a:p>
        </p:txBody>
      </p:sp>
      <p:sp>
        <p:nvSpPr>
          <p:cNvPr id="3" name="Text Placeholder 2"/>
          <p:cNvSpPr>
            <a:spLocks noGrp="1"/>
          </p:cNvSpPr>
          <p:nvPr>
            <p:ph type="body" sz="quarter" idx="10"/>
          </p:nvPr>
        </p:nvSpPr>
        <p:spPr>
          <a:xfrm>
            <a:off x="457200" y="1082078"/>
            <a:ext cx="8229600" cy="4175722"/>
          </a:xfrm>
        </p:spPr>
        <p:txBody>
          <a:bodyPr>
            <a:normAutofit/>
          </a:bodyPr>
          <a:lstStyle/>
          <a:p>
            <a:pPr>
              <a:tabLst>
                <a:tab pos="447675" algn="l"/>
              </a:tabLst>
              <a:defRPr sz="2800"/>
            </a:pPr>
            <a:r>
              <a:rPr lang="en-IN" dirty="0"/>
              <a:t>1.	</a:t>
            </a:r>
            <a:r>
              <a:rPr dirty="0"/>
              <a:t>​</a:t>
            </a:r>
            <a:r>
              <a:rPr lang="en-US" sz="2800" dirty="0"/>
              <a:t>Th</a:t>
            </a:r>
            <a:r>
              <a:rPr sz="2800" dirty="0"/>
              <a:t>e experiment consists of</a:t>
            </a:r>
            <a:r>
              <a:rPr lang="en-IN" sz="2800" dirty="0"/>
              <a:t> </a:t>
            </a:r>
            <a:r>
              <a:rPr lang="en-IN" sz="2800" i="1" dirty="0"/>
              <a:t>n</a:t>
            </a:r>
            <a:r>
              <a:rPr sz="2800" dirty="0"/>
              <a:t> independent, identical </a:t>
            </a:r>
            <a:r>
              <a:rPr lang="en-IN" sz="2800" dirty="0"/>
              <a:t>	</a:t>
            </a:r>
            <a:r>
              <a:rPr sz="2800" dirty="0"/>
              <a:t>trials.</a:t>
            </a:r>
          </a:p>
          <a:p>
            <a:pPr>
              <a:tabLst>
                <a:tab pos="447675" algn="l"/>
              </a:tabLst>
              <a:defRPr sz="2800"/>
            </a:pPr>
            <a:r>
              <a:rPr lang="en-IN" dirty="0"/>
              <a:t>2.	</a:t>
            </a:r>
            <a:r>
              <a:rPr dirty="0"/>
              <a:t>​</a:t>
            </a:r>
            <a:r>
              <a:rPr lang="en-US" sz="2800" dirty="0"/>
              <a:t>Th</a:t>
            </a:r>
            <a:r>
              <a:rPr sz="2800" dirty="0"/>
              <a:t>ere are</a:t>
            </a:r>
            <a:r>
              <a:rPr lang="en-IN" sz="2800" dirty="0"/>
              <a:t> </a:t>
            </a:r>
            <a:r>
              <a:rPr lang="en-IN" sz="2800" i="1" dirty="0"/>
              <a:t>k</a:t>
            </a:r>
            <a:r>
              <a:rPr sz="2800" dirty="0"/>
              <a:t> possible outcomes for each trial.</a:t>
            </a:r>
          </a:p>
          <a:p>
            <a:pPr>
              <a:tabLst>
                <a:tab pos="447675" algn="l"/>
              </a:tabLst>
              <a:defRPr sz="2800"/>
            </a:pPr>
            <a:r>
              <a:rPr lang="en-IN" dirty="0"/>
              <a:t>3.	</a:t>
            </a:r>
            <a:r>
              <a:rPr dirty="0"/>
              <a:t>​</a:t>
            </a:r>
            <a:r>
              <a:rPr lang="en-US" sz="2800" dirty="0"/>
              <a:t>Th</a:t>
            </a:r>
            <a:r>
              <a:rPr sz="2800" dirty="0"/>
              <a:t>e probabilities of the</a:t>
            </a:r>
            <a:r>
              <a:rPr lang="en-IN" sz="2800" dirty="0"/>
              <a:t> </a:t>
            </a:r>
            <a:r>
              <a:rPr lang="en-IN" sz="2800" i="1" dirty="0"/>
              <a:t>k</a:t>
            </a:r>
            <a:r>
              <a:rPr sz="2800" dirty="0"/>
              <a:t> outcomes,</a:t>
            </a:r>
          </a:p>
        </p:txBody>
      </p:sp>
      <p:pic>
        <p:nvPicPr>
          <p:cNvPr id="5" name="Picture 4" descr="p subscript 1, p subscript 2, up to p subscript k">
            <a:extLst>
              <a:ext uri="{FF2B5EF4-FFF2-40B4-BE49-F238E27FC236}">
                <a16:creationId xmlns:a16="http://schemas.microsoft.com/office/drawing/2014/main" id="{22368234-9745-B670-56AF-89FAC876674A}"/>
              </a:ext>
            </a:extLst>
          </p:cNvPr>
          <p:cNvPicPr>
            <a:picLocks noChangeAspect="1"/>
          </p:cNvPicPr>
          <p:nvPr/>
        </p:nvPicPr>
        <p:blipFill>
          <a:blip r:embed="rId2"/>
          <a:stretch>
            <a:fillRect/>
          </a:stretch>
        </p:blipFill>
        <p:spPr>
          <a:xfrm>
            <a:off x="6248400" y="2595087"/>
            <a:ext cx="1485900" cy="419100"/>
          </a:xfrm>
          <a:prstGeom prst="rect">
            <a:avLst/>
          </a:prstGeom>
        </p:spPr>
      </p:pic>
      <p:sp>
        <p:nvSpPr>
          <p:cNvPr id="17" name="TextBox 16">
            <a:extLst>
              <a:ext uri="{FF2B5EF4-FFF2-40B4-BE49-F238E27FC236}">
                <a16:creationId xmlns:a16="http://schemas.microsoft.com/office/drawing/2014/main" id="{F87554FA-AE10-5CDF-3ED6-C61593969DA3}"/>
              </a:ext>
            </a:extLst>
          </p:cNvPr>
          <p:cNvSpPr txBox="1"/>
          <p:nvPr/>
        </p:nvSpPr>
        <p:spPr>
          <a:xfrm>
            <a:off x="923544" y="2981980"/>
            <a:ext cx="4724400" cy="523220"/>
          </a:xfrm>
          <a:prstGeom prst="rect">
            <a:avLst/>
          </a:prstGeom>
          <a:noFill/>
        </p:spPr>
        <p:txBody>
          <a:bodyPr wrap="square">
            <a:spAutoFit/>
          </a:bodyPr>
          <a:lstStyle/>
          <a:p>
            <a:pPr>
              <a:defRPr sz="2800"/>
            </a:pPr>
            <a:r>
              <a:rPr lang="en-IN" sz="2800" dirty="0">
                <a:solidFill>
                  <a:srgbClr val="000000"/>
                </a:solidFill>
              </a:rPr>
              <a:t>are constant from trial to trial.</a:t>
            </a:r>
          </a:p>
        </p:txBody>
      </p:sp>
      <p:sp>
        <p:nvSpPr>
          <p:cNvPr id="13" name="TextBox 12">
            <a:extLst>
              <a:ext uri="{FF2B5EF4-FFF2-40B4-BE49-F238E27FC236}">
                <a16:creationId xmlns:a16="http://schemas.microsoft.com/office/drawing/2014/main" id="{604E9BE2-8F72-0918-31BE-12C12F93B4C2}"/>
              </a:ext>
            </a:extLst>
          </p:cNvPr>
          <p:cNvSpPr txBox="1"/>
          <p:nvPr/>
        </p:nvSpPr>
        <p:spPr>
          <a:xfrm>
            <a:off x="457200" y="3465493"/>
            <a:ext cx="8229600" cy="954107"/>
          </a:xfrm>
          <a:prstGeom prst="rect">
            <a:avLst/>
          </a:prstGeom>
          <a:noFill/>
        </p:spPr>
        <p:txBody>
          <a:bodyPr wrap="square">
            <a:spAutoFit/>
          </a:bodyPr>
          <a:lstStyle/>
          <a:p>
            <a:pPr>
              <a:tabLst>
                <a:tab pos="447675" algn="l"/>
              </a:tabLst>
            </a:pPr>
            <a:r>
              <a:rPr lang="en-IN" sz="2800" dirty="0">
                <a:solidFill>
                  <a:srgbClr val="000000"/>
                </a:solidFill>
              </a:rPr>
              <a:t>4.	The random variables of interest are the counts in 	each of the </a:t>
            </a:r>
            <a:r>
              <a:rPr lang="en-IN" sz="2800" i="1" dirty="0">
                <a:solidFill>
                  <a:srgbClr val="000000"/>
                </a:solidFill>
              </a:rPr>
              <a:t>k</a:t>
            </a:r>
            <a:r>
              <a:rPr lang="en-IN" sz="2800" dirty="0">
                <a:solidFill>
                  <a:srgbClr val="000000"/>
                </a:solidFill>
              </a:rPr>
              <a:t> possible outcomes,</a:t>
            </a:r>
          </a:p>
        </p:txBody>
      </p:sp>
      <p:pic>
        <p:nvPicPr>
          <p:cNvPr id="7" name="Picture 6" descr="n subscript 1, n subscript 2, up to n subscript k">
            <a:extLst>
              <a:ext uri="{FF2B5EF4-FFF2-40B4-BE49-F238E27FC236}">
                <a16:creationId xmlns:a16="http://schemas.microsoft.com/office/drawing/2014/main" id="{5B441459-A864-31A6-412F-F59AF6E2E6D5}"/>
              </a:ext>
            </a:extLst>
          </p:cNvPr>
          <p:cNvPicPr>
            <a:picLocks noChangeAspect="1"/>
          </p:cNvPicPr>
          <p:nvPr/>
        </p:nvPicPr>
        <p:blipFill>
          <a:blip r:embed="rId3"/>
          <a:stretch>
            <a:fillRect/>
          </a:stretch>
        </p:blipFill>
        <p:spPr>
          <a:xfrm>
            <a:off x="5791200" y="4000500"/>
            <a:ext cx="1457325" cy="4191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Goodness </a:t>
            </a:r>
            <a:br>
              <a:rPr lang="en-US" dirty="0"/>
            </a:br>
            <a:r>
              <a:rPr dirty="0"/>
              <a:t>of Fit</a:t>
            </a:r>
            <a:r>
              <a:rPr lang="en-US" dirty="0"/>
              <a:t> —Slide 1</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pPr>
              <a:defRPr b="1"/>
            </a:pPr>
            <a:r>
              <a:rPr lang="en-IN" sz="2800" dirty="0"/>
              <a:t>Hypotheses:</a:t>
            </a:r>
            <a:endParaRPr lang="en-US" i="1" dirty="0">
              <a:latin typeface="Cambria Math" panose="02040503050406030204" pitchFamily="18" charset="0"/>
            </a:endParaRPr>
          </a:p>
        </p:txBody>
      </p:sp>
      <p:pic>
        <p:nvPicPr>
          <p:cNvPr id="8" name="Picture 7" descr="H naught colon p subscript 1 equals p subscript open parenthesis 1 comma 0 close parenthesis, p subscript 2 equals p subscript open parenthesis 2 comma 0 close parenthesis, and so on up to p subscript k equals p subscript open parenthesis k comma 0 close parenthesis.">
            <a:extLst>
              <a:ext uri="{FF2B5EF4-FFF2-40B4-BE49-F238E27FC236}">
                <a16:creationId xmlns:a16="http://schemas.microsoft.com/office/drawing/2014/main" id="{174D6D10-BADC-625A-32FD-BBB834BA04DC}"/>
              </a:ext>
            </a:extLst>
          </p:cNvPr>
          <p:cNvPicPr>
            <a:picLocks noChangeAspect="1"/>
          </p:cNvPicPr>
          <p:nvPr/>
        </p:nvPicPr>
        <p:blipFill>
          <a:blip r:embed="rId2"/>
          <a:stretch>
            <a:fillRect/>
          </a:stretch>
        </p:blipFill>
        <p:spPr>
          <a:xfrm>
            <a:off x="2057399" y="1679232"/>
            <a:ext cx="4428000" cy="457724"/>
          </a:xfrm>
          <a:prstGeom prst="rect">
            <a:avLst/>
          </a:prstGeom>
        </p:spPr>
      </p:pic>
      <p:sp>
        <p:nvSpPr>
          <p:cNvPr id="6" name="TextBox 5">
            <a:extLst>
              <a:ext uri="{FF2B5EF4-FFF2-40B4-BE49-F238E27FC236}">
                <a16:creationId xmlns:a16="http://schemas.microsoft.com/office/drawing/2014/main" id="{B80D629B-C536-AE71-EC14-4AEDA01A3574}"/>
              </a:ext>
            </a:extLst>
          </p:cNvPr>
          <p:cNvSpPr txBox="1"/>
          <p:nvPr/>
        </p:nvSpPr>
        <p:spPr>
          <a:xfrm>
            <a:off x="1949824" y="2143780"/>
            <a:ext cx="4607575" cy="523220"/>
          </a:xfrm>
          <a:prstGeom prst="rect">
            <a:avLst/>
          </a:prstGeom>
          <a:noFill/>
        </p:spPr>
        <p:txBody>
          <a:bodyPr wrap="square">
            <a:spAutoFit/>
          </a:bodyPr>
          <a:lstStyle/>
          <a:p>
            <a:r>
              <a:rPr lang="en-IN" sz="2800" i="1" dirty="0">
                <a:solidFill>
                  <a:srgbClr val="000000"/>
                </a:solidFill>
              </a:rPr>
              <a:t>H</a:t>
            </a:r>
            <a:r>
              <a:rPr lang="en-IN" sz="1050" i="1" dirty="0">
                <a:solidFill>
                  <a:srgbClr val="000000"/>
                </a:solidFill>
              </a:rPr>
              <a:t> </a:t>
            </a:r>
            <a:r>
              <a:rPr lang="en-IN" sz="2800" i="1" baseline="-25000" dirty="0">
                <a:solidFill>
                  <a:srgbClr val="000000"/>
                </a:solidFill>
              </a:rPr>
              <a:t>a</a:t>
            </a:r>
            <a:r>
              <a:rPr lang="ar-AE" sz="2800" dirty="0">
                <a:solidFill>
                  <a:srgbClr val="000000"/>
                </a:solidFill>
              </a:rPr>
              <a:t>: </a:t>
            </a:r>
            <a:r>
              <a:rPr lang="en-US" sz="2800" dirty="0">
                <a:solidFill>
                  <a:srgbClr val="000000"/>
                </a:solidFill>
              </a:rPr>
              <a:t> </a:t>
            </a:r>
            <a:r>
              <a:rPr lang="en-IN" sz="2800" dirty="0">
                <a:solidFill>
                  <a:srgbClr val="000000"/>
                </a:solidFill>
              </a:rPr>
              <a:t>Any possible difference.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Goodness </a:t>
            </a:r>
            <a:br>
              <a:rPr lang="en-US" dirty="0"/>
            </a:br>
            <a:r>
              <a:rPr dirty="0"/>
              <a:t>of Fit</a:t>
            </a:r>
            <a:r>
              <a:rPr lang="en-US" dirty="0"/>
              <a:t> —Slide 2</a:t>
            </a:r>
            <a:endParaRPr dirty="0"/>
          </a:p>
        </p:txBody>
      </p:sp>
      <p:sp>
        <p:nvSpPr>
          <p:cNvPr id="3" name="Text Placeholder 2"/>
          <p:cNvSpPr>
            <a:spLocks noGrp="1"/>
          </p:cNvSpPr>
          <p:nvPr>
            <p:ph type="body" sz="quarter" idx="10"/>
          </p:nvPr>
        </p:nvSpPr>
        <p:spPr>
          <a:xfrm>
            <a:off x="457200" y="1082078"/>
            <a:ext cx="8229600" cy="4023322"/>
          </a:xfrm>
        </p:spPr>
        <p:txBody>
          <a:bodyPr>
            <a:normAutofit/>
          </a:bodyPr>
          <a:lstStyle/>
          <a:p>
            <a:pPr>
              <a:defRPr b="1"/>
            </a:pPr>
            <a:r>
              <a:rPr lang="en-IN" sz="2800" dirty="0"/>
              <a:t>Test Statistic:</a:t>
            </a:r>
            <a:endParaRPr lang="ar-AE" sz="2800" dirty="0"/>
          </a:p>
        </p:txBody>
      </p:sp>
      <p:pic>
        <p:nvPicPr>
          <p:cNvPr id="5" name="Picture 4" descr="Chi squared is equal to the summation from i equals 1 to k of&#10;numerator open parenthesis n subscript i minus E of n subscript i close parenthesis squared whole divided by denominator E of n subscript i&#10;">
            <a:extLst>
              <a:ext uri="{FF2B5EF4-FFF2-40B4-BE49-F238E27FC236}">
                <a16:creationId xmlns:a16="http://schemas.microsoft.com/office/drawing/2014/main" id="{907EC160-0B66-DB01-B085-F5F6A2DDD0F6}"/>
              </a:ext>
            </a:extLst>
          </p:cNvPr>
          <p:cNvPicPr>
            <a:picLocks noChangeAspect="1"/>
          </p:cNvPicPr>
          <p:nvPr/>
        </p:nvPicPr>
        <p:blipFill>
          <a:blip r:embed="rId2"/>
          <a:stretch>
            <a:fillRect/>
          </a:stretch>
        </p:blipFill>
        <p:spPr>
          <a:xfrm>
            <a:off x="3209925" y="1743075"/>
            <a:ext cx="2724150" cy="1076325"/>
          </a:xfrm>
          <a:prstGeom prst="rect">
            <a:avLst/>
          </a:prstGeom>
        </p:spPr>
      </p:pic>
      <p:sp>
        <p:nvSpPr>
          <p:cNvPr id="6" name="TextBox 5">
            <a:extLst>
              <a:ext uri="{FF2B5EF4-FFF2-40B4-BE49-F238E27FC236}">
                <a16:creationId xmlns:a16="http://schemas.microsoft.com/office/drawing/2014/main" id="{FEA489AC-FE88-EBAC-F2EE-91744D26092B}"/>
              </a:ext>
            </a:extLst>
          </p:cNvPr>
          <p:cNvSpPr txBox="1"/>
          <p:nvPr/>
        </p:nvSpPr>
        <p:spPr>
          <a:xfrm>
            <a:off x="457200" y="2819400"/>
            <a:ext cx="8229600" cy="1815882"/>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1050" i="1" dirty="0">
                <a:solidFill>
                  <a:srgbClr val="000000"/>
                </a:solidFill>
              </a:rPr>
              <a:t> </a:t>
            </a:r>
            <a:r>
              <a:rPr lang="en-US" sz="2800" i="1" baseline="-25000" dirty="0" err="1">
                <a:solidFill>
                  <a:srgbClr val="000000"/>
                </a:solidFill>
              </a:rPr>
              <a:t>i</a:t>
            </a:r>
            <a:r>
              <a:rPr lang="ar-AE" sz="2800" dirty="0">
                <a:solidFill>
                  <a:srgbClr val="000000"/>
                </a:solidFill>
              </a:rPr>
              <a:t> </a:t>
            </a:r>
            <a:r>
              <a:rPr lang="en-US" sz="2800" dirty="0">
                <a:solidFill>
                  <a:srgbClr val="000000"/>
                </a:solidFill>
              </a:rPr>
              <a:t>is the actual number of observations observed in each category, and </a:t>
            </a:r>
            <a:r>
              <a:rPr lang="en-US" sz="2800" i="1" dirty="0">
                <a:solidFill>
                  <a:srgbClr val="000000"/>
                </a:solidFill>
              </a:rPr>
              <a:t>E</a:t>
            </a:r>
            <a:r>
              <a:rPr lang="en-US" sz="2800" dirty="0">
                <a:solidFill>
                  <a:srgbClr val="000000"/>
                </a:solidFill>
              </a:rPr>
              <a:t>(</a:t>
            </a:r>
            <a:r>
              <a:rPr lang="en-US" sz="2800" i="1" dirty="0">
                <a:solidFill>
                  <a:srgbClr val="000000"/>
                </a:solidFill>
              </a:rPr>
              <a:t>n</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a:t>
            </a:r>
            <a:r>
              <a:rPr lang="ar-AE" sz="2800" dirty="0">
                <a:solidFill>
                  <a:srgbClr val="000000"/>
                </a:solidFill>
              </a:rPr>
              <a:t> </a:t>
            </a:r>
            <a:r>
              <a:rPr lang="en-US" sz="2800" dirty="0">
                <a:solidFill>
                  <a:srgbClr val="000000"/>
                </a:solidFill>
              </a:rPr>
              <a:t>is the expected number of observations for each category given that the null hypothesis is true.</a:t>
            </a:r>
          </a:p>
        </p:txBody>
      </p:sp>
    </p:spTree>
    <p:extLst>
      <p:ext uri="{BB962C8B-B14F-4D97-AF65-F5344CB8AC3E}">
        <p14:creationId xmlns:p14="http://schemas.microsoft.com/office/powerpoint/2010/main" val="3448642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Goodness </a:t>
            </a:r>
            <a:br>
              <a:rPr lang="en-US" dirty="0"/>
            </a:br>
            <a:r>
              <a:rPr dirty="0"/>
              <a:t>of Fit</a:t>
            </a:r>
            <a:r>
              <a:rPr lang="en-US" dirty="0"/>
              <a:t> —Slide 3</a:t>
            </a:r>
            <a:endParaRPr dirty="0"/>
          </a:p>
        </p:txBody>
      </p:sp>
      <p:sp>
        <p:nvSpPr>
          <p:cNvPr id="3" name="Text Placeholder 2"/>
          <p:cNvSpPr>
            <a:spLocks noGrp="1"/>
          </p:cNvSpPr>
          <p:nvPr>
            <p:ph type="body" sz="quarter" idx="10"/>
          </p:nvPr>
        </p:nvSpPr>
        <p:spPr>
          <a:xfrm>
            <a:off x="457200" y="1082078"/>
            <a:ext cx="8229600" cy="3185122"/>
          </a:xfrm>
        </p:spPr>
        <p:txBody>
          <a:bodyPr>
            <a:normAutofit/>
          </a:bodyPr>
          <a:lstStyle/>
          <a:p>
            <a:pPr>
              <a:defRPr sz="2800"/>
            </a:pPr>
            <a:r>
              <a:rPr lang="en-IN" sz="2800" dirty="0"/>
              <a:t>Assuming that the null hypothesis is true, and </a:t>
            </a:r>
            <a:r>
              <a:rPr lang="en-IN" sz="2800" i="1" dirty="0"/>
              <a:t>n</a:t>
            </a:r>
            <a:r>
              <a:rPr lang="en-IN" sz="2800" dirty="0"/>
              <a:t> is large enough so that </a:t>
            </a:r>
            <a:r>
              <a:rPr lang="en-US" i="1" dirty="0"/>
              <a:t>E</a:t>
            </a:r>
            <a:r>
              <a:rPr lang="en-US" dirty="0"/>
              <a:t>(</a:t>
            </a:r>
            <a:r>
              <a:rPr lang="en-US" i="1" dirty="0"/>
              <a:t>n</a:t>
            </a:r>
            <a:r>
              <a:rPr lang="en-US" sz="1050" i="1" dirty="0"/>
              <a:t> </a:t>
            </a:r>
            <a:r>
              <a:rPr lang="en-US" i="1" baseline="-25000" dirty="0" err="1"/>
              <a:t>i</a:t>
            </a:r>
            <a:r>
              <a:rPr lang="en-US" dirty="0"/>
              <a:t>)</a:t>
            </a:r>
            <a:r>
              <a:rPr lang="ar-AE" sz="2800" dirty="0"/>
              <a:t> </a:t>
            </a:r>
            <a:r>
              <a:rPr lang="en-IN" sz="2800" dirty="0"/>
              <a:t>is at least </a:t>
            </a:r>
            <a:r>
              <a:rPr lang="en-IN" sz="2800" dirty="0">
                <a:latin typeface="Cambria Math"/>
              </a:rPr>
              <a:t>5</a:t>
            </a:r>
            <a:r>
              <a:rPr lang="en-IN" sz="2800" dirty="0"/>
              <a:t> for each category, the test statistic has a chi-square distribution with </a:t>
            </a:r>
            <a:r>
              <a:rPr lang="en-IN" sz="2800" i="1" dirty="0"/>
              <a:t>k </a:t>
            </a:r>
            <a:r>
              <a:rPr lang="en-IN" sz="2800" dirty="0">
                <a:latin typeface="Calibri" panose="020F0502020204030204" pitchFamily="34" charset="0"/>
                <a:ea typeface="Calibri" panose="020F0502020204030204" pitchFamily="34" charset="0"/>
                <a:cs typeface="Calibri" panose="020F0502020204030204" pitchFamily="34" charset="0"/>
              </a:rPr>
              <a:t>− 1</a:t>
            </a:r>
            <a:r>
              <a:rPr lang="en-IN" sz="2800" dirty="0"/>
              <a:t> degrees of freedom.</a:t>
            </a:r>
          </a:p>
          <a:p>
            <a:pPr>
              <a:defRPr b="1"/>
            </a:pPr>
            <a:r>
              <a:rPr lang="en-IN" sz="2800" dirty="0"/>
              <a:t>Rejection Region:</a:t>
            </a:r>
          </a:p>
          <a:p>
            <a:pPr>
              <a:defRPr sz="2800"/>
            </a:pPr>
            <a:r>
              <a:rPr lang="en-IN" sz="2800" dirty="0"/>
              <a:t>Reject </a:t>
            </a:r>
            <a:r>
              <a:rPr lang="en-IN" sz="2800" i="1" dirty="0"/>
              <a:t>H</a:t>
            </a:r>
            <a:r>
              <a:rPr lang="en-IN" sz="2800" dirty="0">
                <a:latin typeface="Calibri" panose="020F0502020204030204" pitchFamily="34" charset="0"/>
                <a:ea typeface="Calibri" panose="020F0502020204030204" pitchFamily="34" charset="0"/>
                <a:cs typeface="Calibri" panose="020F0502020204030204" pitchFamily="34" charset="0"/>
              </a:rPr>
              <a:t>₀</a:t>
            </a:r>
            <a:r>
              <a:rPr lang="en-IN" sz="2800" dirty="0"/>
              <a:t> if</a:t>
            </a:r>
            <a:endParaRPr sz="2800" dirty="0"/>
          </a:p>
        </p:txBody>
      </p:sp>
      <p:pic>
        <p:nvPicPr>
          <p:cNvPr id="5" name="Picture 4" descr="Chi squared is greater than or equal to chi squared subscript alpha">
            <a:extLst>
              <a:ext uri="{FF2B5EF4-FFF2-40B4-BE49-F238E27FC236}">
                <a16:creationId xmlns:a16="http://schemas.microsoft.com/office/drawing/2014/main" id="{0F9CF0C3-07AA-CBC5-216C-53FBE7312266}"/>
              </a:ext>
            </a:extLst>
          </p:cNvPr>
          <p:cNvPicPr>
            <a:picLocks noChangeAspect="1"/>
          </p:cNvPicPr>
          <p:nvPr/>
        </p:nvPicPr>
        <p:blipFill>
          <a:blip r:embed="rId2"/>
          <a:stretch>
            <a:fillRect/>
          </a:stretch>
        </p:blipFill>
        <p:spPr>
          <a:xfrm>
            <a:off x="2238375" y="3450196"/>
            <a:ext cx="962025" cy="4572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1C41532-C342-AFC5-3DE4-35666F7D3042}"/>
                  </a:ext>
                </a:extLst>
              </p:cNvPr>
              <p:cNvSpPr txBox="1"/>
              <p:nvPr/>
            </p:nvSpPr>
            <p:spPr>
              <a:xfrm>
                <a:off x="3200400" y="3393141"/>
                <a:ext cx="4724400" cy="523220"/>
              </a:xfrm>
              <a:prstGeom prst="rect">
                <a:avLst/>
              </a:prstGeom>
              <a:noFill/>
            </p:spPr>
            <p:txBody>
              <a:bodyPr wrap="square">
                <a:spAutoFit/>
              </a:bodyPr>
              <a:lstStyle/>
              <a:p>
                <a:r>
                  <a:rPr lang="en-IN" sz="2800" dirty="0">
                    <a:solidFill>
                      <a:srgbClr val="000000"/>
                    </a:solidFill>
                  </a:rPr>
                  <a:t>with </a:t>
                </a:r>
                <a:r>
                  <a:rPr lang="en-IN" sz="2800" i="1" dirty="0">
                    <a:solidFill>
                      <a:srgbClr val="000000"/>
                    </a:solidFill>
                  </a:rPr>
                  <a:t>k</a:t>
                </a:r>
                <a14:m>
                  <m:oMath xmlns:m="http://schemas.openxmlformats.org/officeDocument/2006/math">
                    <m:r>
                      <a:rPr lang="en-IN" sz="2800" b="0" i="1" smtClean="0">
                        <a:solidFill>
                          <a:srgbClr val="000000"/>
                        </a:solidFill>
                        <a:latin typeface="Cambria Math" panose="02040503050406030204" pitchFamily="18" charset="0"/>
                      </a:rPr>
                      <m:t> </m:t>
                    </m:r>
                    <m:r>
                      <a:rPr lang="en-IN" sz="2800">
                        <a:solidFill>
                          <a:srgbClr val="000000"/>
                        </a:solidFill>
                        <a:latin typeface="Cambria Math" panose="02040503050406030204" pitchFamily="18" charset="0"/>
                      </a:rPr>
                      <m:t>−1</m:t>
                    </m:r>
                  </m:oMath>
                </a14:m>
                <a:r>
                  <a:rPr lang="en-IN" sz="2800" dirty="0">
                    <a:solidFill>
                      <a:srgbClr val="000000"/>
                    </a:solidFill>
                  </a:rPr>
                  <a:t> degrees of freedom.</a:t>
                </a:r>
              </a:p>
            </p:txBody>
          </p:sp>
        </mc:Choice>
        <mc:Fallback xmlns="">
          <p:sp>
            <p:nvSpPr>
              <p:cNvPr id="6" name="TextBox 5">
                <a:extLst>
                  <a:ext uri="{FF2B5EF4-FFF2-40B4-BE49-F238E27FC236}">
                    <a16:creationId xmlns:a16="http://schemas.microsoft.com/office/drawing/2014/main" id="{51C41532-C342-AFC5-3DE4-35666F7D3042}"/>
                  </a:ext>
                </a:extLst>
              </p:cNvPr>
              <p:cNvSpPr txBox="1">
                <a:spLocks noRot="1" noChangeAspect="1" noMove="1" noResize="1" noEditPoints="1" noAdjustHandles="1" noChangeArrowheads="1" noChangeShapeType="1" noTextEdit="1"/>
              </p:cNvSpPr>
              <p:nvPr/>
            </p:nvSpPr>
            <p:spPr>
              <a:xfrm>
                <a:off x="3200400" y="3393141"/>
                <a:ext cx="4724400" cy="523220"/>
              </a:xfrm>
              <a:prstGeom prst="rect">
                <a:avLst/>
              </a:prstGeom>
              <a:blipFill>
                <a:blip r:embed="rId4"/>
                <a:stretch>
                  <a:fillRect l="-2581" t="-11765" r="-258" b="-34118"/>
                </a:stretch>
              </a:blipFill>
            </p:spPr>
            <p:txBody>
              <a:bodyPr/>
              <a:lstStyle/>
              <a:p>
                <a:r>
                  <a:rPr lang="en-IN">
                    <a:noFill/>
                  </a:rPr>
                  <a:t> </a:t>
                </a:r>
              </a:p>
            </p:txBody>
          </p:sp>
        </mc:Fallback>
      </mc:AlternateContent>
    </p:spTree>
    <p:extLst>
      <p:ext uri="{BB962C8B-B14F-4D97-AF65-F5344CB8AC3E}">
        <p14:creationId xmlns:p14="http://schemas.microsoft.com/office/powerpoint/2010/main" val="414098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Detecting a Change in a Qualitative Variable</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sz="2800" dirty="0"/>
              <a:t>Le</a:t>
            </a:r>
            <a:r>
              <a:rPr sz="2800" dirty="0"/>
              <a:t>t's return to the survey at the beginning of the chapter regarding support for basic research between surveys conducted in January of 2017 and again in January of 2021. A cursory look at Table 2 appears to suggest that the American public's perception of support for basic research has increased over time. </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Detecting a Change in a Qualitative Variable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dirty="0"/>
              <a:t>This difference may simply be due to random variation in the samples or it could represent a real shift in the public sentiment. We will rely on statistical inference methods to determine if the differences are too large to be attributed to sampling variation alone. </a:t>
            </a:r>
            <a:r>
              <a:rPr lang="en-US" sz="2800" dirty="0"/>
              <a:t>The chi-square test for goodness of fit can be used to answer the question of whether or not there had been any change in the American sentiment towards support for basic research.</a:t>
            </a:r>
          </a:p>
        </p:txBody>
      </p:sp>
    </p:spTree>
    <p:extLst>
      <p:ext uri="{BB962C8B-B14F-4D97-AF65-F5344CB8AC3E}">
        <p14:creationId xmlns:p14="http://schemas.microsoft.com/office/powerpoint/2010/main" val="3883027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376"/>
            <a:ext cx="8229600" cy="914400"/>
          </a:xfrm>
        </p:spPr>
        <p:txBody>
          <a:bodyPr>
            <a:normAutofit/>
          </a:bodyPr>
          <a:lstStyle/>
          <a:p>
            <a:pPr>
              <a:defRPr sz="3200"/>
            </a:pPr>
            <a:r>
              <a:rPr dirty="0"/>
              <a:t>Example 1: Detecting a Change in a Qualitative Variable</a:t>
            </a:r>
            <a:r>
              <a:rPr lang="en-US" dirty="0"/>
              <a:t>—Slide 3</a:t>
            </a:r>
            <a:endParaRPr dirty="0"/>
          </a:p>
        </p:txBody>
      </p:sp>
      <p:sp>
        <p:nvSpPr>
          <p:cNvPr id="10" name="TextBox 9">
            <a:extLst>
              <a:ext uri="{FF2B5EF4-FFF2-40B4-BE49-F238E27FC236}">
                <a16:creationId xmlns:a16="http://schemas.microsoft.com/office/drawing/2014/main" id="{FF70F046-65B9-9575-38AD-A4370AC2D28E}"/>
              </a:ext>
            </a:extLst>
          </p:cNvPr>
          <p:cNvSpPr txBox="1"/>
          <p:nvPr/>
        </p:nvSpPr>
        <p:spPr>
          <a:xfrm>
            <a:off x="457200" y="1091760"/>
            <a:ext cx="8229600" cy="461665"/>
          </a:xfrm>
          <a:prstGeom prst="rect">
            <a:avLst/>
          </a:prstGeom>
          <a:noFill/>
        </p:spPr>
        <p:txBody>
          <a:bodyPr wrap="square">
            <a:spAutoFit/>
          </a:bodyPr>
          <a:lstStyle/>
          <a:p>
            <a:pPr algn="ctr"/>
            <a:r>
              <a:rPr lang="en-IN" sz="2400" b="1" dirty="0"/>
              <a:t>Table 2 – Opinion on Support for Basic Research</a:t>
            </a:r>
          </a:p>
        </p:txBody>
      </p:sp>
      <mc:AlternateContent xmlns:mc="http://schemas.openxmlformats.org/markup-compatibility/2006">
        <mc:Choice xmlns:a14="http://schemas.microsoft.com/office/drawing/2010/main" Requires="a14">
          <p:graphicFrame>
            <p:nvGraphicFramePr>
              <p:cNvPr id="3" name="Table Placeholder 2" descr="The table consists of 5 rows and 3 columns Opinion on Basic research, January 2017, and January 2021.&#10;&#10;The opinion Strongly Agree is 24 percent in January 2017 and 46 percent in January 2021.&#10;The opinion somewhat Agree is 39 percent in January 2017 and 39percent in January 2021.&#10;The opinion somewhat disagree is 16 percent in January 2017 and 8 percent in January 2021.&#10;The opinion Strongly Disagree is 5 percent in January 2017 and 2 percent in January 2021.&#10;The opinion Don't know is 16 percent in January 2017 and 2 percent in January 2021."/>
              <p:cNvGraphicFramePr>
                <a:graphicFrameLocks noGrp="1"/>
              </p:cNvGraphicFramePr>
              <p:nvPr>
                <p:ph type="tbl" sz="quarter" idx="10"/>
                <p:extLst>
                  <p:ext uri="{D42A27DB-BD31-4B8C-83A1-F6EECF244321}">
                    <p14:modId xmlns:p14="http://schemas.microsoft.com/office/powerpoint/2010/main" val="3935812357"/>
                  </p:ext>
                </p:extLst>
              </p:nvPr>
            </p:nvGraphicFramePr>
            <p:xfrm>
              <a:off x="457200" y="1676399"/>
              <a:ext cx="8229600" cy="300445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500743">
                    <a:tc>
                      <a:txBody>
                        <a:bodyPr/>
                        <a:lstStyle/>
                        <a:p>
                          <a:pPr algn="ctr">
                            <a:defRPr sz="1800" b="1"/>
                          </a:pPr>
                          <a:r>
                            <a:rPr dirty="0"/>
                            <a:t>Opinion</a:t>
                          </a:r>
                        </a:p>
                      </a:txBody>
                      <a:tcPr/>
                    </a:tc>
                    <a:tc>
                      <a:txBody>
                        <a:bodyPr/>
                        <a:lstStyle/>
                        <a:p>
                          <a:pPr algn="ctr">
                            <a:defRPr sz="1800" b="1"/>
                          </a:pPr>
                          <a:r>
                            <a:t>January 2017</a:t>
                          </a:r>
                        </a:p>
                      </a:txBody>
                      <a:tcPr/>
                    </a:tc>
                    <a:tc>
                      <a:txBody>
                        <a:bodyPr/>
                        <a:lstStyle/>
                        <a:p>
                          <a:pPr algn="ctr">
                            <a:defRPr sz="1800" b="1"/>
                          </a:pPr>
                          <a:r>
                            <a:rPr dirty="0"/>
                            <a:t>January 2021</a:t>
                          </a:r>
                        </a:p>
                      </a:txBody>
                      <a:tcPr/>
                    </a:tc>
                    <a:extLst>
                      <a:ext uri="{0D108BD9-81ED-4DB2-BD59-A6C34878D82A}">
                        <a16:rowId xmlns:a16="http://schemas.microsoft.com/office/drawing/2014/main" val="10001"/>
                      </a:ext>
                    </a:extLst>
                  </a:tr>
                  <a:tr h="500743">
                    <a:tc>
                      <a:txBody>
                        <a:bodyPr/>
                        <a:lstStyle/>
                        <a:p>
                          <a:pPr algn="ctr">
                            <a:defRPr sz="1800" b="1"/>
                          </a:pPr>
                          <a:r>
                            <a:rPr dirty="0"/>
                            <a:t>Strongly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24%</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46%</m:t>
                                </m:r>
                              </m:oMath>
                            </m:oMathPara>
                          </a14:m>
                          <a:endParaRPr/>
                        </a:p>
                      </a:txBody>
                      <a:tcPr/>
                    </a:tc>
                    <a:extLst>
                      <a:ext uri="{0D108BD9-81ED-4DB2-BD59-A6C34878D82A}">
                        <a16:rowId xmlns:a16="http://schemas.microsoft.com/office/drawing/2014/main" val="10002"/>
                      </a:ext>
                    </a:extLst>
                  </a:tr>
                  <a:tr h="500743">
                    <a:tc>
                      <a:txBody>
                        <a:bodyPr/>
                        <a:lstStyle/>
                        <a:p>
                          <a:pPr algn="ctr">
                            <a:defRPr sz="1800" b="1"/>
                          </a:pPr>
                          <a:r>
                            <a:t>Somewhat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39%</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39%</m:t>
                                </m:r>
                              </m:oMath>
                            </m:oMathPara>
                          </a14:m>
                          <a:endParaRPr/>
                        </a:p>
                      </a:txBody>
                      <a:tcPr/>
                    </a:tc>
                    <a:extLst>
                      <a:ext uri="{0D108BD9-81ED-4DB2-BD59-A6C34878D82A}">
                        <a16:rowId xmlns:a16="http://schemas.microsoft.com/office/drawing/2014/main" val="10003"/>
                      </a:ext>
                    </a:extLst>
                  </a:tr>
                  <a:tr h="500743">
                    <a:tc>
                      <a:txBody>
                        <a:bodyPr/>
                        <a:lstStyle/>
                        <a:p>
                          <a:pPr algn="ctr">
                            <a:defRPr sz="1800" b="1"/>
                          </a:pPr>
                          <a:r>
                            <a:t>Somewhat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16%</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m:t>
                                </m:r>
                              </m:oMath>
                            </m:oMathPara>
                          </a14:m>
                          <a:endParaRPr/>
                        </a:p>
                      </a:txBody>
                      <a:tcPr/>
                    </a:tc>
                    <a:extLst>
                      <a:ext uri="{0D108BD9-81ED-4DB2-BD59-A6C34878D82A}">
                        <a16:rowId xmlns:a16="http://schemas.microsoft.com/office/drawing/2014/main" val="10004"/>
                      </a:ext>
                    </a:extLst>
                  </a:tr>
                  <a:tr h="500743">
                    <a:tc>
                      <a:txBody>
                        <a:bodyPr/>
                        <a:lstStyle/>
                        <a:p>
                          <a:pPr algn="ctr">
                            <a:defRPr sz="1800" b="1"/>
                          </a:pPr>
                          <a:r>
                            <a:t>Strongly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m:t>
                                </m:r>
                              </m:oMath>
                            </m:oMathPara>
                          </a14:m>
                          <a:endParaRPr dirty="0"/>
                        </a:p>
                      </a:txBody>
                      <a:tcPr/>
                    </a:tc>
                    <a:extLst>
                      <a:ext uri="{0D108BD9-81ED-4DB2-BD59-A6C34878D82A}">
                        <a16:rowId xmlns:a16="http://schemas.microsoft.com/office/drawing/2014/main" val="10005"/>
                      </a:ext>
                    </a:extLst>
                  </a:tr>
                  <a:tr h="500743">
                    <a:tc>
                      <a:txBody>
                        <a:bodyPr/>
                        <a:lstStyle/>
                        <a:p>
                          <a:pPr algn="ctr">
                            <a:defRPr sz="1800" b="1"/>
                          </a:pPr>
                          <a:r>
                            <a:t>Don't know</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16%</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m:t>
                                </m:r>
                              </m:oMath>
                            </m:oMathPara>
                          </a14:m>
                          <a:endParaRPr dirty="0"/>
                        </a:p>
                      </a:txBody>
                      <a:tcPr/>
                    </a:tc>
                    <a:extLst>
                      <a:ext uri="{0D108BD9-81ED-4DB2-BD59-A6C34878D82A}">
                        <a16:rowId xmlns:a16="http://schemas.microsoft.com/office/drawing/2014/main" val="10006"/>
                      </a:ext>
                    </a:extLst>
                  </a:tr>
                </a:tbl>
              </a:graphicData>
            </a:graphic>
          </p:graphicFrame>
        </mc:Choice>
        <mc:Fallback>
          <p:graphicFrame>
            <p:nvGraphicFramePr>
              <p:cNvPr id="3" name="Table Placeholder 2" descr="The table consists of 5 rows and 3 columns Opinion on Basic research, January 2017, and January 2021.&#10;&#10;The opinion Strongly Agree is 24 percent in January 2017 and 46 percent in January 2021.&#10;The opinion somewhat Agree is 39 percent in January 2017 and 39percent in January 2021.&#10;The opinion somewhat disagree is 16 percent in January 2017 and 8 percent in January 2021.&#10;The opinion Strongly Disagree is 5 percent in January 2017 and 2 percent in January 2021.&#10;The opinion Don't know is 16 percent in January 2017 and 2 percent in January 2021."/>
              <p:cNvGraphicFramePr>
                <a:graphicFrameLocks noGrp="1"/>
              </p:cNvGraphicFramePr>
              <p:nvPr>
                <p:ph type="tbl" sz="quarter" idx="10"/>
                <p:extLst>
                  <p:ext uri="{D42A27DB-BD31-4B8C-83A1-F6EECF244321}">
                    <p14:modId xmlns:p14="http://schemas.microsoft.com/office/powerpoint/2010/main" val="3935812357"/>
                  </p:ext>
                </p:extLst>
              </p:nvPr>
            </p:nvGraphicFramePr>
            <p:xfrm>
              <a:off x="457200" y="1676399"/>
              <a:ext cx="8229600" cy="300445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500743">
                    <a:tc>
                      <a:txBody>
                        <a:bodyPr/>
                        <a:lstStyle/>
                        <a:p>
                          <a:pPr algn="ctr">
                            <a:defRPr sz="1800" b="1"/>
                          </a:pPr>
                          <a:r>
                            <a:rPr dirty="0"/>
                            <a:t>Opinion</a:t>
                          </a:r>
                        </a:p>
                      </a:txBody>
                      <a:tcPr/>
                    </a:tc>
                    <a:tc>
                      <a:txBody>
                        <a:bodyPr/>
                        <a:lstStyle/>
                        <a:p>
                          <a:pPr algn="ctr">
                            <a:defRPr sz="1800" b="1"/>
                          </a:pPr>
                          <a:r>
                            <a:t>January 2017</a:t>
                          </a:r>
                        </a:p>
                      </a:txBody>
                      <a:tcPr/>
                    </a:tc>
                    <a:tc>
                      <a:txBody>
                        <a:bodyPr/>
                        <a:lstStyle/>
                        <a:p>
                          <a:pPr algn="ctr">
                            <a:defRPr sz="1800" b="1"/>
                          </a:pPr>
                          <a:r>
                            <a:rPr dirty="0"/>
                            <a:t>January 2021</a:t>
                          </a:r>
                        </a:p>
                      </a:txBody>
                      <a:tcPr/>
                    </a:tc>
                    <a:extLst>
                      <a:ext uri="{0D108BD9-81ED-4DB2-BD59-A6C34878D82A}">
                        <a16:rowId xmlns:a16="http://schemas.microsoft.com/office/drawing/2014/main" val="10001"/>
                      </a:ext>
                    </a:extLst>
                  </a:tr>
                  <a:tr h="500743">
                    <a:tc>
                      <a:txBody>
                        <a:bodyPr/>
                        <a:lstStyle/>
                        <a:p>
                          <a:pPr algn="ctr">
                            <a:defRPr sz="1800" b="1"/>
                          </a:pPr>
                          <a:r>
                            <a:rPr dirty="0"/>
                            <a:t>Strongly Agree</a:t>
                          </a:r>
                        </a:p>
                      </a:txBody>
                      <a:tcPr/>
                    </a:tc>
                    <a:tc>
                      <a:txBody>
                        <a:bodyPr/>
                        <a:lstStyle/>
                        <a:p>
                          <a:endParaRPr lang="en-US"/>
                        </a:p>
                      </a:txBody>
                      <a:tcPr>
                        <a:blipFill>
                          <a:blip r:embed="rId2"/>
                          <a:stretch>
                            <a:fillRect l="-100444" t="-103614" r="-100667" b="-398795"/>
                          </a:stretch>
                        </a:blipFill>
                      </a:tcPr>
                    </a:tc>
                    <a:tc>
                      <a:txBody>
                        <a:bodyPr/>
                        <a:lstStyle/>
                        <a:p>
                          <a:endParaRPr lang="en-US"/>
                        </a:p>
                      </a:txBody>
                      <a:tcPr>
                        <a:blipFill>
                          <a:blip r:embed="rId2"/>
                          <a:stretch>
                            <a:fillRect l="-200444" t="-103614" r="-667" b="-398795"/>
                          </a:stretch>
                        </a:blipFill>
                      </a:tcPr>
                    </a:tc>
                    <a:extLst>
                      <a:ext uri="{0D108BD9-81ED-4DB2-BD59-A6C34878D82A}">
                        <a16:rowId xmlns:a16="http://schemas.microsoft.com/office/drawing/2014/main" val="10002"/>
                      </a:ext>
                    </a:extLst>
                  </a:tr>
                  <a:tr h="500743">
                    <a:tc>
                      <a:txBody>
                        <a:bodyPr/>
                        <a:lstStyle/>
                        <a:p>
                          <a:pPr algn="ctr">
                            <a:defRPr sz="1800" b="1"/>
                          </a:pPr>
                          <a:r>
                            <a:t>Somewhat Agree</a:t>
                          </a:r>
                        </a:p>
                      </a:txBody>
                      <a:tcPr/>
                    </a:tc>
                    <a:tc>
                      <a:txBody>
                        <a:bodyPr/>
                        <a:lstStyle/>
                        <a:p>
                          <a:endParaRPr lang="en-US"/>
                        </a:p>
                      </a:txBody>
                      <a:tcPr>
                        <a:blipFill>
                          <a:blip r:embed="rId2"/>
                          <a:stretch>
                            <a:fillRect l="-100444" t="-206098" r="-100667" b="-303659"/>
                          </a:stretch>
                        </a:blipFill>
                      </a:tcPr>
                    </a:tc>
                    <a:tc>
                      <a:txBody>
                        <a:bodyPr/>
                        <a:lstStyle/>
                        <a:p>
                          <a:endParaRPr lang="en-US"/>
                        </a:p>
                      </a:txBody>
                      <a:tcPr>
                        <a:blipFill>
                          <a:blip r:embed="rId2"/>
                          <a:stretch>
                            <a:fillRect l="-200444" t="-206098" r="-667" b="-303659"/>
                          </a:stretch>
                        </a:blipFill>
                      </a:tcPr>
                    </a:tc>
                    <a:extLst>
                      <a:ext uri="{0D108BD9-81ED-4DB2-BD59-A6C34878D82A}">
                        <a16:rowId xmlns:a16="http://schemas.microsoft.com/office/drawing/2014/main" val="10003"/>
                      </a:ext>
                    </a:extLst>
                  </a:tr>
                  <a:tr h="500743">
                    <a:tc>
                      <a:txBody>
                        <a:bodyPr/>
                        <a:lstStyle/>
                        <a:p>
                          <a:pPr algn="ctr">
                            <a:defRPr sz="1800" b="1"/>
                          </a:pPr>
                          <a:r>
                            <a:t>Somewhat Disagree</a:t>
                          </a:r>
                        </a:p>
                      </a:txBody>
                      <a:tcPr/>
                    </a:tc>
                    <a:tc>
                      <a:txBody>
                        <a:bodyPr/>
                        <a:lstStyle/>
                        <a:p>
                          <a:endParaRPr lang="en-US"/>
                        </a:p>
                      </a:txBody>
                      <a:tcPr>
                        <a:blipFill>
                          <a:blip r:embed="rId2"/>
                          <a:stretch>
                            <a:fillRect l="-100444" t="-306098" r="-100667" b="-203659"/>
                          </a:stretch>
                        </a:blipFill>
                      </a:tcPr>
                    </a:tc>
                    <a:tc>
                      <a:txBody>
                        <a:bodyPr/>
                        <a:lstStyle/>
                        <a:p>
                          <a:endParaRPr lang="en-US"/>
                        </a:p>
                      </a:txBody>
                      <a:tcPr>
                        <a:blipFill>
                          <a:blip r:embed="rId2"/>
                          <a:stretch>
                            <a:fillRect l="-200444" t="-306098" r="-667" b="-203659"/>
                          </a:stretch>
                        </a:blipFill>
                      </a:tcPr>
                    </a:tc>
                    <a:extLst>
                      <a:ext uri="{0D108BD9-81ED-4DB2-BD59-A6C34878D82A}">
                        <a16:rowId xmlns:a16="http://schemas.microsoft.com/office/drawing/2014/main" val="10004"/>
                      </a:ext>
                    </a:extLst>
                  </a:tr>
                  <a:tr h="500743">
                    <a:tc>
                      <a:txBody>
                        <a:bodyPr/>
                        <a:lstStyle/>
                        <a:p>
                          <a:pPr algn="ctr">
                            <a:defRPr sz="1800" b="1"/>
                          </a:pPr>
                          <a:r>
                            <a:t>Strongly Disagree</a:t>
                          </a:r>
                        </a:p>
                      </a:txBody>
                      <a:tcPr/>
                    </a:tc>
                    <a:tc>
                      <a:txBody>
                        <a:bodyPr/>
                        <a:lstStyle/>
                        <a:p>
                          <a:endParaRPr lang="en-US"/>
                        </a:p>
                      </a:txBody>
                      <a:tcPr>
                        <a:blipFill>
                          <a:blip r:embed="rId2"/>
                          <a:stretch>
                            <a:fillRect l="-100444" t="-401205" r="-100667" b="-101205"/>
                          </a:stretch>
                        </a:blipFill>
                      </a:tcPr>
                    </a:tc>
                    <a:tc>
                      <a:txBody>
                        <a:bodyPr/>
                        <a:lstStyle/>
                        <a:p>
                          <a:endParaRPr lang="en-US"/>
                        </a:p>
                      </a:txBody>
                      <a:tcPr>
                        <a:blipFill>
                          <a:blip r:embed="rId2"/>
                          <a:stretch>
                            <a:fillRect l="-200444" t="-401205" r="-667" b="-101205"/>
                          </a:stretch>
                        </a:blipFill>
                      </a:tcPr>
                    </a:tc>
                    <a:extLst>
                      <a:ext uri="{0D108BD9-81ED-4DB2-BD59-A6C34878D82A}">
                        <a16:rowId xmlns:a16="http://schemas.microsoft.com/office/drawing/2014/main" val="10005"/>
                      </a:ext>
                    </a:extLst>
                  </a:tr>
                  <a:tr h="500743">
                    <a:tc>
                      <a:txBody>
                        <a:bodyPr/>
                        <a:lstStyle/>
                        <a:p>
                          <a:pPr algn="ctr">
                            <a:defRPr sz="1800" b="1"/>
                          </a:pPr>
                          <a:r>
                            <a:t>Don't know</a:t>
                          </a:r>
                        </a:p>
                      </a:txBody>
                      <a:tcPr/>
                    </a:tc>
                    <a:tc>
                      <a:txBody>
                        <a:bodyPr/>
                        <a:lstStyle/>
                        <a:p>
                          <a:endParaRPr lang="en-US"/>
                        </a:p>
                      </a:txBody>
                      <a:tcPr>
                        <a:blipFill>
                          <a:blip r:embed="rId2"/>
                          <a:stretch>
                            <a:fillRect l="-100444" t="-507317" r="-100667" b="-2439"/>
                          </a:stretch>
                        </a:blipFill>
                      </a:tcPr>
                    </a:tc>
                    <a:tc>
                      <a:txBody>
                        <a:bodyPr/>
                        <a:lstStyle/>
                        <a:p>
                          <a:endParaRPr lang="en-US"/>
                        </a:p>
                      </a:txBody>
                      <a:tcPr>
                        <a:blipFill>
                          <a:blip r:embed="rId2"/>
                          <a:stretch>
                            <a:fillRect l="-200444" t="-507317" r="-667" b="-2439"/>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3B22156-C8F8-4B85-95EF-044EEA8ED633}"/>
</file>

<file path=customXml/itemProps2.xml><?xml version="1.0" encoding="utf-8"?>
<ds:datastoreItem xmlns:ds="http://schemas.openxmlformats.org/officeDocument/2006/customXml" ds:itemID="{552F16B9-BD5C-4EA3-9461-C324235E228B}"/>
</file>

<file path=customXml/itemProps3.xml><?xml version="1.0" encoding="utf-8"?>
<ds:datastoreItem xmlns:ds="http://schemas.openxmlformats.org/officeDocument/2006/customXml" ds:itemID="{83E5C709-ACFC-4735-83BD-5A73290AEC7D}"/>
</file>

<file path=docProps/app.xml><?xml version="1.0" encoding="utf-8"?>
<Properties xmlns="http://schemas.openxmlformats.org/officeDocument/2006/extended-properties" xmlns:vt="http://schemas.openxmlformats.org/officeDocument/2006/docPropsVTypes">
  <TotalTime>2449</TotalTime>
  <Words>1394</Words>
  <Application>Microsoft Office PowerPoint</Application>
  <PresentationFormat>On-screen Show (4:3)</PresentationFormat>
  <Paragraphs>92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Courier New</vt:lpstr>
      <vt:lpstr>Calibri</vt:lpstr>
      <vt:lpstr>Arial</vt:lpstr>
      <vt:lpstr>Cambria Math</vt:lpstr>
      <vt:lpstr>Office Theme</vt:lpstr>
      <vt:lpstr>Section 16.2</vt:lpstr>
      <vt:lpstr>Definition: Multinomial Probability Distribution</vt:lpstr>
      <vt:lpstr>Properties: Multinomial Experiment</vt:lpstr>
      <vt:lpstr>Procedure: Chi-Square Test for Goodness  of Fit —Slide 1</vt:lpstr>
      <vt:lpstr>Procedure: Chi-Square Test for Goodness  of Fit —Slide 2</vt:lpstr>
      <vt:lpstr>Procedure: Chi-Square Test for Goodness  of Fit —Slide 3</vt:lpstr>
      <vt:lpstr>Example 1: Detecting a Change in a Qualitative Variable—Slide 1</vt:lpstr>
      <vt:lpstr>Example 1: Detecting a Change in a Qualitative Variable—Slide 2</vt:lpstr>
      <vt:lpstr>Example 1: Detecting a Change in a Qualitative Variable—Slide 3</vt:lpstr>
      <vt:lpstr>Example 1: Detecting a Change in a Qualitative Variable—Slide 4</vt:lpstr>
      <vt:lpstr>Example 1: Detecting a Change in a Qualitative Variable—Slide 5</vt:lpstr>
      <vt:lpstr>Example 1: Detecting a Change in a Qualitative Variable—Slide 6</vt:lpstr>
      <vt:lpstr>Example 1: Detecting a Change in a Qualitative Variable—Slide 7</vt:lpstr>
      <vt:lpstr>Example 1: Detecting a Change in a Qualitative Variable—Slide 8</vt:lpstr>
      <vt:lpstr>Example 1: Detecting a Change in a Qualitative Variable—Slide 9</vt:lpstr>
      <vt:lpstr>Example 1: Detecting a Change in a Qualitative Variable—Slide 10</vt:lpstr>
      <vt:lpstr>Example 1: Detecting a Change in a Qualitative Variable—Slide 11</vt:lpstr>
      <vt:lpstr>Example 1: Detecting a Change in a Qualitative Variable—Slide 12</vt:lpstr>
      <vt:lpstr>Example 1: Detecting a Change in a Qualitative Variable—Slide 13</vt:lpstr>
      <vt:lpstr>Example 1: Detecting a Change in a Qualitative Variable—Slide 14</vt:lpstr>
      <vt:lpstr>Example 1: Detecting a Change in a Qualitative Variable—Slide 15</vt:lpstr>
      <vt:lpstr>Example 1: Detecting a Change in a Qualitative Variable—Slide 16</vt:lpstr>
      <vt:lpstr>Example 1: Detecting a Change in a Qualitative Variable—Slide 17</vt:lpstr>
      <vt:lpstr>Example 1: Detecting a Change in a Qualitative Variable—Slide 18</vt:lpstr>
      <vt:lpstr>Example 1: Detecting a Change in a Qualitative Variable—Slide 19</vt:lpstr>
      <vt:lpstr>Example 1: Detecting a Change in a Qualitative Variable—Slide 20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- 16.2 - The Chi-Square Test for Goodness of Fit</dc:title>
  <dc:creator>Hawkes Learning</dc:creator>
  <cp:lastModifiedBy>Sangeetha Pallikala</cp:lastModifiedBy>
  <cp:revision>166</cp:revision>
  <dcterms:created xsi:type="dcterms:W3CDTF">2013-04-26T14:43:13Z</dcterms:created>
  <dcterms:modified xsi:type="dcterms:W3CDTF">2025-10-06T05:31:35Z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