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79" r:id="rId3"/>
    <p:sldId id="259" r:id="rId4"/>
    <p:sldId id="285" r:id="rId5"/>
    <p:sldId id="281" r:id="rId6"/>
    <p:sldId id="260" r:id="rId7"/>
    <p:sldId id="262" r:id="rId8"/>
    <p:sldId id="263" r:id="rId9"/>
    <p:sldId id="286" r:id="rId10"/>
    <p:sldId id="264" r:id="rId11"/>
    <p:sldId id="265" r:id="rId12"/>
    <p:sldId id="282" r:id="rId13"/>
    <p:sldId id="287" r:id="rId14"/>
    <p:sldId id="266" r:id="rId15"/>
    <p:sldId id="267" r:id="rId16"/>
    <p:sldId id="269" r:id="rId17"/>
    <p:sldId id="270" r:id="rId18"/>
    <p:sldId id="283" r:id="rId19"/>
    <p:sldId id="273" r:id="rId20"/>
    <p:sldId id="274" r:id="rId21"/>
    <p:sldId id="288" r:id="rId22"/>
    <p:sldId id="278" r:id="rId23"/>
  </p:sldIdLst>
  <p:sldSz cx="9144000" cy="6858000" type="screen4x3"/>
  <p:notesSz cx="6858000" cy="9144000"/>
  <p:embeddedFontLst>
    <p:embeddedFont>
      <p:font typeface="Cambria Math" panose="02040503050406030204" pitchFamily="18"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67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5" Type="http://schemas.openxmlformats.org/officeDocument/2006/relationships/image" Target="../media/image5.emf"/><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The Chi-Square Test for Association</a:t>
            </a:r>
          </a:p>
        </p:txBody>
      </p:sp>
      <p:sp>
        <p:nvSpPr>
          <p:cNvPr id="3" name="Title 2"/>
          <p:cNvSpPr>
            <a:spLocks noGrp="1"/>
          </p:cNvSpPr>
          <p:nvPr>
            <p:ph type="title"/>
          </p:nvPr>
        </p:nvSpPr>
        <p:spPr/>
        <p:txBody>
          <a:bodyPr/>
          <a:lstStyle/>
          <a:p>
            <a:r>
              <a:t>Section 16.3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5</a:t>
            </a:r>
            <a:endParaRPr dirty="0"/>
          </a:p>
        </p:txBody>
      </p:sp>
      <p:sp>
        <p:nvSpPr>
          <p:cNvPr id="3" name="Text Placeholder 2"/>
          <p:cNvSpPr>
            <a:spLocks noGrp="1"/>
          </p:cNvSpPr>
          <p:nvPr>
            <p:ph type="body" sz="quarter" idx="10"/>
          </p:nvPr>
        </p:nvSpPr>
        <p:spPr/>
        <p:txBody>
          <a:bodyPr>
            <a:normAutofit/>
          </a:bodyPr>
          <a:lstStyle/>
          <a:p>
            <a:r>
              <a:rPr lang="en-US" sz="2800" dirty="0"/>
              <a:t>The chi-square test for association between two qualitative variables is always a one-tailed test because of the way we construct the test statistic. We will reject the null hypothesis that price charged at checkout is independent of checkout method for large values of the test statistic.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6</a:t>
            </a:r>
            <a:endParaRPr dirty="0"/>
          </a:p>
        </p:txBody>
      </p:sp>
      <p:sp>
        <p:nvSpPr>
          <p:cNvPr id="3" name="Text Placeholder 2"/>
          <p:cNvSpPr>
            <a:spLocks noGrp="1"/>
          </p:cNvSpPr>
          <p:nvPr>
            <p:ph type="body" sz="quarter" idx="10"/>
          </p:nvPr>
        </p:nvSpPr>
        <p:spPr/>
        <p:txBody>
          <a:bodyPr>
            <a:normAutofit/>
          </a:bodyPr>
          <a:lstStyle/>
          <a:p>
            <a:pPr>
              <a:defRPr b="1"/>
            </a:pPr>
            <a:r>
              <a:rPr sz="2800" dirty="0">
                <a:ea typeface="Cambria Math" panose="02040503050406030204" pitchFamily="18" charset="0"/>
              </a:rPr>
              <a:t>S</a:t>
            </a:r>
            <a:r>
              <a:rPr sz="2800" dirty="0"/>
              <a:t>tep 3: Select the appropriate test statistic based on the information at hand and the assumptions that you are willing to make.</a:t>
            </a:r>
          </a:p>
          <a:p>
            <a:r>
              <a:rPr sz="2800" dirty="0">
                <a:ea typeface="Cambria Math" panose="02040503050406030204" pitchFamily="18" charset="0"/>
              </a:rPr>
              <a:t>S</a:t>
            </a:r>
            <a:r>
              <a:rPr sz="2800" dirty="0"/>
              <a:t>ince each piece of data cannot belong to more than one category and the expected cell count for each category is at least </a:t>
            </a:r>
            <a:r>
              <a:rPr sz="2800" dirty="0">
                <a:latin typeface="Cambria Math"/>
              </a:rPr>
              <a:t>5</a:t>
            </a:r>
            <a:r>
              <a:rPr sz="2800" dirty="0"/>
              <a:t>, we can use the chi-square test for association between two qualitative variables. The formula for the test statistic is given as follows.</a:t>
            </a:r>
          </a:p>
          <a:p>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7</a:t>
            </a:r>
            <a:endParaRPr dirty="0"/>
          </a:p>
        </p:txBody>
      </p:sp>
      <p:pic>
        <p:nvPicPr>
          <p:cNvPr id="13" name="Picture 12" descr="chi square equals open bracket n subscript u s minus E of open parenthesis n subscript u s close parenthesis close bracket squared divided by E of open parenthesis n subscript u s close parenthesis&#10;&#10;plus open bracket n subscript o s minus E of open parenthesis n subscript o s close parenthesis close bracket squared divided by E of open parenthesis n subscript o s close parenthesis&#10;&#10;plus open bracket n subscript c s minus E of open parenthesis n subscript c s close parenthesis close bracket squared divided by E of open parenthesis n subscript c s close parenthesis&#10;&#10;plus open bracket n subscript u e minus E of open parenthesis n subscript u e close parenthesis close bracket squared divided by E of open parenthesis n subscript u e close parenthesis&#10;&#10;plus open bracket n subscript o e minus E of open parenthesis n subscript o e close parenthesis close bracket squared divided by E of open parenthesis n subscript o e close parenthesis&#10;&#10;plus open bracket n subscript c e minus E of open parenthesis n subscript c e close parenthesis close bracket squared divided by E of open parenthesis n subscript c e close parenthesis">
            <a:extLst>
              <a:ext uri="{FF2B5EF4-FFF2-40B4-BE49-F238E27FC236}">
                <a16:creationId xmlns:a16="http://schemas.microsoft.com/office/drawing/2014/main" id="{EEAE9490-5262-1A56-2CE4-135D213ED016}"/>
              </a:ext>
            </a:extLst>
          </p:cNvPr>
          <p:cNvPicPr>
            <a:picLocks noChangeAspect="1"/>
          </p:cNvPicPr>
          <p:nvPr/>
        </p:nvPicPr>
        <p:blipFill>
          <a:blip r:embed="rId2"/>
          <a:stretch>
            <a:fillRect/>
          </a:stretch>
        </p:blipFill>
        <p:spPr>
          <a:xfrm>
            <a:off x="833437" y="1600200"/>
            <a:ext cx="7477125" cy="2228850"/>
          </a:xfrm>
          <a:prstGeom prst="rect">
            <a:avLst/>
          </a:prstGeom>
        </p:spPr>
      </p:pic>
    </p:spTree>
    <p:extLst>
      <p:ext uri="{BB962C8B-B14F-4D97-AF65-F5344CB8AC3E}">
        <p14:creationId xmlns:p14="http://schemas.microsoft.com/office/powerpoint/2010/main" val="557448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8</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This test statistic has an approximate chi-square distribution with (3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a:t>
            </a:r>
            <a:r>
              <a:rPr lang="en-IN" sz="2800" dirty="0"/>
              <a:t>1)(2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a:t>
            </a:r>
            <a:r>
              <a:rPr lang="en-IN" sz="2800" dirty="0"/>
              <a:t>1) = 2</a:t>
            </a:r>
            <a:r>
              <a:rPr lang="ar-AE" sz="2800" dirty="0"/>
              <a:t> </a:t>
            </a:r>
            <a:r>
              <a:rPr lang="en-IN" sz="2800" dirty="0"/>
              <a:t>degrees of freedom, assuming the null hypothesis is true.</a:t>
            </a:r>
          </a:p>
          <a:p>
            <a:pPr>
              <a:defRPr sz="2800"/>
            </a:pPr>
            <a:r>
              <a:rPr lang="en-IN" sz="2800" dirty="0"/>
              <a:t>We must specify the level of the test ourselves since we are not given one in the problem. Let's choose </a:t>
            </a:r>
            <a:r>
              <a:rPr lang="el-GR" sz="2800" dirty="0">
                <a:latin typeface="Cambria Math" panose="02040503050406030204" pitchFamily="18" charset="0"/>
                <a:ea typeface="Cambria Math" panose="02040503050406030204" pitchFamily="18" charset="0"/>
              </a:rPr>
              <a:t>α</a:t>
            </a:r>
            <a:r>
              <a:rPr lang="en-IN" sz="2800" dirty="0"/>
              <a:t> = 0.10.</a:t>
            </a:r>
            <a:endParaRPr sz="2800" dirty="0"/>
          </a:p>
        </p:txBody>
      </p:sp>
    </p:spTree>
    <p:extLst>
      <p:ext uri="{BB962C8B-B14F-4D97-AF65-F5344CB8AC3E}">
        <p14:creationId xmlns:p14="http://schemas.microsoft.com/office/powerpoint/2010/main" val="3798746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9</a:t>
            </a:r>
            <a:endParaRPr dirty="0"/>
          </a:p>
        </p:txBody>
      </p:sp>
      <p:sp>
        <p:nvSpPr>
          <p:cNvPr id="3" name="Text Placeholder 2"/>
          <p:cNvSpPr>
            <a:spLocks noGrp="1"/>
          </p:cNvSpPr>
          <p:nvPr>
            <p:ph type="body" sz="quarter" idx="10"/>
          </p:nvPr>
        </p:nvSpPr>
        <p:spPr/>
        <p:txBody>
          <a:bodyPr>
            <a:normAutofit/>
          </a:bodyPr>
          <a:lstStyle/>
          <a:p>
            <a:pPr>
              <a:defRPr b="1"/>
            </a:pPr>
            <a:r>
              <a:rPr sz="2800" dirty="0"/>
              <a:t>Step 4: Determine the critical value of the test statistic.</a:t>
            </a:r>
          </a:p>
          <a:p>
            <a:pPr>
              <a:defRPr sz="2800"/>
            </a:pPr>
            <a:r>
              <a:rPr sz="2800" dirty="0"/>
              <a:t>Since the level of the test is</a:t>
            </a:r>
            <a:r>
              <a:rPr lang="en-US" sz="2800" dirty="0"/>
              <a:t> </a:t>
            </a:r>
            <a:r>
              <a:rPr lang="el-GR" sz="2800" dirty="0">
                <a:latin typeface="Cambria Math" panose="02040503050406030204" pitchFamily="18" charset="0"/>
                <a:ea typeface="Cambria Math" panose="02040503050406030204" pitchFamily="18" charset="0"/>
              </a:rPr>
              <a:t>α</a:t>
            </a:r>
            <a:r>
              <a:rPr lang="en-US" sz="2800" dirty="0"/>
              <a:t> = 0.10 </a:t>
            </a:r>
            <a:r>
              <a:rPr lang="en-IN" dirty="0"/>
              <a:t>and we will reject the null hypothesis for large values of the test statistic, the chi-square critical value is</a:t>
            </a:r>
          </a:p>
          <a:p>
            <a:pPr>
              <a:defRPr sz="2800"/>
            </a:pPr>
            <a:br>
              <a:rPr lang="en-US" sz="2800" dirty="0"/>
            </a:br>
            <a:endParaRPr sz="2800" dirty="0"/>
          </a:p>
        </p:txBody>
      </p:sp>
      <p:pic>
        <p:nvPicPr>
          <p:cNvPr id="11" name="Picture 10" descr="chi square subscript 0.100">
            <a:extLst>
              <a:ext uri="{FF2B5EF4-FFF2-40B4-BE49-F238E27FC236}">
                <a16:creationId xmlns:a16="http://schemas.microsoft.com/office/drawing/2014/main" id="{B5FDD28C-2159-9CDD-47CB-AE126D1DF702}"/>
              </a:ext>
            </a:extLst>
          </p:cNvPr>
          <p:cNvPicPr>
            <a:picLocks noChangeAspect="1"/>
          </p:cNvPicPr>
          <p:nvPr/>
        </p:nvPicPr>
        <p:blipFill>
          <a:blip r:embed="rId2"/>
          <a:stretch>
            <a:fillRect/>
          </a:stretch>
        </p:blipFill>
        <p:spPr>
          <a:xfrm>
            <a:off x="4876800" y="2819400"/>
            <a:ext cx="676275" cy="457200"/>
          </a:xfrm>
          <a:prstGeom prst="rect">
            <a:avLst/>
          </a:prstGeom>
        </p:spPr>
      </p:pic>
      <p:sp>
        <p:nvSpPr>
          <p:cNvPr id="9" name="TextBox 8">
            <a:extLst>
              <a:ext uri="{FF2B5EF4-FFF2-40B4-BE49-F238E27FC236}">
                <a16:creationId xmlns:a16="http://schemas.microsoft.com/office/drawing/2014/main" id="{56DE6D8C-00CF-70CC-87D5-E32CE72AB2C2}"/>
              </a:ext>
            </a:extLst>
          </p:cNvPr>
          <p:cNvSpPr txBox="1"/>
          <p:nvPr/>
        </p:nvSpPr>
        <p:spPr>
          <a:xfrm>
            <a:off x="457200" y="3381375"/>
            <a:ext cx="8229600" cy="2246769"/>
          </a:xfrm>
          <a:prstGeom prst="rect">
            <a:avLst/>
          </a:prstGeom>
          <a:noFill/>
        </p:spPr>
        <p:txBody>
          <a:bodyPr wrap="square">
            <a:spAutoFit/>
          </a:bodyPr>
          <a:lstStyle/>
          <a:p>
            <a:r>
              <a:rPr lang="en-IN" sz="2800" dirty="0"/>
              <a:t>with (3 </a:t>
            </a:r>
            <a:r>
              <a:rPr lang="en-IN" sz="28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a:t>
            </a:r>
            <a:r>
              <a:rPr lang="en-IN" sz="2800" dirty="0"/>
              <a:t>1)(2 </a:t>
            </a:r>
            <a:r>
              <a:rPr lang="en-IN" sz="28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a:t>
            </a:r>
            <a:r>
              <a:rPr lang="en-IN" sz="2800" dirty="0"/>
              <a:t>1) = 2 degrees of freedom, or </a:t>
            </a:r>
            <a:r>
              <a:rPr lang="en-IN" sz="2800" dirty="0">
                <a:latin typeface="Cambria Math"/>
              </a:rPr>
              <a:t>4.605</a:t>
            </a:r>
            <a:r>
              <a:rPr lang="en-IN" sz="2800" dirty="0"/>
              <a:t>. Values of the test statistic greater than or equal to </a:t>
            </a:r>
            <a:r>
              <a:rPr lang="en-IN" sz="2800" dirty="0">
                <a:latin typeface="Cambria Math"/>
              </a:rPr>
              <a:t>4.605</a:t>
            </a:r>
            <a:r>
              <a:rPr lang="en-IN" sz="2800" dirty="0"/>
              <a:t> would indicate that the dependence of the two classifications is not likely due to ordinary sampling variation alone.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10</a:t>
            </a:r>
            <a:endParaRPr dirty="0"/>
          </a:p>
        </p:txBody>
      </p:sp>
      <p:pic>
        <p:nvPicPr>
          <p:cNvPr id="7" name="Content Placeholder 6" descr="A chi-square distribution graph with 2 degrees of freedom is shown. It has a non-linear, negatively sloped curve drawn above the horizontal axis labeled Chi-squared; A point on the horizontal axis is marked with the chi-square critical value, 4.605. The region of the curve that lies to the right of the critical value is shaded and labeled, “alpha equals 0.01.”">
            <a:extLst>
              <a:ext uri="{FF2B5EF4-FFF2-40B4-BE49-F238E27FC236}">
                <a16:creationId xmlns:a16="http://schemas.microsoft.com/office/drawing/2014/main" id="{F5B67BDF-80F6-4132-BF8A-F2E473B943C0}"/>
              </a:ext>
            </a:extLst>
          </p:cNvPr>
          <p:cNvPicPr>
            <a:picLocks noGrp="1" noChangeAspect="1"/>
          </p:cNvPicPr>
          <p:nvPr>
            <p:ph sz="quarter" idx="11"/>
          </p:nvPr>
        </p:nvPicPr>
        <p:blipFill>
          <a:blip r:embed="rId2"/>
          <a:srcRect b="19635"/>
          <a:stretch>
            <a:fillRect/>
          </a:stretch>
        </p:blipFill>
        <p:spPr>
          <a:xfrm>
            <a:off x="1652180" y="1295400"/>
            <a:ext cx="5839640" cy="3422153"/>
          </a:xfrm>
        </p:spPr>
      </p:pic>
      <p:sp>
        <p:nvSpPr>
          <p:cNvPr id="3" name="TextBox 2">
            <a:extLst>
              <a:ext uri="{FF2B5EF4-FFF2-40B4-BE49-F238E27FC236}">
                <a16:creationId xmlns:a16="http://schemas.microsoft.com/office/drawing/2014/main" id="{3D37E605-46D1-1C4F-00E8-FA7400A3E7D6}"/>
              </a:ext>
            </a:extLst>
          </p:cNvPr>
          <p:cNvSpPr txBox="1"/>
          <p:nvPr/>
        </p:nvSpPr>
        <p:spPr>
          <a:xfrm>
            <a:off x="3962400" y="48006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11</a:t>
            </a:r>
            <a:endParaRPr dirty="0"/>
          </a:p>
        </p:txBody>
      </p:sp>
      <p:sp>
        <p:nvSpPr>
          <p:cNvPr id="3" name="Text Placeholder 2"/>
          <p:cNvSpPr>
            <a:spLocks noGrp="1"/>
          </p:cNvSpPr>
          <p:nvPr>
            <p:ph type="body" sz="quarter" idx="10"/>
          </p:nvPr>
        </p:nvSpPr>
        <p:spPr/>
        <p:txBody>
          <a:bodyPr>
            <a:normAutofit/>
          </a:bodyPr>
          <a:lstStyle/>
          <a:p>
            <a:pPr>
              <a:defRPr b="1"/>
            </a:pPr>
            <a:r>
              <a:rPr sz="2800" dirty="0"/>
              <a:t>Step 5: Collect the sample data and compute the value of the test statistic.</a:t>
            </a:r>
          </a:p>
          <a:p>
            <a:r>
              <a:rPr sz="2800" dirty="0"/>
              <a:t>The expected values are calculated in Table 8, and Table 9 gives the actual data values in each category versus the expected values in each category.</a:t>
            </a:r>
            <a:endParaRPr lang="en-US" sz="2800" dirty="0"/>
          </a:p>
          <a:p>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12</a:t>
            </a:r>
            <a:endParaRPr dirty="0"/>
          </a:p>
        </p:txBody>
      </p:sp>
      <p:sp>
        <p:nvSpPr>
          <p:cNvPr id="5" name="TextBox 4">
            <a:extLst>
              <a:ext uri="{FF2B5EF4-FFF2-40B4-BE49-F238E27FC236}">
                <a16:creationId xmlns:a16="http://schemas.microsoft.com/office/drawing/2014/main" id="{68391A31-9C66-A12A-6C73-AE98184DFBF9}"/>
              </a:ext>
            </a:extLst>
          </p:cNvPr>
          <p:cNvSpPr txBox="1"/>
          <p:nvPr/>
        </p:nvSpPr>
        <p:spPr>
          <a:xfrm>
            <a:off x="457200" y="1143000"/>
            <a:ext cx="8229600" cy="646331"/>
          </a:xfrm>
          <a:prstGeom prst="rect">
            <a:avLst/>
          </a:prstGeom>
          <a:noFill/>
        </p:spPr>
        <p:txBody>
          <a:bodyPr wrap="square">
            <a:spAutoFit/>
          </a:bodyPr>
          <a:lstStyle/>
          <a:p>
            <a:pPr algn="ctr"/>
            <a:r>
              <a:rPr lang="en-US" b="1" dirty="0"/>
              <a:t>Table 8 – Self-Checkout versus Employee Checkout at the Grocery Store: Expected Values</a:t>
            </a:r>
            <a:endParaRPr lang="en-IN" b="1" dirty="0"/>
          </a:p>
        </p:txBody>
      </p:sp>
      <mc:AlternateContent xmlns:mc="http://schemas.openxmlformats.org/markup-compatibility/2006" xmlns:a14="http://schemas.microsoft.com/office/drawing/2010/main">
        <mc:Choice Requires="a14">
          <p:graphicFrame>
            <p:nvGraphicFramePr>
              <p:cNvPr id="3" name="Table Placeholder 2" descr="The table shows expected frequencies calculated using the formula: open parentheses row total times column total close parentheses divided by grand total. In the self checkout and undercharge cell, open parentheses thirty times two hundred thirty five close parentheses divided by five hundred equals fourteen point one zero. In the employee checkout and undercharge cell, open parentheses thirty times two hundred sixty five close parentheses divided by five hundred equals fifteen point nine zero. In the self checkout and overcharge cell, open parentheses forty five times two hundred thirty five close parentheses divided by five hundred equals twenty one point one five. In the employee checkout and overcharge cell, open parentheses forty five times two hundred sixty five close parentheses divided by five hundred equals twenty three point eight five. In the self checkout and correct price cell, open parentheses four hundred twenty five times two hundred thirty five close parentheses divided by five hundred equals one hundred ninety nine point seven five. In the employee checkout and correct price cell, open parentheses four hundred twenty five times two hundred sixty five close parentheses divided by five hundred equals two hundred twenty five point two five."/>
              <p:cNvGraphicFramePr>
                <a:graphicFrameLocks noGrp="1"/>
              </p:cNvGraphicFramePr>
              <p:nvPr>
                <p:ph type="tbl" sz="quarter" idx="10"/>
                <p:extLst>
                  <p:ext uri="{D42A27DB-BD31-4B8C-83A1-F6EECF244321}">
                    <p14:modId xmlns:p14="http://schemas.microsoft.com/office/powerpoint/2010/main" val="1256015337"/>
                  </p:ext>
                </p:extLst>
              </p:nvPr>
            </p:nvGraphicFramePr>
            <p:xfrm>
              <a:off x="457200" y="1861882"/>
              <a:ext cx="8229600" cy="2405318"/>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Price Charged</a:t>
                          </a:r>
                        </a:p>
                      </a:txBody>
                      <a:tcPr/>
                    </a:tc>
                    <a:tc>
                      <a:txBody>
                        <a:bodyPr/>
                        <a:lstStyle/>
                        <a:p>
                          <a:pPr algn="ctr">
                            <a:defRPr sz="1600" b="1"/>
                          </a:pPr>
                          <a:r>
                            <a:t>Self Checkout</a:t>
                          </a:r>
                        </a:p>
                      </a:txBody>
                      <a:tcPr/>
                    </a:tc>
                    <a:tc>
                      <a:txBody>
                        <a:bodyPr/>
                        <a:lstStyle/>
                        <a:p>
                          <a:pPr algn="ctr">
                            <a:defRPr sz="1600" b="1"/>
                          </a:pPr>
                          <a:r>
                            <a:rPr dirty="0"/>
                            <a:t>Employee Checkout</a:t>
                          </a:r>
                        </a:p>
                      </a:txBody>
                      <a:tcPr/>
                    </a:tc>
                    <a:tc>
                      <a:txBody>
                        <a:bodyPr/>
                        <a:lstStyle/>
                        <a:p>
                          <a:pPr algn="ctr">
                            <a:defRPr sz="1600" b="1"/>
                          </a:pPr>
                          <a:r>
                            <a:rPr dirty="0"/>
                            <a:t>Total</a:t>
                          </a:r>
                        </a:p>
                      </a:txBody>
                      <a:tcPr/>
                    </a:tc>
                    <a:extLst>
                      <a:ext uri="{0D108BD9-81ED-4DB2-BD59-A6C34878D82A}">
                        <a16:rowId xmlns:a16="http://schemas.microsoft.com/office/drawing/2014/main" val="10001"/>
                      </a:ext>
                    </a:extLst>
                  </a:tr>
                  <a:tr h="370840">
                    <a:tc>
                      <a:txBody>
                        <a:bodyPr/>
                        <a:lstStyle/>
                        <a:p>
                          <a:pPr algn="ctr">
                            <a:defRPr sz="1600" b="1"/>
                          </a:pPr>
                          <a:r>
                            <a:rPr dirty="0"/>
                            <a:t>Undercharge</a:t>
                          </a: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30⋅235</m:t>
                                    </m:r>
                                  </m:num>
                                  <m:den>
                                    <m:r>
                                      <a:rPr sz="1600">
                                        <a:latin typeface="Cambria Math" panose="02040503050406030204" pitchFamily="18" charset="0"/>
                                      </a:rPr>
                                      <m:t>500</m:t>
                                    </m:r>
                                  </m:den>
                                </m:f>
                                <m:r>
                                  <a:rPr sz="1600">
                                    <a:latin typeface="Cambria Math" panose="02040503050406030204" pitchFamily="18" charset="0"/>
                                  </a:rPr>
                                  <m:t>=14.10</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30⋅265</m:t>
                                    </m:r>
                                  </m:num>
                                  <m:den>
                                    <m:r>
                                      <a:rPr sz="1600">
                                        <a:latin typeface="Cambria Math" panose="02040503050406030204" pitchFamily="18" charset="0"/>
                                      </a:rPr>
                                      <m:t>500</m:t>
                                    </m:r>
                                  </m:den>
                                </m:f>
                                <m:r>
                                  <a:rPr sz="1600">
                                    <a:latin typeface="Cambria Math" panose="02040503050406030204" pitchFamily="18" charset="0"/>
                                  </a:rPr>
                                  <m:t>=15.90</m:t>
                                </m:r>
                              </m:oMath>
                            </m:oMathPara>
                          </a14:m>
                          <a:endParaRPr/>
                        </a:p>
                      </a:txBody>
                      <a:tcPr/>
                    </a:tc>
                    <a:tc>
                      <a:txBody>
                        <a:bodyPr/>
                        <a:lstStyle/>
                        <a:p>
                          <a:pPr algn="ctr"/>
                          <a:r>
                            <a:rPr sz="1600"/>
                            <a:t>30</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Overcharge</a:t>
                          </a: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45⋅235</m:t>
                                    </m:r>
                                  </m:num>
                                  <m:den>
                                    <m:r>
                                      <a:rPr sz="1600">
                                        <a:latin typeface="Cambria Math" panose="02040503050406030204" pitchFamily="18" charset="0"/>
                                      </a:rPr>
                                      <m:t>500</m:t>
                                    </m:r>
                                  </m:den>
                                </m:f>
                                <m:r>
                                  <a:rPr sz="1600">
                                    <a:latin typeface="Cambria Math" panose="02040503050406030204" pitchFamily="18" charset="0"/>
                                  </a:rPr>
                                  <m:t>=21.15</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45⋅265</m:t>
                                    </m:r>
                                  </m:num>
                                  <m:den>
                                    <m:r>
                                      <a:rPr sz="1600">
                                        <a:latin typeface="Cambria Math" panose="02040503050406030204" pitchFamily="18" charset="0"/>
                                      </a:rPr>
                                      <m:t>500</m:t>
                                    </m:r>
                                  </m:den>
                                </m:f>
                                <m:r>
                                  <a:rPr sz="1600">
                                    <a:latin typeface="Cambria Math" panose="02040503050406030204" pitchFamily="18" charset="0"/>
                                  </a:rPr>
                                  <m:t>=23.85</m:t>
                                </m:r>
                              </m:oMath>
                            </m:oMathPara>
                          </a14:m>
                          <a:endParaRPr/>
                        </a:p>
                      </a:txBody>
                      <a:tcPr/>
                    </a:tc>
                    <a:tc>
                      <a:txBody>
                        <a:bodyPr/>
                        <a:lstStyle/>
                        <a:p>
                          <a:pPr algn="ctr"/>
                          <a:r>
                            <a:rPr sz="1600"/>
                            <a:t>45</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t>Correct Price</a:t>
                          </a: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425⋅235</m:t>
                                    </m:r>
                                  </m:num>
                                  <m:den>
                                    <m:r>
                                      <a:rPr sz="1600">
                                        <a:latin typeface="Cambria Math" panose="02040503050406030204" pitchFamily="18" charset="0"/>
                                      </a:rPr>
                                      <m:t>500</m:t>
                                    </m:r>
                                  </m:den>
                                </m:f>
                                <m:r>
                                  <a:rPr sz="1600">
                                    <a:latin typeface="Cambria Math" panose="02040503050406030204" pitchFamily="18" charset="0"/>
                                  </a:rPr>
                                  <m:t>=199.75</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425⋅265</m:t>
                                    </m:r>
                                  </m:num>
                                  <m:den>
                                    <m:r>
                                      <a:rPr sz="1600">
                                        <a:latin typeface="Cambria Math" panose="02040503050406030204" pitchFamily="18" charset="0"/>
                                      </a:rPr>
                                      <m:t>500</m:t>
                                    </m:r>
                                  </m:den>
                                </m:f>
                                <m:r>
                                  <a:rPr sz="1600">
                                    <a:latin typeface="Cambria Math" panose="02040503050406030204" pitchFamily="18" charset="0"/>
                                  </a:rPr>
                                  <m:t>=225.25</m:t>
                                </m:r>
                              </m:oMath>
                            </m:oMathPara>
                          </a14:m>
                          <a:endParaRPr/>
                        </a:p>
                      </a:txBody>
                      <a:tcPr/>
                    </a:tc>
                    <a:tc>
                      <a:txBody>
                        <a:bodyPr/>
                        <a:lstStyle/>
                        <a:p>
                          <a:pPr algn="ctr"/>
                          <a:r>
                            <a:rPr sz="1600"/>
                            <a:t>425</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t>Total</a:t>
                          </a:r>
                        </a:p>
                      </a:txBody>
                      <a:tcPr/>
                    </a:tc>
                    <a:tc>
                      <a:txBody>
                        <a:bodyPr/>
                        <a:lstStyle/>
                        <a:p>
                          <a:pPr algn="ctr"/>
                          <a:r>
                            <a:rPr sz="1600"/>
                            <a:t>235</a:t>
                          </a:r>
                          <a:endParaRPr sz="1600">
                            <a:latin typeface="Cambria Math"/>
                          </a:endParaRPr>
                        </a:p>
                      </a:txBody>
                      <a:tcPr/>
                    </a:tc>
                    <a:tc>
                      <a:txBody>
                        <a:bodyPr/>
                        <a:lstStyle/>
                        <a:p>
                          <a:pPr algn="ctr"/>
                          <a:r>
                            <a:rPr sz="1600"/>
                            <a:t>265</a:t>
                          </a:r>
                          <a:endParaRPr sz="1600">
                            <a:latin typeface="Cambria Math"/>
                          </a:endParaRPr>
                        </a:p>
                      </a:txBody>
                      <a:tcPr/>
                    </a:tc>
                    <a:tc>
                      <a:txBody>
                        <a:bodyPr/>
                        <a:lstStyle/>
                        <a:p>
                          <a:pPr algn="ctr"/>
                          <a:r>
                            <a:rPr sz="1600" dirty="0"/>
                            <a:t>500</a:t>
                          </a:r>
                          <a:endParaRPr sz="1600" dirty="0">
                            <a:latin typeface="Cambria Math"/>
                          </a:endParaRPr>
                        </a:p>
                      </a:txBody>
                      <a:tcP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The table shows expected frequencies calculated using the formula: open parentheses row total times column total close parentheses divided by grand total. In the self checkout and undercharge cell, open parentheses thirty times two hundred thirty five close parentheses divided by five hundred equals fourteen point one zero. In the employee checkout and undercharge cell, open parentheses thirty times two hundred sixty five close parentheses divided by five hundred equals fifteen point nine zero. In the self checkout and overcharge cell, open parentheses forty five times two hundred thirty five close parentheses divided by five hundred equals twenty one point one five. In the employee checkout and overcharge cell, open parentheses forty five times two hundred sixty five close parentheses divided by five hundred equals twenty three point eight five. In the self checkout and correct price cell, open parentheses four hundred twenty five times two hundred thirty five close parentheses divided by five hundred equals one hundred ninety nine point seven five. In the employee checkout and correct price cell, open parentheses four hundred twenty five times two hundred sixty five close parentheses divided by five hundred equals two hundred twenty five point two five."/>
              <p:cNvGraphicFramePr>
                <a:graphicFrameLocks noGrp="1"/>
              </p:cNvGraphicFramePr>
              <p:nvPr>
                <p:ph type="tbl" sz="quarter" idx="10"/>
                <p:extLst>
                  <p:ext uri="{D42A27DB-BD31-4B8C-83A1-F6EECF244321}">
                    <p14:modId xmlns:p14="http://schemas.microsoft.com/office/powerpoint/2010/main" val="1256015337"/>
                  </p:ext>
                </p:extLst>
              </p:nvPr>
            </p:nvGraphicFramePr>
            <p:xfrm>
              <a:off x="457200" y="1861882"/>
              <a:ext cx="8229600" cy="2405318"/>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Price Charged</a:t>
                          </a:r>
                        </a:p>
                      </a:txBody>
                      <a:tcPr/>
                    </a:tc>
                    <a:tc>
                      <a:txBody>
                        <a:bodyPr/>
                        <a:lstStyle/>
                        <a:p>
                          <a:pPr algn="ctr">
                            <a:defRPr sz="1600" b="1"/>
                          </a:pPr>
                          <a:r>
                            <a:t>Self Checkout</a:t>
                          </a:r>
                        </a:p>
                      </a:txBody>
                      <a:tcPr/>
                    </a:tc>
                    <a:tc>
                      <a:txBody>
                        <a:bodyPr/>
                        <a:lstStyle/>
                        <a:p>
                          <a:pPr algn="ctr">
                            <a:defRPr sz="1600" b="1"/>
                          </a:pPr>
                          <a:r>
                            <a:t>Employee Checkout</a:t>
                          </a:r>
                        </a:p>
                      </a:txBody>
                      <a:tcPr/>
                    </a:tc>
                    <a:tc>
                      <a:txBody>
                        <a:bodyPr/>
                        <a:lstStyle/>
                        <a:p>
                          <a:pPr algn="ctr">
                            <a:defRPr sz="1600" b="1"/>
                          </a:pPr>
                          <a:r>
                            <a:rPr dirty="0"/>
                            <a:t>Total</a:t>
                          </a:r>
                        </a:p>
                      </a:txBody>
                      <a:tcPr/>
                    </a:tc>
                    <a:extLst>
                      <a:ext uri="{0D108BD9-81ED-4DB2-BD59-A6C34878D82A}">
                        <a16:rowId xmlns:a16="http://schemas.microsoft.com/office/drawing/2014/main" val="10001"/>
                      </a:ext>
                    </a:extLst>
                  </a:tr>
                  <a:tr h="554546">
                    <a:tc>
                      <a:txBody>
                        <a:bodyPr/>
                        <a:lstStyle/>
                        <a:p>
                          <a:pPr algn="ctr">
                            <a:defRPr sz="1600" b="1"/>
                          </a:pPr>
                          <a:r>
                            <a:rPr dirty="0"/>
                            <a:t>Undercharge</a:t>
                          </a:r>
                        </a:p>
                      </a:txBody>
                      <a:tcPr/>
                    </a:tc>
                    <a:tc>
                      <a:txBody>
                        <a:bodyPr/>
                        <a:lstStyle/>
                        <a:p>
                          <a:endParaRPr lang="en-US"/>
                        </a:p>
                      </a:txBody>
                      <a:tcPr>
                        <a:blipFill>
                          <a:blip r:embed="rId2"/>
                          <a:stretch>
                            <a:fillRect l="-100890" t="-70330" r="-201187" b="-274725"/>
                          </a:stretch>
                        </a:blipFill>
                      </a:tcPr>
                    </a:tc>
                    <a:tc>
                      <a:txBody>
                        <a:bodyPr/>
                        <a:lstStyle/>
                        <a:p>
                          <a:endParaRPr lang="en-US"/>
                        </a:p>
                      </a:txBody>
                      <a:tcPr>
                        <a:blipFill>
                          <a:blip r:embed="rId2"/>
                          <a:stretch>
                            <a:fillRect l="-200296" t="-70330" r="-100592" b="-274725"/>
                          </a:stretch>
                        </a:blipFill>
                      </a:tcPr>
                    </a:tc>
                    <a:tc>
                      <a:txBody>
                        <a:bodyPr/>
                        <a:lstStyle/>
                        <a:p>
                          <a:pPr algn="ctr"/>
                          <a:r>
                            <a:rPr sz="1600"/>
                            <a:t>30</a:t>
                          </a:r>
                          <a:endParaRPr sz="1600">
                            <a:latin typeface="Cambria Math"/>
                          </a:endParaRPr>
                        </a:p>
                      </a:txBody>
                      <a:tcPr/>
                    </a:tc>
                    <a:extLst>
                      <a:ext uri="{0D108BD9-81ED-4DB2-BD59-A6C34878D82A}">
                        <a16:rowId xmlns:a16="http://schemas.microsoft.com/office/drawing/2014/main" val="10002"/>
                      </a:ext>
                    </a:extLst>
                  </a:tr>
                  <a:tr h="554546">
                    <a:tc>
                      <a:txBody>
                        <a:bodyPr/>
                        <a:lstStyle/>
                        <a:p>
                          <a:pPr algn="ctr">
                            <a:defRPr sz="1600" b="1"/>
                          </a:pPr>
                          <a:r>
                            <a:t>Overcharge</a:t>
                          </a:r>
                        </a:p>
                      </a:txBody>
                      <a:tcPr/>
                    </a:tc>
                    <a:tc>
                      <a:txBody>
                        <a:bodyPr/>
                        <a:lstStyle/>
                        <a:p>
                          <a:endParaRPr lang="en-US"/>
                        </a:p>
                      </a:txBody>
                      <a:tcPr>
                        <a:blipFill>
                          <a:blip r:embed="rId2"/>
                          <a:stretch>
                            <a:fillRect l="-100890" t="-170330" r="-201187" b="-174725"/>
                          </a:stretch>
                        </a:blipFill>
                      </a:tcPr>
                    </a:tc>
                    <a:tc>
                      <a:txBody>
                        <a:bodyPr/>
                        <a:lstStyle/>
                        <a:p>
                          <a:endParaRPr lang="en-US"/>
                        </a:p>
                      </a:txBody>
                      <a:tcPr>
                        <a:blipFill>
                          <a:blip r:embed="rId2"/>
                          <a:stretch>
                            <a:fillRect l="-200296" t="-170330" r="-100592" b="-174725"/>
                          </a:stretch>
                        </a:blipFill>
                      </a:tcPr>
                    </a:tc>
                    <a:tc>
                      <a:txBody>
                        <a:bodyPr/>
                        <a:lstStyle/>
                        <a:p>
                          <a:pPr algn="ctr"/>
                          <a:r>
                            <a:rPr sz="1600"/>
                            <a:t>45</a:t>
                          </a:r>
                          <a:endParaRPr sz="1600">
                            <a:latin typeface="Cambria Math"/>
                          </a:endParaRPr>
                        </a:p>
                      </a:txBody>
                      <a:tcPr/>
                    </a:tc>
                    <a:extLst>
                      <a:ext uri="{0D108BD9-81ED-4DB2-BD59-A6C34878D82A}">
                        <a16:rowId xmlns:a16="http://schemas.microsoft.com/office/drawing/2014/main" val="10003"/>
                      </a:ext>
                    </a:extLst>
                  </a:tr>
                  <a:tr h="554546">
                    <a:tc>
                      <a:txBody>
                        <a:bodyPr/>
                        <a:lstStyle/>
                        <a:p>
                          <a:pPr algn="ctr">
                            <a:defRPr sz="1600" b="1"/>
                          </a:pPr>
                          <a:r>
                            <a:t>Correct Price</a:t>
                          </a:r>
                        </a:p>
                      </a:txBody>
                      <a:tcPr/>
                    </a:tc>
                    <a:tc>
                      <a:txBody>
                        <a:bodyPr/>
                        <a:lstStyle/>
                        <a:p>
                          <a:endParaRPr lang="en-US"/>
                        </a:p>
                      </a:txBody>
                      <a:tcPr>
                        <a:blipFill>
                          <a:blip r:embed="rId2"/>
                          <a:stretch>
                            <a:fillRect l="-100890" t="-270330" r="-201187" b="-74725"/>
                          </a:stretch>
                        </a:blipFill>
                      </a:tcPr>
                    </a:tc>
                    <a:tc>
                      <a:txBody>
                        <a:bodyPr/>
                        <a:lstStyle/>
                        <a:p>
                          <a:endParaRPr lang="en-US"/>
                        </a:p>
                      </a:txBody>
                      <a:tcPr>
                        <a:blipFill>
                          <a:blip r:embed="rId2"/>
                          <a:stretch>
                            <a:fillRect l="-200296" t="-270330" r="-100592" b="-74725"/>
                          </a:stretch>
                        </a:blipFill>
                      </a:tcPr>
                    </a:tc>
                    <a:tc>
                      <a:txBody>
                        <a:bodyPr/>
                        <a:lstStyle/>
                        <a:p>
                          <a:pPr algn="ctr"/>
                          <a:r>
                            <a:rPr sz="1600"/>
                            <a:t>425</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t>Total</a:t>
                          </a:r>
                        </a:p>
                      </a:txBody>
                      <a:tcPr/>
                    </a:tc>
                    <a:tc>
                      <a:txBody>
                        <a:bodyPr/>
                        <a:lstStyle/>
                        <a:p>
                          <a:pPr algn="ctr"/>
                          <a:r>
                            <a:rPr sz="1600"/>
                            <a:t>235</a:t>
                          </a:r>
                          <a:endParaRPr sz="1600">
                            <a:latin typeface="Cambria Math"/>
                          </a:endParaRPr>
                        </a:p>
                      </a:txBody>
                      <a:tcPr/>
                    </a:tc>
                    <a:tc>
                      <a:txBody>
                        <a:bodyPr/>
                        <a:lstStyle/>
                        <a:p>
                          <a:pPr algn="ctr"/>
                          <a:r>
                            <a:rPr sz="1600"/>
                            <a:t>265</a:t>
                          </a:r>
                          <a:endParaRPr sz="1600">
                            <a:latin typeface="Cambria Math"/>
                          </a:endParaRPr>
                        </a:p>
                      </a:txBody>
                      <a:tcPr/>
                    </a:tc>
                    <a:tc>
                      <a:txBody>
                        <a:bodyPr/>
                        <a:lstStyle/>
                        <a:p>
                          <a:pPr algn="ctr"/>
                          <a:r>
                            <a:rPr sz="1600" dirty="0"/>
                            <a:t>500</a:t>
                          </a:r>
                          <a:endParaRPr sz="1600" dirty="0">
                            <a:latin typeface="Cambria Math"/>
                          </a:endParaRPr>
                        </a:p>
                      </a:txBody>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13</a:t>
            </a:r>
            <a:endParaRPr dirty="0"/>
          </a:p>
        </p:txBody>
      </p:sp>
      <p:sp>
        <p:nvSpPr>
          <p:cNvPr id="6" name="TextBox 5">
            <a:extLst>
              <a:ext uri="{FF2B5EF4-FFF2-40B4-BE49-F238E27FC236}">
                <a16:creationId xmlns:a16="http://schemas.microsoft.com/office/drawing/2014/main" id="{F806FFCF-EB69-4210-2979-8E5185373A20}"/>
              </a:ext>
            </a:extLst>
          </p:cNvPr>
          <p:cNvSpPr txBox="1"/>
          <p:nvPr/>
        </p:nvSpPr>
        <p:spPr>
          <a:xfrm>
            <a:off x="609600" y="1143000"/>
            <a:ext cx="7924800" cy="646331"/>
          </a:xfrm>
          <a:prstGeom prst="rect">
            <a:avLst/>
          </a:prstGeom>
          <a:noFill/>
        </p:spPr>
        <p:txBody>
          <a:bodyPr wrap="square">
            <a:spAutoFit/>
          </a:bodyPr>
          <a:lstStyle/>
          <a:p>
            <a:pPr algn="ctr"/>
            <a:r>
              <a:rPr lang="en-US" b="1" dirty="0"/>
              <a:t>Table 9 – Self-Checkout versus Employee Checkout at the Grocery Store: Observed and Expected Values</a:t>
            </a:r>
            <a:endParaRPr lang="en-IN" b="1" dirty="0"/>
          </a:p>
        </p:txBody>
      </p:sp>
      <p:sp>
        <p:nvSpPr>
          <p:cNvPr id="5" name="TextBox 4">
            <a:extLst>
              <a:ext uri="{FF2B5EF4-FFF2-40B4-BE49-F238E27FC236}">
                <a16:creationId xmlns:a16="http://schemas.microsoft.com/office/drawing/2014/main" id="{913A23E2-82D3-6CF6-B0E2-0EA90235FBAF}"/>
              </a:ext>
            </a:extLst>
          </p:cNvPr>
          <p:cNvSpPr txBox="1"/>
          <p:nvPr/>
        </p:nvSpPr>
        <p:spPr>
          <a:xfrm>
            <a:off x="914400" y="1835527"/>
            <a:ext cx="1371600" cy="338554"/>
          </a:xfrm>
          <a:prstGeom prst="rect">
            <a:avLst/>
          </a:prstGeom>
          <a:noFill/>
        </p:spPr>
        <p:txBody>
          <a:bodyPr wrap="square">
            <a:spAutoFit/>
          </a:bodyPr>
          <a:lstStyle/>
          <a:p>
            <a:r>
              <a:rPr lang="en-IN" sz="1600" b="1" dirty="0"/>
              <a:t>Price Charged</a:t>
            </a:r>
          </a:p>
        </p:txBody>
      </p:sp>
      <p:sp>
        <p:nvSpPr>
          <p:cNvPr id="7" name="TextBox 6">
            <a:extLst>
              <a:ext uri="{FF2B5EF4-FFF2-40B4-BE49-F238E27FC236}">
                <a16:creationId xmlns:a16="http://schemas.microsoft.com/office/drawing/2014/main" id="{EB485E3B-D374-C26C-9F9D-CAB1C19ABC17}"/>
              </a:ext>
            </a:extLst>
          </p:cNvPr>
          <p:cNvSpPr txBox="1"/>
          <p:nvPr/>
        </p:nvSpPr>
        <p:spPr>
          <a:xfrm>
            <a:off x="3301364" y="1829177"/>
            <a:ext cx="1371600" cy="338554"/>
          </a:xfrm>
          <a:prstGeom prst="rect">
            <a:avLst/>
          </a:prstGeom>
          <a:noFill/>
        </p:spPr>
        <p:txBody>
          <a:bodyPr wrap="square">
            <a:spAutoFit/>
          </a:bodyPr>
          <a:lstStyle/>
          <a:p>
            <a:r>
              <a:rPr lang="en-IN" sz="1600" b="1" dirty="0"/>
              <a:t>Self Checkout</a:t>
            </a:r>
            <a:endParaRPr lang="en-IN" sz="1600" dirty="0"/>
          </a:p>
        </p:txBody>
      </p:sp>
      <p:sp>
        <p:nvSpPr>
          <p:cNvPr id="8" name="TextBox 7">
            <a:extLst>
              <a:ext uri="{FF2B5EF4-FFF2-40B4-BE49-F238E27FC236}">
                <a16:creationId xmlns:a16="http://schemas.microsoft.com/office/drawing/2014/main" id="{9D894EE4-F42A-67ED-D47E-1DE9493A7540}"/>
              </a:ext>
            </a:extLst>
          </p:cNvPr>
          <p:cNvSpPr txBox="1"/>
          <p:nvPr/>
        </p:nvSpPr>
        <p:spPr>
          <a:xfrm>
            <a:off x="6026943" y="1828800"/>
            <a:ext cx="1905000" cy="338554"/>
          </a:xfrm>
          <a:prstGeom prst="rect">
            <a:avLst/>
          </a:prstGeom>
          <a:noFill/>
        </p:spPr>
        <p:txBody>
          <a:bodyPr wrap="square">
            <a:spAutoFit/>
          </a:bodyPr>
          <a:lstStyle/>
          <a:p>
            <a:r>
              <a:rPr lang="en-IN" sz="1600" b="1" dirty="0"/>
              <a:t>Employee Checkout</a:t>
            </a:r>
          </a:p>
        </p:txBody>
      </p:sp>
      <p:graphicFrame>
        <p:nvGraphicFramePr>
          <p:cNvPr id="3" name="Table Placeholder 2" descr="The table displays observed and expected frequencies for undercharge, overcharge, and correct price across two checkout types: self checkout and employee checkout.&#10;&#10;For self checkout:&#10;Observed undercharge is 20, expected is 14.10&#10;Observed overcharge is 15, expected is 21.15&#10;Observed correct price is 200, expected is 199.75&#10;&#10;For employee checkout:&#10;Observed undercharge is 10, expected is 15.90&#10;Observed overcharge is 30, expected is 23.85&#10;Observed correct price is 225, expected is 225.25"/>
          <p:cNvGraphicFramePr>
            <a:graphicFrameLocks noGrp="1"/>
          </p:cNvGraphicFramePr>
          <p:nvPr>
            <p:ph type="tbl" sz="quarter" idx="10"/>
            <p:extLst>
              <p:ext uri="{D42A27DB-BD31-4B8C-83A1-F6EECF244321}">
                <p14:modId xmlns:p14="http://schemas.microsoft.com/office/powerpoint/2010/main" val="3999469424"/>
              </p:ext>
            </p:extLst>
          </p:nvPr>
        </p:nvGraphicFramePr>
        <p:xfrm>
          <a:off x="609600" y="2174081"/>
          <a:ext cx="7924800" cy="1483360"/>
        </p:xfrm>
        <a:graphic>
          <a:graphicData uri="http://schemas.openxmlformats.org/drawingml/2006/table">
            <a:tbl>
              <a:tblPr firstRow="1" bandRow="1">
                <a:tableStyleId>{5940675A-B579-460E-94D1-54222C63F5DA}</a:tableStyleId>
              </a:tblPr>
              <a:tblGrid>
                <a:gridCol w="1956741">
                  <a:extLst>
                    <a:ext uri="{9D8B030D-6E8A-4147-A177-3AD203B41FA5}">
                      <a16:colId xmlns:a16="http://schemas.microsoft.com/office/drawing/2014/main" val="20000"/>
                    </a:ext>
                  </a:extLst>
                </a:gridCol>
                <a:gridCol w="1213179">
                  <a:extLst>
                    <a:ext uri="{9D8B030D-6E8A-4147-A177-3AD203B41FA5}">
                      <a16:colId xmlns:a16="http://schemas.microsoft.com/office/drawing/2014/main" val="3663719230"/>
                    </a:ext>
                  </a:extLst>
                </a:gridCol>
                <a:gridCol w="1584960">
                  <a:extLst>
                    <a:ext uri="{9D8B030D-6E8A-4147-A177-3AD203B41FA5}">
                      <a16:colId xmlns:a16="http://schemas.microsoft.com/office/drawing/2014/main" val="20001"/>
                    </a:ext>
                  </a:extLst>
                </a:gridCol>
                <a:gridCol w="1584960">
                  <a:extLst>
                    <a:ext uri="{9D8B030D-6E8A-4147-A177-3AD203B41FA5}">
                      <a16:colId xmlns:a16="http://schemas.microsoft.com/office/drawing/2014/main" val="20002"/>
                    </a:ext>
                  </a:extLst>
                </a:gridCol>
                <a:gridCol w="1584960">
                  <a:extLst>
                    <a:ext uri="{9D8B030D-6E8A-4147-A177-3AD203B41FA5}">
                      <a16:colId xmlns:a16="http://schemas.microsoft.com/office/drawing/2014/main" val="2938381852"/>
                    </a:ext>
                  </a:extLst>
                </a:gridCol>
              </a:tblGrid>
              <a:tr h="370840">
                <a:tc>
                  <a:txBody>
                    <a:bodyPr/>
                    <a:lstStyle/>
                    <a:p>
                      <a:pPr algn="ctr">
                        <a:defRPr sz="1600" b="1"/>
                      </a:pPr>
                      <a:endParaRPr dirty="0"/>
                    </a:p>
                  </a:txBody>
                  <a:tcPr/>
                </a:tc>
                <a:tc>
                  <a:txBody>
                    <a:bodyPr/>
                    <a:lstStyle/>
                    <a:p>
                      <a:pPr algn="ctr">
                        <a:defRPr sz="1600" b="1"/>
                      </a:pPr>
                      <a:r>
                        <a:rPr dirty="0"/>
                        <a:t>Observed</a:t>
                      </a:r>
                    </a:p>
                  </a:txBody>
                  <a:tcPr/>
                </a:tc>
                <a:tc>
                  <a:txBody>
                    <a:bodyPr/>
                    <a:lstStyle/>
                    <a:p>
                      <a:pPr algn="ctr">
                        <a:defRPr sz="1600" b="1"/>
                      </a:pPr>
                      <a:r>
                        <a:rPr dirty="0"/>
                        <a:t>Expected</a:t>
                      </a:r>
                    </a:p>
                  </a:txBody>
                  <a:tcPr/>
                </a:tc>
                <a:tc>
                  <a:txBody>
                    <a:bodyPr/>
                    <a:lstStyle/>
                    <a:p>
                      <a:pPr algn="ctr">
                        <a:defRPr sz="1600" b="1"/>
                      </a:pPr>
                      <a:r>
                        <a:rPr dirty="0"/>
                        <a:t>Observed</a:t>
                      </a:r>
                    </a:p>
                  </a:txBody>
                  <a:tcPr/>
                </a:tc>
                <a:tc>
                  <a:txBody>
                    <a:bodyPr/>
                    <a:lstStyle/>
                    <a:p>
                      <a:pPr algn="ctr">
                        <a:defRPr sz="1600" b="1"/>
                      </a:pPr>
                      <a:r>
                        <a:rPr dirty="0"/>
                        <a:t>Expected</a:t>
                      </a:r>
                    </a:p>
                  </a:txBody>
                  <a:tcPr/>
                </a:tc>
                <a:extLst>
                  <a:ext uri="{0D108BD9-81ED-4DB2-BD59-A6C34878D82A}">
                    <a16:rowId xmlns:a16="http://schemas.microsoft.com/office/drawing/2014/main" val="1343950263"/>
                  </a:ext>
                </a:extLst>
              </a:tr>
              <a:tr h="370840">
                <a:tc>
                  <a:txBody>
                    <a:bodyPr/>
                    <a:lstStyle/>
                    <a:p>
                      <a:pPr algn="ctr">
                        <a:defRPr sz="1600" b="1"/>
                      </a:pPr>
                      <a:r>
                        <a:t>Undercharge</a:t>
                      </a:r>
                    </a:p>
                  </a:txBody>
                  <a:tcPr/>
                </a:tc>
                <a:tc>
                  <a:txBody>
                    <a:bodyPr/>
                    <a:lstStyle/>
                    <a:p>
                      <a:pPr algn="ctr"/>
                      <a:r>
                        <a:rPr sz="1600" dirty="0"/>
                        <a:t>20</a:t>
                      </a:r>
                      <a:endParaRPr sz="1600" dirty="0">
                        <a:latin typeface="Cambria Math"/>
                      </a:endParaRPr>
                    </a:p>
                  </a:txBody>
                  <a:tcPr/>
                </a:tc>
                <a:tc>
                  <a:txBody>
                    <a:bodyPr/>
                    <a:lstStyle/>
                    <a:p>
                      <a:pPr algn="ctr"/>
                      <a:r>
                        <a:rPr sz="1600" dirty="0"/>
                        <a:t>14.10</a:t>
                      </a:r>
                      <a:endParaRPr sz="1600" dirty="0">
                        <a:latin typeface="Cambria Math"/>
                      </a:endParaRPr>
                    </a:p>
                  </a:txBody>
                  <a:tcPr/>
                </a:tc>
                <a:tc>
                  <a:txBody>
                    <a:bodyPr/>
                    <a:lstStyle/>
                    <a:p>
                      <a:pPr algn="ctr"/>
                      <a:r>
                        <a:rPr sz="1600" dirty="0"/>
                        <a:t>10</a:t>
                      </a:r>
                      <a:endParaRPr sz="1600" dirty="0">
                        <a:latin typeface="Cambria Math"/>
                      </a:endParaRPr>
                    </a:p>
                  </a:txBody>
                  <a:tcPr/>
                </a:tc>
                <a:tc>
                  <a:txBody>
                    <a:bodyPr/>
                    <a:lstStyle/>
                    <a:p>
                      <a:pPr algn="ctr"/>
                      <a:r>
                        <a:rPr sz="1600" dirty="0"/>
                        <a:t>15.90</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Overcharge</a:t>
                      </a:r>
                    </a:p>
                  </a:txBody>
                  <a:tcPr/>
                </a:tc>
                <a:tc>
                  <a:txBody>
                    <a:bodyPr/>
                    <a:lstStyle/>
                    <a:p>
                      <a:pPr algn="ctr"/>
                      <a:r>
                        <a:rPr sz="1600" dirty="0"/>
                        <a:t>15</a:t>
                      </a:r>
                      <a:endParaRPr sz="1600" dirty="0">
                        <a:latin typeface="Cambria Math"/>
                      </a:endParaRPr>
                    </a:p>
                  </a:txBody>
                  <a:tcPr/>
                </a:tc>
                <a:tc>
                  <a:txBody>
                    <a:bodyPr/>
                    <a:lstStyle/>
                    <a:p>
                      <a:pPr algn="ctr"/>
                      <a:r>
                        <a:rPr sz="1600" dirty="0"/>
                        <a:t>21.15</a:t>
                      </a:r>
                      <a:endParaRPr sz="1600" dirty="0">
                        <a:latin typeface="Cambria Math"/>
                      </a:endParaRPr>
                    </a:p>
                  </a:txBody>
                  <a:tcPr/>
                </a:tc>
                <a:tc>
                  <a:txBody>
                    <a:bodyPr/>
                    <a:lstStyle/>
                    <a:p>
                      <a:pPr algn="ctr"/>
                      <a:r>
                        <a:rPr sz="1600"/>
                        <a:t>30</a:t>
                      </a:r>
                      <a:endParaRPr sz="1600">
                        <a:latin typeface="Cambria Math"/>
                      </a:endParaRPr>
                    </a:p>
                  </a:txBody>
                  <a:tcPr/>
                </a:tc>
                <a:tc>
                  <a:txBody>
                    <a:bodyPr/>
                    <a:lstStyle/>
                    <a:p>
                      <a:pPr algn="ctr"/>
                      <a:r>
                        <a:rPr sz="1600"/>
                        <a:t>23.85</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t>Correct Price</a:t>
                      </a:r>
                    </a:p>
                  </a:txBody>
                  <a:tcPr/>
                </a:tc>
                <a:tc>
                  <a:txBody>
                    <a:bodyPr/>
                    <a:lstStyle/>
                    <a:p>
                      <a:pPr algn="ctr"/>
                      <a:r>
                        <a:rPr sz="1600" dirty="0"/>
                        <a:t>200</a:t>
                      </a:r>
                      <a:endParaRPr sz="1600" dirty="0">
                        <a:latin typeface="Cambria Math"/>
                      </a:endParaRPr>
                    </a:p>
                  </a:txBody>
                  <a:tcPr/>
                </a:tc>
                <a:tc>
                  <a:txBody>
                    <a:bodyPr/>
                    <a:lstStyle/>
                    <a:p>
                      <a:pPr algn="ctr"/>
                      <a:r>
                        <a:rPr sz="1600"/>
                        <a:t>199.75</a:t>
                      </a:r>
                      <a:endParaRPr sz="1600">
                        <a:latin typeface="Cambria Math"/>
                      </a:endParaRPr>
                    </a:p>
                  </a:txBody>
                  <a:tcPr/>
                </a:tc>
                <a:tc>
                  <a:txBody>
                    <a:bodyPr/>
                    <a:lstStyle/>
                    <a:p>
                      <a:pPr algn="ctr"/>
                      <a:r>
                        <a:rPr sz="1600" dirty="0"/>
                        <a:t>225</a:t>
                      </a:r>
                      <a:endParaRPr sz="1600" dirty="0">
                        <a:latin typeface="Cambria Math"/>
                      </a:endParaRPr>
                    </a:p>
                  </a:txBody>
                  <a:tcPr/>
                </a:tc>
                <a:tc>
                  <a:txBody>
                    <a:bodyPr/>
                    <a:lstStyle/>
                    <a:p>
                      <a:pPr algn="ctr"/>
                      <a:r>
                        <a:rPr sz="1600" dirty="0"/>
                        <a:t>225.25</a:t>
                      </a:r>
                      <a:endParaRPr sz="1600" dirty="0">
                        <a:latin typeface="Cambria Math"/>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50567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a:t>
            </a:r>
            <a:r>
              <a:rPr lang="en-IN" dirty="0"/>
              <a:t> </a:t>
            </a:r>
            <a:r>
              <a:rPr dirty="0"/>
              <a:t>1: Detecting an Association Between Qualitative Variables</a:t>
            </a:r>
            <a:r>
              <a:rPr lang="en-US" dirty="0"/>
              <a:t>—Slide 14</a:t>
            </a:r>
            <a:endParaRPr dirty="0"/>
          </a:p>
        </p:txBody>
      </p:sp>
      <p:sp>
        <p:nvSpPr>
          <p:cNvPr id="3" name="Text Placeholder 2"/>
          <p:cNvSpPr>
            <a:spLocks noGrp="1"/>
          </p:cNvSpPr>
          <p:nvPr>
            <p:ph type="body" sz="quarter" idx="10"/>
          </p:nvPr>
        </p:nvSpPr>
        <p:spPr/>
        <p:txBody>
          <a:bodyPr>
            <a:normAutofit/>
          </a:bodyPr>
          <a:lstStyle/>
          <a:p>
            <a:r>
              <a:rPr sz="2800" dirty="0"/>
              <a:t>Based on these results, the test statistic is calculated as follows.</a:t>
            </a:r>
          </a:p>
          <a:p>
            <a:endParaRPr sz="2800" dirty="0"/>
          </a:p>
        </p:txBody>
      </p:sp>
      <p:pic>
        <p:nvPicPr>
          <p:cNvPr id="5" name="Picture 4" descr="Chi squared equals&#10;&#10;open bracket 20 minus 14 point 10 close bracket squared divided by 14 point 10&#10;&#10;plus open bracket 15 minus 21 point 15 close bracket squared divided by 21 point 15&#10;&#10;plus open bracket 200 minus 199 point 75 close bracket squared divided by 199 point 75&#10;&#10;plus open bracket 10 minus 15 point 90 close bracket squared divided by 15 point 90&#10;&#10;plus open bracket 30 minus 23 point 85 close bracket squared divided by 23 point 85&#10;&#10;plus open bracket 225 minus 225 point 25 close bracket squared divided by 225 point 25&#10;&#10;is approximately equal to 8 point 033">
            <a:extLst>
              <a:ext uri="{FF2B5EF4-FFF2-40B4-BE49-F238E27FC236}">
                <a16:creationId xmlns:a16="http://schemas.microsoft.com/office/drawing/2014/main" id="{2C3E23F8-199D-A166-6A8E-9B622248B5CB}"/>
              </a:ext>
            </a:extLst>
          </p:cNvPr>
          <p:cNvPicPr>
            <a:picLocks noChangeAspect="1"/>
          </p:cNvPicPr>
          <p:nvPr/>
        </p:nvPicPr>
        <p:blipFill>
          <a:blip r:embed="rId2"/>
          <a:stretch>
            <a:fillRect/>
          </a:stretch>
        </p:blipFill>
        <p:spPr>
          <a:xfrm>
            <a:off x="1200150" y="2271712"/>
            <a:ext cx="6743700" cy="23145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Contingency Table</a:t>
            </a:r>
            <a:endParaRPr dirty="0"/>
          </a:p>
        </p:txBody>
      </p:sp>
      <p:sp>
        <p:nvSpPr>
          <p:cNvPr id="3" name="Text Placeholder 2"/>
          <p:cNvSpPr>
            <a:spLocks noGrp="1"/>
          </p:cNvSpPr>
          <p:nvPr>
            <p:ph type="body" sz="quarter" idx="10"/>
          </p:nvPr>
        </p:nvSpPr>
        <p:spPr>
          <a:xfrm>
            <a:off x="457200" y="1082078"/>
            <a:ext cx="8229600" cy="2880322"/>
          </a:xfrm>
        </p:spPr>
        <p:txBody>
          <a:bodyPr>
            <a:normAutofit/>
          </a:bodyPr>
          <a:lstStyle/>
          <a:p>
            <a:pPr>
              <a:defRPr sz="2800"/>
            </a:pPr>
            <a:r>
              <a:rPr lang="en-US" dirty="0"/>
              <a:t>A </a:t>
            </a:r>
            <a:r>
              <a:rPr lang="en-US" b="1" dirty="0"/>
              <a:t>contingency table</a:t>
            </a:r>
            <a:r>
              <a:rPr lang="en-US" dirty="0"/>
              <a:t> organizes data on two characteristics simultaneously. Each cell in a contingency table contains a count (or a proportion) which represents the number of observations falling into that combination of categories.</a:t>
            </a:r>
            <a:endParaRPr sz="2800" dirty="0"/>
          </a:p>
        </p:txBody>
      </p:sp>
    </p:spTree>
    <p:extLst>
      <p:ext uri="{BB962C8B-B14F-4D97-AF65-F5344CB8AC3E}">
        <p14:creationId xmlns:p14="http://schemas.microsoft.com/office/powerpoint/2010/main" val="25886283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15</a:t>
            </a:r>
            <a:endParaRPr dirty="0"/>
          </a:p>
        </p:txBody>
      </p:sp>
      <p:sp>
        <p:nvSpPr>
          <p:cNvPr id="3" name="Text Placeholder 2"/>
          <p:cNvSpPr>
            <a:spLocks noGrp="1"/>
          </p:cNvSpPr>
          <p:nvPr>
            <p:ph type="body" sz="quarter" idx="10"/>
          </p:nvPr>
        </p:nvSpPr>
        <p:spPr/>
        <p:txBody>
          <a:bodyPr>
            <a:normAutofit/>
          </a:bodyPr>
          <a:lstStyle/>
          <a:p>
            <a:pPr>
              <a:defRPr b="1"/>
            </a:pPr>
            <a:r>
              <a:rPr sz="2600" dirty="0"/>
              <a:t>Step 6: Make the decision and state the conclusion in terms of the original question.</a:t>
            </a:r>
          </a:p>
          <a:p>
            <a:pPr>
              <a:defRPr sz="2800"/>
            </a:pPr>
            <a:r>
              <a:rPr sz="2600" dirty="0"/>
              <a:t>Since the</a:t>
            </a:r>
          </a:p>
        </p:txBody>
      </p:sp>
      <p:pic>
        <p:nvPicPr>
          <p:cNvPr id="8" name="Picture 7" descr="Chi square">
            <a:extLst>
              <a:ext uri="{FF2B5EF4-FFF2-40B4-BE49-F238E27FC236}">
                <a16:creationId xmlns:a16="http://schemas.microsoft.com/office/drawing/2014/main" id="{211D8966-4D7E-0373-F0C8-D7DB3300C3F0}"/>
              </a:ext>
            </a:extLst>
          </p:cNvPr>
          <p:cNvPicPr>
            <a:picLocks noChangeAspect="1"/>
          </p:cNvPicPr>
          <p:nvPr/>
        </p:nvPicPr>
        <p:blipFill>
          <a:blip r:embed="rId2"/>
          <a:stretch>
            <a:fillRect/>
          </a:stretch>
        </p:blipFill>
        <p:spPr>
          <a:xfrm>
            <a:off x="1834752" y="1873978"/>
            <a:ext cx="352425" cy="428625"/>
          </a:xfrm>
          <a:prstGeom prst="rect">
            <a:avLst/>
          </a:prstGeom>
        </p:spPr>
      </p:pic>
      <p:sp>
        <p:nvSpPr>
          <p:cNvPr id="4" name="TextBox 3">
            <a:extLst>
              <a:ext uri="{FF2B5EF4-FFF2-40B4-BE49-F238E27FC236}">
                <a16:creationId xmlns:a16="http://schemas.microsoft.com/office/drawing/2014/main" id="{066BDB9F-DB35-5DA3-1288-726AF721663A}"/>
              </a:ext>
            </a:extLst>
          </p:cNvPr>
          <p:cNvSpPr txBox="1"/>
          <p:nvPr/>
        </p:nvSpPr>
        <p:spPr>
          <a:xfrm>
            <a:off x="2145505" y="1902553"/>
            <a:ext cx="6553200"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test statistic is greater than the critical value</a:t>
            </a:r>
            <a:endParaRPr lang="en-IN" dirty="0"/>
          </a:p>
        </p:txBody>
      </p:sp>
      <p:sp>
        <p:nvSpPr>
          <p:cNvPr id="6" name="TextBox 5">
            <a:extLst>
              <a:ext uri="{FF2B5EF4-FFF2-40B4-BE49-F238E27FC236}">
                <a16:creationId xmlns:a16="http://schemas.microsoft.com/office/drawing/2014/main" id="{34B072A7-1DDA-7BC1-031F-35E8EE993C1E}"/>
              </a:ext>
            </a:extLst>
          </p:cNvPr>
          <p:cNvSpPr txBox="1"/>
          <p:nvPr/>
        </p:nvSpPr>
        <p:spPr>
          <a:xfrm>
            <a:off x="445295" y="2324451"/>
            <a:ext cx="8229600" cy="89255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and falls in the rejection region, the null hypothesis should be rejected.</a:t>
            </a:r>
            <a:endParaRPr lang="en-IN" dirty="0"/>
          </a:p>
        </p:txBody>
      </p:sp>
      <p:pic>
        <p:nvPicPr>
          <p:cNvPr id="5" name="Picture 4" descr="A graph showing the region in which the null hypothesis is rejected and the region in which the null hypothesis is not rejected. It shows a horizontal number line labeled “Chi-squared” marked with a dashed vertical line drawn at the critical value, 4.605. The region to the left of the vertical line is labeled, “Fail to Reject H sub 0” and the region to the right is labeled, “Reject H sub 0.” The test statistic value is marked to the right of the vertical line at &quot;Chi-squared equals 8.033&quot;.">
            <a:extLst>
              <a:ext uri="{FF2B5EF4-FFF2-40B4-BE49-F238E27FC236}">
                <a16:creationId xmlns:a16="http://schemas.microsoft.com/office/drawing/2014/main" id="{F5EE3260-8919-42A2-BCAE-0BB921EB8AA4}"/>
              </a:ext>
            </a:extLst>
          </p:cNvPr>
          <p:cNvPicPr>
            <a:picLocks noChangeAspect="1"/>
          </p:cNvPicPr>
          <p:nvPr/>
        </p:nvPicPr>
        <p:blipFill>
          <a:blip r:embed="rId3"/>
          <a:srcRect b="25809"/>
          <a:stretch>
            <a:fillRect/>
          </a:stretch>
        </p:blipFill>
        <p:spPr>
          <a:xfrm>
            <a:off x="1740695" y="3309396"/>
            <a:ext cx="5638800" cy="1453134"/>
          </a:xfrm>
          <a:prstGeom prst="rect">
            <a:avLst/>
          </a:prstGeom>
        </p:spPr>
      </p:pic>
      <p:sp>
        <p:nvSpPr>
          <p:cNvPr id="7" name="TextBox 6">
            <a:extLst>
              <a:ext uri="{FF2B5EF4-FFF2-40B4-BE49-F238E27FC236}">
                <a16:creationId xmlns:a16="http://schemas.microsoft.com/office/drawing/2014/main" id="{0B603771-1E1D-51A4-2836-1D38AE034E8E}"/>
              </a:ext>
            </a:extLst>
          </p:cNvPr>
          <p:cNvSpPr txBox="1"/>
          <p:nvPr/>
        </p:nvSpPr>
        <p:spPr>
          <a:xfrm>
            <a:off x="3950495" y="484761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16</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Using technology the </a:t>
            </a:r>
            <a:r>
              <a:rPr lang="en-US" sz="2800" i="1" dirty="0"/>
              <a:t>P</a:t>
            </a:r>
            <a:r>
              <a:rPr lang="en-US" sz="2800" dirty="0"/>
              <a:t>-value for the test statistic of </a:t>
            </a:r>
            <a:r>
              <a:rPr lang="en-US" sz="2800" dirty="0">
                <a:latin typeface="Cambria Math"/>
              </a:rPr>
              <a:t>8.033</a:t>
            </a:r>
            <a:r>
              <a:rPr lang="en-US" sz="2800" dirty="0"/>
              <a:t> with </a:t>
            </a:r>
            <a:r>
              <a:rPr lang="en-US" sz="2800" dirty="0">
                <a:latin typeface="Cambria Math"/>
              </a:rPr>
              <a:t>2</a:t>
            </a:r>
            <a:r>
              <a:rPr lang="en-US" sz="2800" dirty="0"/>
              <a:t> degrees of freedom is approximately </a:t>
            </a:r>
            <a:r>
              <a:rPr lang="en-US" sz="2800" dirty="0">
                <a:latin typeface="Cambria Math"/>
              </a:rPr>
              <a:t>0.0180</a:t>
            </a:r>
            <a:r>
              <a:rPr lang="en-US" sz="2800" dirty="0"/>
              <a:t>, which is less than the significance level of </a:t>
            </a:r>
            <a:r>
              <a:rPr lang="en-US" sz="2800" dirty="0">
                <a:latin typeface="Cambria Math"/>
              </a:rPr>
              <a:t>0.10</a:t>
            </a:r>
            <a:r>
              <a:rPr lang="en-US" sz="2800" dirty="0"/>
              <a:t>. The null hypothesis should be rejected.</a:t>
            </a:r>
          </a:p>
          <a:p>
            <a:pPr>
              <a:defRPr sz="2800"/>
            </a:pPr>
            <a:endParaRPr lang="en-US" sz="2800" dirty="0"/>
          </a:p>
          <a:p>
            <a:pPr>
              <a:defRPr sz="2800"/>
            </a:pPr>
            <a:endParaRPr sz="2800" dirty="0"/>
          </a:p>
        </p:txBody>
      </p:sp>
    </p:spTree>
    <p:extLst>
      <p:ext uri="{BB962C8B-B14F-4D97-AF65-F5344CB8AC3E}">
        <p14:creationId xmlns:p14="http://schemas.microsoft.com/office/powerpoint/2010/main" val="4195155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Detecting an Association Between Qualitative Variables—Slide 17</a:t>
            </a:r>
            <a:endParaRPr dirty="0"/>
          </a:p>
        </p:txBody>
      </p:sp>
      <p:sp>
        <p:nvSpPr>
          <p:cNvPr id="3" name="Content Placeholder 2"/>
          <p:cNvSpPr>
            <a:spLocks noGrp="1"/>
          </p:cNvSpPr>
          <p:nvPr>
            <p:ph type="body" sz="quarter" idx="10"/>
          </p:nvPr>
        </p:nvSpPr>
        <p:spPr/>
        <p:txBody>
          <a:bodyPr>
            <a:normAutofit/>
          </a:bodyPr>
          <a:lstStyle/>
          <a:p>
            <a:r>
              <a:rPr lang="en-IN" sz="2800" i="1" dirty="0"/>
              <a:t>Conclusion and Interpretation</a:t>
            </a:r>
            <a:r>
              <a:rPr lang="en-IN" sz="2800" dirty="0"/>
              <a:t>: </a:t>
            </a:r>
            <a:r>
              <a:rPr sz="2800" dirty="0"/>
              <a:t>There is significant evidence at the </a:t>
            </a:r>
            <a:r>
              <a:rPr sz="2800" dirty="0">
                <a:latin typeface="Cambria Math"/>
              </a:rPr>
              <a:t>0.10</a:t>
            </a:r>
            <a:r>
              <a:rPr sz="2800" dirty="0"/>
              <a:t> level to conclude that the price charged at checkout and checkout method are dependent. The difference is much too great to be attributed to ordinary sampling variation alone.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Chi-Square Test for Association between Two Qualitative Variables</a:t>
            </a:r>
            <a:r>
              <a:rPr lang="en-US" dirty="0"/>
              <a:t>—Slide 1</a:t>
            </a:r>
            <a:endParaRPr dirty="0"/>
          </a:p>
        </p:txBody>
      </p:sp>
      <p:sp>
        <p:nvSpPr>
          <p:cNvPr id="3" name="Text Placeholder 2"/>
          <p:cNvSpPr>
            <a:spLocks noGrp="1"/>
          </p:cNvSpPr>
          <p:nvPr>
            <p:ph type="body" sz="quarter" idx="10"/>
          </p:nvPr>
        </p:nvSpPr>
        <p:spPr>
          <a:xfrm>
            <a:off x="457200" y="1082078"/>
            <a:ext cx="8229600" cy="3108922"/>
          </a:xfrm>
        </p:spPr>
        <p:txBody>
          <a:bodyPr>
            <a:normAutofit/>
          </a:bodyPr>
          <a:lstStyle/>
          <a:p>
            <a:r>
              <a:rPr sz="2800" b="1" dirty="0"/>
              <a:t>Hypotheses:</a:t>
            </a:r>
          </a:p>
          <a:p>
            <a:r>
              <a:rPr lang="en-IN" sz="2800" i="1" dirty="0"/>
              <a:t>H</a:t>
            </a:r>
            <a:r>
              <a:rPr lang="en-IN" sz="1050" i="1" dirty="0"/>
              <a:t> </a:t>
            </a:r>
            <a:r>
              <a:rPr lang="en-IN" sz="2800" dirty="0"/>
              <a:t>₀: T</a:t>
            </a:r>
            <a:r>
              <a:rPr sz="2800" dirty="0"/>
              <a:t>he two qualitative variables are independent (not related).</a:t>
            </a:r>
          </a:p>
          <a:p>
            <a:r>
              <a:rPr lang="en-IN" i="1" dirty="0"/>
              <a:t>H</a:t>
            </a:r>
            <a:r>
              <a:rPr lang="en-IN" sz="1050" i="1" dirty="0"/>
              <a:t> </a:t>
            </a:r>
            <a:r>
              <a:rPr lang="en-IN" i="1" baseline="-25000" dirty="0"/>
              <a:t>a</a:t>
            </a:r>
            <a:r>
              <a:rPr lang="en-IN" dirty="0"/>
              <a:t>: </a:t>
            </a:r>
            <a:r>
              <a:rPr sz="2800" dirty="0"/>
              <a:t>The two qualitative variables are dependent (related).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Chi-Square Test for Association between Two Qualitative Variables</a:t>
            </a:r>
            <a:r>
              <a:rPr lang="en-US" dirty="0"/>
              <a:t>—Slide 2</a:t>
            </a:r>
            <a:endParaRPr dirty="0"/>
          </a:p>
        </p:txBody>
      </p:sp>
      <p:sp>
        <p:nvSpPr>
          <p:cNvPr id="3" name="Text Placeholder 2"/>
          <p:cNvSpPr>
            <a:spLocks noGrp="1"/>
          </p:cNvSpPr>
          <p:nvPr>
            <p:ph type="body" sz="quarter" idx="10"/>
          </p:nvPr>
        </p:nvSpPr>
        <p:spPr/>
        <p:txBody>
          <a:bodyPr>
            <a:normAutofit/>
          </a:bodyPr>
          <a:lstStyle/>
          <a:p>
            <a:r>
              <a:rPr sz="2000" b="1" dirty="0"/>
              <a:t>Test Statistic:</a:t>
            </a:r>
          </a:p>
          <a:p>
            <a:pPr algn="ctr">
              <a:defRPr sz="2800"/>
            </a:pPr>
            <a:endParaRPr lang="en-US" sz="2000" b="1" dirty="0"/>
          </a:p>
          <a:p>
            <a:pPr algn="ctr">
              <a:defRPr sz="2800"/>
            </a:pPr>
            <a:endParaRPr lang="en-US" sz="1500" b="1" dirty="0"/>
          </a:p>
          <a:p>
            <a:pPr>
              <a:defRPr sz="2800"/>
            </a:pPr>
            <a:endParaRPr lang="en-IN" sz="1500" dirty="0"/>
          </a:p>
          <a:p>
            <a:pPr algn="ctr">
              <a:defRPr sz="2800"/>
            </a:pPr>
            <a:endParaRPr lang="en-IN" sz="2000" dirty="0"/>
          </a:p>
          <a:p>
            <a:pPr algn="ctr">
              <a:defRPr sz="2800"/>
            </a:pPr>
            <a:endParaRPr lang="ar-AE" sz="2000" dirty="0"/>
          </a:p>
          <a:p>
            <a:endParaRPr sz="2000" b="1" dirty="0"/>
          </a:p>
        </p:txBody>
      </p:sp>
      <p:pic>
        <p:nvPicPr>
          <p:cNvPr id="10" name="Picture 9" descr="Chi square equals the summation from i equals one to r, the summation from j equals one to c, open bracket n subscript i j minus expected value of open parenthesis n subscript i j close parenthesis close bracket squared all divided by expected value of open parenthesis n subscript i j close parenthesis">
            <a:extLst>
              <a:ext uri="{FF2B5EF4-FFF2-40B4-BE49-F238E27FC236}">
                <a16:creationId xmlns:a16="http://schemas.microsoft.com/office/drawing/2014/main" id="{D0C25A46-E9FC-4806-201A-B7A9D27F8FCF}"/>
              </a:ext>
            </a:extLst>
          </p:cNvPr>
          <p:cNvPicPr>
            <a:picLocks noChangeAspect="1"/>
          </p:cNvPicPr>
          <p:nvPr/>
        </p:nvPicPr>
        <p:blipFill>
          <a:blip r:embed="rId2"/>
          <a:stretch>
            <a:fillRect/>
          </a:stretch>
        </p:blipFill>
        <p:spPr>
          <a:xfrm>
            <a:off x="3274616" y="1439998"/>
            <a:ext cx="2594768" cy="947052"/>
          </a:xfrm>
          <a:prstGeom prst="rect">
            <a:avLst/>
          </a:prstGeom>
        </p:spPr>
      </p:pic>
      <p:sp>
        <p:nvSpPr>
          <p:cNvPr id="20" name="TextBox 19">
            <a:extLst>
              <a:ext uri="{FF2B5EF4-FFF2-40B4-BE49-F238E27FC236}">
                <a16:creationId xmlns:a16="http://schemas.microsoft.com/office/drawing/2014/main" id="{264D50C9-5067-5BC1-748F-E0D0889E6F14}"/>
              </a:ext>
            </a:extLst>
          </p:cNvPr>
          <p:cNvSpPr txBox="1"/>
          <p:nvPr/>
        </p:nvSpPr>
        <p:spPr>
          <a:xfrm>
            <a:off x="470646" y="2380130"/>
            <a:ext cx="8216154" cy="369332"/>
          </a:xfrm>
          <a:prstGeom prst="rect">
            <a:avLst/>
          </a:prstGeom>
          <a:noFill/>
        </p:spPr>
        <p:txBody>
          <a:bodyPr wrap="square">
            <a:spAutoFit/>
          </a:bodyPr>
          <a:lstStyle/>
          <a:p>
            <a:pPr>
              <a:defRPr sz="2800"/>
            </a:pPr>
            <a:r>
              <a:rPr lang="en-IN" sz="1800" dirty="0">
                <a:solidFill>
                  <a:srgbClr val="000000"/>
                </a:solidFill>
              </a:rPr>
              <a:t>Where </a:t>
            </a:r>
            <a:r>
              <a:rPr lang="en-IN" sz="1800" i="1" dirty="0">
                <a:solidFill>
                  <a:srgbClr val="000000"/>
                </a:solidFill>
              </a:rPr>
              <a:t>r</a:t>
            </a:r>
            <a:r>
              <a:rPr lang="en-IN" sz="1800" dirty="0">
                <a:solidFill>
                  <a:srgbClr val="000000"/>
                </a:solidFill>
              </a:rPr>
              <a:t> = the number of rows and </a:t>
            </a:r>
            <a:r>
              <a:rPr lang="en-IN" sz="1800" i="1" dirty="0">
                <a:solidFill>
                  <a:srgbClr val="000000"/>
                </a:solidFill>
              </a:rPr>
              <a:t>c</a:t>
            </a:r>
            <a:r>
              <a:rPr lang="en-IN" sz="1800" dirty="0">
                <a:solidFill>
                  <a:srgbClr val="000000"/>
                </a:solidFill>
              </a:rPr>
              <a:t> = the number of columns.</a:t>
            </a:r>
          </a:p>
        </p:txBody>
      </p:sp>
      <p:pic>
        <p:nvPicPr>
          <p:cNvPr id="12" name="Picture 11" descr="E of open parenthesis n subscript i j close parenthesis equals n times p subscript i times p subscript j equals open parenthesis row i total close parenthesis times open parenthesis column j total close parenthesis all divided by n">
            <a:extLst>
              <a:ext uri="{FF2B5EF4-FFF2-40B4-BE49-F238E27FC236}">
                <a16:creationId xmlns:a16="http://schemas.microsoft.com/office/drawing/2014/main" id="{4CFADA4D-2C33-71E1-58A0-241811E61A13}"/>
              </a:ext>
            </a:extLst>
          </p:cNvPr>
          <p:cNvPicPr>
            <a:picLocks noChangeAspect="1"/>
          </p:cNvPicPr>
          <p:nvPr/>
        </p:nvPicPr>
        <p:blipFill>
          <a:blip r:embed="rId3"/>
          <a:stretch>
            <a:fillRect/>
          </a:stretch>
        </p:blipFill>
        <p:spPr>
          <a:xfrm>
            <a:off x="2395537" y="2877237"/>
            <a:ext cx="4352925" cy="627963"/>
          </a:xfrm>
          <a:prstGeom prst="rect">
            <a:avLst/>
          </a:prstGeom>
        </p:spPr>
      </p:pic>
      <p:sp>
        <p:nvSpPr>
          <p:cNvPr id="18" name="TextBox 17">
            <a:extLst>
              <a:ext uri="{FF2B5EF4-FFF2-40B4-BE49-F238E27FC236}">
                <a16:creationId xmlns:a16="http://schemas.microsoft.com/office/drawing/2014/main" id="{15063C9C-7699-A6F6-677A-EAFB9090CEB0}"/>
              </a:ext>
            </a:extLst>
          </p:cNvPr>
          <p:cNvSpPr txBox="1"/>
          <p:nvPr/>
        </p:nvSpPr>
        <p:spPr>
          <a:xfrm>
            <a:off x="470646" y="3545540"/>
            <a:ext cx="8216154" cy="646331"/>
          </a:xfrm>
          <a:prstGeom prst="rect">
            <a:avLst/>
          </a:prstGeom>
          <a:noFill/>
        </p:spPr>
        <p:txBody>
          <a:bodyPr wrap="square">
            <a:spAutoFit/>
          </a:bodyPr>
          <a:lstStyle/>
          <a:p>
            <a:pPr>
              <a:defRPr sz="2800"/>
            </a:pPr>
            <a:r>
              <a:rPr lang="en-IN" sz="1800" dirty="0">
                <a:solidFill>
                  <a:srgbClr val="000000"/>
                </a:solidFill>
              </a:rPr>
              <a:t>Where </a:t>
            </a:r>
            <a:r>
              <a:rPr lang="en-IN" sz="1800" i="1" dirty="0">
                <a:solidFill>
                  <a:srgbClr val="000000"/>
                </a:solidFill>
              </a:rPr>
              <a:t>n</a:t>
            </a:r>
            <a:r>
              <a:rPr lang="en-IN" sz="1800" dirty="0">
                <a:solidFill>
                  <a:srgbClr val="000000"/>
                </a:solidFill>
              </a:rPr>
              <a:t> is the total number of observations and </a:t>
            </a:r>
            <a:r>
              <a:rPr lang="en-IN" sz="1800" i="1" dirty="0">
                <a:solidFill>
                  <a:srgbClr val="000000"/>
                </a:solidFill>
              </a:rPr>
              <a:t>p</a:t>
            </a:r>
            <a:r>
              <a:rPr lang="en-IN" sz="1000" i="1" dirty="0">
                <a:solidFill>
                  <a:srgbClr val="000000"/>
                </a:solidFill>
              </a:rPr>
              <a:t> </a:t>
            </a:r>
            <a:r>
              <a:rPr lang="en-IN" sz="1800" i="1" baseline="-25000" dirty="0" err="1">
                <a:solidFill>
                  <a:srgbClr val="000000"/>
                </a:solidFill>
              </a:rPr>
              <a:t>i</a:t>
            </a:r>
            <a:r>
              <a:rPr lang="ar-AE" sz="1800" dirty="0">
                <a:solidFill>
                  <a:srgbClr val="000000"/>
                </a:solidFill>
              </a:rPr>
              <a:t> </a:t>
            </a:r>
            <a:r>
              <a:rPr lang="en-IN" sz="1800" dirty="0">
                <a:solidFill>
                  <a:srgbClr val="000000"/>
                </a:solidFill>
              </a:rPr>
              <a:t>and </a:t>
            </a:r>
            <a:r>
              <a:rPr lang="en-IN" sz="1800" i="1" dirty="0">
                <a:solidFill>
                  <a:srgbClr val="000000"/>
                </a:solidFill>
              </a:rPr>
              <a:t>p</a:t>
            </a:r>
            <a:r>
              <a:rPr lang="en-IN" sz="1000" i="1" dirty="0">
                <a:solidFill>
                  <a:srgbClr val="000000"/>
                </a:solidFill>
              </a:rPr>
              <a:t> </a:t>
            </a:r>
            <a:r>
              <a:rPr lang="en-IN" sz="1800" i="1" baseline="-25000" dirty="0">
                <a:solidFill>
                  <a:srgbClr val="000000"/>
                </a:solidFill>
              </a:rPr>
              <a:t>j</a:t>
            </a:r>
            <a:r>
              <a:rPr lang="ar-AE" sz="1800" dirty="0">
                <a:solidFill>
                  <a:srgbClr val="000000"/>
                </a:solidFill>
              </a:rPr>
              <a:t> </a:t>
            </a:r>
            <a:r>
              <a:rPr lang="en-IN" sz="1800" dirty="0">
                <a:solidFill>
                  <a:srgbClr val="000000"/>
                </a:solidFill>
              </a:rPr>
              <a:t>are estimates of the true population proportions calculated as follows.</a:t>
            </a:r>
          </a:p>
        </p:txBody>
      </p:sp>
      <p:pic>
        <p:nvPicPr>
          <p:cNvPr id="14" name="Picture 13" descr="p subscript i equals the number of observations in row i divided by n ">
            <a:extLst>
              <a:ext uri="{FF2B5EF4-FFF2-40B4-BE49-F238E27FC236}">
                <a16:creationId xmlns:a16="http://schemas.microsoft.com/office/drawing/2014/main" id="{4D5828E9-8AE0-84BA-C98F-412B54C33DBD}"/>
              </a:ext>
            </a:extLst>
          </p:cNvPr>
          <p:cNvPicPr>
            <a:picLocks noChangeAspect="1"/>
          </p:cNvPicPr>
          <p:nvPr/>
        </p:nvPicPr>
        <p:blipFill>
          <a:blip r:embed="rId4"/>
          <a:stretch>
            <a:fillRect/>
          </a:stretch>
        </p:blipFill>
        <p:spPr>
          <a:xfrm>
            <a:off x="2408984" y="4266648"/>
            <a:ext cx="4233863" cy="610152"/>
          </a:xfrm>
          <a:prstGeom prst="rect">
            <a:avLst/>
          </a:prstGeom>
        </p:spPr>
      </p:pic>
      <p:pic>
        <p:nvPicPr>
          <p:cNvPr id="16" name="Picture 15" descr="p subscript j equals the number of observations in column j divided by n">
            <a:extLst>
              <a:ext uri="{FF2B5EF4-FFF2-40B4-BE49-F238E27FC236}">
                <a16:creationId xmlns:a16="http://schemas.microsoft.com/office/drawing/2014/main" id="{2607259F-6E40-BD6F-0091-49108C39E7CF}"/>
              </a:ext>
            </a:extLst>
          </p:cNvPr>
          <p:cNvPicPr>
            <a:picLocks noChangeAspect="1"/>
          </p:cNvPicPr>
          <p:nvPr/>
        </p:nvPicPr>
        <p:blipFill>
          <a:blip r:embed="rId5"/>
          <a:stretch>
            <a:fillRect/>
          </a:stretch>
        </p:blipFill>
        <p:spPr>
          <a:xfrm>
            <a:off x="2286000" y="5116147"/>
            <a:ext cx="4572000" cy="603710"/>
          </a:xfrm>
          <a:prstGeom prst="rect">
            <a:avLst/>
          </a:prstGeom>
        </p:spPr>
      </p:pic>
    </p:spTree>
    <p:extLst>
      <p:ext uri="{BB962C8B-B14F-4D97-AF65-F5344CB8AC3E}">
        <p14:creationId xmlns:p14="http://schemas.microsoft.com/office/powerpoint/2010/main" val="3102249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Chi-Square Test for Association between Two Qualitative Variables</a:t>
            </a:r>
            <a:r>
              <a:rPr lang="en-US" dirty="0"/>
              <a:t>—Slide 3</a:t>
            </a:r>
            <a:endParaRPr dirty="0"/>
          </a:p>
        </p:txBody>
      </p:sp>
      <p:sp>
        <p:nvSpPr>
          <p:cNvPr id="3" name="Text Placeholder 2"/>
          <p:cNvSpPr>
            <a:spLocks noGrp="1"/>
          </p:cNvSpPr>
          <p:nvPr>
            <p:ph type="body" sz="quarter" idx="10"/>
          </p:nvPr>
        </p:nvSpPr>
        <p:spPr>
          <a:xfrm>
            <a:off x="457200" y="1082078"/>
            <a:ext cx="8229600" cy="3947122"/>
          </a:xfrm>
        </p:spPr>
        <p:txBody>
          <a:bodyPr>
            <a:normAutofit/>
          </a:bodyPr>
          <a:lstStyle/>
          <a:p>
            <a:pPr>
              <a:defRPr sz="2800"/>
            </a:pPr>
            <a:r>
              <a:rPr sz="2800" dirty="0"/>
              <a:t>If the null hypothesis is true and </a:t>
            </a:r>
            <a:r>
              <a:rPr lang="en-US" sz="2800" i="1" dirty="0"/>
              <a:t>n</a:t>
            </a:r>
            <a:r>
              <a:rPr sz="2800" dirty="0"/>
              <a:t> is large enough so that the expected number of observations in each cell is at least </a:t>
            </a:r>
            <a:r>
              <a:rPr sz="2800" dirty="0">
                <a:latin typeface="Cambria Math"/>
              </a:rPr>
              <a:t>5</a:t>
            </a:r>
            <a:r>
              <a:rPr sz="2800" dirty="0"/>
              <a:t>, then the test statistic has an approximate chi-square distribution with</a:t>
            </a:r>
            <a:r>
              <a:rPr lang="en-IN" dirty="0"/>
              <a:t> (</a:t>
            </a:r>
            <a:r>
              <a:rPr lang="en-IN" i="1" dirty="0"/>
              <a:t>r</a:t>
            </a:r>
            <a:r>
              <a:rPr lang="en-IN" dirty="0"/>
              <a:t> </a:t>
            </a:r>
            <a:r>
              <a:rPr lang="en-IN" dirty="0">
                <a:latin typeface="Calibri" panose="020F0502020204030204" pitchFamily="34" charset="0"/>
                <a:ea typeface="Calibri" panose="020F0502020204030204" pitchFamily="34" charset="0"/>
                <a:cs typeface="Calibri" panose="020F0502020204030204" pitchFamily="34" charset="0"/>
              </a:rPr>
              <a:t>−</a:t>
            </a:r>
            <a:r>
              <a:rPr lang="en-IN" dirty="0"/>
              <a:t> 1) (</a:t>
            </a:r>
            <a:r>
              <a:rPr lang="en-IN" i="1" dirty="0"/>
              <a:t>c</a:t>
            </a:r>
            <a:r>
              <a:rPr lang="en-IN" dirty="0"/>
              <a:t> </a:t>
            </a:r>
            <a:r>
              <a:rPr lang="en-IN" dirty="0">
                <a:latin typeface="Calibri" panose="020F0502020204030204" pitchFamily="34" charset="0"/>
                <a:ea typeface="Calibri" panose="020F0502020204030204" pitchFamily="34" charset="0"/>
                <a:cs typeface="Calibri" panose="020F0502020204030204" pitchFamily="34" charset="0"/>
              </a:rPr>
              <a:t>−</a:t>
            </a:r>
            <a:r>
              <a:rPr lang="en-IN" dirty="0"/>
              <a:t> 1)</a:t>
            </a:r>
            <a:r>
              <a:rPr sz="2800" dirty="0"/>
              <a:t> degrees of freedom.</a:t>
            </a:r>
          </a:p>
          <a:p>
            <a:r>
              <a:rPr sz="2800" b="1" dirty="0"/>
              <a:t>Rejection Region:</a:t>
            </a:r>
          </a:p>
          <a:p>
            <a:pPr>
              <a:defRPr sz="2800"/>
            </a:pPr>
            <a:r>
              <a:rPr sz="2800" dirty="0"/>
              <a:t>Reject</a:t>
            </a:r>
            <a:r>
              <a:rPr lang="en-IN" sz="2800" dirty="0"/>
              <a: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sz="2800" dirty="0"/>
              <a:t> if</a:t>
            </a:r>
          </a:p>
        </p:txBody>
      </p:sp>
      <p:pic>
        <p:nvPicPr>
          <p:cNvPr id="6" name="Picture 5" descr="Chi square is greater than or equal to chi square subscript alpha.">
            <a:extLst>
              <a:ext uri="{FF2B5EF4-FFF2-40B4-BE49-F238E27FC236}">
                <a16:creationId xmlns:a16="http://schemas.microsoft.com/office/drawing/2014/main" id="{01ACD7E3-EBFD-6FE2-B06F-9523229528C4}"/>
              </a:ext>
            </a:extLst>
          </p:cNvPr>
          <p:cNvPicPr>
            <a:picLocks noChangeAspect="1"/>
          </p:cNvPicPr>
          <p:nvPr/>
        </p:nvPicPr>
        <p:blipFill>
          <a:blip r:embed="rId2"/>
          <a:stretch>
            <a:fillRect/>
          </a:stretch>
        </p:blipFill>
        <p:spPr>
          <a:xfrm>
            <a:off x="2276475" y="3864627"/>
            <a:ext cx="1000125" cy="457200"/>
          </a:xfrm>
          <a:prstGeom prst="rect">
            <a:avLst/>
          </a:prstGeom>
        </p:spPr>
      </p:pic>
      <p:sp>
        <p:nvSpPr>
          <p:cNvPr id="7" name="TextBox 6">
            <a:extLst>
              <a:ext uri="{FF2B5EF4-FFF2-40B4-BE49-F238E27FC236}">
                <a16:creationId xmlns:a16="http://schemas.microsoft.com/office/drawing/2014/main" id="{A0DF5EDD-410E-D4B3-7A47-F724099DF269}"/>
              </a:ext>
            </a:extLst>
          </p:cNvPr>
          <p:cNvSpPr txBox="1"/>
          <p:nvPr/>
        </p:nvSpPr>
        <p:spPr>
          <a:xfrm>
            <a:off x="3276600" y="3809392"/>
            <a:ext cx="4416425"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with (</a:t>
            </a:r>
            <a:r>
              <a:rPr kumimoji="0" lang="en-IN" sz="2800" b="0" i="1" u="none" strike="noStrike" kern="1200" cap="none" spc="0" normalizeH="0" baseline="0" noProof="0">
                <a:ln>
                  <a:noFill/>
                </a:ln>
                <a:solidFill>
                  <a:srgbClr val="000000"/>
                </a:solidFill>
                <a:effectLst/>
                <a:uLnTx/>
                <a:uFillTx/>
                <a:latin typeface="Calibri"/>
                <a:ea typeface="+mn-ea"/>
                <a:cs typeface="+mn-cs"/>
              </a:rPr>
              <a:t>r</a:t>
            </a:r>
            <a:r>
              <a:rPr kumimoji="0" lang="en-IN" sz="2800" b="0" i="0" u="none" strike="noStrike" kern="1200" cap="none" spc="0" normalizeH="0" baseline="0" noProof="0">
                <a:ln>
                  <a:noFill/>
                </a:ln>
                <a:solidFill>
                  <a:srgbClr val="000000"/>
                </a:solidFill>
                <a:effectLst/>
                <a:uLnTx/>
                <a:uFillTx/>
                <a:latin typeface="Calibri"/>
                <a:ea typeface="+mn-ea"/>
                <a:cs typeface="+mn-cs"/>
              </a:rPr>
              <a:t> </a:t>
            </a:r>
            <a:r>
              <a:rPr kumimoji="0" lang="en-IN" sz="2800" b="0" i="0" u="none" strike="noStrike" kern="1200" cap="none" spc="0" normalizeH="0" baseline="0" noProof="0">
                <a:ln>
                  <a:noFill/>
                </a:ln>
                <a:solidFill>
                  <a:srgbClr val="000000"/>
                </a:solidFill>
                <a:effectLst/>
                <a:uLnTx/>
                <a:uFillTx/>
                <a:latin typeface="Symbol" panose="05050102010706020507" pitchFamily="18" charset="2"/>
                <a:ea typeface="+mn-ea"/>
                <a:cs typeface="+mn-cs"/>
              </a:rPr>
              <a:t>-</a:t>
            </a:r>
            <a:r>
              <a:rPr kumimoji="0" lang="en-IN" sz="2800" b="0" i="0" u="none" strike="noStrike" kern="1200" cap="none" spc="0" normalizeH="0" baseline="0" noProof="0">
                <a:ln>
                  <a:noFill/>
                </a:ln>
                <a:solidFill>
                  <a:srgbClr val="000000"/>
                </a:solidFill>
                <a:effectLst/>
                <a:uLnTx/>
                <a:uFillTx/>
                <a:latin typeface="Calibri"/>
                <a:ea typeface="+mn-ea"/>
                <a:cs typeface="+mn-cs"/>
              </a:rPr>
              <a:t> 1) (</a:t>
            </a:r>
            <a:r>
              <a:rPr kumimoji="0" lang="en-IN" sz="2800" b="0" i="1" u="none" strike="noStrike" kern="1200" cap="none" spc="0" normalizeH="0" baseline="0" noProof="0">
                <a:ln>
                  <a:noFill/>
                </a:ln>
                <a:solidFill>
                  <a:srgbClr val="000000"/>
                </a:solidFill>
                <a:effectLst/>
                <a:uLnTx/>
                <a:uFillTx/>
                <a:latin typeface="Calibri"/>
                <a:ea typeface="+mn-ea"/>
                <a:cs typeface="+mn-cs"/>
              </a:rPr>
              <a:t>c</a:t>
            </a:r>
            <a:r>
              <a:rPr kumimoji="0" lang="en-IN" sz="2800" b="0" i="0" u="none" strike="noStrike" kern="1200" cap="none" spc="0" normalizeH="0" baseline="0" noProof="0">
                <a:ln>
                  <a:noFill/>
                </a:ln>
                <a:solidFill>
                  <a:srgbClr val="000000"/>
                </a:solidFill>
                <a:effectLst/>
                <a:uLnTx/>
                <a:uFillTx/>
                <a:latin typeface="Calibri"/>
                <a:ea typeface="+mn-ea"/>
                <a:cs typeface="+mn-cs"/>
              </a:rPr>
              <a:t> </a:t>
            </a:r>
            <a:r>
              <a:rPr kumimoji="0" lang="en-IN" sz="2800" b="0" i="0" u="none" strike="noStrike" kern="1200" cap="none" spc="0" normalizeH="0" baseline="0" noProof="0">
                <a:ln>
                  <a:noFill/>
                </a:ln>
                <a:solidFill>
                  <a:srgbClr val="000000"/>
                </a:solidFill>
                <a:effectLst/>
                <a:uLnTx/>
                <a:uFillTx/>
                <a:latin typeface="Symbol" panose="05050102010706020507" pitchFamily="18" charset="2"/>
                <a:ea typeface="+mn-ea"/>
                <a:cs typeface="+mn-cs"/>
              </a:rPr>
              <a:t>-</a:t>
            </a:r>
            <a:r>
              <a:rPr kumimoji="0" lang="en-IN" sz="2800" b="0" i="0" u="none" strike="noStrike" kern="1200" cap="none" spc="0" normalizeH="0" baseline="0" noProof="0">
                <a:ln>
                  <a:noFill/>
                </a:ln>
                <a:solidFill>
                  <a:srgbClr val="000000"/>
                </a:solidFill>
                <a:effectLst/>
                <a:uLnTx/>
                <a:uFillTx/>
                <a:latin typeface="Calibri"/>
                <a:ea typeface="+mn-ea"/>
                <a:cs typeface="+mn-cs"/>
              </a:rPr>
              <a:t> 1) degrees of</a:t>
            </a:r>
            <a:endParaRPr lang="en-IN" dirty="0"/>
          </a:p>
        </p:txBody>
      </p:sp>
      <p:sp>
        <p:nvSpPr>
          <p:cNvPr id="9" name="TextBox 8">
            <a:extLst>
              <a:ext uri="{FF2B5EF4-FFF2-40B4-BE49-F238E27FC236}">
                <a16:creationId xmlns:a16="http://schemas.microsoft.com/office/drawing/2014/main" id="{F7AF6867-675E-D0A1-A34D-A28F937488A1}"/>
              </a:ext>
            </a:extLst>
          </p:cNvPr>
          <p:cNvSpPr txBox="1"/>
          <p:nvPr/>
        </p:nvSpPr>
        <p:spPr>
          <a:xfrm>
            <a:off x="457200" y="4235334"/>
            <a:ext cx="1524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2800"/>
            </a:pPr>
            <a:r>
              <a:rPr kumimoji="0" lang="en-IN" sz="2800" b="0" i="0" u="none" strike="noStrike" kern="1200" cap="none" spc="0" normalizeH="0" baseline="0" noProof="0">
                <a:ln>
                  <a:noFill/>
                </a:ln>
                <a:solidFill>
                  <a:srgbClr val="000000"/>
                </a:solidFill>
                <a:effectLst/>
                <a:uLnTx/>
                <a:uFillTx/>
                <a:latin typeface="Calibri"/>
                <a:ea typeface="+mn-ea"/>
                <a:cs typeface="+mn-cs"/>
              </a:rPr>
              <a:t>freedom.</a:t>
            </a:r>
            <a:endParaRPr kumimoji="0" lang="en-IN" sz="2800"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1692386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Detecting an Association Between Qualitative Variables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Many grocery stores have self-checkout scanners so that customers can check out faster. Some customers are concerned that the scanners will be wrong and overcharge them. However, the manufacturer of the scanners indicates that the scanners will err in favor of the customer most of the time. In a random sample of customers checking themselves out of the grocery store as well as those that allow the employees to check them out, we have the following contingency table.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2</a:t>
            </a:r>
            <a:endParaRPr dirty="0"/>
          </a:p>
        </p:txBody>
      </p:sp>
      <p:sp>
        <p:nvSpPr>
          <p:cNvPr id="7" name="TextBox 6">
            <a:extLst>
              <a:ext uri="{FF2B5EF4-FFF2-40B4-BE49-F238E27FC236}">
                <a16:creationId xmlns:a16="http://schemas.microsoft.com/office/drawing/2014/main" id="{F744B78B-95B1-1116-D3FB-DE82733C0676}"/>
              </a:ext>
            </a:extLst>
          </p:cNvPr>
          <p:cNvSpPr txBox="1"/>
          <p:nvPr/>
        </p:nvSpPr>
        <p:spPr>
          <a:xfrm>
            <a:off x="457200" y="1328732"/>
            <a:ext cx="8229600" cy="400110"/>
          </a:xfrm>
          <a:prstGeom prst="rect">
            <a:avLst/>
          </a:prstGeom>
          <a:noFill/>
        </p:spPr>
        <p:txBody>
          <a:bodyPr wrap="square">
            <a:spAutoFit/>
          </a:bodyPr>
          <a:lstStyle/>
          <a:p>
            <a:pPr algn="ctr"/>
            <a:r>
              <a:rPr lang="en-IN" sz="2000" dirty="0"/>
              <a:t>Table 7 – Self-Checkout versus Employee Checkout at the Grocery Store</a:t>
            </a:r>
          </a:p>
        </p:txBody>
      </p:sp>
      <p:graphicFrame>
        <p:nvGraphicFramePr>
          <p:cNvPr id="4" name="Table Placeholder 2" descr="A table showing the relationship between price accuracy and checkout type. The rows represent pricing outcomes: Undercharge, Overcharge, and Correct Price. The columns represent checkout methods: Self-Checkout, Employee Checkout, and Totals.&#10;&#10;Undercharge: 20 at Self-Checkout, 10 at Employee Checkout, total 30&#10;&#10;Overcharge: 15 at Self-Checkout, 30 at Employee Checkout, total 45&#10;&#10;Correct Price: 200 at Self-Checkout, 225 at Employee Checkout, total 425&#10;&#10;The bottom row shows column totals: 235 for Self-Checkout, 265 for Employee Checkout, and 500 overall.">
            <a:extLst>
              <a:ext uri="{FF2B5EF4-FFF2-40B4-BE49-F238E27FC236}">
                <a16:creationId xmlns:a16="http://schemas.microsoft.com/office/drawing/2014/main" id="{FF6E5292-AFF1-4317-972C-8CD9A5B743C1}"/>
              </a:ext>
            </a:extLst>
          </p:cNvPr>
          <p:cNvGraphicFramePr>
            <a:graphicFrameLocks/>
          </p:cNvGraphicFramePr>
          <p:nvPr>
            <p:extLst>
              <p:ext uri="{D42A27DB-BD31-4B8C-83A1-F6EECF244321}">
                <p14:modId xmlns:p14="http://schemas.microsoft.com/office/powerpoint/2010/main" val="3111181551"/>
              </p:ext>
            </p:extLst>
          </p:nvPr>
        </p:nvGraphicFramePr>
        <p:xfrm>
          <a:off x="457200" y="17526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Price Charged</a:t>
                      </a:r>
                    </a:p>
                  </a:txBody>
                  <a:tcPr/>
                </a:tc>
                <a:tc>
                  <a:txBody>
                    <a:bodyPr/>
                    <a:lstStyle/>
                    <a:p>
                      <a:pPr algn="ctr">
                        <a:defRPr sz="1600" b="1"/>
                      </a:pPr>
                      <a:r>
                        <a:t>Self-Checkout</a:t>
                      </a:r>
                    </a:p>
                  </a:txBody>
                  <a:tcPr/>
                </a:tc>
                <a:tc>
                  <a:txBody>
                    <a:bodyPr/>
                    <a:lstStyle/>
                    <a:p>
                      <a:pPr algn="ctr">
                        <a:defRPr sz="1600" b="1"/>
                      </a:pPr>
                      <a:r>
                        <a:t>Employee Checkout</a:t>
                      </a:r>
                    </a:p>
                  </a:txBody>
                  <a:tcPr/>
                </a:tc>
                <a:tc>
                  <a:txBody>
                    <a:bodyPr/>
                    <a:lstStyle/>
                    <a:p>
                      <a:pPr algn="ctr">
                        <a:defRPr sz="1600" b="1"/>
                      </a:pPr>
                      <a:r>
                        <a:rPr dirty="0"/>
                        <a:t>Total</a:t>
                      </a:r>
                    </a:p>
                  </a:txBody>
                  <a:tcPr/>
                </a:tc>
                <a:extLst>
                  <a:ext uri="{0D108BD9-81ED-4DB2-BD59-A6C34878D82A}">
                    <a16:rowId xmlns:a16="http://schemas.microsoft.com/office/drawing/2014/main" val="10001"/>
                  </a:ext>
                </a:extLst>
              </a:tr>
              <a:tr h="370840">
                <a:tc>
                  <a:txBody>
                    <a:bodyPr/>
                    <a:lstStyle/>
                    <a:p>
                      <a:pPr algn="ctr">
                        <a:defRPr sz="1600" b="1"/>
                      </a:pPr>
                      <a:r>
                        <a:rPr dirty="0"/>
                        <a:t>Undercharge</a:t>
                      </a:r>
                    </a:p>
                  </a:txBody>
                  <a:tcPr/>
                </a:tc>
                <a:tc>
                  <a:txBody>
                    <a:bodyPr/>
                    <a:lstStyle/>
                    <a:p>
                      <a:pPr algn="ctr"/>
                      <a:r>
                        <a:rPr sz="1600" dirty="0"/>
                        <a:t>20</a:t>
                      </a:r>
                      <a:endParaRPr sz="1600" dirty="0">
                        <a:latin typeface="Cambria Math"/>
                      </a:endParaRPr>
                    </a:p>
                  </a:txBody>
                  <a:tcPr/>
                </a:tc>
                <a:tc>
                  <a:txBody>
                    <a:bodyPr/>
                    <a:lstStyle/>
                    <a:p>
                      <a:pPr algn="ctr"/>
                      <a:r>
                        <a:rPr sz="1600" dirty="0"/>
                        <a:t>10</a:t>
                      </a:r>
                      <a:endParaRPr sz="1600" dirty="0">
                        <a:latin typeface="Cambria Math"/>
                      </a:endParaRPr>
                    </a:p>
                  </a:txBody>
                  <a:tcPr/>
                </a:tc>
                <a:tc>
                  <a:txBody>
                    <a:bodyPr/>
                    <a:lstStyle/>
                    <a:p>
                      <a:pPr algn="ctr"/>
                      <a:r>
                        <a:rPr sz="1600"/>
                        <a:t>30</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Overcharge</a:t>
                      </a:r>
                    </a:p>
                  </a:txBody>
                  <a:tcPr/>
                </a:tc>
                <a:tc>
                  <a:txBody>
                    <a:bodyPr/>
                    <a:lstStyle/>
                    <a:p>
                      <a:pPr algn="ctr"/>
                      <a:r>
                        <a:rPr sz="1600" dirty="0"/>
                        <a:t>15</a:t>
                      </a:r>
                      <a:endParaRPr sz="1600" dirty="0">
                        <a:latin typeface="Cambria Math"/>
                      </a:endParaRPr>
                    </a:p>
                  </a:txBody>
                  <a:tcPr/>
                </a:tc>
                <a:tc>
                  <a:txBody>
                    <a:bodyPr/>
                    <a:lstStyle/>
                    <a:p>
                      <a:pPr algn="ctr"/>
                      <a:r>
                        <a:rPr sz="1600"/>
                        <a:t>30</a:t>
                      </a:r>
                      <a:endParaRPr sz="1600">
                        <a:latin typeface="Cambria Math"/>
                      </a:endParaRPr>
                    </a:p>
                  </a:txBody>
                  <a:tcPr/>
                </a:tc>
                <a:tc>
                  <a:txBody>
                    <a:bodyPr/>
                    <a:lstStyle/>
                    <a:p>
                      <a:pPr algn="ctr"/>
                      <a:r>
                        <a:rPr sz="1600"/>
                        <a:t>45</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t>Correct Price</a:t>
                      </a:r>
                    </a:p>
                  </a:txBody>
                  <a:tcPr/>
                </a:tc>
                <a:tc>
                  <a:txBody>
                    <a:bodyPr/>
                    <a:lstStyle/>
                    <a:p>
                      <a:pPr algn="ctr"/>
                      <a:r>
                        <a:rPr sz="1600"/>
                        <a:t>200</a:t>
                      </a:r>
                      <a:endParaRPr sz="1600">
                        <a:latin typeface="Cambria Math"/>
                      </a:endParaRPr>
                    </a:p>
                  </a:txBody>
                  <a:tcPr/>
                </a:tc>
                <a:tc>
                  <a:txBody>
                    <a:bodyPr/>
                    <a:lstStyle/>
                    <a:p>
                      <a:pPr algn="ctr"/>
                      <a:r>
                        <a:rPr sz="1600"/>
                        <a:t>225</a:t>
                      </a:r>
                      <a:endParaRPr sz="1600">
                        <a:latin typeface="Cambria Math"/>
                      </a:endParaRPr>
                    </a:p>
                  </a:txBody>
                  <a:tcPr/>
                </a:tc>
                <a:tc>
                  <a:txBody>
                    <a:bodyPr/>
                    <a:lstStyle/>
                    <a:p>
                      <a:pPr algn="ctr"/>
                      <a:r>
                        <a:rPr sz="1600"/>
                        <a:t>425</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rPr dirty="0"/>
                        <a:t>Total</a:t>
                      </a:r>
                    </a:p>
                  </a:txBody>
                  <a:tcPr/>
                </a:tc>
                <a:tc>
                  <a:txBody>
                    <a:bodyPr/>
                    <a:lstStyle/>
                    <a:p>
                      <a:pPr algn="ctr"/>
                      <a:r>
                        <a:rPr sz="1600"/>
                        <a:t>235</a:t>
                      </a:r>
                      <a:endParaRPr sz="1600">
                        <a:latin typeface="Cambria Math"/>
                      </a:endParaRPr>
                    </a:p>
                  </a:txBody>
                  <a:tcPr/>
                </a:tc>
                <a:tc>
                  <a:txBody>
                    <a:bodyPr/>
                    <a:lstStyle/>
                    <a:p>
                      <a:pPr algn="ctr"/>
                      <a:r>
                        <a:rPr sz="1600"/>
                        <a:t>265</a:t>
                      </a:r>
                      <a:endParaRPr sz="1600">
                        <a:latin typeface="Cambria Math"/>
                      </a:endParaRPr>
                    </a:p>
                  </a:txBody>
                  <a:tcPr/>
                </a:tc>
                <a:tc>
                  <a:txBody>
                    <a:bodyPr/>
                    <a:lstStyle/>
                    <a:p>
                      <a:pPr algn="ctr"/>
                      <a:r>
                        <a:rPr sz="1600" dirty="0"/>
                        <a:t>500</a:t>
                      </a:r>
                      <a:endParaRPr sz="1600" dirty="0">
                        <a:latin typeface="Cambria Math"/>
                      </a:endParaRPr>
                    </a:p>
                  </a:txBody>
                  <a:tcPr/>
                </a:tc>
                <a:extLst>
                  <a:ext uri="{0D108BD9-81ED-4DB2-BD59-A6C34878D82A}">
                    <a16:rowId xmlns:a16="http://schemas.microsoft.com/office/drawing/2014/main" val="10005"/>
                  </a:ext>
                </a:extLst>
              </a:tr>
            </a:tbl>
          </a:graphicData>
        </a:graphic>
      </p:graphicFrame>
      <p:sp>
        <p:nvSpPr>
          <p:cNvPr id="3" name="Text Placeholder 2"/>
          <p:cNvSpPr>
            <a:spLocks noGrp="1"/>
          </p:cNvSpPr>
          <p:nvPr>
            <p:ph type="body" sz="quarter" idx="10"/>
          </p:nvPr>
        </p:nvSpPr>
        <p:spPr>
          <a:xfrm>
            <a:off x="457200" y="3962400"/>
            <a:ext cx="8229600" cy="1578536"/>
          </a:xfrm>
        </p:spPr>
        <p:txBody>
          <a:bodyPr>
            <a:normAutofit fontScale="92500" lnSpcReduction="10000"/>
          </a:bodyPr>
          <a:lstStyle/>
          <a:p>
            <a:r>
              <a:rPr sz="2800" dirty="0"/>
              <a:t>Based on the data, can we conclude that the price charged using scanners is independent of whether a customer checks themselves out or if a store employee checks them out</a:t>
            </a:r>
            <a:r>
              <a:rPr sz="2800" dirty="0">
                <a:latin typeface="Cambria Math" panose="02040503050406030204" pitchFamily="18" charset="0"/>
                <a:ea typeface="Cambria Math" panose="02040503050406030204"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3</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Determine the null hypothesis.</a:t>
            </a:r>
          </a:p>
          <a:p>
            <a:r>
              <a:rPr sz="2800" dirty="0"/>
              <a:t>The null hypothesis is that the price charged at checkout and method of checkout are independent (not related). The null hypothesis is written as</a:t>
            </a:r>
            <a:endParaRPr lang="en-IN" dirty="0"/>
          </a:p>
          <a:p>
            <a:r>
              <a:rPr lang="en-IN" i="1" dirty="0"/>
              <a:t>H</a:t>
            </a:r>
            <a:r>
              <a:rPr lang="en-IN" sz="1050" dirty="0"/>
              <a:t> </a:t>
            </a:r>
            <a:r>
              <a:rPr lang="en-IN" dirty="0"/>
              <a:t>₀</a:t>
            </a:r>
            <a:r>
              <a:rPr sz="2800" dirty="0"/>
              <a:t>: </a:t>
            </a:r>
            <a:r>
              <a:rPr lang="en-IN" sz="2800" dirty="0"/>
              <a:t>Price charged at checkout and method of checkout are independent (not related).</a:t>
            </a:r>
          </a:p>
          <a:p>
            <a:r>
              <a:rPr sz="2800" dirty="0"/>
              <a:t>For this example, we are interested in the proportion of data in each of the Price Charged and Checkout Method categories.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Detecting an Association Between Qualitative Variables</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sz="2800" dirty="0"/>
              <a:t>Step 2: Determine the alternative hypothesis and whether it should be one-sided or two-sided.</a:t>
            </a:r>
          </a:p>
          <a:p>
            <a:r>
              <a:rPr sz="2800" dirty="0"/>
              <a:t>The alternative hypothesis is that the price charged at checkout and method of checkout are dependent (related). The alternative hypothesis is written as</a:t>
            </a:r>
            <a:endParaRPr lang="en-US" sz="2800" dirty="0"/>
          </a:p>
          <a:p>
            <a:r>
              <a:rPr lang="en-IN" i="1" dirty="0"/>
              <a:t>H</a:t>
            </a:r>
            <a:r>
              <a:rPr lang="en-IN" sz="1050" i="1" dirty="0"/>
              <a:t> </a:t>
            </a:r>
            <a:r>
              <a:rPr lang="en-IN" i="1" baseline="-25000" dirty="0"/>
              <a:t>a</a:t>
            </a:r>
            <a:r>
              <a:rPr lang="en-IN" dirty="0"/>
              <a:t>: </a:t>
            </a:r>
            <a:r>
              <a:rPr lang="en-IN" sz="2800" dirty="0"/>
              <a:t>Price charged at checkout and method of checkout are </a:t>
            </a:r>
            <a:r>
              <a:rPr lang="en-IN" dirty="0"/>
              <a:t>d</a:t>
            </a:r>
            <a:r>
              <a:rPr lang="en-IN" sz="2800" dirty="0"/>
              <a:t>ependent (related).</a:t>
            </a:r>
            <a:r>
              <a:rPr lang="en-IN" dirty="0"/>
              <a:t> </a:t>
            </a:r>
          </a:p>
        </p:txBody>
      </p:sp>
    </p:spTree>
    <p:extLst>
      <p:ext uri="{BB962C8B-B14F-4D97-AF65-F5344CB8AC3E}">
        <p14:creationId xmlns:p14="http://schemas.microsoft.com/office/powerpoint/2010/main" val="407779015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1997DB8-DCD9-4E71-8D05-B934E6291AB3}"/>
</file>

<file path=customXml/itemProps2.xml><?xml version="1.0" encoding="utf-8"?>
<ds:datastoreItem xmlns:ds="http://schemas.openxmlformats.org/officeDocument/2006/customXml" ds:itemID="{A5B4B81A-5BDE-4819-B6E1-61C85EAAC967}"/>
</file>

<file path=customXml/itemProps3.xml><?xml version="1.0" encoding="utf-8"?>
<ds:datastoreItem xmlns:ds="http://schemas.openxmlformats.org/officeDocument/2006/customXml" ds:itemID="{860C34A9-5F02-44BE-BECB-E88F915B461B}"/>
</file>

<file path=docProps/app.xml><?xml version="1.0" encoding="utf-8"?>
<Properties xmlns="http://schemas.openxmlformats.org/officeDocument/2006/extended-properties" xmlns:vt="http://schemas.openxmlformats.org/officeDocument/2006/docPropsVTypes">
  <TotalTime>3929</TotalTime>
  <Words>1256</Words>
  <Application>Microsoft Office PowerPoint</Application>
  <PresentationFormat>On-screen Show (4:3)</PresentationFormat>
  <Paragraphs>134</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Calibri</vt:lpstr>
      <vt:lpstr>Courier New</vt:lpstr>
      <vt:lpstr>Cambria Math</vt:lpstr>
      <vt:lpstr>Symbol</vt:lpstr>
      <vt:lpstr>Arial</vt:lpstr>
      <vt:lpstr>Office Theme</vt:lpstr>
      <vt:lpstr>Section 16.3</vt:lpstr>
      <vt:lpstr>Definition: Contingency Table</vt:lpstr>
      <vt:lpstr>Procedure: Chi-Square Test for Association between Two Qualitative Variables—Slide 1</vt:lpstr>
      <vt:lpstr>Procedure: Chi-Square Test for Association between Two Qualitative Variables—Slide 2</vt:lpstr>
      <vt:lpstr>Procedure: Chi-Square Test for Association between Two Qualitative Variables—Slide 3</vt:lpstr>
      <vt:lpstr>Example 1: Detecting an Association Between Qualitative Variables—Slide 1</vt:lpstr>
      <vt:lpstr>Example 1: Detecting an Association Between Qualitative Variables—Slide 2</vt:lpstr>
      <vt:lpstr>Example 1: Detecting an Association Between Qualitative Variables—Slide 3</vt:lpstr>
      <vt:lpstr>Example 1: Detecting an Association Between Qualitative Variables—Slide 4</vt:lpstr>
      <vt:lpstr>Example 1: Detecting an Association Between Qualitative Variables—Slide 5</vt:lpstr>
      <vt:lpstr>Example 1: Detecting an Association Between Qualitative Variables—Slide 6</vt:lpstr>
      <vt:lpstr>Example 1: Detecting an Association Between Qualitative Variables—Slide 7</vt:lpstr>
      <vt:lpstr>Example 1: Detecting an Association Between Qualitative Variables—Slide 8</vt:lpstr>
      <vt:lpstr>Example 1: Detecting an Association Between Qualitative Variables—Slide 9</vt:lpstr>
      <vt:lpstr>Example 1: Detecting an Association Between Qualitative Variables—Slide 10</vt:lpstr>
      <vt:lpstr>Example 1: Detecting an Association Between Qualitative Variables—Slide 11</vt:lpstr>
      <vt:lpstr>Example 1: Detecting an Association Between Qualitative Variables—Slide 12</vt:lpstr>
      <vt:lpstr>Example 1: Detecting an Association Between Qualitative Variables—Slide 13</vt:lpstr>
      <vt:lpstr>Example 1: Detecting an Association Between Qualitative Variables—Slide 14</vt:lpstr>
      <vt:lpstr>Example 1: Detecting an Association Between Qualitative Variables—Slide 15</vt:lpstr>
      <vt:lpstr>Example 1: Detecting an Association Between Qualitative Variables—Slide 16</vt:lpstr>
      <vt:lpstr>Example 1: Detecting an Association Between Qualitative Variables—Slide 17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- 16.3 - The Chi-Square Test for Association</dc:title>
  <dc:creator>Hawkes Learning</dc:creator>
  <cp:lastModifiedBy>Casey Luquet</cp:lastModifiedBy>
  <cp:revision>173</cp:revision>
  <dcterms:created xsi:type="dcterms:W3CDTF">2013-04-26T14:43:13Z</dcterms:created>
  <dcterms:modified xsi:type="dcterms:W3CDTF">2025-07-15T12:51:31Z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