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84" r:id="rId9"/>
    <p:sldId id="283" r:id="rId10"/>
    <p:sldId id="263" r:id="rId11"/>
    <p:sldId id="285" r:id="rId12"/>
    <p:sldId id="264" r:id="rId13"/>
    <p:sldId id="286" r:id="rId14"/>
    <p:sldId id="287" r:id="rId15"/>
    <p:sldId id="265" r:id="rId16"/>
    <p:sldId id="288" r:id="rId17"/>
    <p:sldId id="290" r:id="rId18"/>
    <p:sldId id="289" r:id="rId19"/>
    <p:sldId id="291" r:id="rId20"/>
    <p:sldId id="292" r:id="rId21"/>
    <p:sldId id="293" r:id="rId22"/>
    <p:sldId id="294" r:id="rId23"/>
    <p:sldId id="295" r:id="rId24"/>
    <p:sldId id="296" r:id="rId25"/>
    <p:sldId id="297" r:id="rId26"/>
    <p:sldId id="307" r:id="rId27"/>
    <p:sldId id="298" r:id="rId28"/>
    <p:sldId id="269" r:id="rId29"/>
    <p:sldId id="299" r:id="rId30"/>
    <p:sldId id="301" r:id="rId31"/>
    <p:sldId id="271" r:id="rId32"/>
    <p:sldId id="272" r:id="rId33"/>
    <p:sldId id="273" r:id="rId34"/>
    <p:sldId id="274" r:id="rId35"/>
    <p:sldId id="302" r:id="rId36"/>
    <p:sldId id="275" r:id="rId37"/>
    <p:sldId id="303" r:id="rId38"/>
    <p:sldId id="276" r:id="rId39"/>
    <p:sldId id="277" r:id="rId40"/>
    <p:sldId id="278" r:id="rId41"/>
    <p:sldId id="304" r:id="rId42"/>
    <p:sldId id="279" r:id="rId43"/>
    <p:sldId id="305" r:id="rId44"/>
    <p:sldId id="280" r:id="rId45"/>
    <p:sldId id="282" r:id="rId46"/>
    <p:sldId id="306" r:id="rId47"/>
  </p:sldIdLst>
  <p:sldSz cx="9144000" cy="6858000" type="screen4x3"/>
  <p:notesSz cx="6858000" cy="9144000"/>
  <p:embeddedFontLs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5" d="100"/>
          <a:sy n="105" d="100"/>
        </p:scale>
        <p:origin x="1302"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17.1</a:t>
            </a:r>
          </a:p>
        </p:txBody>
      </p:sp>
      <p:sp>
        <p:nvSpPr>
          <p:cNvPr id="2" name="Text Placeholder 1"/>
          <p:cNvSpPr>
            <a:spLocks noGrp="1"/>
          </p:cNvSpPr>
          <p:nvPr>
            <p:ph type="body" sz="quarter" idx="10"/>
          </p:nvPr>
        </p:nvSpPr>
        <p:spPr/>
        <p:txBody>
          <a:bodyPr/>
          <a:lstStyle/>
          <a:p>
            <a:pPr algn="ctr"/>
            <a:r>
              <a:t>The Sign Test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6</a:t>
            </a:r>
            <a:endParaRPr dirty="0"/>
          </a:p>
        </p:txBody>
      </p:sp>
      <p:sp>
        <p:nvSpPr>
          <p:cNvPr id="3" name="Text Placeholder 2"/>
          <p:cNvSpPr>
            <a:spLocks noGrp="1"/>
          </p:cNvSpPr>
          <p:nvPr>
            <p:ph type="body" sz="quarter" idx="10"/>
          </p:nvPr>
        </p:nvSpPr>
        <p:spPr/>
        <p:txBody>
          <a:bodyPr>
            <a:normAutofit/>
          </a:bodyPr>
          <a:lstStyle/>
          <a:p>
            <a:pPr>
              <a:defRPr b="1"/>
            </a:pPr>
            <a:r>
              <a:rPr sz="2800" dirty="0"/>
              <a:t>Step 2: Determine the alternative hypothesis.</a:t>
            </a:r>
          </a:p>
          <a:p>
            <a:r>
              <a:rPr sz="2800" dirty="0"/>
              <a:t>The alternative hypothesis is that the median </a:t>
            </a:r>
            <a:br>
              <a:rPr lang="en-US" sz="2800" dirty="0"/>
            </a:br>
            <a:r>
              <a:rPr sz="2800" dirty="0"/>
              <a:t>TV-watching time is greater in college than in high school.</a:t>
            </a:r>
          </a:p>
          <a:p>
            <a:r>
              <a:rPr sz="2800" dirty="0"/>
              <a:t>For the Sign Test, we would write the alternative hypothesis as</a:t>
            </a:r>
          </a:p>
          <a:p>
            <a:pPr>
              <a:defRPr sz="2800"/>
            </a:pPr>
            <a:r>
              <a:rPr lang="en-IN" i="1" dirty="0"/>
              <a:t>H</a:t>
            </a:r>
            <a:r>
              <a:rPr lang="en-IN" sz="1050" i="1" dirty="0"/>
              <a:t> </a:t>
            </a:r>
            <a:r>
              <a:rPr lang="en-IN" i="1" baseline="-25000" dirty="0"/>
              <a:t>a</a:t>
            </a:r>
            <a:r>
              <a:rPr lang="en-IN" dirty="0"/>
              <a:t>:</a:t>
            </a:r>
            <a:r>
              <a:rPr sz="2800" dirty="0"/>
              <a:t> The number of negative signs is greater than the number of positive signs. (The median TV-watching time is greater in college than in high school.)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7</a:t>
            </a:r>
            <a:endParaRPr dirty="0"/>
          </a:p>
        </p:txBody>
      </p:sp>
      <p:sp>
        <p:nvSpPr>
          <p:cNvPr id="3" name="Text Placeholder 2"/>
          <p:cNvSpPr>
            <a:spLocks noGrp="1"/>
          </p:cNvSpPr>
          <p:nvPr>
            <p:ph type="body" sz="quarter" idx="10"/>
          </p:nvPr>
        </p:nvSpPr>
        <p:spPr/>
        <p:txBody>
          <a:bodyPr>
            <a:normAutofit/>
          </a:bodyPr>
          <a:lstStyle/>
          <a:p>
            <a:r>
              <a:rPr sz="2800" dirty="0"/>
              <a:t>Since the researcher is interested in whether the TV-watching time is longer in college than in high school, this is a one-tailed test. Thus, the alternative hypothesis will be one-sided.</a:t>
            </a:r>
          </a:p>
        </p:txBody>
      </p:sp>
    </p:spTree>
    <p:extLst>
      <p:ext uri="{BB962C8B-B14F-4D97-AF65-F5344CB8AC3E}">
        <p14:creationId xmlns:p14="http://schemas.microsoft.com/office/powerpoint/2010/main" val="291159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lang="en-IN" sz="2800" dirty="0"/>
                  <a:t>Step 3: Select the appropriate test statistic based on the information at hand and the assumptions you are willing to take.</a:t>
                </a:r>
              </a:p>
              <a:p>
                <a:r>
                  <a:rPr lang="en-IN" sz="2800" dirty="0"/>
                  <a:t>The procedure we are using is called the sign test because it relies on counting the number of positive differences and the number of negative differences. Only the sign of the difference matters, the magnitude is ignored. Differences of zero are also ignored.</a:t>
                </a:r>
              </a:p>
              <a:p>
                <a:r>
                  <a:rPr lang="en-IN" sz="2800" dirty="0"/>
                  <a:t>Our discussion has focused on the signs of the differences. Suppose we let</a:t>
                </a:r>
              </a:p>
              <a:p>
                <a:pPr algn="ctr">
                  <a:defRPr sz="2800"/>
                </a:pPr>
                <a:r>
                  <a:rPr lang="en-IN" i="1" dirty="0"/>
                  <a:t>X</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m:t>
                    </m:r>
                  </m:oMath>
                </a14:m>
                <a:r>
                  <a:rPr lang="en-IN" sz="2800" dirty="0"/>
                  <a:t> the number of times the less frequent sign occurs.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370"/>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dirty="0"/>
                  <a:t>Assuming that the null hypothesis is true, the number of times the less frequent sign is observed in the paired difference experiment has a binomial distribution with</a:t>
                </a:r>
              </a:p>
              <a:p>
                <a:r>
                  <a:rPr lang="en-IN" i="1" dirty="0"/>
                  <a:t>p</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m:t>
                    </m:r>
                    <m:r>
                      <a:rPr lang="en-IN">
                        <a:latin typeface="Cambria Math" panose="02040503050406030204" pitchFamily="18" charset="0"/>
                      </a:rPr>
                      <m:t>0</m:t>
                    </m:r>
                    <m:r>
                      <a:rPr lang="en-IN">
                        <a:latin typeface="Cambria Math" panose="02040503050406030204" pitchFamily="18" charset="0"/>
                      </a:rPr>
                      <m:t>.</m:t>
                    </m:r>
                    <m:r>
                      <a:rPr lang="en-IN">
                        <a:latin typeface="Cambria Math" panose="02040503050406030204" pitchFamily="18" charset="0"/>
                      </a:rPr>
                      <m:t>5</m:t>
                    </m:r>
                  </m:oMath>
                </a14:m>
                <a:r>
                  <a:rPr lang="en-IN" sz="2800" dirty="0"/>
                  <a:t> and</a:t>
                </a:r>
              </a:p>
              <a:p>
                <a:r>
                  <a:rPr lang="en-IN" i="1" dirty="0"/>
                  <a:t>n</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m:t>
                    </m:r>
                  </m:oMath>
                </a14:m>
                <a:r>
                  <a:rPr lang="en-IN" sz="2800" dirty="0"/>
                  <a:t> the number of non-zero differences.</a:t>
                </a:r>
              </a:p>
              <a:p>
                <a:pPr>
                  <a:defRPr sz="2800"/>
                </a:pPr>
                <a:r>
                  <a:rPr lang="en-IN" sz="2800" dirty="0"/>
                  <a:t>If </a:t>
                </a:r>
                <a:r>
                  <a:rPr lang="en-IN" sz="2800" i="1" dirty="0"/>
                  <a:t>X</a:t>
                </a:r>
                <a:r>
                  <a:rPr lang="en-IN" sz="2800" dirty="0"/>
                  <a:t> is too small, then either </a:t>
                </a:r>
                <a:r>
                  <a:rPr lang="en-IN" i="1" dirty="0"/>
                  <a:t>H</a:t>
                </a:r>
                <a:r>
                  <a:rPr lang="en-IN" dirty="0">
                    <a:latin typeface="Calibri" panose="020F0502020204030204" pitchFamily="34" charset="0"/>
                    <a:ea typeface="Calibri" panose="020F0502020204030204" pitchFamily="34" charset="0"/>
                    <a:cs typeface="Calibri" panose="020F0502020204030204" pitchFamily="34" charset="0"/>
                  </a:rPr>
                  <a:t>₀</a:t>
                </a:r>
                <a:r>
                  <a:rPr lang="ar-AE" sz="2800" dirty="0"/>
                  <a:t> </a:t>
                </a:r>
                <a:r>
                  <a:rPr lang="en-IN" sz="2800" dirty="0"/>
                  <a:t>is true and a rare phenomenon has been observed, or </a:t>
                </a:r>
                <a:r>
                  <a:rPr lang="en-IN" i="1" dirty="0"/>
                  <a:t>H</a:t>
                </a:r>
                <a:r>
                  <a:rPr lang="en-IN" dirty="0">
                    <a:latin typeface="Calibri" panose="020F0502020204030204" pitchFamily="34" charset="0"/>
                    <a:ea typeface="Calibri" panose="020F0502020204030204" pitchFamily="34" charset="0"/>
                    <a:cs typeface="Calibri" panose="020F0502020204030204" pitchFamily="34" charset="0"/>
                  </a:rPr>
                  <a:t>₀</a:t>
                </a:r>
                <a:r>
                  <a:rPr lang="ar-AE" sz="2800" dirty="0"/>
                  <a:t> </a:t>
                </a:r>
                <a:r>
                  <a:rPr lang="en-IN" sz="2800" dirty="0"/>
                  <a:t>is not true. To make the decision whether </a:t>
                </a:r>
                <a:r>
                  <a:rPr lang="en-IN" sz="2800" i="1" dirty="0"/>
                  <a:t>X</a:t>
                </a:r>
                <a:r>
                  <a:rPr lang="en-IN" sz="2800" dirty="0"/>
                  <a:t> is too small, a decision rule must be developed.</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spTree>
    <p:extLst>
      <p:ext uri="{BB962C8B-B14F-4D97-AF65-F5344CB8AC3E}">
        <p14:creationId xmlns:p14="http://schemas.microsoft.com/office/powerpoint/2010/main" val="7031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If </a:t>
                </a:r>
                <a:r>
                  <a:rPr lang="en-IN" sz="2800" i="1" dirty="0"/>
                  <a:t>n </a:t>
                </a:r>
                <a:r>
                  <a:rPr lang="en-IN" dirty="0"/>
                  <a:t>≤ 25</a:t>
                </a:r>
                <a:r>
                  <a:rPr lang="en-IN" sz="2800" dirty="0"/>
                  <a:t>, where </a:t>
                </a:r>
                <a:r>
                  <a:rPr lang="en-IN" sz="2800" i="1" dirty="0"/>
                  <a:t>n</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m:t>
                    </m:r>
                  </m:oMath>
                </a14:m>
                <a:r>
                  <a:rPr lang="en-IN" sz="2800" dirty="0"/>
                  <a:t> the number of non-zero differences, the test statistic of the sign test is the variable </a:t>
                </a:r>
                <a:r>
                  <a:rPr lang="en-IN" sz="2800" i="1" dirty="0"/>
                  <a:t>X</a:t>
                </a:r>
                <a:r>
                  <a:rPr lang="en-IN" sz="2800" dirty="0"/>
                  <a:t> described previously.</a:t>
                </a:r>
              </a:p>
              <a:p>
                <a:pPr>
                  <a:defRPr sz="2800"/>
                </a:pPr>
                <a:r>
                  <a:rPr lang="en-IN" sz="2800" dirty="0"/>
                  <a:t>If </a:t>
                </a:r>
                <a:r>
                  <a:rPr lang="en-IN" sz="2800" i="1" dirty="0"/>
                  <a:t>n</a:t>
                </a:r>
                <a:r>
                  <a:rPr lang="en-IN" sz="2800" dirty="0"/>
                  <a:t> &gt; 25, </a:t>
                </a:r>
                <a:r>
                  <a:rPr lang="en-IN" sz="2800" i="1" dirty="0"/>
                  <a:t>X</a:t>
                </a:r>
                <a:r>
                  <a:rPr lang="en-IN" sz="2800" dirty="0"/>
                  <a:t> can be approximated by a normal distribution and the test statistic is given by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9" name="Picture 8" descr="z equals open fraction X plus 0.5 minus open parenthesis n divided by 2 close parenthesis whole divided by open fraction square root of n divided by 2 close fraction close fraction.">
            <a:extLst>
              <a:ext uri="{FF2B5EF4-FFF2-40B4-BE49-F238E27FC236}">
                <a16:creationId xmlns:a16="http://schemas.microsoft.com/office/drawing/2014/main" id="{947500C0-7477-3765-1092-73450B5DDDBA}"/>
              </a:ext>
            </a:extLst>
          </p:cNvPr>
          <p:cNvPicPr>
            <a:picLocks noChangeAspect="1"/>
          </p:cNvPicPr>
          <p:nvPr/>
        </p:nvPicPr>
        <p:blipFill>
          <a:blip r:embed="rId3"/>
          <a:stretch>
            <a:fillRect/>
          </a:stretch>
        </p:blipFill>
        <p:spPr>
          <a:xfrm>
            <a:off x="3649264" y="3290507"/>
            <a:ext cx="2232000" cy="1626560"/>
          </a:xfrm>
          <a:prstGeom prst="rect">
            <a:avLst/>
          </a:prstGeom>
        </p:spPr>
      </p:pic>
      <p:sp>
        <p:nvSpPr>
          <p:cNvPr id="5" name="TextBox 4">
            <a:extLst>
              <a:ext uri="{FF2B5EF4-FFF2-40B4-BE49-F238E27FC236}">
                <a16:creationId xmlns:a16="http://schemas.microsoft.com/office/drawing/2014/main" id="{A11B7B5D-892A-8F4B-F61F-2937959E29F0}"/>
              </a:ext>
            </a:extLst>
          </p:cNvPr>
          <p:cNvSpPr txBox="1"/>
          <p:nvPr/>
        </p:nvSpPr>
        <p:spPr>
          <a:xfrm>
            <a:off x="457200" y="4837093"/>
            <a:ext cx="8229600" cy="954107"/>
          </a:xfrm>
          <a:prstGeom prst="rect">
            <a:avLst/>
          </a:prstGeom>
          <a:noFill/>
        </p:spPr>
        <p:txBody>
          <a:bodyPr wrap="square">
            <a:spAutoFit/>
          </a:bodyPr>
          <a:lstStyle/>
          <a:p>
            <a:pPr>
              <a:defRPr sz="2800"/>
            </a:pPr>
            <a:r>
              <a:rPr lang="en-IN" sz="2800" dirty="0"/>
              <a:t>Assuming the null hypothesis is true, </a:t>
            </a:r>
            <a:r>
              <a:rPr lang="en-IN" sz="2800" i="1" dirty="0"/>
              <a:t>z</a:t>
            </a:r>
            <a:r>
              <a:rPr lang="en-IN" sz="2800" dirty="0"/>
              <a:t> has an approximately standard normal distribution.</a:t>
            </a:r>
          </a:p>
        </p:txBody>
      </p:sp>
    </p:spTree>
    <p:extLst>
      <p:ext uri="{BB962C8B-B14F-4D97-AF65-F5344CB8AC3E}">
        <p14:creationId xmlns:p14="http://schemas.microsoft.com/office/powerpoint/2010/main" val="411522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a:t>
            </a:r>
            <a:r>
              <a:rPr lang="en-IN" dirty="0"/>
              <a:t> </a:t>
            </a:r>
            <a:r>
              <a:rPr dirty="0"/>
              <a:t>1: Performing the Sign Test on Paired Data</a:t>
            </a:r>
            <a:r>
              <a:rPr lang="en-US" dirty="0"/>
              <a:t>—Slide 11</a:t>
            </a:r>
            <a:endParaRPr dirty="0"/>
          </a:p>
        </p:txBody>
      </p:sp>
      <p:sp>
        <p:nvSpPr>
          <p:cNvPr id="3" name="Text Placeholder 2"/>
          <p:cNvSpPr>
            <a:spLocks noGrp="1"/>
          </p:cNvSpPr>
          <p:nvPr>
            <p:ph type="body" sz="quarter" idx="10"/>
          </p:nvPr>
        </p:nvSpPr>
        <p:spPr/>
        <p:txBody>
          <a:bodyPr>
            <a:normAutofit/>
          </a:bodyPr>
          <a:lstStyle/>
          <a:p>
            <a:pPr>
              <a:defRPr b="1"/>
            </a:pPr>
            <a:r>
              <a:rPr sz="2800" dirty="0"/>
              <a:t>Step 4: Determine the critical value of the test statistic.</a:t>
            </a:r>
          </a:p>
          <a:p>
            <a:r>
              <a:rPr sz="2800" dirty="0"/>
              <a:t>The researcher wants to determine if the median </a:t>
            </a:r>
            <a:br>
              <a:rPr lang="en-US" sz="2800" dirty="0"/>
            </a:br>
            <a:r>
              <a:rPr sz="2800" dirty="0"/>
              <a:t>TV-watching time for college students is longer than that of high school students. The statistical measures being used are counts of the number of positive signs and negative signs. If the amount of TV-watching time is greater in college than in high school, then we would expect the negative differences to outnumber the positive differences.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12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The level of the test is specified in the problem to be </a:t>
                </a:r>
                <a:br>
                  <a:rPr lang="en-IN" sz="2800" dirty="0"/>
                </a:br>
                <a:r>
                  <a:rPr lang="en-IN"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n-IN" b="0" i="0" smtClean="0">
                        <a:latin typeface="Cambria Math" panose="02040503050406030204" pitchFamily="18" charset="0"/>
                      </a:rPr>
                      <m:t> </m:t>
                    </m:r>
                    <m:r>
                      <a:rPr lang="en-IN">
                        <a:latin typeface="Cambria Math" panose="02040503050406030204" pitchFamily="18" charset="0"/>
                      </a:rPr>
                      <m:t>=0.01</m:t>
                    </m:r>
                  </m:oMath>
                </a14:m>
                <a:r>
                  <a:rPr lang="en-IN" sz="2800" dirty="0"/>
                  <a:t>.</a:t>
                </a:r>
              </a:p>
              <a:p>
                <a:r>
                  <a:rPr lang="en-IN" sz="2800" dirty="0"/>
                  <a:t>The role of the critical value in this test is exactly the same as for all of the hypothesis tests discussed earlier. It defines a range of values for the test statistic, the rejection region, such that if the test statistic falls in this region it is unlikely to be due to ordinary sampling variation.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IN">
                    <a:noFill/>
                  </a:rPr>
                  <a:t> </a:t>
                </a:r>
              </a:p>
            </p:txBody>
          </p:sp>
        </mc:Fallback>
      </mc:AlternateContent>
    </p:spTree>
    <p:extLst>
      <p:ext uri="{BB962C8B-B14F-4D97-AF65-F5344CB8AC3E}">
        <p14:creationId xmlns:p14="http://schemas.microsoft.com/office/powerpoint/2010/main" val="258635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13</a:t>
            </a:r>
            <a:endParaRPr dirty="0"/>
          </a:p>
        </p:txBody>
      </p:sp>
      <p:sp>
        <p:nvSpPr>
          <p:cNvPr id="3" name="Text Placeholder 2"/>
          <p:cNvSpPr>
            <a:spLocks noGrp="1"/>
          </p:cNvSpPr>
          <p:nvPr>
            <p:ph type="body" sz="quarter" idx="10"/>
          </p:nvPr>
        </p:nvSpPr>
        <p:spPr/>
        <p:txBody>
          <a:bodyPr>
            <a:normAutofit/>
          </a:bodyPr>
          <a:lstStyle/>
          <a:p>
            <a:r>
              <a:rPr sz="2800" dirty="0"/>
              <a:t>The level of the test defines the rareness criterion that will be used and implicitly determines the size of the rejection region. Should the computed value of the test statistic fall in the rejection region, its value will be presumed to be too rare to have occurred because of ordinary sampling variation, and the null hypothesis will be rejected.</a:t>
            </a:r>
          </a:p>
        </p:txBody>
      </p:sp>
    </p:spTree>
    <p:extLst>
      <p:ext uri="{BB962C8B-B14F-4D97-AF65-F5344CB8AC3E}">
        <p14:creationId xmlns:p14="http://schemas.microsoft.com/office/powerpoint/2010/main" val="269463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14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If </a:t>
                </a:r>
                <a:r>
                  <a:rPr lang="en-IN" sz="2800" i="1" dirty="0"/>
                  <a:t>n </a:t>
                </a:r>
                <a:r>
                  <a:rPr lang="en-IN" dirty="0"/>
                  <a:t>≤</a:t>
                </a:r>
                <a14:m>
                  <m:oMath xmlns:m="http://schemas.openxmlformats.org/officeDocument/2006/math">
                    <m:r>
                      <a:rPr lang="en-IN" b="0" i="0" smtClean="0">
                        <a:latin typeface="Cambria Math" panose="02040503050406030204" pitchFamily="18" charset="0"/>
                      </a:rPr>
                      <m:t> </m:t>
                    </m:r>
                    <m:r>
                      <a:rPr lang="en-IN">
                        <a:latin typeface="Cambria Math" panose="02040503050406030204" pitchFamily="18" charset="0"/>
                      </a:rPr>
                      <m:t>25</m:t>
                    </m:r>
                  </m:oMath>
                </a14:m>
                <a:r>
                  <a:rPr lang="en-IN" sz="2800" dirty="0"/>
                  <a:t>, the critical values are given in Appendix A, Table I for the sign test. Because the test statistic is defined to be the number of times the less frequent sign occurs, we will always reject the null hypothesis for small values of the test statistic. If the alternative hypothesis is </a:t>
                </a:r>
                <a:r>
                  <a:rPr lang="en-IN" sz="2800" b="1" dirty="0"/>
                  <a:t>greater than</a:t>
                </a:r>
                <a:r>
                  <a:rPr lang="en-IN" sz="2800" dirty="0"/>
                  <a:t> or </a:t>
                </a:r>
                <a:r>
                  <a:rPr lang="en-IN" sz="2800" b="1" dirty="0"/>
                  <a:t>less than</a:t>
                </a:r>
                <a:r>
                  <a:rPr lang="en-IN" sz="2800" dirty="0"/>
                  <a:t>, use the column in Table I labelled </a:t>
                </a:r>
                <a:r>
                  <a:rPr lang="en-IN" dirty="0">
                    <a:latin typeface="Calibri" panose="020F0502020204030204" pitchFamily="34" charset="0"/>
                    <a:ea typeface="Calibri" panose="020F0502020204030204" pitchFamily="34" charset="0"/>
                    <a:cs typeface="Calibri" panose="020F0502020204030204" pitchFamily="34" charset="0"/>
                  </a:rPr>
                  <a:t>α</a:t>
                </a:r>
                <a:r>
                  <a:rPr lang="en-IN" sz="2800" dirty="0"/>
                  <a:t> </a:t>
                </a:r>
                <a:r>
                  <a:rPr lang="en-IN" sz="2800" b="1" dirty="0"/>
                  <a:t>for a one-tailed test</a:t>
                </a:r>
                <a:r>
                  <a:rPr lang="en-IN" sz="2800" dirty="0"/>
                  <a:t>. If the alternative is </a:t>
                </a:r>
                <a:r>
                  <a:rPr lang="en-IN" sz="2800" b="1" dirty="0"/>
                  <a:t>not equal to</a:t>
                </a:r>
                <a:r>
                  <a:rPr lang="en-IN" sz="2800" dirty="0"/>
                  <a:t>, use the column in Table I labelled </a:t>
                </a:r>
                <a:r>
                  <a:rPr lang="en-IN" dirty="0">
                    <a:latin typeface="Calibri" panose="020F0502020204030204" pitchFamily="34" charset="0"/>
                    <a:ea typeface="Calibri" panose="020F0502020204030204" pitchFamily="34" charset="0"/>
                    <a:cs typeface="Calibri" panose="020F0502020204030204" pitchFamily="34" charset="0"/>
                  </a:rPr>
                  <a:t>α</a:t>
                </a:r>
                <a:r>
                  <a:rPr lang="en-IN" sz="2800" dirty="0"/>
                  <a:t> </a:t>
                </a:r>
                <a:r>
                  <a:rPr lang="en-IN" sz="2800" b="1" dirty="0"/>
                  <a:t>for a two-tailed test</a:t>
                </a:r>
                <a:r>
                  <a:rPr lang="en-IN"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IN">
                    <a:noFill/>
                  </a:rPr>
                  <a:t> </a:t>
                </a:r>
              </a:p>
            </p:txBody>
          </p:sp>
        </mc:Fallback>
      </mc:AlternateContent>
    </p:spTree>
    <p:extLst>
      <p:ext uri="{BB962C8B-B14F-4D97-AF65-F5344CB8AC3E}">
        <p14:creationId xmlns:p14="http://schemas.microsoft.com/office/powerpoint/2010/main" val="162711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15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There are </a:t>
                </a:r>
                <a:r>
                  <a:rPr lang="en-IN" sz="2800" i="1" dirty="0"/>
                  <a:t>n</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m:t>
                    </m:r>
                    <m:r>
                      <a:rPr lang="en-IN">
                        <a:latin typeface="Cambria Math" panose="02040503050406030204" pitchFamily="18" charset="0"/>
                      </a:rPr>
                      <m:t>8</m:t>
                    </m:r>
                  </m:oMath>
                </a14:m>
                <a:r>
                  <a:rPr lang="en-IN" sz="2800" dirty="0"/>
                  <a:t> nonzero differences in the </a:t>
                </a:r>
                <a:br>
                  <a:rPr lang="en-IN" sz="2800" dirty="0"/>
                </a:br>
                <a:r>
                  <a:rPr lang="en-IN" sz="2800" dirty="0"/>
                  <a:t>TV-watching example, </a:t>
                </a:r>
                <a:r>
                  <a:rPr lang="en-IN"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n-IN" b="0" i="0" smtClean="0">
                        <a:latin typeface="Cambria Math" panose="02040503050406030204" pitchFamily="18" charset="0"/>
                      </a:rPr>
                      <m:t> </m:t>
                    </m:r>
                    <m:r>
                      <a:rPr lang="en-IN">
                        <a:latin typeface="Cambria Math" panose="02040503050406030204" pitchFamily="18" charset="0"/>
                      </a:rPr>
                      <m:t>=</m:t>
                    </m:r>
                    <m:r>
                      <a:rPr lang="en-IN">
                        <a:latin typeface="Cambria Math" panose="02040503050406030204" pitchFamily="18" charset="0"/>
                      </a:rPr>
                      <m:t>0</m:t>
                    </m:r>
                    <m:r>
                      <a:rPr lang="en-IN">
                        <a:latin typeface="Cambria Math" panose="02040503050406030204" pitchFamily="18" charset="0"/>
                      </a:rPr>
                      <m:t>.</m:t>
                    </m:r>
                    <m:r>
                      <a:rPr lang="en-IN">
                        <a:latin typeface="Cambria Math" panose="02040503050406030204" pitchFamily="18" charset="0"/>
                      </a:rPr>
                      <m:t>01</m:t>
                    </m:r>
                  </m:oMath>
                </a14:m>
                <a:r>
                  <a:rPr lang="en-IN" sz="2800" dirty="0"/>
                  <a:t>, and the alternative hypothesis is </a:t>
                </a:r>
                <a:r>
                  <a:rPr lang="en-IN" sz="2800" b="1" dirty="0"/>
                  <a:t>greater than</a:t>
                </a:r>
                <a:r>
                  <a:rPr lang="en-IN" sz="2800" dirty="0"/>
                  <a:t>. From Table I in the Appendix, we find that the critical value is </a:t>
                </a:r>
                <a:r>
                  <a:rPr lang="en-IN" sz="2800" dirty="0">
                    <a:latin typeface="Cambria Math"/>
                  </a:rPr>
                  <a:t>0</a:t>
                </a:r>
                <a:r>
                  <a:rPr lang="en-IN" sz="2800" dirty="0"/>
                  <a:t>. The rejection region is drawn in Figure 1.</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6" name="Picture 5" descr="A horizontal line X is shown with markings 0, 1, 2, 3 starting from the middle of the line. The region left of point 0 is labeled as Reject Null Hypotheses H subscript 0 and the region right of point 0 is labeled as Fail to Reject H subscript 0.">
            <a:extLst>
              <a:ext uri="{FF2B5EF4-FFF2-40B4-BE49-F238E27FC236}">
                <a16:creationId xmlns:a16="http://schemas.microsoft.com/office/drawing/2014/main" id="{7DD64FAD-66DE-4AE7-A154-A325A07EE7F8}"/>
              </a:ext>
            </a:extLst>
          </p:cNvPr>
          <p:cNvPicPr>
            <a:picLocks noChangeAspect="1"/>
          </p:cNvPicPr>
          <p:nvPr/>
        </p:nvPicPr>
        <p:blipFill>
          <a:blip r:embed="rId3"/>
          <a:srcRect b="20060"/>
          <a:stretch>
            <a:fillRect/>
          </a:stretch>
        </p:blipFill>
        <p:spPr>
          <a:xfrm>
            <a:off x="503211" y="3448858"/>
            <a:ext cx="8137577" cy="1732742"/>
          </a:xfrm>
          <a:prstGeom prst="rect">
            <a:avLst/>
          </a:prstGeom>
        </p:spPr>
      </p:pic>
      <p:sp>
        <p:nvSpPr>
          <p:cNvPr id="5" name="TextBox 4">
            <a:extLst>
              <a:ext uri="{FF2B5EF4-FFF2-40B4-BE49-F238E27FC236}">
                <a16:creationId xmlns:a16="http://schemas.microsoft.com/office/drawing/2014/main" id="{2EE0729D-0327-2482-1214-AB51FD84A76A}"/>
              </a:ext>
            </a:extLst>
          </p:cNvPr>
          <p:cNvSpPr txBox="1"/>
          <p:nvPr/>
        </p:nvSpPr>
        <p:spPr>
          <a:xfrm>
            <a:off x="3888439" y="5305493"/>
            <a:ext cx="1367119" cy="523220"/>
          </a:xfrm>
          <a:prstGeom prst="rect">
            <a:avLst/>
          </a:prstGeom>
          <a:noFill/>
        </p:spPr>
        <p:txBody>
          <a:bodyPr wrap="square">
            <a:spAutoFit/>
          </a:bodyPr>
          <a:lstStyle/>
          <a:p>
            <a:r>
              <a:rPr lang="en-IN" sz="2800" dirty="0"/>
              <a:t>Figure 1</a:t>
            </a:r>
          </a:p>
        </p:txBody>
      </p:sp>
    </p:spTree>
    <p:extLst>
      <p:ext uri="{BB962C8B-B14F-4D97-AF65-F5344CB8AC3E}">
        <p14:creationId xmlns:p14="http://schemas.microsoft.com/office/powerpoint/2010/main" val="302205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dirty="0"/>
              <a:t>Nonparametric Statistics</a:t>
            </a:r>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b="1" dirty="0"/>
              <a:t>Nonparametric statistics</a:t>
            </a:r>
            <a:r>
              <a:rPr sz="2800" dirty="0"/>
              <a:t> are methods that do not rely on an underlying distribution or assumptions about the distribution of the population from which a sample is taken.</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16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If </a:t>
                </a:r>
                <a:r>
                  <a:rPr lang="en-IN" sz="2800" i="1" dirty="0"/>
                  <a:t>n </a:t>
                </a:r>
                <a14:m>
                  <m:oMath xmlns:m="http://schemas.openxmlformats.org/officeDocument/2006/math">
                    <m:r>
                      <a:rPr lang="en-IN" b="0" i="1" smtClean="0">
                        <a:latin typeface="Cambria Math" panose="02040503050406030204" pitchFamily="18" charset="0"/>
                      </a:rPr>
                      <m:t>&gt;</m:t>
                    </m:r>
                    <m:r>
                      <a:rPr lang="en-IN">
                        <a:latin typeface="Cambria Math" panose="02040503050406030204" pitchFamily="18" charset="0"/>
                      </a:rPr>
                      <m:t>25</m:t>
                    </m:r>
                  </m:oMath>
                </a14:m>
                <a:r>
                  <a:rPr lang="en-IN" sz="2800" dirty="0"/>
                  <a:t>, the critical values are determined in a similar manner to other hypothesis tests whose test statistics have standard normal distributions. However, because the test statistic is defined to be the number of times the less frequent sign occurs, we will always reject the null hypothesis for small values of the test statistic. Thus, the rejection region will always be established in the left tail, with the critical value defined by </a:t>
                </a:r>
                <a:r>
                  <a:rPr lang="el-GR" sz="2800" dirty="0">
                    <a:latin typeface="Calibri" panose="020F0502020204030204" pitchFamily="34" charset="0"/>
                    <a:ea typeface="Calibri" panose="020F0502020204030204" pitchFamily="34" charset="0"/>
                    <a:cs typeface="Calibri" panose="020F0502020204030204" pitchFamily="34" charset="0"/>
                  </a:rPr>
                  <a:t>α</a:t>
                </a:r>
                <a:r>
                  <a:rPr lang="en-IN" sz="2800" dirty="0"/>
                  <a:t> for one-tailed tests, and</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IN">
                    <a:noFill/>
                  </a:rPr>
                  <a:t> </a:t>
                </a:r>
              </a:p>
            </p:txBody>
          </p:sp>
        </mc:Fallback>
      </mc:AlternateContent>
      <p:pic>
        <p:nvPicPr>
          <p:cNvPr id="6" name="Picture 5" descr="alpha divided by 2">
            <a:extLst>
              <a:ext uri="{FF2B5EF4-FFF2-40B4-BE49-F238E27FC236}">
                <a16:creationId xmlns:a16="http://schemas.microsoft.com/office/drawing/2014/main" id="{84A9D76A-32E3-550C-79C2-ADBA74F023A7}"/>
              </a:ext>
            </a:extLst>
          </p:cNvPr>
          <p:cNvPicPr>
            <a:picLocks noChangeAspect="1"/>
          </p:cNvPicPr>
          <p:nvPr/>
        </p:nvPicPr>
        <p:blipFill>
          <a:blip r:embed="rId3"/>
          <a:stretch>
            <a:fillRect/>
          </a:stretch>
        </p:blipFill>
        <p:spPr>
          <a:xfrm>
            <a:off x="2932020" y="4344475"/>
            <a:ext cx="295275" cy="781050"/>
          </a:xfrm>
          <a:prstGeom prst="rect">
            <a:avLst/>
          </a:prstGeom>
        </p:spPr>
      </p:pic>
      <p:sp>
        <p:nvSpPr>
          <p:cNvPr id="5" name="TextBox 4">
            <a:extLst>
              <a:ext uri="{FF2B5EF4-FFF2-40B4-BE49-F238E27FC236}">
                <a16:creationId xmlns:a16="http://schemas.microsoft.com/office/drawing/2014/main" id="{BD9166C8-7129-F74E-661F-20AA22CCEEDF}"/>
              </a:ext>
            </a:extLst>
          </p:cNvPr>
          <p:cNvSpPr txBox="1"/>
          <p:nvPr/>
        </p:nvSpPr>
        <p:spPr>
          <a:xfrm>
            <a:off x="3227295" y="4446495"/>
            <a:ext cx="3048000" cy="523220"/>
          </a:xfrm>
          <a:prstGeom prst="rect">
            <a:avLst/>
          </a:prstGeom>
          <a:noFill/>
        </p:spPr>
        <p:txBody>
          <a:bodyPr wrap="square">
            <a:spAutoFit/>
          </a:bodyPr>
          <a:lstStyle/>
          <a:p>
            <a:pPr>
              <a:defRPr sz="2800"/>
            </a:pPr>
            <a:r>
              <a:rPr lang="en-IN" sz="2800" dirty="0"/>
              <a:t>for two-tailed tests.</a:t>
            </a:r>
          </a:p>
        </p:txBody>
      </p:sp>
    </p:spTree>
    <p:extLst>
      <p:ext uri="{BB962C8B-B14F-4D97-AF65-F5344CB8AC3E}">
        <p14:creationId xmlns:p14="http://schemas.microsoft.com/office/powerpoint/2010/main" val="352987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17</a:t>
            </a:r>
            <a:endParaRPr dirty="0"/>
          </a:p>
        </p:txBody>
      </p:sp>
      <p:sp>
        <p:nvSpPr>
          <p:cNvPr id="3" name="Text Placeholder 2"/>
          <p:cNvSpPr>
            <a:spLocks noGrp="1"/>
          </p:cNvSpPr>
          <p:nvPr>
            <p:ph type="body" sz="quarter" idx="10"/>
          </p:nvPr>
        </p:nvSpPr>
        <p:spPr/>
        <p:txBody>
          <a:bodyPr>
            <a:normAutofit/>
          </a:bodyPr>
          <a:lstStyle/>
          <a:p>
            <a:r>
              <a:rPr sz="2800" b="1" dirty="0"/>
              <a:t>Note:</a:t>
            </a:r>
            <a:r>
              <a:rPr sz="2800" dirty="0"/>
              <a:t> Because of the manner in which the test statistic is defined, fail to reject the null hypothesis and do not proceed with the test procedure if the computed value of the test statistic does not tend to support the alternative hypothesis.</a:t>
            </a:r>
          </a:p>
        </p:txBody>
      </p:sp>
    </p:spTree>
    <p:extLst>
      <p:ext uri="{BB962C8B-B14F-4D97-AF65-F5344CB8AC3E}">
        <p14:creationId xmlns:p14="http://schemas.microsoft.com/office/powerpoint/2010/main" val="405522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62B4-2485-45B8-9776-0E6130D5F176}"/>
              </a:ext>
            </a:extLst>
          </p:cNvPr>
          <p:cNvSpPr>
            <a:spLocks noGrp="1"/>
          </p:cNvSpPr>
          <p:nvPr>
            <p:ph type="title"/>
          </p:nvPr>
        </p:nvSpPr>
        <p:spPr/>
        <p:txBody>
          <a:bodyPr/>
          <a:lstStyle/>
          <a:p>
            <a:r>
              <a:rPr lang="en-US" dirty="0"/>
              <a:t>Example 1: Performing the Sign Test on Paired Data—Slide 18</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28A7E7A-1DD8-43B1-9A9E-F83427380B81}"/>
                  </a:ext>
                </a:extLst>
              </p:cNvPr>
              <p:cNvSpPr>
                <a:spLocks noGrp="1"/>
              </p:cNvSpPr>
              <p:nvPr>
                <p:ph type="body" sz="quarter" idx="10"/>
              </p:nvPr>
            </p:nvSpPr>
            <p:spPr/>
            <p:txBody>
              <a:bodyPr/>
              <a:lstStyle/>
              <a:p>
                <a:r>
                  <a:rPr lang="en-US" sz="2800" b="1" dirty="0"/>
                  <a:t>Step 5: Collect the sample data and compute the value of the test statistic.</a:t>
                </a:r>
              </a:p>
              <a:p>
                <a:r>
                  <a:rPr lang="en-US" dirty="0"/>
                  <a:t>Since </a:t>
                </a:r>
                <a:r>
                  <a:rPr lang="en-US" i="1" dirty="0"/>
                  <a:t>n </a:t>
                </a:r>
                <a:r>
                  <a:rPr lang="en-IN" dirty="0"/>
                  <a:t>≤ 25</a:t>
                </a:r>
                <a:r>
                  <a:rPr lang="en-US" dirty="0"/>
                  <a:t>, the value of the test statistic is given by </a:t>
                </a:r>
                <a:br>
                  <a:rPr lang="en-US" dirty="0"/>
                </a:br>
                <a:r>
                  <a:rPr lang="en-US" i="1" dirty="0"/>
                  <a:t>X</a:t>
                </a:r>
                <a14:m>
                  <m:oMath xmlns:m="http://schemas.openxmlformats.org/officeDocument/2006/math">
                    <m:r>
                      <a:rPr lang="en-IN" sz="2700" b="0" i="1" smtClean="0">
                        <a:latin typeface="Cambria Math" panose="02040503050406030204" pitchFamily="18" charset="0"/>
                      </a:rPr>
                      <m:t> </m:t>
                    </m:r>
                    <m:r>
                      <a:rPr lang="en-US" sz="2700" b="0" i="1" smtClean="0">
                        <a:latin typeface="Cambria Math" panose="02040503050406030204" pitchFamily="18" charset="0"/>
                      </a:rPr>
                      <m:t>=</m:t>
                    </m:r>
                    <m:r>
                      <m:rPr>
                        <m:sty m:val="p"/>
                      </m:rPr>
                      <a:rPr lang="en-US" sz="2700" b="0" i="0" smtClean="0">
                        <a:latin typeface="Cambria Math" panose="02040503050406030204" pitchFamily="18" charset="0"/>
                      </a:rPr>
                      <m:t>the</m:t>
                    </m:r>
                    <m:r>
                      <a:rPr lang="en-US" sz="2700" b="0" i="0" smtClean="0">
                        <a:latin typeface="Cambria Math" panose="02040503050406030204" pitchFamily="18" charset="0"/>
                      </a:rPr>
                      <m:t> </m:t>
                    </m:r>
                    <m:r>
                      <m:rPr>
                        <m:sty m:val="p"/>
                      </m:rPr>
                      <a:rPr lang="en-US" sz="2700" b="0" i="0" smtClean="0">
                        <a:latin typeface="Cambria Math" panose="02040503050406030204" pitchFamily="18" charset="0"/>
                      </a:rPr>
                      <m:t>number</m:t>
                    </m:r>
                    <m:r>
                      <a:rPr lang="en-US" sz="2700" b="0" i="0" smtClean="0">
                        <a:latin typeface="Cambria Math" panose="02040503050406030204" pitchFamily="18" charset="0"/>
                      </a:rPr>
                      <m:t> </m:t>
                    </m:r>
                    <m:r>
                      <m:rPr>
                        <m:sty m:val="p"/>
                      </m:rPr>
                      <a:rPr lang="en-US" sz="2700" b="0" i="0" smtClean="0">
                        <a:latin typeface="Cambria Math" panose="02040503050406030204" pitchFamily="18" charset="0"/>
                      </a:rPr>
                      <m:t>of</m:t>
                    </m:r>
                    <m:r>
                      <a:rPr lang="en-US" sz="2700" b="0" i="0" smtClean="0">
                        <a:latin typeface="Cambria Math" panose="02040503050406030204" pitchFamily="18" charset="0"/>
                      </a:rPr>
                      <m:t> </m:t>
                    </m:r>
                    <m:r>
                      <m:rPr>
                        <m:sty m:val="p"/>
                      </m:rPr>
                      <a:rPr lang="en-US" sz="2700" b="0" i="0" smtClean="0">
                        <a:latin typeface="Cambria Math" panose="02040503050406030204" pitchFamily="18" charset="0"/>
                      </a:rPr>
                      <m:t>times</m:t>
                    </m:r>
                    <m:r>
                      <a:rPr lang="en-US" sz="2700" b="0" i="0" smtClean="0">
                        <a:latin typeface="Cambria Math" panose="02040503050406030204" pitchFamily="18" charset="0"/>
                      </a:rPr>
                      <m:t> </m:t>
                    </m:r>
                    <m:r>
                      <m:rPr>
                        <m:sty m:val="p"/>
                      </m:rPr>
                      <a:rPr lang="en-US" sz="2700" b="0" i="0" smtClean="0">
                        <a:latin typeface="Cambria Math" panose="02040503050406030204" pitchFamily="18" charset="0"/>
                      </a:rPr>
                      <m:t>the</m:t>
                    </m:r>
                    <m:r>
                      <a:rPr lang="en-US" sz="2700" b="0" i="0" smtClean="0">
                        <a:latin typeface="Cambria Math" panose="02040503050406030204" pitchFamily="18" charset="0"/>
                      </a:rPr>
                      <m:t> </m:t>
                    </m:r>
                    <m:r>
                      <m:rPr>
                        <m:sty m:val="p"/>
                      </m:rPr>
                      <a:rPr lang="en-US" sz="2700" b="0" i="0" smtClean="0">
                        <a:latin typeface="Cambria Math" panose="02040503050406030204" pitchFamily="18" charset="0"/>
                      </a:rPr>
                      <m:t>less</m:t>
                    </m:r>
                    <m:r>
                      <a:rPr lang="en-US" sz="2700" b="0" i="0" smtClean="0">
                        <a:latin typeface="Cambria Math" panose="02040503050406030204" pitchFamily="18" charset="0"/>
                      </a:rPr>
                      <m:t> </m:t>
                    </m:r>
                    <m:r>
                      <m:rPr>
                        <m:sty m:val="p"/>
                      </m:rPr>
                      <a:rPr lang="en-US" sz="2700" b="0" i="0" smtClean="0">
                        <a:latin typeface="Cambria Math" panose="02040503050406030204" pitchFamily="18" charset="0"/>
                      </a:rPr>
                      <m:t>frequent</m:t>
                    </m:r>
                    <m:r>
                      <a:rPr lang="en-US" sz="2700" b="0" i="0" smtClean="0">
                        <a:latin typeface="Cambria Math" panose="02040503050406030204" pitchFamily="18" charset="0"/>
                      </a:rPr>
                      <m:t> </m:t>
                    </m:r>
                    <m:r>
                      <m:rPr>
                        <m:sty m:val="p"/>
                      </m:rPr>
                      <a:rPr lang="en-US" sz="2700" b="0" i="0" smtClean="0">
                        <a:latin typeface="Cambria Math" panose="02040503050406030204" pitchFamily="18" charset="0"/>
                      </a:rPr>
                      <m:t>sign</m:t>
                    </m:r>
                    <m:r>
                      <a:rPr lang="en-US" sz="2700" b="0" i="0" smtClean="0">
                        <a:latin typeface="Cambria Math" panose="02040503050406030204" pitchFamily="18" charset="0"/>
                      </a:rPr>
                      <m:t> </m:t>
                    </m:r>
                    <m:r>
                      <m:rPr>
                        <m:sty m:val="p"/>
                      </m:rPr>
                      <a:rPr lang="en-US" sz="2700" b="0" i="0" smtClean="0">
                        <a:latin typeface="Cambria Math" panose="02040503050406030204" pitchFamily="18" charset="0"/>
                      </a:rPr>
                      <m:t>occurs</m:t>
                    </m:r>
                  </m:oMath>
                </a14:m>
                <a:endParaRPr lang="en-US" sz="2700" dirty="0"/>
              </a:p>
              <a:p>
                <a:r>
                  <a:rPr lang="en-US" dirty="0"/>
                  <a:t>The less frequent sign in this case is the positive sign. In fact, the positive sign does not occur at all in these data, meaning that the TV-watching time in college was always greater than in high school. Since there are eight negative signs (</a:t>
                </a:r>
                <a14:m>
                  <m:oMath xmlns:m="http://schemas.openxmlformats.org/officeDocument/2006/math">
                    <m:r>
                      <a:rPr lang="en-US" b="0" i="1" smtClean="0">
                        <a:latin typeface="Cambria Math" panose="02040503050406030204" pitchFamily="18" charset="0"/>
                      </a:rPr>
                      <m:t>−</m:t>
                    </m:r>
                  </m:oMath>
                </a14:m>
                <a:r>
                  <a:rPr lang="en-US" dirty="0"/>
                  <a:t>) and zero positive signs (</a:t>
                </a:r>
                <a14:m>
                  <m:oMath xmlns:m="http://schemas.openxmlformats.org/officeDocument/2006/math">
                    <m:r>
                      <a:rPr lang="en-US" b="0" i="1" smtClean="0">
                        <a:latin typeface="Cambria Math" panose="02040503050406030204" pitchFamily="18" charset="0"/>
                      </a:rPr>
                      <m:t>+</m:t>
                    </m:r>
                  </m:oMath>
                </a14:m>
                <a:r>
                  <a:rPr lang="en-US" dirty="0"/>
                  <a:t>), the value of </a:t>
                </a:r>
                <a:r>
                  <a:rPr lang="en-US" i="1" dirty="0"/>
                  <a:t>X</a:t>
                </a:r>
                <a:r>
                  <a:rPr lang="en-US" dirty="0"/>
                  <a:t> is</a:t>
                </a:r>
              </a:p>
              <a:p>
                <a:pPr algn="ctr"/>
                <a:r>
                  <a:rPr lang="en-US" i="1" dirty="0"/>
                  <a:t>X</a:t>
                </a:r>
                <a14:m>
                  <m:oMath xmlns:m="http://schemas.openxmlformats.org/officeDocument/2006/math">
                    <m:r>
                      <a:rPr lang="en-IN" b="0" i="1" smtClean="0">
                        <a:latin typeface="Cambria Math" panose="02040503050406030204" pitchFamily="18" charset="0"/>
                      </a:rPr>
                      <m:t> </m:t>
                    </m:r>
                    <m:r>
                      <a:rPr lang="en-US" b="0" i="1" smtClean="0">
                        <a:latin typeface="Cambria Math" panose="02040503050406030204" pitchFamily="18" charset="0"/>
                      </a:rPr>
                      <m:t>=0</m:t>
                    </m:r>
                  </m:oMath>
                </a14:m>
                <a:r>
                  <a:rPr lang="en-US" dirty="0"/>
                  <a:t>.</a:t>
                </a:r>
              </a:p>
            </p:txBody>
          </p:sp>
        </mc:Choice>
        <mc:Fallback xmlns="">
          <p:sp>
            <p:nvSpPr>
              <p:cNvPr id="3" name="Text Placeholder 2">
                <a:extLst>
                  <a:ext uri="{FF2B5EF4-FFF2-40B4-BE49-F238E27FC236}">
                    <a16:creationId xmlns:a16="http://schemas.microsoft.com/office/drawing/2014/main" id="{B28A7E7A-1DD8-43B1-9A9E-F83427380B8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r="-2444" b="-5031"/>
                </a:stretch>
              </a:blipFill>
            </p:spPr>
            <p:txBody>
              <a:bodyPr/>
              <a:lstStyle/>
              <a:p>
                <a:r>
                  <a:rPr lang="en-IN">
                    <a:noFill/>
                  </a:rPr>
                  <a:t> </a:t>
                </a:r>
              </a:p>
            </p:txBody>
          </p:sp>
        </mc:Fallback>
      </mc:AlternateContent>
    </p:spTree>
    <p:extLst>
      <p:ext uri="{BB962C8B-B14F-4D97-AF65-F5344CB8AC3E}">
        <p14:creationId xmlns:p14="http://schemas.microsoft.com/office/powerpoint/2010/main" val="2958625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62B4-2485-45B8-9776-0E6130D5F176}"/>
              </a:ext>
            </a:extLst>
          </p:cNvPr>
          <p:cNvSpPr>
            <a:spLocks noGrp="1"/>
          </p:cNvSpPr>
          <p:nvPr>
            <p:ph type="title"/>
          </p:nvPr>
        </p:nvSpPr>
        <p:spPr/>
        <p:txBody>
          <a:bodyPr/>
          <a:lstStyle/>
          <a:p>
            <a:r>
              <a:rPr lang="en-US" dirty="0"/>
              <a:t>Example 1: Performing the Sign Test on Paired Data—Slide 19</a:t>
            </a:r>
          </a:p>
        </p:txBody>
      </p:sp>
      <p:sp>
        <p:nvSpPr>
          <p:cNvPr id="3" name="Text Placeholder 2">
            <a:extLst>
              <a:ext uri="{FF2B5EF4-FFF2-40B4-BE49-F238E27FC236}">
                <a16:creationId xmlns:a16="http://schemas.microsoft.com/office/drawing/2014/main" id="{B28A7E7A-1DD8-43B1-9A9E-F83427380B81}"/>
              </a:ext>
            </a:extLst>
          </p:cNvPr>
          <p:cNvSpPr>
            <a:spLocks noGrp="1"/>
          </p:cNvSpPr>
          <p:nvPr>
            <p:ph type="body" sz="quarter" idx="10"/>
          </p:nvPr>
        </p:nvSpPr>
        <p:spPr/>
        <p:txBody>
          <a:bodyPr/>
          <a:lstStyle/>
          <a:p>
            <a:r>
              <a:rPr lang="en-US" dirty="0"/>
              <a:t>Note that differences of zero are ignored.</a:t>
            </a:r>
          </a:p>
          <a:p>
            <a:r>
              <a:rPr lang="en-US" dirty="0"/>
              <a:t>Since the number of positive signs is zero, this tends to support the alternative hypothesis that the number of minutes watching TV in college is greater than in high school. It is safe to proceed with the test. Suppose there were not any negative signs, meaning that all of the TV-watching times in college were less than or equal to the times in high school. </a:t>
            </a:r>
          </a:p>
        </p:txBody>
      </p:sp>
    </p:spTree>
    <p:extLst>
      <p:ext uri="{BB962C8B-B14F-4D97-AF65-F5344CB8AC3E}">
        <p14:creationId xmlns:p14="http://schemas.microsoft.com/office/powerpoint/2010/main" val="3969431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62B4-2485-45B8-9776-0E6130D5F176}"/>
              </a:ext>
            </a:extLst>
          </p:cNvPr>
          <p:cNvSpPr>
            <a:spLocks noGrp="1"/>
          </p:cNvSpPr>
          <p:nvPr>
            <p:ph type="title"/>
          </p:nvPr>
        </p:nvSpPr>
        <p:spPr/>
        <p:txBody>
          <a:bodyPr/>
          <a:lstStyle/>
          <a:p>
            <a:r>
              <a:rPr lang="en-US" dirty="0"/>
              <a:t>Example 1: Performing the Sign Test on Paired Data—Slide 20</a:t>
            </a:r>
          </a:p>
        </p:txBody>
      </p:sp>
      <p:sp>
        <p:nvSpPr>
          <p:cNvPr id="3" name="Text Placeholder 2">
            <a:extLst>
              <a:ext uri="{FF2B5EF4-FFF2-40B4-BE49-F238E27FC236}">
                <a16:creationId xmlns:a16="http://schemas.microsoft.com/office/drawing/2014/main" id="{B28A7E7A-1DD8-43B1-9A9E-F83427380B81}"/>
              </a:ext>
            </a:extLst>
          </p:cNvPr>
          <p:cNvSpPr>
            <a:spLocks noGrp="1"/>
          </p:cNvSpPr>
          <p:nvPr>
            <p:ph type="body" sz="quarter" idx="10"/>
          </p:nvPr>
        </p:nvSpPr>
        <p:spPr/>
        <p:txBody>
          <a:bodyPr/>
          <a:lstStyle/>
          <a:p>
            <a:r>
              <a:rPr lang="en-US" dirty="0"/>
              <a:t>This evidence would not support the alternative hypothesis, and the test must be halted at this point with a conclusion that the null hypothesis cannot be rejected. This stage of a one-sided sign test will always require thinking to be sure that the sign with the minimum value is the sign that supports the alternative hypothesis.</a:t>
            </a:r>
          </a:p>
        </p:txBody>
      </p:sp>
    </p:spTree>
    <p:extLst>
      <p:ext uri="{BB962C8B-B14F-4D97-AF65-F5344CB8AC3E}">
        <p14:creationId xmlns:p14="http://schemas.microsoft.com/office/powerpoint/2010/main" val="13065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62B4-2485-45B8-9776-0E6130D5F176}"/>
              </a:ext>
            </a:extLst>
          </p:cNvPr>
          <p:cNvSpPr>
            <a:spLocks noGrp="1"/>
          </p:cNvSpPr>
          <p:nvPr>
            <p:ph type="title"/>
          </p:nvPr>
        </p:nvSpPr>
        <p:spPr/>
        <p:txBody>
          <a:bodyPr/>
          <a:lstStyle/>
          <a:p>
            <a:r>
              <a:rPr lang="en-US" dirty="0"/>
              <a:t>Example 1: Performing the Sign Test on Paired Data—Slide 21</a:t>
            </a:r>
          </a:p>
        </p:txBody>
      </p:sp>
      <p:sp>
        <p:nvSpPr>
          <p:cNvPr id="3" name="Text Placeholder 2">
            <a:extLst>
              <a:ext uri="{FF2B5EF4-FFF2-40B4-BE49-F238E27FC236}">
                <a16:creationId xmlns:a16="http://schemas.microsoft.com/office/drawing/2014/main" id="{B28A7E7A-1DD8-43B1-9A9E-F83427380B81}"/>
              </a:ext>
            </a:extLst>
          </p:cNvPr>
          <p:cNvSpPr>
            <a:spLocks noGrp="1"/>
          </p:cNvSpPr>
          <p:nvPr>
            <p:ph type="body" sz="quarter" idx="10"/>
          </p:nvPr>
        </p:nvSpPr>
        <p:spPr/>
        <p:txBody>
          <a:bodyPr/>
          <a:lstStyle/>
          <a:p>
            <a:r>
              <a:rPr lang="en-US" sz="2600" b="1" dirty="0"/>
              <a:t>Step 6: Make the decision and state the conclusion in terms of the original question.</a:t>
            </a:r>
          </a:p>
          <a:p>
            <a:endParaRPr lang="en-US" sz="2600" b="1" dirty="0"/>
          </a:p>
          <a:p>
            <a:endParaRPr lang="en-US" sz="2600" b="1" dirty="0"/>
          </a:p>
          <a:p>
            <a:endParaRPr lang="en-US" sz="2600" b="1" dirty="0"/>
          </a:p>
          <a:p>
            <a:endParaRPr lang="en-US" sz="2600" b="1" dirty="0"/>
          </a:p>
        </p:txBody>
      </p:sp>
      <p:pic>
        <p:nvPicPr>
          <p:cNvPr id="5" name="Picture 4" descr="A horizontal line X is shown with markings 0, 1, 2, 3 starting from the middle of the line with X equals 0 having a dashed vertical line. The region left of the point X equals to 0 is labeled as Reject Null Hypotheses H subscript 0 and the region right of the point X equals to 0 is labeled as Fail to Reject Null Hypotheses H subscript 0.">
            <a:extLst>
              <a:ext uri="{FF2B5EF4-FFF2-40B4-BE49-F238E27FC236}">
                <a16:creationId xmlns:a16="http://schemas.microsoft.com/office/drawing/2014/main" id="{F04115FA-E193-4AFD-999D-62F935462513}"/>
              </a:ext>
            </a:extLst>
          </p:cNvPr>
          <p:cNvPicPr>
            <a:picLocks noChangeAspect="1"/>
          </p:cNvPicPr>
          <p:nvPr/>
        </p:nvPicPr>
        <p:blipFill>
          <a:blip r:embed="rId2"/>
          <a:srcRect b="24263"/>
          <a:stretch>
            <a:fillRect/>
          </a:stretch>
        </p:blipFill>
        <p:spPr>
          <a:xfrm>
            <a:off x="609600" y="2362200"/>
            <a:ext cx="7696200" cy="1447800"/>
          </a:xfrm>
          <a:prstGeom prst="rect">
            <a:avLst/>
          </a:prstGeom>
        </p:spPr>
      </p:pic>
      <p:sp>
        <p:nvSpPr>
          <p:cNvPr id="6" name="TextBox 5">
            <a:extLst>
              <a:ext uri="{FF2B5EF4-FFF2-40B4-BE49-F238E27FC236}">
                <a16:creationId xmlns:a16="http://schemas.microsoft.com/office/drawing/2014/main" id="{54492F7D-C06E-D81C-063B-CE72B72C797C}"/>
              </a:ext>
            </a:extLst>
          </p:cNvPr>
          <p:cNvSpPr txBox="1"/>
          <p:nvPr/>
        </p:nvSpPr>
        <p:spPr>
          <a:xfrm>
            <a:off x="3924300" y="4027582"/>
            <a:ext cx="1295400" cy="492443"/>
          </a:xfrm>
          <a:prstGeom prst="rect">
            <a:avLst/>
          </a:prstGeom>
          <a:noFill/>
        </p:spPr>
        <p:txBody>
          <a:bodyPr wrap="square">
            <a:spAutoFit/>
          </a:bodyPr>
          <a:lstStyle/>
          <a:p>
            <a:r>
              <a:rPr lang="en-US" sz="2600" dirty="0"/>
              <a:t>Figure 2</a:t>
            </a:r>
            <a:endParaRPr lang="en-IN" sz="2600" dirty="0"/>
          </a:p>
        </p:txBody>
      </p:sp>
    </p:spTree>
    <p:extLst>
      <p:ext uri="{BB962C8B-B14F-4D97-AF65-F5344CB8AC3E}">
        <p14:creationId xmlns:p14="http://schemas.microsoft.com/office/powerpoint/2010/main" val="228777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62B4-2485-45B8-9776-0E6130D5F176}"/>
              </a:ext>
            </a:extLst>
          </p:cNvPr>
          <p:cNvSpPr>
            <a:spLocks noGrp="1"/>
          </p:cNvSpPr>
          <p:nvPr>
            <p:ph type="title"/>
          </p:nvPr>
        </p:nvSpPr>
        <p:spPr/>
        <p:txBody>
          <a:bodyPr/>
          <a:lstStyle/>
          <a:p>
            <a:r>
              <a:rPr lang="en-US" dirty="0"/>
              <a:t>Example 1: Performing the Sign Test on Paired Data—Slide 22</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28A7E7A-1DD8-43B1-9A9E-F83427380B81}"/>
                  </a:ext>
                </a:extLst>
              </p:cNvPr>
              <p:cNvSpPr>
                <a:spLocks noGrp="1"/>
              </p:cNvSpPr>
              <p:nvPr>
                <p:ph type="body" sz="quarter" idx="10"/>
              </p:nvPr>
            </p:nvSpPr>
            <p:spPr/>
            <p:txBody>
              <a:bodyPr/>
              <a:lstStyle/>
              <a:p>
                <a:r>
                  <a:rPr lang="en-US" sz="2600" dirty="0"/>
                  <a:t>As shown in Figure 2, the value of the test statistic </a:t>
                </a:r>
                <a:br>
                  <a:rPr lang="en-US" sz="2600" dirty="0"/>
                </a:br>
                <a:r>
                  <a:rPr lang="en-US" sz="2600" dirty="0"/>
                  <a:t>(</a:t>
                </a:r>
                <a:r>
                  <a:rPr lang="en-US" sz="2600" i="1" dirty="0"/>
                  <a:t>X</a:t>
                </a:r>
                <a14:m>
                  <m:oMath xmlns:m="http://schemas.openxmlformats.org/officeDocument/2006/math">
                    <m:r>
                      <a:rPr lang="en-IN" sz="2600" b="0" i="1" smtClean="0">
                        <a:latin typeface="Cambria Math" panose="02040503050406030204" pitchFamily="18" charset="0"/>
                      </a:rPr>
                      <m:t> </m:t>
                    </m:r>
                    <m:r>
                      <a:rPr lang="en-US" sz="2600" b="0" i="1" smtClean="0">
                        <a:latin typeface="Cambria Math" panose="02040503050406030204" pitchFamily="18" charset="0"/>
                      </a:rPr>
                      <m:t>=</m:t>
                    </m:r>
                    <m:r>
                      <a:rPr lang="en-US" sz="2600" b="0" i="1" smtClean="0">
                        <a:latin typeface="Cambria Math" panose="02040503050406030204" pitchFamily="18" charset="0"/>
                      </a:rPr>
                      <m:t>0</m:t>
                    </m:r>
                  </m:oMath>
                </a14:m>
                <a:r>
                  <a:rPr lang="en-US" sz="2600" dirty="0"/>
                  <a:t>) falls in the rejection region. Thus, we reject the null hypothesis at </a:t>
                </a:r>
                <a:r>
                  <a:rPr lang="en-IN" sz="2400"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n-IN" sz="2600" b="0" i="0"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01</m:t>
                    </m:r>
                  </m:oMath>
                </a14:m>
                <a:r>
                  <a:rPr lang="en-US" sz="2600" dirty="0"/>
                  <a:t>. It is unlikely that the small number of positive differences could be attributed to ordinary sampling variation.</a:t>
                </a:r>
              </a:p>
            </p:txBody>
          </p:sp>
        </mc:Choice>
        <mc:Fallback xmlns="">
          <p:sp>
            <p:nvSpPr>
              <p:cNvPr id="3" name="Text Placeholder 2">
                <a:extLst>
                  <a:ext uri="{FF2B5EF4-FFF2-40B4-BE49-F238E27FC236}">
                    <a16:creationId xmlns:a16="http://schemas.microsoft.com/office/drawing/2014/main" id="{B28A7E7A-1DD8-43B1-9A9E-F83427380B8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33" t="-982" r="-444"/>
                </a:stretch>
              </a:blipFill>
            </p:spPr>
            <p:txBody>
              <a:bodyPr/>
              <a:lstStyle/>
              <a:p>
                <a:r>
                  <a:rPr lang="en-IN">
                    <a:noFill/>
                  </a:rPr>
                  <a:t> </a:t>
                </a:r>
              </a:p>
            </p:txBody>
          </p:sp>
        </mc:Fallback>
      </mc:AlternateContent>
    </p:spTree>
    <p:extLst>
      <p:ext uri="{BB962C8B-B14F-4D97-AF65-F5344CB8AC3E}">
        <p14:creationId xmlns:p14="http://schemas.microsoft.com/office/powerpoint/2010/main" val="292110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62B4-2485-45B8-9776-0E6130D5F176}"/>
              </a:ext>
            </a:extLst>
          </p:cNvPr>
          <p:cNvSpPr>
            <a:spLocks noGrp="1"/>
          </p:cNvSpPr>
          <p:nvPr>
            <p:ph type="title"/>
          </p:nvPr>
        </p:nvSpPr>
        <p:spPr/>
        <p:txBody>
          <a:bodyPr/>
          <a:lstStyle/>
          <a:p>
            <a:r>
              <a:rPr lang="en-US" dirty="0"/>
              <a:t>Example 1: Performing the Sign Test on Paired Data—Slide 23</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28A7E7A-1DD8-43B1-9A9E-F83427380B81}"/>
                  </a:ext>
                </a:extLst>
              </p:cNvPr>
              <p:cNvSpPr>
                <a:spLocks noGrp="1"/>
              </p:cNvSpPr>
              <p:nvPr>
                <p:ph type="body" sz="quarter" idx="10"/>
              </p:nvPr>
            </p:nvSpPr>
            <p:spPr/>
            <p:txBody>
              <a:bodyPr/>
              <a:lstStyle/>
              <a:p>
                <a:r>
                  <a:rPr lang="en-US" i="1" dirty="0"/>
                  <a:t>Conclusion and Interpretation</a:t>
                </a:r>
                <a:r>
                  <a:rPr lang="en-US" dirty="0"/>
                  <a:t>: There is sufficient evidence for the researcher to conclude at </a:t>
                </a:r>
                <a:r>
                  <a:rPr lang="en-IN"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n-IN"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01</m:t>
                    </m:r>
                  </m:oMath>
                </a14:m>
                <a:r>
                  <a:rPr lang="en-US" dirty="0"/>
                  <a:t> that the median TV-watching time for college students is longer than the median TV-watching time when those students were in high school.</a:t>
                </a:r>
              </a:p>
            </p:txBody>
          </p:sp>
        </mc:Choice>
        <mc:Fallback xmlns="">
          <p:sp>
            <p:nvSpPr>
              <p:cNvPr id="3" name="Text Placeholder 2">
                <a:extLst>
                  <a:ext uri="{FF2B5EF4-FFF2-40B4-BE49-F238E27FC236}">
                    <a16:creationId xmlns:a16="http://schemas.microsoft.com/office/drawing/2014/main" id="{B28A7E7A-1DD8-43B1-9A9E-F83427380B8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IN">
                    <a:noFill/>
                  </a:rPr>
                  <a:t> </a:t>
                </a:r>
              </a:p>
            </p:txBody>
          </p:sp>
        </mc:Fallback>
      </mc:AlternateContent>
    </p:spTree>
    <p:extLst>
      <p:ext uri="{BB962C8B-B14F-4D97-AF65-F5344CB8AC3E}">
        <p14:creationId xmlns:p14="http://schemas.microsoft.com/office/powerpoint/2010/main" val="203771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a:t>
            </a:r>
            <a:r>
              <a:rPr lang="en-US" b="1" dirty="0"/>
              <a:t> </a:t>
            </a:r>
            <a:r>
              <a:rPr dirty="0"/>
              <a:t>Sign Test</a:t>
            </a:r>
            <a:r>
              <a:rPr lang="en-US" dirty="0"/>
              <a:t>—Slide 1</a:t>
            </a:r>
            <a:endParaRPr dirty="0"/>
          </a:p>
        </p:txBody>
      </p:sp>
      <p:sp>
        <p:nvSpPr>
          <p:cNvPr id="3" name="Text Placeholder 2"/>
          <p:cNvSpPr>
            <a:spLocks noGrp="1"/>
          </p:cNvSpPr>
          <p:nvPr>
            <p:ph type="body" sz="quarter" idx="10"/>
          </p:nvPr>
        </p:nvSpPr>
        <p:spPr/>
        <p:txBody>
          <a:bodyPr>
            <a:normAutofit/>
          </a:bodyPr>
          <a:lstStyle/>
          <a:p>
            <a:r>
              <a:rPr lang="en-US" b="1" dirty="0"/>
              <a:t>Hypotheses</a:t>
            </a:r>
            <a:r>
              <a:rPr lang="en-US" sz="2800" b="1" dirty="0"/>
              <a:t>:</a:t>
            </a:r>
          </a:p>
          <a:p>
            <a:r>
              <a:rPr lang="en-IN" i="1" dirty="0"/>
              <a:t>H</a:t>
            </a:r>
            <a:r>
              <a:rPr lang="en-IN" sz="1050" i="1" dirty="0"/>
              <a:t> </a:t>
            </a:r>
            <a:r>
              <a:rPr lang="en-IN" dirty="0">
                <a:latin typeface="Calibri" panose="020F0502020204030204" pitchFamily="34" charset="0"/>
                <a:ea typeface="Calibri" panose="020F0502020204030204" pitchFamily="34" charset="0"/>
                <a:cs typeface="Calibri" panose="020F0502020204030204" pitchFamily="34" charset="0"/>
              </a:rPr>
              <a:t>₀</a:t>
            </a:r>
            <a:r>
              <a:rPr lang="ar-AE" dirty="0"/>
              <a:t>:	</a:t>
            </a:r>
            <a:r>
              <a:rPr lang="en-US" dirty="0"/>
              <a:t>The number of positive [negative] signs is equal 	to the number of negative [positive] signs.</a:t>
            </a:r>
          </a:p>
          <a:p>
            <a:r>
              <a:rPr lang="en-IN" i="1" dirty="0"/>
              <a:t>H</a:t>
            </a:r>
            <a:r>
              <a:rPr lang="en-IN" sz="1050" i="1" dirty="0"/>
              <a:t> </a:t>
            </a:r>
            <a:r>
              <a:rPr lang="en-IN" i="1" baseline="-25000" dirty="0"/>
              <a:t>a</a:t>
            </a:r>
            <a:r>
              <a:rPr lang="ar-AE" dirty="0"/>
              <a:t>:	</a:t>
            </a:r>
            <a:r>
              <a:rPr lang="en-US" dirty="0"/>
              <a:t>The number of negative [positive] signs is greater 	than, less than, or not equal to the number of 	positive [negative] signs (depending on the claim 	which is being tested).</a:t>
            </a:r>
          </a:p>
          <a:p>
            <a:r>
              <a:rPr lang="en-IN" b="1" dirty="0"/>
              <a:t>Note:	</a:t>
            </a:r>
            <a:r>
              <a:rPr lang="en-IN" dirty="0"/>
              <a:t>No sign is given if the difference is zero and the difference is ignored.</a:t>
            </a:r>
            <a:endParaRPr lang="en-US" dirty="0"/>
          </a:p>
          <a:p>
            <a:endParaRPr lang="en-US" dirty="0"/>
          </a:p>
          <a:p>
            <a:endParaRPr lang="en-US" b="1" dirty="0"/>
          </a:p>
          <a:p>
            <a:endParaRPr lang="en-US" sz="2800" b="1" dirty="0"/>
          </a:p>
          <a:p>
            <a:endParaRPr lang="en-US" b="1" dirty="0"/>
          </a:p>
          <a:p>
            <a:endParaRPr lang="en-US" sz="2800" b="1" dirty="0"/>
          </a:p>
          <a:p>
            <a:endParaRPr lang="en-US" b="1" dirty="0"/>
          </a:p>
          <a:p>
            <a:endParaRPr lang="en-US" sz="2800" b="1" dirty="0"/>
          </a:p>
          <a:p>
            <a:endParaRPr lang="en-US" b="1" dirty="0"/>
          </a:p>
          <a:p>
            <a:pPr>
              <a:defRPr b="1"/>
            </a:pPr>
            <a:endParaRPr lang="en-US" sz="2800" dirty="0"/>
          </a:p>
          <a:p>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Sign Test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099522"/>
              </a:xfrm>
            </p:spPr>
            <p:txBody>
              <a:bodyPr>
                <a:normAutofit/>
              </a:bodyPr>
              <a:lstStyle/>
              <a:p>
                <a:pPr>
                  <a:defRPr b="1"/>
                </a:pPr>
                <a:r>
                  <a:rPr lang="en-IN" sz="2800" dirty="0"/>
                  <a:t>Test Statistic:</a:t>
                </a:r>
              </a:p>
              <a:p>
                <a:pPr>
                  <a:defRPr sz="2800"/>
                </a:pPr>
                <a:r>
                  <a:rPr lang="en-IN" sz="2800" dirty="0"/>
                  <a:t>If </a:t>
                </a:r>
                <a:r>
                  <a:rPr lang="en-IN" i="1" dirty="0"/>
                  <a:t>n </a:t>
                </a:r>
                <a:r>
                  <a:rPr lang="en-IN" dirty="0"/>
                  <a:t>≤ 25</a:t>
                </a:r>
                <a:r>
                  <a:rPr lang="en-IN" sz="2800" dirty="0"/>
                  <a:t>, then</a:t>
                </a:r>
              </a:p>
              <a:p>
                <a:pPr algn="ctr">
                  <a:defRPr sz="2800"/>
                </a:pPr>
                <a:r>
                  <a:rPr lang="en-IN" i="1" dirty="0"/>
                  <a:t>X</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m:t>
                    </m:r>
                  </m:oMath>
                </a14:m>
                <a:r>
                  <a:rPr lang="en-IN" sz="2800" dirty="0"/>
                  <a:t> the number of times the less frequent sign occurs.</a:t>
                </a:r>
              </a:p>
              <a:p>
                <a:pPr>
                  <a:defRPr sz="2800"/>
                </a:pPr>
                <a:r>
                  <a:rPr lang="en-IN" sz="2800" dirty="0"/>
                  <a:t>If </a:t>
                </a:r>
                <a:r>
                  <a:rPr lang="en-IN" sz="2800" i="1" dirty="0"/>
                  <a:t>n </a:t>
                </a:r>
                <a:r>
                  <a:rPr lang="en-IN" dirty="0">
                    <a:latin typeface="Calibri" panose="020F0502020204030204" pitchFamily="34" charset="0"/>
                    <a:ea typeface="Calibri" panose="020F0502020204030204" pitchFamily="34" charset="0"/>
                    <a:cs typeface="Calibri" panose="020F0502020204030204" pitchFamily="34" charset="0"/>
                  </a:rPr>
                  <a:t>&gt; 25</a:t>
                </a:r>
                <a:r>
                  <a:rPr lang="en-IN" sz="2800" dirty="0"/>
                  <a:t>, then</a:t>
                </a:r>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099522"/>
              </a:xfrm>
              <a:blipFill>
                <a:blip r:embed="rId2"/>
                <a:stretch>
                  <a:fillRect l="-1328" t="-1182" r="-74"/>
                </a:stretch>
              </a:blipFill>
            </p:spPr>
            <p:txBody>
              <a:bodyPr/>
              <a:lstStyle/>
              <a:p>
                <a:r>
                  <a:rPr lang="en-IN">
                    <a:noFill/>
                  </a:rPr>
                  <a:t> </a:t>
                </a:r>
              </a:p>
            </p:txBody>
          </p:sp>
        </mc:Fallback>
      </mc:AlternateContent>
      <p:pic>
        <p:nvPicPr>
          <p:cNvPr id="9" name="Picture 8" descr="z equals open fraction X plus 0.5 minus open parenthesis n divided by 2 close parenthesis whole divided by open fraction square root of n divided by 2 close fraction close fraction.">
            <a:extLst>
              <a:ext uri="{FF2B5EF4-FFF2-40B4-BE49-F238E27FC236}">
                <a16:creationId xmlns:a16="http://schemas.microsoft.com/office/drawing/2014/main" id="{094ADE77-42C3-C2A4-07ED-1B523824F9DE}"/>
              </a:ext>
            </a:extLst>
          </p:cNvPr>
          <p:cNvPicPr>
            <a:picLocks noChangeAspect="1"/>
          </p:cNvPicPr>
          <p:nvPr/>
        </p:nvPicPr>
        <p:blipFill>
          <a:blip r:embed="rId3"/>
          <a:stretch>
            <a:fillRect/>
          </a:stretch>
        </p:blipFill>
        <p:spPr>
          <a:xfrm>
            <a:off x="3528000" y="2860870"/>
            <a:ext cx="2232000" cy="1681004"/>
          </a:xfrm>
          <a:prstGeom prst="rect">
            <a:avLst/>
          </a:prstGeom>
        </p:spPr>
      </p:pic>
      <p:sp>
        <p:nvSpPr>
          <p:cNvPr id="5" name="TextBox 4">
            <a:extLst>
              <a:ext uri="{FF2B5EF4-FFF2-40B4-BE49-F238E27FC236}">
                <a16:creationId xmlns:a16="http://schemas.microsoft.com/office/drawing/2014/main" id="{FE6044E3-EF6A-F1CE-9EF3-EBF7FE4B8878}"/>
              </a:ext>
            </a:extLst>
          </p:cNvPr>
          <p:cNvSpPr txBox="1"/>
          <p:nvPr/>
        </p:nvSpPr>
        <p:spPr>
          <a:xfrm>
            <a:off x="457200" y="4505980"/>
            <a:ext cx="8229600" cy="523220"/>
          </a:xfrm>
          <a:prstGeom prst="rect">
            <a:avLst/>
          </a:prstGeom>
          <a:noFill/>
        </p:spPr>
        <p:txBody>
          <a:bodyPr wrap="square">
            <a:spAutoFit/>
          </a:bodyPr>
          <a:lstStyle/>
          <a:p>
            <a:pPr>
              <a:defRPr sz="2800"/>
            </a:pPr>
            <a:r>
              <a:rPr lang="en-IN" sz="2800" dirty="0">
                <a:solidFill>
                  <a:srgbClr val="000000"/>
                </a:solidFill>
              </a:rPr>
              <a:t>where </a:t>
            </a:r>
            <a:r>
              <a:rPr lang="en-IN" sz="2800" i="1" dirty="0">
                <a:solidFill>
                  <a:srgbClr val="000000"/>
                </a:solidFill>
              </a:rPr>
              <a:t>X</a:t>
            </a:r>
            <a:r>
              <a:rPr lang="en-IN" sz="2800" dirty="0">
                <a:solidFill>
                  <a:srgbClr val="000000"/>
                </a:solidFill>
              </a:rPr>
              <a:t> is defined just as when</a:t>
            </a:r>
            <a:r>
              <a:rPr lang="en-IN" sz="2800" i="1" dirty="0">
                <a:solidFill>
                  <a:srgbClr val="000000"/>
                </a:solidFill>
              </a:rPr>
              <a:t> n </a:t>
            </a:r>
            <a:r>
              <a:rPr lang="en-IN" sz="2800" dirty="0">
                <a:solidFill>
                  <a:srgbClr val="000000"/>
                </a:solidFill>
              </a:rPr>
              <a:t>≤ 25.</a:t>
            </a:r>
          </a:p>
        </p:txBody>
      </p:sp>
    </p:spTree>
    <p:extLst>
      <p:ext uri="{BB962C8B-B14F-4D97-AF65-F5344CB8AC3E}">
        <p14:creationId xmlns:p14="http://schemas.microsoft.com/office/powerpoint/2010/main" val="23294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dirty="0"/>
              <a:t>Parametric Statistics</a:t>
            </a:r>
          </a:p>
        </p:txBody>
      </p:sp>
      <p:sp>
        <p:nvSpPr>
          <p:cNvPr id="3" name="Text Placeholder 2"/>
          <p:cNvSpPr>
            <a:spLocks noGrp="1"/>
          </p:cNvSpPr>
          <p:nvPr>
            <p:ph type="body" sz="quarter" idx="10"/>
          </p:nvPr>
        </p:nvSpPr>
        <p:spPr>
          <a:xfrm>
            <a:off x="457200" y="1082078"/>
            <a:ext cx="8229600" cy="2194522"/>
          </a:xfrm>
        </p:spPr>
        <p:txBody>
          <a:bodyPr>
            <a:normAutofit/>
          </a:bodyPr>
          <a:lstStyle/>
          <a:p>
            <a:r>
              <a:rPr sz="2800" b="1" dirty="0"/>
              <a:t>Parametric statistics</a:t>
            </a:r>
            <a:r>
              <a:rPr sz="2800" dirty="0"/>
              <a:t> are methods that rely on assumptions concerning the distribution of the population from which a sample is taken.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Sign Test</a:t>
            </a:r>
            <a:r>
              <a:rPr lang="en-US" dirty="0"/>
              <a:t>—Slide 3</a:t>
            </a:r>
            <a:endParaRPr dirty="0"/>
          </a:p>
        </p:txBody>
      </p:sp>
      <p:sp>
        <p:nvSpPr>
          <p:cNvPr id="3" name="Text Placeholder 2"/>
          <p:cNvSpPr>
            <a:spLocks noGrp="1"/>
          </p:cNvSpPr>
          <p:nvPr>
            <p:ph type="body" sz="quarter" idx="10"/>
          </p:nvPr>
        </p:nvSpPr>
        <p:spPr/>
        <p:txBody>
          <a:bodyPr>
            <a:normAutofit fontScale="92500" lnSpcReduction="10000"/>
          </a:bodyPr>
          <a:lstStyle/>
          <a:p>
            <a:pPr>
              <a:defRPr b="1"/>
            </a:pPr>
            <a:r>
              <a:rPr sz="2800" dirty="0"/>
              <a:t>Critical Value(s):</a:t>
            </a:r>
          </a:p>
          <a:p>
            <a:pPr>
              <a:defRPr sz="2800"/>
            </a:pPr>
            <a:r>
              <a:rPr sz="2800" dirty="0"/>
              <a:t>If the data tend to support the alternative hypothesis and</a:t>
            </a:r>
            <a:r>
              <a:rPr lang="en-IN" sz="2800" dirty="0"/>
              <a:t> </a:t>
            </a:r>
            <a:br>
              <a:rPr lang="en-IN" sz="2800" dirty="0"/>
            </a:br>
            <a:r>
              <a:rPr lang="en-IN" i="1" dirty="0"/>
              <a:t>n </a:t>
            </a:r>
            <a:r>
              <a:rPr lang="en-IN" dirty="0"/>
              <a:t>≤ 25</a:t>
            </a:r>
            <a:r>
              <a:rPr sz="2800" dirty="0"/>
              <a:t>:</a:t>
            </a:r>
          </a:p>
          <a:p>
            <a:r>
              <a:rPr sz="2800" dirty="0"/>
              <a:t>Reject the null hypothesis if the test statistic is less than or equal to the critical value in Appendix A, Table I.</a:t>
            </a:r>
          </a:p>
          <a:p>
            <a:r>
              <a:rPr lang="en-IN" i="1" dirty="0"/>
              <a:t>n &gt;</a:t>
            </a:r>
            <a:r>
              <a:rPr lang="en-IN" dirty="0"/>
              <a:t> 25</a:t>
            </a:r>
            <a:r>
              <a:rPr sz="2800" dirty="0"/>
              <a:t>:</a:t>
            </a:r>
          </a:p>
          <a:p>
            <a:r>
              <a:rPr sz="2800" dirty="0"/>
              <a:t>The critical values are based on the standard normal distribution with the critical values defined such that we reject the null hypothesis for small values of the test statistic.</a:t>
            </a:r>
          </a:p>
          <a:p>
            <a:pPr>
              <a:defRPr b="1"/>
            </a:pPr>
            <a:r>
              <a:rPr sz="2800" dirty="0"/>
              <a:t>Assumptions:</a:t>
            </a:r>
          </a:p>
          <a:p>
            <a:r>
              <a:rPr sz="2800" dirty="0"/>
              <a:t>The pairs of data are randomly selected.</a:t>
            </a:r>
          </a:p>
          <a:p>
            <a:endParaRPr sz="2800" dirty="0"/>
          </a:p>
        </p:txBody>
      </p:sp>
    </p:spTree>
    <p:extLst>
      <p:ext uri="{BB962C8B-B14F-4D97-AF65-F5344CB8AC3E}">
        <p14:creationId xmlns:p14="http://schemas.microsoft.com/office/powerpoint/2010/main" val="336656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Making the Decision in the Sign Test</a:t>
            </a:r>
          </a:p>
        </p:txBody>
      </p:sp>
      <p:pic>
        <p:nvPicPr>
          <p:cNvPr id="5" name="Content Placeholder 4" descr="A flowchart titled “Making the Decision in the Sign Test” is shown. It reads a statement, “Calculate X equals number of times the less frequent sign occurs” branched out to a question statement that reads, “Is n greater than 25?”.&#10;If yes, it reads, “Compute the test statistic. that is, z equals open fraction X plus 0.5 minus open parenthesis n divided by 2 close parenthesis whole divided by open fraction square root of n divided by 2 close fraction close fraction.”&#10;After computing the test statistic, the next step is, to determine the critical value using the Standard Normal table in Appendix A.&#10;&#10;If it is no, it reads, “Test statistic is X.”&#10;It further reads, “Determine the critical value using Appendix A, Table I.” &#10;&#10;Both the options result in the final stage labeled, “Make a decision to reject or fail to reject the null hypothesis by comparing the value of the test statistic to the critical value.”">
            <a:extLst>
              <a:ext uri="{FF2B5EF4-FFF2-40B4-BE49-F238E27FC236}">
                <a16:creationId xmlns:a16="http://schemas.microsoft.com/office/drawing/2014/main" id="{557B807C-80F9-4574-8914-E74587BFB96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804190"/>
            <a:ext cx="4454155" cy="513941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Testing a Population Median with the Sign Test</a:t>
            </a:r>
            <a:r>
              <a:rPr lang="en-US" dirty="0"/>
              <a:t>—Slide 1</a:t>
            </a:r>
            <a:endParaRPr dirty="0"/>
          </a:p>
        </p:txBody>
      </p:sp>
      <p:sp>
        <p:nvSpPr>
          <p:cNvPr id="3" name="Text Placeholder 2"/>
          <p:cNvSpPr>
            <a:spLocks noGrp="1"/>
          </p:cNvSpPr>
          <p:nvPr>
            <p:ph type="body" sz="quarter" idx="10"/>
          </p:nvPr>
        </p:nvSpPr>
        <p:spPr/>
        <p:txBody>
          <a:bodyPr>
            <a:normAutofit fontScale="92500" lnSpcReduction="20000"/>
          </a:bodyPr>
          <a:lstStyle/>
          <a:p>
            <a:pPr>
              <a:defRPr sz="2800"/>
            </a:pPr>
            <a:r>
              <a:rPr sz="2800" dirty="0"/>
              <a:t>The CEO of Montgomery County Hospital (MCH) is interested in the length of patients' stays at her hospital. Most people tend to stay only a few days after being admitted to the hospital, but there are a few people that have hospital stays that are longer. She believes that the median length of stay at her hospital is less than the national median. In a recent National Health Statistics report, it was stated that the median hospital stay for hospitals in the United States is </a:t>
            </a:r>
            <a:r>
              <a:rPr sz="2800" dirty="0">
                <a:latin typeface="Cambria Math"/>
              </a:rPr>
              <a:t>4.7</a:t>
            </a:r>
            <a:r>
              <a:rPr sz="2800" dirty="0"/>
              <a:t> days. Upon discharge, the lengths of stay for </a:t>
            </a:r>
            <a:r>
              <a:rPr sz="2800" dirty="0">
                <a:latin typeface="Cambria Math"/>
              </a:rPr>
              <a:t>50</a:t>
            </a:r>
            <a:r>
              <a:rPr sz="2800" dirty="0"/>
              <a:t> randomly selected patients of MCH are noted. Of the randomly selected patients, the length of stay for </a:t>
            </a:r>
            <a:r>
              <a:rPr sz="2800" dirty="0">
                <a:latin typeface="Cambria Math"/>
              </a:rPr>
              <a:t>35</a:t>
            </a:r>
            <a:r>
              <a:rPr sz="2800" dirty="0"/>
              <a:t> patients was less than </a:t>
            </a:r>
            <a:r>
              <a:rPr sz="2800" dirty="0">
                <a:latin typeface="Cambria Math"/>
              </a:rPr>
              <a:t>4.7</a:t>
            </a:r>
            <a:r>
              <a:rPr sz="2800" dirty="0"/>
              <a:t> days. Can the CEO of Montgomery County Hospital conclude at the </a:t>
            </a:r>
            <a:r>
              <a:rPr lang="en-US" sz="2800" dirty="0"/>
              <a:t>10%</a:t>
            </a:r>
            <a:r>
              <a:rPr sz="2800" dirty="0"/>
              <a:t> significance level that the median length of stay at her hospital is shorter than the national median?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2</a:t>
            </a:r>
            <a:endParaRPr dirty="0"/>
          </a:p>
        </p:txBody>
      </p:sp>
      <p:sp>
        <p:nvSpPr>
          <p:cNvPr id="3" name="Text Placeholder 2"/>
          <p:cNvSpPr>
            <a:spLocks noGrp="1"/>
          </p:cNvSpPr>
          <p:nvPr>
            <p:ph type="body" sz="quarter" idx="10"/>
          </p:nvPr>
        </p:nvSpPr>
        <p:spPr/>
        <p:txBody>
          <a:bodyPr>
            <a:normAutofit lnSpcReduction="10000"/>
          </a:bodyPr>
          <a:lstStyle/>
          <a:p>
            <a:r>
              <a:rPr sz="2800" b="1" dirty="0"/>
              <a:t>Solution</a:t>
            </a:r>
          </a:p>
          <a:p>
            <a:pPr>
              <a:defRPr b="1"/>
            </a:pPr>
            <a:r>
              <a:rPr sz="2800" dirty="0"/>
              <a:t>Step 1: Determine the null hypothesis.</a:t>
            </a:r>
          </a:p>
          <a:p>
            <a:r>
              <a:rPr sz="2800" dirty="0"/>
              <a:t>The null hypothesis is that the median hospital stay (in days) at Montgomery County Hospital is equal to the median hospital stay for the United States. The null hypothesis should be written as</a:t>
            </a:r>
          </a:p>
          <a:p>
            <a:r>
              <a:rPr lang="en-IN" i="1" dirty="0"/>
              <a:t>H</a:t>
            </a:r>
            <a:r>
              <a:rPr lang="en-IN" sz="1050" i="1" dirty="0"/>
              <a:t> </a:t>
            </a:r>
            <a:r>
              <a:rPr lang="en-IN" dirty="0">
                <a:latin typeface="Calibri" panose="020F0502020204030204" pitchFamily="34" charset="0"/>
                <a:ea typeface="Calibri" panose="020F0502020204030204" pitchFamily="34" charset="0"/>
                <a:cs typeface="Calibri" panose="020F0502020204030204" pitchFamily="34" charset="0"/>
              </a:rPr>
              <a:t>₀: </a:t>
            </a:r>
            <a:r>
              <a:rPr sz="2800" dirty="0"/>
              <a:t>The number of positive signs is equal to the number of negative signs. (The median length of hospital stay at Montgomery County Hospital is equal to the median length of hospital stay for the United States.)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3</a:t>
            </a:r>
            <a:endParaRPr dirty="0"/>
          </a:p>
        </p:txBody>
      </p:sp>
      <p:sp>
        <p:nvSpPr>
          <p:cNvPr id="3" name="Text Placeholder 2"/>
          <p:cNvSpPr>
            <a:spLocks noGrp="1"/>
          </p:cNvSpPr>
          <p:nvPr>
            <p:ph type="body" sz="quarter" idx="10"/>
          </p:nvPr>
        </p:nvSpPr>
        <p:spPr/>
        <p:txBody>
          <a:bodyPr>
            <a:normAutofit/>
          </a:bodyPr>
          <a:lstStyle/>
          <a:p>
            <a:pPr>
              <a:defRPr b="1"/>
            </a:pPr>
            <a:r>
              <a:rPr sz="2800" dirty="0"/>
              <a:t>Step 2: Determine the alternative hypothesis.</a:t>
            </a:r>
          </a:p>
          <a:p>
            <a:r>
              <a:rPr sz="2800" dirty="0"/>
              <a:t>The alternative hypothesis is that the median hospital stay (in days) at Montgomery County Hospital is shorter than the median hospital stay for the United States. The alternative hypothesis should be written as</a:t>
            </a:r>
          </a:p>
          <a:p>
            <a:r>
              <a:rPr lang="en-IN" i="1" dirty="0"/>
              <a:t>H</a:t>
            </a:r>
            <a:r>
              <a:rPr lang="en-IN" sz="1050" i="1" dirty="0"/>
              <a:t> </a:t>
            </a:r>
            <a:r>
              <a:rPr lang="en-IN" i="1" baseline="-25000" dirty="0"/>
              <a:t>a</a:t>
            </a:r>
            <a:r>
              <a:rPr lang="en-IN" dirty="0">
                <a:latin typeface="Calibri" panose="020F0502020204030204" pitchFamily="34" charset="0"/>
                <a:ea typeface="Calibri" panose="020F0502020204030204" pitchFamily="34" charset="0"/>
                <a:cs typeface="Calibri" panose="020F0502020204030204" pitchFamily="34" charset="0"/>
              </a:rPr>
              <a:t>: </a:t>
            </a:r>
            <a:r>
              <a:rPr sz="2800" dirty="0"/>
              <a:t>The number of negative signs outnumbers the number of positive signs. (The median length of hospital stay at Montgomery County Hospital is shorter that the median length of hospital stay in the United States.)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4</a:t>
            </a:r>
            <a:endParaRPr dirty="0"/>
          </a:p>
        </p:txBody>
      </p:sp>
      <p:sp>
        <p:nvSpPr>
          <p:cNvPr id="3" name="Text Placeholder 2"/>
          <p:cNvSpPr>
            <a:spLocks noGrp="1"/>
          </p:cNvSpPr>
          <p:nvPr>
            <p:ph type="body" sz="quarter" idx="10"/>
          </p:nvPr>
        </p:nvSpPr>
        <p:spPr/>
        <p:txBody>
          <a:bodyPr>
            <a:normAutofit/>
          </a:bodyPr>
          <a:lstStyle/>
          <a:p>
            <a:r>
              <a:rPr sz="2800" dirty="0"/>
              <a:t>Since the CEO's claim is that the median length of hospital stay is </a:t>
            </a:r>
            <a:r>
              <a:rPr sz="2800" b="1" dirty="0"/>
              <a:t>shorter</a:t>
            </a:r>
            <a:r>
              <a:rPr sz="2800" dirty="0"/>
              <a:t> than the median length of stay for the United States, this test is a one-tailed test. Thus, the alternative hypothesis will be one-sided.</a:t>
            </a:r>
          </a:p>
        </p:txBody>
      </p:sp>
    </p:spTree>
    <p:extLst>
      <p:ext uri="{BB962C8B-B14F-4D97-AF65-F5344CB8AC3E}">
        <p14:creationId xmlns:p14="http://schemas.microsoft.com/office/powerpoint/2010/main" val="1225648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5</a:t>
            </a:r>
            <a:endParaRPr dirty="0"/>
          </a:p>
        </p:txBody>
      </p:sp>
      <p:sp>
        <p:nvSpPr>
          <p:cNvPr id="3" name="Text Placeholder 2"/>
          <p:cNvSpPr>
            <a:spLocks noGrp="1"/>
          </p:cNvSpPr>
          <p:nvPr>
            <p:ph type="body" sz="quarter" idx="10"/>
          </p:nvPr>
        </p:nvSpPr>
        <p:spPr/>
        <p:txBody>
          <a:bodyPr>
            <a:normAutofit lnSpcReduction="10000"/>
          </a:bodyPr>
          <a:lstStyle/>
          <a:p>
            <a:pPr>
              <a:defRPr b="1"/>
            </a:pPr>
            <a:r>
              <a:rPr sz="2800" dirty="0"/>
              <a:t>Step 3: Select the appropriate test statistic based on the information at hand and the assumptions you are willing to make.</a:t>
            </a:r>
          </a:p>
          <a:p>
            <a:r>
              <a:rPr sz="2800" dirty="0"/>
              <a:t>Once again, we will look at differences, but in this case the differences will be created by subtracting the median from each data value. The sign test will rely on counting the number of positive signs (meaning that the length of hospital stay at MCH is longer than the median length of stay for the United States) and the number of negative signs (meaning that the length of stay at MCH is shorter than the median length of stay for the United States).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6</a:t>
            </a:r>
            <a:endParaRPr dirty="0"/>
          </a:p>
        </p:txBody>
      </p:sp>
      <p:sp>
        <p:nvSpPr>
          <p:cNvPr id="3" name="Text Placeholder 2"/>
          <p:cNvSpPr>
            <a:spLocks noGrp="1"/>
          </p:cNvSpPr>
          <p:nvPr>
            <p:ph type="body" sz="quarter" idx="10"/>
          </p:nvPr>
        </p:nvSpPr>
        <p:spPr/>
        <p:txBody>
          <a:bodyPr>
            <a:normAutofit/>
          </a:bodyPr>
          <a:lstStyle/>
          <a:p>
            <a:pPr>
              <a:defRPr sz="2800"/>
            </a:pPr>
            <a:r>
              <a:rPr lang="en-IN" sz="2800" dirty="0"/>
              <a:t>Since </a:t>
            </a:r>
            <a:r>
              <a:rPr lang="en-IN" sz="2800" i="1" dirty="0"/>
              <a:t>n </a:t>
            </a:r>
            <a:r>
              <a:rPr lang="en-IN" dirty="0">
                <a:latin typeface="Calibri" panose="020F0502020204030204" pitchFamily="34" charset="0"/>
                <a:ea typeface="Calibri" panose="020F0502020204030204" pitchFamily="34" charset="0"/>
                <a:cs typeface="Calibri" panose="020F0502020204030204" pitchFamily="34" charset="0"/>
              </a:rPr>
              <a:t>&gt; 25</a:t>
            </a:r>
            <a:r>
              <a:rPr lang="en-IN" sz="2800" dirty="0"/>
              <a:t>, the test statistic is given by</a:t>
            </a:r>
          </a:p>
        </p:txBody>
      </p:sp>
      <p:pic>
        <p:nvPicPr>
          <p:cNvPr id="9" name="Picture 8" descr="z equals open fraction X plus 0.5 minus open parenthesis n divided by 2 close parenthesis whole divided by open fraction square root of n divided by 2 close fraction close fraction.">
            <a:extLst>
              <a:ext uri="{FF2B5EF4-FFF2-40B4-BE49-F238E27FC236}">
                <a16:creationId xmlns:a16="http://schemas.microsoft.com/office/drawing/2014/main" id="{FE7F5524-4773-E258-266D-F1B7B43AB309}"/>
              </a:ext>
            </a:extLst>
          </p:cNvPr>
          <p:cNvPicPr>
            <a:picLocks noChangeAspect="1"/>
          </p:cNvPicPr>
          <p:nvPr/>
        </p:nvPicPr>
        <p:blipFill>
          <a:blip r:embed="rId2"/>
          <a:stretch>
            <a:fillRect/>
          </a:stretch>
        </p:blipFill>
        <p:spPr>
          <a:xfrm>
            <a:off x="3526631" y="1600074"/>
            <a:ext cx="2268000" cy="1652795"/>
          </a:xfrm>
          <a:prstGeom prst="rect">
            <a:avLst/>
          </a:prstGeom>
        </p:spPr>
      </p:pic>
      <p:sp>
        <p:nvSpPr>
          <p:cNvPr id="11" name="TextBox 10">
            <a:extLst>
              <a:ext uri="{FF2B5EF4-FFF2-40B4-BE49-F238E27FC236}">
                <a16:creationId xmlns:a16="http://schemas.microsoft.com/office/drawing/2014/main" id="{A0F27CDE-C502-910D-ADEF-3C9F414789CA}"/>
              </a:ext>
            </a:extLst>
          </p:cNvPr>
          <p:cNvSpPr txBox="1"/>
          <p:nvPr/>
        </p:nvSpPr>
        <p:spPr>
          <a:xfrm>
            <a:off x="457200" y="3313093"/>
            <a:ext cx="8229600" cy="954107"/>
          </a:xfrm>
          <a:prstGeom prst="rect">
            <a:avLst/>
          </a:prstGeom>
          <a:noFill/>
        </p:spPr>
        <p:txBody>
          <a:bodyPr wrap="square">
            <a:spAutoFit/>
          </a:bodyPr>
          <a:lstStyle/>
          <a:p>
            <a:pPr>
              <a:defRPr sz="2800"/>
            </a:pPr>
            <a:r>
              <a:rPr lang="en-IN" sz="2800" dirty="0"/>
              <a:t>Assuming the null hypothesis is true, </a:t>
            </a:r>
            <a:r>
              <a:rPr lang="en-IN" sz="2800" i="1" dirty="0"/>
              <a:t>z</a:t>
            </a:r>
            <a:r>
              <a:rPr lang="en-IN" sz="2800" dirty="0"/>
              <a:t> has an approximately standard normal distribution.</a:t>
            </a:r>
          </a:p>
        </p:txBody>
      </p:sp>
    </p:spTree>
    <p:extLst>
      <p:ext uri="{BB962C8B-B14F-4D97-AF65-F5344CB8AC3E}">
        <p14:creationId xmlns:p14="http://schemas.microsoft.com/office/powerpoint/2010/main" val="3657471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IN" sz="2800" dirty="0"/>
                  <a:t>Step 4: Determine the critical value of the test statistic.</a:t>
                </a:r>
              </a:p>
              <a:p>
                <a:pPr>
                  <a:defRPr sz="2800"/>
                </a:pPr>
                <a:r>
                  <a:rPr lang="en-IN" sz="2800" dirty="0"/>
                  <a:t>The level of the test is specified in the problem to be </a:t>
                </a:r>
                <a:br>
                  <a:rPr lang="en-IN" sz="2800" dirty="0"/>
                </a:br>
                <a:r>
                  <a:rPr lang="en-IN"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n-IN" b="0" i="0" smtClean="0">
                        <a:latin typeface="Cambria Math" panose="02040503050406030204" pitchFamily="18" charset="0"/>
                      </a:rPr>
                      <m:t> </m:t>
                    </m:r>
                    <m:r>
                      <a:rPr lang="en-IN">
                        <a:latin typeface="Cambria Math" panose="02040503050406030204" pitchFamily="18" charset="0"/>
                      </a:rPr>
                      <m:t>=0.10</m:t>
                    </m:r>
                  </m:oMath>
                </a14:m>
                <a:r>
                  <a:rPr lang="en-IN" sz="2800" dirty="0"/>
                  <a:t>.</a:t>
                </a:r>
              </a:p>
              <a:p>
                <a:r>
                  <a:rPr lang="en-IN" sz="2800" dirty="0"/>
                  <a:t>More than half of the hospital stays were shorter than the United States median length of stay, which supports the alternative hypothesis. Thus, it is appropriate to proceed with the test procedure.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IN">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8</a:t>
            </a:r>
            <a:endParaRPr dirty="0"/>
          </a:p>
        </p:txBody>
      </p:sp>
      <p:pic>
        <p:nvPicPr>
          <p:cNvPr id="7" name="Content Placeholder 6" descr="A normal distribution graph marks the condition to reject H subscript 0 and fail to reject H subscript 0, using z test score.&#10;It has a bell-shaped curve centered along the horizontal axis z. A point on the horizontal axis toward the left tail is marked with the critical value, negative 1.28. The region to the left of the critical value is labeled “Reject H subscript 0”. The region of the curve that lies to the left of the critical value is shaded and labeled“ α = 0.10.”&#10;And the region to the right is labeled “Fail to Reject H subscript 0.”">
            <a:extLst>
              <a:ext uri="{FF2B5EF4-FFF2-40B4-BE49-F238E27FC236}">
                <a16:creationId xmlns:a16="http://schemas.microsoft.com/office/drawing/2014/main" id="{8CDA9499-13CB-4A7B-AD5B-5921F634C5DB}"/>
              </a:ext>
            </a:extLst>
          </p:cNvPr>
          <p:cNvPicPr>
            <a:picLocks noChangeAspect="1"/>
          </p:cNvPicPr>
          <p:nvPr/>
        </p:nvPicPr>
        <p:blipFill>
          <a:blip r:embed="rId2"/>
          <a:srcRect b="12230"/>
          <a:stretch>
            <a:fillRect/>
          </a:stretch>
        </p:blipFill>
        <p:spPr>
          <a:xfrm>
            <a:off x="1266608" y="1371600"/>
            <a:ext cx="6610783" cy="3657600"/>
          </a:xfrm>
          <a:prstGeom prst="rect">
            <a:avLst/>
          </a:prstGeom>
        </p:spPr>
      </p:pic>
      <p:sp>
        <p:nvSpPr>
          <p:cNvPr id="4" name="TextBox 3">
            <a:extLst>
              <a:ext uri="{FF2B5EF4-FFF2-40B4-BE49-F238E27FC236}">
                <a16:creationId xmlns:a16="http://schemas.microsoft.com/office/drawing/2014/main" id="{D34F25DB-53D4-9D68-342F-DDDA4F0C5FC4}"/>
              </a:ext>
            </a:extLst>
          </p:cNvPr>
          <p:cNvSpPr txBox="1"/>
          <p:nvPr/>
        </p:nvSpPr>
        <p:spPr>
          <a:xfrm>
            <a:off x="3886199" y="5105400"/>
            <a:ext cx="1371600" cy="523220"/>
          </a:xfrm>
          <a:prstGeom prst="rect">
            <a:avLst/>
          </a:prstGeom>
          <a:noFill/>
        </p:spPr>
        <p:txBody>
          <a:bodyPr wrap="square">
            <a:spAutoFit/>
          </a:bodyPr>
          <a:lstStyle/>
          <a:p>
            <a:r>
              <a:rPr lang="en-IN" sz="2800" dirty="0"/>
              <a:t>Figure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Nonparametric Statistical Methods</a:t>
            </a:r>
          </a:p>
        </p:txBody>
      </p:sp>
      <p:sp>
        <p:nvSpPr>
          <p:cNvPr id="3" name="Text Placeholder 2"/>
          <p:cNvSpPr>
            <a:spLocks noGrp="1"/>
          </p:cNvSpPr>
          <p:nvPr>
            <p:ph type="body" sz="quarter" idx="10"/>
          </p:nvPr>
        </p:nvSpPr>
        <p:spPr>
          <a:xfrm>
            <a:off x="457200" y="1082078"/>
            <a:ext cx="8229600" cy="4404322"/>
          </a:xfrm>
        </p:spPr>
        <p:txBody>
          <a:bodyPr>
            <a:normAutofit/>
          </a:bodyPr>
          <a:lstStyle/>
          <a:p>
            <a:r>
              <a:rPr sz="2800" dirty="0"/>
              <a:t>There are three characteristics of nonparametric statistical methods:</a:t>
            </a:r>
          </a:p>
          <a:p>
            <a:pPr marL="457200" indent="-457200">
              <a:buFont typeface="Arial" panose="020B0604020202020204" pitchFamily="34" charset="0"/>
              <a:buChar char="•"/>
              <a:defRPr sz="2800"/>
            </a:pPr>
            <a:r>
              <a:rPr dirty="0"/>
              <a:t>​</a:t>
            </a:r>
            <a:r>
              <a:rPr sz="2800" dirty="0"/>
              <a:t>They do not involve the estimation of specific population parameters.</a:t>
            </a:r>
          </a:p>
          <a:p>
            <a:pPr marL="457200" indent="-457200">
              <a:buFont typeface="Arial" panose="020B0604020202020204" pitchFamily="34" charset="0"/>
              <a:buChar char="•"/>
              <a:defRPr sz="2800"/>
            </a:pPr>
            <a:r>
              <a:rPr dirty="0"/>
              <a:t>​</a:t>
            </a:r>
            <a:r>
              <a:rPr sz="2800" dirty="0"/>
              <a:t>These methods are tests of hypotheses using data measured on an ordinal scale (in most instances).</a:t>
            </a:r>
          </a:p>
          <a:p>
            <a:pPr marL="457200" indent="-457200">
              <a:buFont typeface="Arial" panose="020B0604020202020204" pitchFamily="34" charset="0"/>
              <a:buChar char="•"/>
              <a:defRPr sz="2800"/>
            </a:pPr>
            <a:r>
              <a:rPr sz="2800" dirty="0"/>
              <a:t>Assumptions regarding the underlying distribution of the data are not required.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9</a:t>
            </a:r>
            <a:endParaRPr dirty="0"/>
          </a:p>
        </p:txBody>
      </p:sp>
      <p:sp>
        <p:nvSpPr>
          <p:cNvPr id="3" name="Text Placeholder 2"/>
          <p:cNvSpPr>
            <a:spLocks noGrp="1"/>
          </p:cNvSpPr>
          <p:nvPr>
            <p:ph type="body" sz="quarter" idx="10"/>
          </p:nvPr>
        </p:nvSpPr>
        <p:spPr/>
        <p:txBody>
          <a:bodyPr>
            <a:normAutofit/>
          </a:bodyPr>
          <a:lstStyle/>
          <a:p>
            <a:pPr>
              <a:defRPr sz="2800"/>
            </a:pPr>
            <a:r>
              <a:rPr lang="en-IN" sz="2800" dirty="0"/>
              <a:t>Since </a:t>
            </a:r>
            <a:r>
              <a:rPr lang="en-IN" sz="2800" i="1" dirty="0"/>
              <a:t>n </a:t>
            </a:r>
            <a:r>
              <a:rPr lang="en-IN" dirty="0">
                <a:latin typeface="Calibri" panose="020F0502020204030204" pitchFamily="34" charset="0"/>
                <a:ea typeface="Calibri" panose="020F0502020204030204" pitchFamily="34" charset="0"/>
                <a:cs typeface="Calibri" panose="020F0502020204030204" pitchFamily="34" charset="0"/>
              </a:rPr>
              <a:t>&gt; 25</a:t>
            </a:r>
            <a:r>
              <a:rPr lang="en-IN" sz="2800" dirty="0"/>
              <a:t>, the critical value is determined from the standard normal distribution. Because of the way the test statistic is defined, we will always reject the null hypothesis for small values of the test statistic. If the alternative hypothesis is </a:t>
            </a:r>
            <a:r>
              <a:rPr lang="en-IN" sz="2800" b="1" dirty="0"/>
              <a:t>greater than</a:t>
            </a:r>
            <a:r>
              <a:rPr lang="en-IN" sz="2800" dirty="0"/>
              <a:t> or </a:t>
            </a:r>
            <a:r>
              <a:rPr lang="en-IN" sz="2800" b="1" dirty="0"/>
              <a:t>less than</a:t>
            </a:r>
            <a:r>
              <a:rPr lang="en-IN" sz="2800" dirty="0"/>
              <a:t>, use an area of </a:t>
            </a:r>
            <a:r>
              <a:rPr lang="en-IN" i="1" dirty="0">
                <a:latin typeface="Calibri" panose="020F0502020204030204" pitchFamily="34" charset="0"/>
                <a:ea typeface="Calibri" panose="020F0502020204030204" pitchFamily="34" charset="0"/>
                <a:cs typeface="Calibri" panose="020F0502020204030204" pitchFamily="34" charset="0"/>
              </a:rPr>
              <a:t>α</a:t>
            </a:r>
            <a:r>
              <a:rPr lang="en-IN" sz="2800" dirty="0"/>
              <a:t> in the left tail to determine the critical value. </a:t>
            </a:r>
            <a:endParaRP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10</a:t>
            </a:r>
            <a:endParaRPr dirty="0"/>
          </a:p>
        </p:txBody>
      </p:sp>
      <p:sp>
        <p:nvSpPr>
          <p:cNvPr id="3" name="Text Placeholder 2"/>
          <p:cNvSpPr>
            <a:spLocks noGrp="1"/>
          </p:cNvSpPr>
          <p:nvPr>
            <p:ph type="body" sz="quarter" idx="10"/>
          </p:nvPr>
        </p:nvSpPr>
        <p:spPr>
          <a:xfrm>
            <a:off x="457200" y="1143000"/>
            <a:ext cx="8229600" cy="4853354"/>
          </a:xfrm>
        </p:spPr>
        <p:txBody>
          <a:bodyPr>
            <a:normAutofit/>
          </a:bodyPr>
          <a:lstStyle/>
          <a:p>
            <a:pPr>
              <a:defRPr sz="2800"/>
            </a:pPr>
            <a:r>
              <a:rPr lang="en-IN" sz="2800" dirty="0"/>
              <a:t>If the alternative is </a:t>
            </a:r>
            <a:r>
              <a:rPr lang="en-IN" sz="2800" b="1" dirty="0"/>
              <a:t>not equal to</a:t>
            </a:r>
            <a:r>
              <a:rPr lang="en-IN" sz="2800" dirty="0"/>
              <a:t>, use an area of</a:t>
            </a:r>
            <a:endParaRPr sz="2800" dirty="0"/>
          </a:p>
        </p:txBody>
      </p:sp>
      <p:pic>
        <p:nvPicPr>
          <p:cNvPr id="6" name="Picture 5" descr="alpha divided by 2">
            <a:extLst>
              <a:ext uri="{FF2B5EF4-FFF2-40B4-BE49-F238E27FC236}">
                <a16:creationId xmlns:a16="http://schemas.microsoft.com/office/drawing/2014/main" id="{84B4A6F6-EF09-2B91-B4BA-68B89F77A0A7}"/>
              </a:ext>
            </a:extLst>
          </p:cNvPr>
          <p:cNvPicPr>
            <a:picLocks noChangeAspect="1"/>
          </p:cNvPicPr>
          <p:nvPr/>
        </p:nvPicPr>
        <p:blipFill>
          <a:blip r:embed="rId2"/>
          <a:stretch>
            <a:fillRect/>
          </a:stretch>
        </p:blipFill>
        <p:spPr>
          <a:xfrm>
            <a:off x="7440705" y="1029287"/>
            <a:ext cx="295275" cy="7810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50F8B4-3035-0AE5-DC4A-19AD68F9EE2A}"/>
                  </a:ext>
                </a:extLst>
              </p:cNvPr>
              <p:cNvSpPr txBox="1"/>
              <p:nvPr/>
            </p:nvSpPr>
            <p:spPr>
              <a:xfrm>
                <a:off x="457200" y="1712260"/>
                <a:ext cx="8229600" cy="2246769"/>
              </a:xfrm>
              <a:prstGeom prst="rect">
                <a:avLst/>
              </a:prstGeom>
              <a:noFill/>
            </p:spPr>
            <p:txBody>
              <a:bodyPr wrap="square">
                <a:spAutoFit/>
              </a:bodyPr>
              <a:lstStyle/>
              <a:p>
                <a:r>
                  <a:rPr lang="en-IN" sz="2800" dirty="0"/>
                  <a:t>in the left tail to determine the critical value. In this example, the alternative is </a:t>
                </a:r>
                <a:r>
                  <a:rPr lang="en-IN" sz="2800" b="1" dirty="0"/>
                  <a:t>less than</a:t>
                </a:r>
                <a:r>
                  <a:rPr lang="en-IN" sz="2800" dirty="0"/>
                  <a:t> and </a:t>
                </a:r>
                <a:r>
                  <a:rPr lang="el-GR" sz="2800"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l-GR" sz="2800" b="0" i="0" smtClean="0">
                        <a:latin typeface="Cambria Math" panose="02040503050406030204" pitchFamily="18" charset="0"/>
                      </a:rPr>
                      <m:t> </m:t>
                    </m:r>
                    <m:r>
                      <a:rPr lang="el-GR" sz="2800">
                        <a:latin typeface="Cambria Math" panose="02040503050406030204" pitchFamily="18" charset="0"/>
                      </a:rPr>
                      <m:t>=</m:t>
                    </m:r>
                    <m:r>
                      <a:rPr lang="el-GR" sz="2800">
                        <a:latin typeface="Cambria Math" panose="02040503050406030204" pitchFamily="18" charset="0"/>
                      </a:rPr>
                      <m:t>0</m:t>
                    </m:r>
                    <m:r>
                      <a:rPr lang="el-GR" sz="2800">
                        <a:latin typeface="Cambria Math" panose="02040503050406030204" pitchFamily="18" charset="0"/>
                      </a:rPr>
                      <m:t>.</m:t>
                    </m:r>
                    <m:r>
                      <a:rPr lang="el-GR" sz="2800">
                        <a:latin typeface="Cambria Math" panose="02040503050406030204" pitchFamily="18" charset="0"/>
                      </a:rPr>
                      <m:t>10</m:t>
                    </m:r>
                  </m:oMath>
                </a14:m>
                <a:r>
                  <a:rPr lang="el-GR" sz="2800" dirty="0"/>
                  <a:t>. </a:t>
                </a:r>
                <a:r>
                  <a:rPr lang="en-IN" sz="2800" dirty="0"/>
                  <a:t>The rejection region is shown in Figure 3. We will reject the null hypothesis if the calculated value of the test statistic is less than or equal to </a:t>
                </a:r>
                <a14:m>
                  <m:oMath xmlns:m="http://schemas.openxmlformats.org/officeDocument/2006/math">
                    <m:r>
                      <a:rPr lang="en-IN" sz="2800">
                        <a:latin typeface="Cambria Math" panose="02040503050406030204" pitchFamily="18" charset="0"/>
                      </a:rPr>
                      <m:t>−</m:t>
                    </m:r>
                    <m:r>
                      <a:rPr lang="en-IN" sz="2800">
                        <a:latin typeface="Cambria Math" panose="02040503050406030204" pitchFamily="18" charset="0"/>
                      </a:rPr>
                      <m:t>1</m:t>
                    </m:r>
                    <m:r>
                      <a:rPr lang="en-IN" sz="2800">
                        <a:latin typeface="Cambria Math" panose="02040503050406030204" pitchFamily="18" charset="0"/>
                      </a:rPr>
                      <m:t>.</m:t>
                    </m:r>
                    <m:r>
                      <a:rPr lang="en-IN" sz="2800">
                        <a:latin typeface="Cambria Math" panose="02040503050406030204" pitchFamily="18" charset="0"/>
                      </a:rPr>
                      <m:t>28</m:t>
                    </m:r>
                  </m:oMath>
                </a14:m>
                <a:r>
                  <a:rPr lang="en-IN" sz="2800" dirty="0"/>
                  <a:t>.</a:t>
                </a:r>
              </a:p>
            </p:txBody>
          </p:sp>
        </mc:Choice>
        <mc:Fallback xmlns="">
          <p:sp>
            <p:nvSpPr>
              <p:cNvPr id="7" name="TextBox 6">
                <a:extLst>
                  <a:ext uri="{FF2B5EF4-FFF2-40B4-BE49-F238E27FC236}">
                    <a16:creationId xmlns:a16="http://schemas.microsoft.com/office/drawing/2014/main" id="{F850F8B4-3035-0AE5-DC4A-19AD68F9EE2A}"/>
                  </a:ext>
                </a:extLst>
              </p:cNvPr>
              <p:cNvSpPr txBox="1">
                <a:spLocks noRot="1" noChangeAspect="1" noMove="1" noResize="1" noEditPoints="1" noAdjustHandles="1" noChangeArrowheads="1" noChangeShapeType="1" noTextEdit="1"/>
              </p:cNvSpPr>
              <p:nvPr/>
            </p:nvSpPr>
            <p:spPr>
              <a:xfrm>
                <a:off x="457200" y="1712260"/>
                <a:ext cx="8229600" cy="2246769"/>
              </a:xfrm>
              <a:prstGeom prst="rect">
                <a:avLst/>
              </a:prstGeom>
              <a:blipFill>
                <a:blip r:embed="rId3"/>
                <a:stretch>
                  <a:fillRect l="-1481" t="-2717" r="-889" b="-7065"/>
                </a:stretch>
              </a:blipFill>
            </p:spPr>
            <p:txBody>
              <a:bodyPr/>
              <a:lstStyle/>
              <a:p>
                <a:r>
                  <a:rPr lang="en-IN">
                    <a:noFill/>
                  </a:rPr>
                  <a:t> </a:t>
                </a:r>
              </a:p>
            </p:txBody>
          </p:sp>
        </mc:Fallback>
      </mc:AlternateContent>
    </p:spTree>
    <p:extLst>
      <p:ext uri="{BB962C8B-B14F-4D97-AF65-F5344CB8AC3E}">
        <p14:creationId xmlns:p14="http://schemas.microsoft.com/office/powerpoint/2010/main" val="372697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11</a:t>
            </a:r>
            <a:endParaRPr dirty="0"/>
          </a:p>
        </p:txBody>
      </p:sp>
      <p:sp>
        <p:nvSpPr>
          <p:cNvPr id="3" name="Text Placeholder 2"/>
          <p:cNvSpPr>
            <a:spLocks noGrp="1"/>
          </p:cNvSpPr>
          <p:nvPr>
            <p:ph type="body" sz="quarter" idx="10"/>
          </p:nvPr>
        </p:nvSpPr>
        <p:spPr/>
        <p:txBody>
          <a:bodyPr>
            <a:normAutofit/>
          </a:bodyPr>
          <a:lstStyle/>
          <a:p>
            <a:pPr>
              <a:defRPr b="1"/>
            </a:pPr>
            <a:r>
              <a:rPr sz="2800" dirty="0"/>
              <a:t>Step 5: Collect the sample data and compute the value of the test statistic.</a:t>
            </a:r>
          </a:p>
          <a:p>
            <a:r>
              <a:rPr sz="2800" dirty="0"/>
              <a:t>Negative signs will occur if the length of stay for patients in MCH is shorter than the median length of stay for the United States. Thirty-five of the sampled patients had an actual length of stay shorter than the median length of stay for the United States. Thus, there will be </a:t>
            </a:r>
            <a:r>
              <a:rPr sz="2800" dirty="0">
                <a:latin typeface="Cambria Math"/>
              </a:rPr>
              <a:t>35</a:t>
            </a:r>
            <a:r>
              <a:rPr sz="2800" dirty="0"/>
              <a:t> negative signs.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12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dirty="0"/>
                  <a:t>Positive signs will occur if the length of stay for patients in MCH is longer than the median length of stay for the United States. </a:t>
                </a:r>
                <a:r>
                  <a:rPr lang="en-IN" sz="2800" dirty="0">
                    <a:latin typeface="Cambria Math"/>
                  </a:rPr>
                  <a:t>15</a:t>
                </a:r>
                <a:r>
                  <a:rPr lang="en-IN" sz="2800" dirty="0"/>
                  <a:t> of the sampled patients had an actual length of stay longer than the median length of stay for the United States. Thus, there will be </a:t>
                </a:r>
                <a:r>
                  <a:rPr lang="en-IN" sz="2800" dirty="0">
                    <a:latin typeface="Cambria Math"/>
                  </a:rPr>
                  <a:t>15</a:t>
                </a:r>
                <a:r>
                  <a:rPr lang="en-IN" sz="2800" dirty="0"/>
                  <a:t> positive signs.</a:t>
                </a:r>
              </a:p>
              <a:p>
                <a:pPr>
                  <a:defRPr sz="2800"/>
                </a:pPr>
                <a:r>
                  <a:rPr lang="en-IN" sz="2800" dirty="0"/>
                  <a:t>Since </a:t>
                </a:r>
                <a:r>
                  <a:rPr lang="en-IN" sz="2800" i="1" dirty="0"/>
                  <a:t>X</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m:t>
                    </m:r>
                    <m:r>
                      <m:rPr>
                        <m:nor/>
                      </m:rPr>
                      <a:rPr lang="en-IN"/>
                      <m:t>the</m:t>
                    </m:r>
                    <m:r>
                      <m:rPr>
                        <m:nor/>
                      </m:rPr>
                      <a:rPr lang="en-IN"/>
                      <m:t> </m:t>
                    </m:r>
                    <m:r>
                      <m:rPr>
                        <m:nor/>
                      </m:rPr>
                      <a:rPr lang="en-IN"/>
                      <m:t>number</m:t>
                    </m:r>
                    <m:r>
                      <m:rPr>
                        <m:nor/>
                      </m:rPr>
                      <a:rPr lang="en-IN"/>
                      <m:t> </m:t>
                    </m:r>
                    <m:r>
                      <m:rPr>
                        <m:nor/>
                      </m:rPr>
                      <a:rPr lang="en-IN"/>
                      <m:t>of</m:t>
                    </m:r>
                    <m:r>
                      <m:rPr>
                        <m:nor/>
                      </m:rPr>
                      <a:rPr lang="en-IN"/>
                      <m:t> </m:t>
                    </m:r>
                    <m:r>
                      <m:rPr>
                        <m:nor/>
                      </m:rPr>
                      <a:rPr lang="en-IN"/>
                      <m:t>times</m:t>
                    </m:r>
                    <m:r>
                      <m:rPr>
                        <m:nor/>
                      </m:rPr>
                      <a:rPr lang="en-IN"/>
                      <m:t> </m:t>
                    </m:r>
                    <m:r>
                      <m:rPr>
                        <m:nor/>
                      </m:rPr>
                      <a:rPr lang="en-IN"/>
                      <m:t>the</m:t>
                    </m:r>
                    <m:r>
                      <m:rPr>
                        <m:nor/>
                      </m:rPr>
                      <a:rPr lang="en-IN"/>
                      <m:t> </m:t>
                    </m:r>
                    <m:r>
                      <m:rPr>
                        <m:nor/>
                      </m:rPr>
                      <a:rPr lang="en-IN"/>
                      <m:t>less</m:t>
                    </m:r>
                    <m:r>
                      <m:rPr>
                        <m:nor/>
                      </m:rPr>
                      <a:rPr lang="en-IN"/>
                      <m:t> </m:t>
                    </m:r>
                    <m:r>
                      <m:rPr>
                        <m:nor/>
                      </m:rPr>
                      <a:rPr lang="en-IN"/>
                      <m:t>frequent</m:t>
                    </m:r>
                    <m:r>
                      <m:rPr>
                        <m:nor/>
                      </m:rPr>
                      <a:rPr lang="en-IN"/>
                      <m:t> </m:t>
                    </m:r>
                    <m:r>
                      <m:rPr>
                        <m:nor/>
                      </m:rPr>
                      <a:rPr lang="en-IN"/>
                      <m:t>sign</m:t>
                    </m:r>
                    <m:r>
                      <m:rPr>
                        <m:nor/>
                      </m:rPr>
                      <a:rPr lang="en-IN"/>
                      <m:t> </m:t>
                    </m:r>
                    <m:r>
                      <m:rPr>
                        <m:nor/>
                      </m:rPr>
                      <a:rPr lang="en-IN"/>
                      <m:t>occurs</m:t>
                    </m:r>
                  </m:oMath>
                </a14:m>
                <a:r>
                  <a:rPr lang="en-IN" sz="2800" dirty="0"/>
                  <a:t>, </a:t>
                </a:r>
                <a:r>
                  <a:rPr lang="en-IN" sz="2800" i="1" dirty="0"/>
                  <a:t>X</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m:t>
                    </m:r>
                    <m:r>
                      <a:rPr lang="en-IN">
                        <a:latin typeface="Cambria Math" panose="02040503050406030204" pitchFamily="18" charset="0"/>
                      </a:rPr>
                      <m:t>15</m:t>
                    </m:r>
                  </m:oMath>
                </a14:m>
                <a:r>
                  <a:rPr lang="en-IN" sz="2800" dirty="0"/>
                  <a:t>, and the calculated value of the test statistic 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pic>
        <p:nvPicPr>
          <p:cNvPr id="5" name="Picture 4" descr="z equals open fraction 15 plus 0.5 minus open parenthesis 50 divided by 2 close parenthesis whole divided by open fraction square root of 50 divided by 2 close fraction close fraction.&#10;Simplifying this, it approximately equals negative 2.69">
            <a:extLst>
              <a:ext uri="{FF2B5EF4-FFF2-40B4-BE49-F238E27FC236}">
                <a16:creationId xmlns:a16="http://schemas.microsoft.com/office/drawing/2014/main" id="{1FA6ED2D-5E29-B69E-E774-2903DDB152D7}"/>
              </a:ext>
            </a:extLst>
          </p:cNvPr>
          <p:cNvPicPr>
            <a:picLocks noChangeAspect="1"/>
          </p:cNvPicPr>
          <p:nvPr/>
        </p:nvPicPr>
        <p:blipFill>
          <a:blip r:embed="rId3"/>
          <a:stretch>
            <a:fillRect/>
          </a:stretch>
        </p:blipFill>
        <p:spPr>
          <a:xfrm>
            <a:off x="3124200" y="4343400"/>
            <a:ext cx="3384000" cy="1594550"/>
          </a:xfrm>
          <a:prstGeom prst="rect">
            <a:avLst/>
          </a:prstGeom>
        </p:spPr>
      </p:pic>
    </p:spTree>
    <p:extLst>
      <p:ext uri="{BB962C8B-B14F-4D97-AF65-F5344CB8AC3E}">
        <p14:creationId xmlns:p14="http://schemas.microsoft.com/office/powerpoint/2010/main" val="3164543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13</a:t>
            </a:r>
            <a:endParaRPr dirty="0"/>
          </a:p>
        </p:txBody>
      </p:sp>
      <p:pic>
        <p:nvPicPr>
          <p:cNvPr id="7" name="Picture 6" descr="A graph shows the rejection region to reject or accept a hypothesis. It shows a horizontal line with a vertical line drawn at the critical value, negative 1.28. The region to the left of the vertical line is labeled, “Reject H subscript 0” and the region to the right is labeled, “Fail to Reject H subscript 0.” The test statistic value is marked at negative 2.69.">
            <a:extLst>
              <a:ext uri="{FF2B5EF4-FFF2-40B4-BE49-F238E27FC236}">
                <a16:creationId xmlns:a16="http://schemas.microsoft.com/office/drawing/2014/main" id="{04A15C36-6702-426E-90E3-B8BF6C7D7D97}"/>
              </a:ext>
            </a:extLst>
          </p:cNvPr>
          <p:cNvPicPr>
            <a:picLocks noChangeAspect="1"/>
          </p:cNvPicPr>
          <p:nvPr/>
        </p:nvPicPr>
        <p:blipFill>
          <a:blip r:embed="rId2"/>
          <a:srcRect b="28367"/>
          <a:stretch>
            <a:fillRect/>
          </a:stretch>
        </p:blipFill>
        <p:spPr>
          <a:xfrm>
            <a:off x="288042" y="1600201"/>
            <a:ext cx="8567916" cy="1567190"/>
          </a:xfrm>
          <a:prstGeom prst="rect">
            <a:avLst/>
          </a:prstGeom>
        </p:spPr>
      </p:pic>
      <p:sp>
        <p:nvSpPr>
          <p:cNvPr id="4" name="TextBox 3">
            <a:extLst>
              <a:ext uri="{FF2B5EF4-FFF2-40B4-BE49-F238E27FC236}">
                <a16:creationId xmlns:a16="http://schemas.microsoft.com/office/drawing/2014/main" id="{35C25989-4595-7B3A-03CD-944F165CCC87}"/>
              </a:ext>
            </a:extLst>
          </p:cNvPr>
          <p:cNvSpPr txBox="1"/>
          <p:nvPr/>
        </p:nvSpPr>
        <p:spPr>
          <a:xfrm>
            <a:off x="3886200" y="3167390"/>
            <a:ext cx="1371600" cy="523220"/>
          </a:xfrm>
          <a:prstGeom prst="rect">
            <a:avLst/>
          </a:prstGeom>
          <a:noFill/>
        </p:spPr>
        <p:txBody>
          <a:bodyPr wrap="square">
            <a:spAutoFit/>
          </a:bodyPr>
          <a:lstStyle/>
          <a:p>
            <a:r>
              <a:rPr lang="en-IN" sz="2800" dirty="0"/>
              <a:t>Figure 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14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IN" sz="2800" dirty="0"/>
                  <a:t>Step 6: Make the decision and state the conclusion in terms of the original question.</a:t>
                </a:r>
              </a:p>
              <a:p>
                <a:pPr>
                  <a:defRPr sz="2800"/>
                </a:pPr>
                <a:r>
                  <a:rPr lang="en-IN" sz="2800" dirty="0"/>
                  <a:t>As shown in Figure 4, the value of the test statistic falls in the rejection region (</a:t>
                </a:r>
                <a14:m>
                  <m:oMath xmlns:m="http://schemas.openxmlformats.org/officeDocument/2006/math">
                    <m:r>
                      <a:rPr lang="en-IN">
                        <a:latin typeface="Cambria Math" panose="02040503050406030204" pitchFamily="18" charset="0"/>
                      </a:rPr>
                      <m:t>−2.69</m:t>
                    </m:r>
                  </m:oMath>
                </a14:m>
                <a:r>
                  <a:rPr lang="en-IN" sz="2800" dirty="0"/>
                  <a:t> is less than </a:t>
                </a:r>
                <a14:m>
                  <m:oMath xmlns:m="http://schemas.openxmlformats.org/officeDocument/2006/math">
                    <m:r>
                      <a:rPr lang="en-IN">
                        <a:latin typeface="Cambria Math" panose="02040503050406030204" pitchFamily="18" charset="0"/>
                      </a:rPr>
                      <m:t>−1.28</m:t>
                    </m:r>
                  </m:oMath>
                </a14:m>
                <a:r>
                  <a:rPr lang="en-IN" sz="2800" dirty="0"/>
                  <a:t>). It is unlikely that the difference between the observed value and the hypothesized value is due to ordinary sampling variation. Thus, we reject the null hypothesis at </a:t>
                </a:r>
                <a:r>
                  <a:rPr lang="en-IN"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n-IN" b="0" i="0" smtClean="0">
                        <a:latin typeface="Cambria Math" panose="02040503050406030204" pitchFamily="18" charset="0"/>
                      </a:rPr>
                      <m:t> </m:t>
                    </m:r>
                    <m:r>
                      <a:rPr lang="en-IN">
                        <a:latin typeface="Cambria Math" panose="02040503050406030204" pitchFamily="18" charset="0"/>
                      </a:rPr>
                      <m:t>=0.10</m:t>
                    </m:r>
                  </m:oMath>
                </a14:m>
                <a:r>
                  <a:rPr lang="en-IN"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IN">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Testing a Population Median with the Sign Test</a:t>
            </a:r>
            <a:r>
              <a:rPr lang="en-US" dirty="0"/>
              <a:t>—Slide 15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i="1" dirty="0"/>
                  <a:t>Conclusion and Interpretation: </a:t>
                </a:r>
                <a:r>
                  <a:rPr lang="en-IN" sz="2800" dirty="0"/>
                  <a:t>There is sufficient evidence for the Montgomery County Hospital CEO to conclude at </a:t>
                </a:r>
                <a:r>
                  <a:rPr lang="en-IN" sz="2800" i="1" dirty="0">
                    <a:latin typeface="Calibri" panose="020F0502020204030204" pitchFamily="34" charset="0"/>
                    <a:ea typeface="Calibri" panose="020F0502020204030204" pitchFamily="34" charset="0"/>
                    <a:cs typeface="Calibri" panose="020F0502020204030204" pitchFamily="34" charset="0"/>
                  </a:rPr>
                  <a:t>α</a:t>
                </a:r>
                <a:r>
                  <a:rPr lang="en-IN" sz="2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IN" smtClean="0">
                        <a:latin typeface="Cambria Math" panose="02040503050406030204" pitchFamily="18" charset="0"/>
                      </a:rPr>
                      <m:t>=</m:t>
                    </m:r>
                    <m:r>
                      <a:rPr lang="en-IN">
                        <a:latin typeface="Cambria Math" panose="02040503050406030204" pitchFamily="18" charset="0"/>
                      </a:rPr>
                      <m:t>0.10</m:t>
                    </m:r>
                  </m:oMath>
                </a14:m>
                <a:r>
                  <a:rPr lang="en-IN" sz="2800" dirty="0"/>
                  <a:t> that the median length of stay for her patients is significantly shorter than the median length of stay for the United States as a whole.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spTree>
    <p:extLst>
      <p:ext uri="{BB962C8B-B14F-4D97-AF65-F5344CB8AC3E}">
        <p14:creationId xmlns:p14="http://schemas.microsoft.com/office/powerpoint/2010/main" val="30162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Performing the Sign Test on Paired Data</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Are the demands of college significantly less than the demands of high school? Students from Tech University were surveyed asking them the amount of time they spent watching TV per day in high school and the amount of time they spent watching TV in college. The data are listed in the following table. Can the researcher conclude at the </a:t>
            </a:r>
            <a:r>
              <a:rPr lang="en-US" sz="2800" dirty="0"/>
              <a:t>1%</a:t>
            </a:r>
            <a:r>
              <a:rPr sz="2800" dirty="0"/>
              <a:t> level of significance that the median TV-watching time (in minutes) is greater in college than in high school?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2</a:t>
            </a:r>
            <a:endParaRPr dirty="0"/>
          </a:p>
        </p:txBody>
      </p:sp>
      <p:sp>
        <p:nvSpPr>
          <p:cNvPr id="11" name="TextBox 10">
            <a:extLst>
              <a:ext uri="{FF2B5EF4-FFF2-40B4-BE49-F238E27FC236}">
                <a16:creationId xmlns:a16="http://schemas.microsoft.com/office/drawing/2014/main" id="{0D8BF3B1-A488-3202-EE82-5F4DC942A5DE}"/>
              </a:ext>
            </a:extLst>
          </p:cNvPr>
          <p:cNvSpPr txBox="1"/>
          <p:nvPr/>
        </p:nvSpPr>
        <p:spPr>
          <a:xfrm>
            <a:off x="457200" y="1067417"/>
            <a:ext cx="8229600" cy="492443"/>
          </a:xfrm>
          <a:prstGeom prst="rect">
            <a:avLst/>
          </a:prstGeom>
          <a:noFill/>
        </p:spPr>
        <p:txBody>
          <a:bodyPr wrap="square">
            <a:spAutoFit/>
          </a:bodyPr>
          <a:lstStyle/>
          <a:p>
            <a:pPr algn="ctr"/>
            <a:r>
              <a:rPr lang="en-IN" sz="2600" b="1" dirty="0"/>
              <a:t>Table 2 – TV-Watching Times (Minutes)</a:t>
            </a:r>
            <a:endParaRPr lang="en-IN" sz="2600" b="1" dirty="0">
              <a:latin typeface="Cambria Math"/>
            </a:endParaRPr>
          </a:p>
        </p:txBody>
      </p:sp>
      <mc:AlternateContent xmlns:mc="http://schemas.openxmlformats.org/markup-compatibility/2006">
        <mc:Choice xmlns:a14="http://schemas.microsoft.com/office/drawing/2010/main" Requires="a14">
          <p:graphicFrame>
            <p:nvGraphicFramePr>
              <p:cNvPr id="3" name="Table Placeholder 2" descr="Here is the table shows 5 columns Student, High School, College, Difference and Sign for ten students.&#10;Row 1 Student 1, High School 30, College 120, Difference negative 90, Sign negative.&#10;Row 2 Student 2, High School 60, College 60, Difference 0, Sign Ignore.&#10;Row 3 Student 3, High School 45, College 180, Difference negative 135, Sign negative.&#10;Row 4 Student 4, High School 120, College 240, Difference negative 120, Sign negative.&#10;Row 5 Student 5, High School 60, College 75, Difference negative 15, Sign negative.&#10;Row 6 Student 6, High School 180, College 240, Difference negative 60, Sign negative.&#10;Row 7 Student 7, High School 45, College 60, Difference negative 15, Sign negative.&#10;Row 8 Student 8, High School 90, College 90, Difference 0, Sign Ignore.&#10;Row 9 Student 9, High School 60, College 90, Difference negative 30, Sign negative.&#10;Row 10 Student 10, High School 90, College 120, Difference negative 30, Sign negative."/>
              <p:cNvGraphicFramePr>
                <a:graphicFrameLocks noGrp="1"/>
              </p:cNvGraphicFramePr>
              <p:nvPr>
                <p:ph type="tbl" sz="quarter" idx="10"/>
                <p:extLst>
                  <p:ext uri="{D42A27DB-BD31-4B8C-83A1-F6EECF244321}">
                    <p14:modId xmlns:p14="http://schemas.microsoft.com/office/powerpoint/2010/main" val="1616057064"/>
                  </p:ext>
                </p:extLst>
              </p:nvPr>
            </p:nvGraphicFramePr>
            <p:xfrm>
              <a:off x="457200" y="1600200"/>
              <a:ext cx="8229600" cy="407924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defRPr sz="1600" b="1"/>
                          </a:pPr>
                          <a:r>
                            <a:rPr dirty="0"/>
                            <a:t>Student</a:t>
                          </a:r>
                        </a:p>
                      </a:txBody>
                      <a:tcPr/>
                    </a:tc>
                    <a:tc>
                      <a:txBody>
                        <a:bodyPr/>
                        <a:lstStyle/>
                        <a:p>
                          <a:pPr algn="ctr">
                            <a:defRPr sz="1600" b="1"/>
                          </a:pPr>
                          <a:r>
                            <a:t>High School</a:t>
                          </a:r>
                        </a:p>
                      </a:txBody>
                      <a:tcPr/>
                    </a:tc>
                    <a:tc>
                      <a:txBody>
                        <a:bodyPr/>
                        <a:lstStyle/>
                        <a:p>
                          <a:pPr algn="ctr">
                            <a:defRPr sz="1600" b="1"/>
                          </a:pPr>
                          <a:r>
                            <a:t>College</a:t>
                          </a:r>
                        </a:p>
                      </a:txBody>
                      <a:tcPr/>
                    </a:tc>
                    <a:tc>
                      <a:txBody>
                        <a:bodyPr/>
                        <a:lstStyle/>
                        <a:p>
                          <a:pPr algn="ctr">
                            <a:defRPr sz="1600" b="1"/>
                          </a:pPr>
                          <a:r>
                            <a:t>Difference</a:t>
                          </a:r>
                        </a:p>
                      </a:txBody>
                      <a:tcPr/>
                    </a:tc>
                    <a:tc>
                      <a:txBody>
                        <a:bodyPr/>
                        <a:lstStyle/>
                        <a:p>
                          <a:pPr algn="ctr">
                            <a:defRPr sz="1600" b="1"/>
                          </a:pPr>
                          <a:r>
                            <a:rPr dirty="0"/>
                            <a:t>Sign</a:t>
                          </a:r>
                        </a:p>
                      </a:txBody>
                      <a:tcPr/>
                    </a:tc>
                    <a:extLst>
                      <a:ext uri="{0D108BD9-81ED-4DB2-BD59-A6C34878D82A}">
                        <a16:rowId xmlns:a16="http://schemas.microsoft.com/office/drawing/2014/main" val="10001"/>
                      </a:ext>
                    </a:extLst>
                  </a:tr>
                  <a:tr h="370840">
                    <a:tc>
                      <a:txBody>
                        <a:bodyPr/>
                        <a:lstStyle/>
                        <a:p>
                          <a:pPr algn="ctr"/>
                          <a:r>
                            <a:rPr sz="1600" dirty="0"/>
                            <a:t>1</a:t>
                          </a:r>
                          <a:endParaRPr sz="1600" dirty="0">
                            <a:latin typeface="Cambria Math"/>
                          </a:endParaRPr>
                        </a:p>
                      </a:txBody>
                      <a:tcPr/>
                    </a:tc>
                    <a:tc>
                      <a:txBody>
                        <a:bodyPr/>
                        <a:lstStyle/>
                        <a:p>
                          <a:pPr algn="ctr"/>
                          <a:r>
                            <a:rPr sz="1600"/>
                            <a:t>30</a:t>
                          </a:r>
                          <a:endParaRPr sz="1600">
                            <a:latin typeface="Cambria Math"/>
                          </a:endParaRPr>
                        </a:p>
                      </a:txBody>
                      <a:tcPr/>
                    </a:tc>
                    <a:tc>
                      <a:txBody>
                        <a:bodyPr/>
                        <a:lstStyle/>
                        <a:p>
                          <a:pPr algn="ctr"/>
                          <a:r>
                            <a:rPr sz="1600" dirty="0"/>
                            <a:t>120</a:t>
                          </a:r>
                          <a:endParaRPr sz="1600" dirty="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−90</m:t>
                                </m:r>
                              </m:oMath>
                            </m:oMathPara>
                          </a14:m>
                          <a:endParaRPr/>
                        </a:p>
                      </a:txBody>
                      <a:tcPr/>
                    </a:tc>
                    <a:tc>
                      <a:txBody>
                        <a:bodyPr/>
                        <a:lstStyle/>
                        <a:p>
                          <a:pPr algn="ctr"/>
                          <a:r>
                            <a:rPr sz="1600"/>
                            <a:t>−</a:t>
                          </a:r>
                          <a:endParaRPr sz="1600">
                            <a:latin typeface="Cambria Math"/>
                          </a:endParaRPr>
                        </a:p>
                      </a:txBody>
                      <a:tcPr/>
                    </a:tc>
                    <a:extLst>
                      <a:ext uri="{0D108BD9-81ED-4DB2-BD59-A6C34878D82A}">
                        <a16:rowId xmlns:a16="http://schemas.microsoft.com/office/drawing/2014/main" val="10002"/>
                      </a:ext>
                    </a:extLst>
                  </a:tr>
                  <a:tr h="370840">
                    <a:tc>
                      <a:txBody>
                        <a:bodyPr/>
                        <a:lstStyle/>
                        <a:p>
                          <a:pPr algn="ctr"/>
                          <a:r>
                            <a:rPr sz="1600"/>
                            <a:t>2</a:t>
                          </a:r>
                          <a:endParaRPr sz="1600">
                            <a:latin typeface="Cambria Math"/>
                          </a:endParaRPr>
                        </a:p>
                      </a:txBody>
                      <a:tcPr/>
                    </a:tc>
                    <a:tc>
                      <a:txBody>
                        <a:bodyPr/>
                        <a:lstStyle/>
                        <a:p>
                          <a:pPr algn="ctr"/>
                          <a:r>
                            <a:rPr sz="1600" dirty="0"/>
                            <a:t>60</a:t>
                          </a:r>
                          <a:endParaRPr sz="1600" dirty="0">
                            <a:latin typeface="Cambria Math"/>
                          </a:endParaRPr>
                        </a:p>
                      </a:txBody>
                      <a:tcPr/>
                    </a:tc>
                    <a:tc>
                      <a:txBody>
                        <a:bodyPr/>
                        <a:lstStyle/>
                        <a:p>
                          <a:pPr algn="ctr"/>
                          <a:r>
                            <a:rPr sz="1600"/>
                            <a:t>60</a:t>
                          </a:r>
                          <a:endParaRPr sz="1600">
                            <a:latin typeface="Cambria Math"/>
                          </a:endParaRPr>
                        </a:p>
                      </a:txBody>
                      <a:tcPr/>
                    </a:tc>
                    <a:tc>
                      <a:txBody>
                        <a:bodyPr/>
                        <a:lstStyle/>
                        <a:p>
                          <a:pPr algn="ctr"/>
                          <a:r>
                            <a:rPr sz="1600" dirty="0"/>
                            <a:t>0</a:t>
                          </a:r>
                          <a:endParaRPr sz="1600" dirty="0">
                            <a:latin typeface="Cambria Math"/>
                          </a:endParaRPr>
                        </a:p>
                      </a:txBody>
                      <a:tcPr/>
                    </a:tc>
                    <a:tc>
                      <a:txBody>
                        <a:bodyPr/>
                        <a:lstStyle/>
                        <a:p>
                          <a:pPr algn="ctr">
                            <a:defRPr sz="1600"/>
                          </a:pPr>
                          <a:r>
                            <a:t>Ignore</a:t>
                          </a:r>
                        </a:p>
                      </a:txBody>
                      <a:tcPr/>
                    </a:tc>
                    <a:extLst>
                      <a:ext uri="{0D108BD9-81ED-4DB2-BD59-A6C34878D82A}">
                        <a16:rowId xmlns:a16="http://schemas.microsoft.com/office/drawing/2014/main" val="10003"/>
                      </a:ext>
                    </a:extLst>
                  </a:tr>
                  <a:tr h="370840">
                    <a:tc>
                      <a:txBody>
                        <a:bodyPr/>
                        <a:lstStyle/>
                        <a:p>
                          <a:pPr algn="ctr"/>
                          <a:r>
                            <a:rPr sz="1600"/>
                            <a:t>3</a:t>
                          </a:r>
                          <a:endParaRPr sz="1600">
                            <a:latin typeface="Cambria Math"/>
                          </a:endParaRPr>
                        </a:p>
                      </a:txBody>
                      <a:tcPr/>
                    </a:tc>
                    <a:tc>
                      <a:txBody>
                        <a:bodyPr/>
                        <a:lstStyle/>
                        <a:p>
                          <a:pPr algn="ctr"/>
                          <a:r>
                            <a:rPr sz="1600"/>
                            <a:t>45</a:t>
                          </a:r>
                          <a:endParaRPr sz="1600">
                            <a:latin typeface="Cambria Math"/>
                          </a:endParaRPr>
                        </a:p>
                      </a:txBody>
                      <a:tcPr/>
                    </a:tc>
                    <a:tc>
                      <a:txBody>
                        <a:bodyPr/>
                        <a:lstStyle/>
                        <a:p>
                          <a:pPr algn="ctr"/>
                          <a:r>
                            <a:rPr sz="1600"/>
                            <a:t>180</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−135</m:t>
                                </m:r>
                              </m:oMath>
                            </m:oMathPara>
                          </a14:m>
                          <a:endParaRPr/>
                        </a:p>
                      </a:txBody>
                      <a:tcPr/>
                    </a:tc>
                    <a:tc>
                      <a:txBody>
                        <a:bodyPr/>
                        <a:lstStyle/>
                        <a:p>
                          <a:pPr algn="ctr"/>
                          <a:r>
                            <a:rPr sz="1600"/>
                            <a:t>−</a:t>
                          </a:r>
                          <a:endParaRPr sz="1600">
                            <a:latin typeface="Cambria Math"/>
                          </a:endParaRPr>
                        </a:p>
                      </a:txBody>
                      <a:tcPr/>
                    </a:tc>
                    <a:extLst>
                      <a:ext uri="{0D108BD9-81ED-4DB2-BD59-A6C34878D82A}">
                        <a16:rowId xmlns:a16="http://schemas.microsoft.com/office/drawing/2014/main" val="10004"/>
                      </a:ext>
                    </a:extLst>
                  </a:tr>
                  <a:tr h="370840">
                    <a:tc>
                      <a:txBody>
                        <a:bodyPr/>
                        <a:lstStyle/>
                        <a:p>
                          <a:pPr algn="ctr"/>
                          <a:r>
                            <a:rPr sz="1600"/>
                            <a:t>4</a:t>
                          </a:r>
                          <a:endParaRPr sz="1600">
                            <a:latin typeface="Cambria Math"/>
                          </a:endParaRPr>
                        </a:p>
                      </a:txBody>
                      <a:tcPr/>
                    </a:tc>
                    <a:tc>
                      <a:txBody>
                        <a:bodyPr/>
                        <a:lstStyle/>
                        <a:p>
                          <a:pPr algn="ctr"/>
                          <a:r>
                            <a:rPr sz="1600"/>
                            <a:t>120</a:t>
                          </a:r>
                          <a:endParaRPr sz="1600">
                            <a:latin typeface="Cambria Math"/>
                          </a:endParaRPr>
                        </a:p>
                      </a:txBody>
                      <a:tcPr/>
                    </a:tc>
                    <a:tc>
                      <a:txBody>
                        <a:bodyPr/>
                        <a:lstStyle/>
                        <a:p>
                          <a:pPr algn="ctr"/>
                          <a:r>
                            <a:rPr sz="1600"/>
                            <a:t>240</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−120</m:t>
                                </m:r>
                              </m:oMath>
                            </m:oMathPara>
                          </a14:m>
                          <a:endParaRPr/>
                        </a:p>
                      </a:txBody>
                      <a:tcPr/>
                    </a:tc>
                    <a:tc>
                      <a:txBody>
                        <a:bodyPr/>
                        <a:lstStyle/>
                        <a:p>
                          <a:pPr algn="ctr"/>
                          <a:r>
                            <a:rPr sz="1600" dirty="0"/>
                            <a:t>−</a:t>
                          </a:r>
                          <a:endParaRPr sz="1600" dirty="0">
                            <a:latin typeface="Cambria Math"/>
                          </a:endParaRPr>
                        </a:p>
                      </a:txBody>
                      <a:tcPr/>
                    </a:tc>
                    <a:extLst>
                      <a:ext uri="{0D108BD9-81ED-4DB2-BD59-A6C34878D82A}">
                        <a16:rowId xmlns:a16="http://schemas.microsoft.com/office/drawing/2014/main" val="10005"/>
                      </a:ext>
                    </a:extLst>
                  </a:tr>
                  <a:tr h="370840">
                    <a:tc>
                      <a:txBody>
                        <a:bodyPr/>
                        <a:lstStyle/>
                        <a:p>
                          <a:pPr algn="ctr"/>
                          <a:r>
                            <a:rPr sz="1600"/>
                            <a:t>5</a:t>
                          </a:r>
                          <a:endParaRPr sz="1600">
                            <a:latin typeface="Cambria Math"/>
                          </a:endParaRPr>
                        </a:p>
                      </a:txBody>
                      <a:tcPr/>
                    </a:tc>
                    <a:tc>
                      <a:txBody>
                        <a:bodyPr/>
                        <a:lstStyle/>
                        <a:p>
                          <a:pPr algn="ctr"/>
                          <a:r>
                            <a:rPr sz="1600"/>
                            <a:t>60</a:t>
                          </a:r>
                          <a:endParaRPr sz="1600">
                            <a:latin typeface="Cambria Math"/>
                          </a:endParaRPr>
                        </a:p>
                      </a:txBody>
                      <a:tcPr/>
                    </a:tc>
                    <a:tc>
                      <a:txBody>
                        <a:bodyPr/>
                        <a:lstStyle/>
                        <a:p>
                          <a:pPr algn="ctr"/>
                          <a:r>
                            <a:rPr sz="1600"/>
                            <a:t>75</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−15</m:t>
                                </m:r>
                              </m:oMath>
                            </m:oMathPara>
                          </a14:m>
                          <a:endParaRPr/>
                        </a:p>
                      </a:txBody>
                      <a:tcPr/>
                    </a:tc>
                    <a:tc>
                      <a:txBody>
                        <a:bodyPr/>
                        <a:lstStyle/>
                        <a:p>
                          <a:pPr algn="ctr"/>
                          <a:r>
                            <a:rPr sz="1600"/>
                            <a:t>−</a:t>
                          </a:r>
                          <a:endParaRPr sz="1600">
                            <a:latin typeface="Cambria Math"/>
                          </a:endParaRPr>
                        </a:p>
                      </a:txBody>
                      <a:tcPr/>
                    </a:tc>
                    <a:extLst>
                      <a:ext uri="{0D108BD9-81ED-4DB2-BD59-A6C34878D82A}">
                        <a16:rowId xmlns:a16="http://schemas.microsoft.com/office/drawing/2014/main" val="10006"/>
                      </a:ext>
                    </a:extLst>
                  </a:tr>
                  <a:tr h="370840">
                    <a:tc>
                      <a:txBody>
                        <a:bodyPr/>
                        <a:lstStyle/>
                        <a:p>
                          <a:pPr algn="ctr"/>
                          <a:r>
                            <a:rPr sz="1600"/>
                            <a:t>6</a:t>
                          </a:r>
                          <a:endParaRPr sz="1600">
                            <a:latin typeface="Cambria Math"/>
                          </a:endParaRPr>
                        </a:p>
                      </a:txBody>
                      <a:tcPr/>
                    </a:tc>
                    <a:tc>
                      <a:txBody>
                        <a:bodyPr/>
                        <a:lstStyle/>
                        <a:p>
                          <a:pPr algn="ctr"/>
                          <a:r>
                            <a:rPr sz="1600"/>
                            <a:t>180</a:t>
                          </a:r>
                          <a:endParaRPr sz="1600">
                            <a:latin typeface="Cambria Math"/>
                          </a:endParaRPr>
                        </a:p>
                      </a:txBody>
                      <a:tcPr/>
                    </a:tc>
                    <a:tc>
                      <a:txBody>
                        <a:bodyPr/>
                        <a:lstStyle/>
                        <a:p>
                          <a:pPr algn="ctr"/>
                          <a:r>
                            <a:rPr sz="1600"/>
                            <a:t>240</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−60</m:t>
                                </m:r>
                              </m:oMath>
                            </m:oMathPara>
                          </a14:m>
                          <a:endParaRPr/>
                        </a:p>
                      </a:txBody>
                      <a:tcPr/>
                    </a:tc>
                    <a:tc>
                      <a:txBody>
                        <a:bodyPr/>
                        <a:lstStyle/>
                        <a:p>
                          <a:pPr algn="ctr"/>
                          <a:r>
                            <a:rPr sz="1600"/>
                            <a:t>−</a:t>
                          </a:r>
                          <a:endParaRPr sz="1600">
                            <a:latin typeface="Cambria Math"/>
                          </a:endParaRPr>
                        </a:p>
                      </a:txBody>
                      <a:tcPr/>
                    </a:tc>
                    <a:extLst>
                      <a:ext uri="{0D108BD9-81ED-4DB2-BD59-A6C34878D82A}">
                        <a16:rowId xmlns:a16="http://schemas.microsoft.com/office/drawing/2014/main" val="10007"/>
                      </a:ext>
                    </a:extLst>
                  </a:tr>
                  <a:tr h="370840">
                    <a:tc>
                      <a:txBody>
                        <a:bodyPr/>
                        <a:lstStyle/>
                        <a:p>
                          <a:pPr algn="ctr"/>
                          <a:r>
                            <a:rPr sz="1600"/>
                            <a:t>7</a:t>
                          </a:r>
                          <a:endParaRPr sz="1600">
                            <a:latin typeface="Cambria Math"/>
                          </a:endParaRPr>
                        </a:p>
                      </a:txBody>
                      <a:tcPr/>
                    </a:tc>
                    <a:tc>
                      <a:txBody>
                        <a:bodyPr/>
                        <a:lstStyle/>
                        <a:p>
                          <a:pPr algn="ctr"/>
                          <a:r>
                            <a:rPr sz="1600"/>
                            <a:t>45</a:t>
                          </a:r>
                          <a:endParaRPr sz="1600">
                            <a:latin typeface="Cambria Math"/>
                          </a:endParaRPr>
                        </a:p>
                      </a:txBody>
                      <a:tcPr/>
                    </a:tc>
                    <a:tc>
                      <a:txBody>
                        <a:bodyPr/>
                        <a:lstStyle/>
                        <a:p>
                          <a:pPr algn="ctr"/>
                          <a:r>
                            <a:rPr sz="1600"/>
                            <a:t>60</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−15</m:t>
                                </m:r>
                              </m:oMath>
                            </m:oMathPara>
                          </a14:m>
                          <a:endParaRPr/>
                        </a:p>
                      </a:txBody>
                      <a:tcPr/>
                    </a:tc>
                    <a:tc>
                      <a:txBody>
                        <a:bodyPr/>
                        <a:lstStyle/>
                        <a:p>
                          <a:pPr algn="ctr"/>
                          <a:r>
                            <a:rPr sz="1600"/>
                            <a:t>−</a:t>
                          </a:r>
                          <a:endParaRPr sz="1600">
                            <a:latin typeface="Cambria Math"/>
                          </a:endParaRPr>
                        </a:p>
                      </a:txBody>
                      <a:tcPr/>
                    </a:tc>
                    <a:extLst>
                      <a:ext uri="{0D108BD9-81ED-4DB2-BD59-A6C34878D82A}">
                        <a16:rowId xmlns:a16="http://schemas.microsoft.com/office/drawing/2014/main" val="10008"/>
                      </a:ext>
                    </a:extLst>
                  </a:tr>
                  <a:tr h="370840">
                    <a:tc>
                      <a:txBody>
                        <a:bodyPr/>
                        <a:lstStyle/>
                        <a:p>
                          <a:pPr algn="ctr"/>
                          <a:r>
                            <a:rPr sz="1600"/>
                            <a:t>8</a:t>
                          </a:r>
                          <a:endParaRPr sz="1600">
                            <a:latin typeface="Cambria Math"/>
                          </a:endParaRPr>
                        </a:p>
                      </a:txBody>
                      <a:tcPr/>
                    </a:tc>
                    <a:tc>
                      <a:txBody>
                        <a:bodyPr/>
                        <a:lstStyle/>
                        <a:p>
                          <a:pPr algn="ctr"/>
                          <a:r>
                            <a:rPr sz="1600"/>
                            <a:t>90</a:t>
                          </a:r>
                          <a:endParaRPr sz="1600">
                            <a:latin typeface="Cambria Math"/>
                          </a:endParaRPr>
                        </a:p>
                      </a:txBody>
                      <a:tcPr/>
                    </a:tc>
                    <a:tc>
                      <a:txBody>
                        <a:bodyPr/>
                        <a:lstStyle/>
                        <a:p>
                          <a:pPr algn="ctr"/>
                          <a:r>
                            <a:rPr sz="1600"/>
                            <a:t>90</a:t>
                          </a:r>
                          <a:endParaRPr sz="1600">
                            <a:latin typeface="Cambria Math"/>
                          </a:endParaRPr>
                        </a:p>
                      </a:txBody>
                      <a:tcPr/>
                    </a:tc>
                    <a:tc>
                      <a:txBody>
                        <a:bodyPr/>
                        <a:lstStyle/>
                        <a:p>
                          <a:pPr algn="ctr"/>
                          <a:r>
                            <a:rPr sz="1600"/>
                            <a:t>0</a:t>
                          </a:r>
                          <a:endParaRPr sz="1600">
                            <a:latin typeface="Cambria Math"/>
                          </a:endParaRPr>
                        </a:p>
                      </a:txBody>
                      <a:tcPr/>
                    </a:tc>
                    <a:tc>
                      <a:txBody>
                        <a:bodyPr/>
                        <a:lstStyle/>
                        <a:p>
                          <a:pPr algn="ctr">
                            <a:defRPr sz="1600"/>
                          </a:pPr>
                          <a:r>
                            <a:t>Ignore</a:t>
                          </a:r>
                        </a:p>
                      </a:txBody>
                      <a:tcPr/>
                    </a:tc>
                    <a:extLst>
                      <a:ext uri="{0D108BD9-81ED-4DB2-BD59-A6C34878D82A}">
                        <a16:rowId xmlns:a16="http://schemas.microsoft.com/office/drawing/2014/main" val="10009"/>
                      </a:ext>
                    </a:extLst>
                  </a:tr>
                  <a:tr h="370840">
                    <a:tc>
                      <a:txBody>
                        <a:bodyPr/>
                        <a:lstStyle/>
                        <a:p>
                          <a:pPr algn="ctr"/>
                          <a:r>
                            <a:rPr sz="1600"/>
                            <a:t>9</a:t>
                          </a:r>
                          <a:endParaRPr sz="1600">
                            <a:latin typeface="Cambria Math"/>
                          </a:endParaRPr>
                        </a:p>
                      </a:txBody>
                      <a:tcPr/>
                    </a:tc>
                    <a:tc>
                      <a:txBody>
                        <a:bodyPr/>
                        <a:lstStyle/>
                        <a:p>
                          <a:pPr algn="ctr"/>
                          <a:r>
                            <a:rPr sz="1600"/>
                            <a:t>60</a:t>
                          </a:r>
                          <a:endParaRPr sz="1600">
                            <a:latin typeface="Cambria Math"/>
                          </a:endParaRPr>
                        </a:p>
                      </a:txBody>
                      <a:tcPr/>
                    </a:tc>
                    <a:tc>
                      <a:txBody>
                        <a:bodyPr/>
                        <a:lstStyle/>
                        <a:p>
                          <a:pPr algn="ctr"/>
                          <a:r>
                            <a:rPr sz="1600"/>
                            <a:t>90</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−30</m:t>
                                </m:r>
                              </m:oMath>
                            </m:oMathPara>
                          </a14:m>
                          <a:endParaRPr/>
                        </a:p>
                      </a:txBody>
                      <a:tcPr/>
                    </a:tc>
                    <a:tc>
                      <a:txBody>
                        <a:bodyPr/>
                        <a:lstStyle/>
                        <a:p>
                          <a:pPr algn="ctr"/>
                          <a:r>
                            <a:rPr sz="1600"/>
                            <a:t>−</a:t>
                          </a:r>
                          <a:endParaRPr sz="1600">
                            <a:latin typeface="Cambria Math"/>
                          </a:endParaRPr>
                        </a:p>
                      </a:txBody>
                      <a:tcPr/>
                    </a:tc>
                    <a:extLst>
                      <a:ext uri="{0D108BD9-81ED-4DB2-BD59-A6C34878D82A}">
                        <a16:rowId xmlns:a16="http://schemas.microsoft.com/office/drawing/2014/main" val="10010"/>
                      </a:ext>
                    </a:extLst>
                  </a:tr>
                  <a:tr h="370840">
                    <a:tc>
                      <a:txBody>
                        <a:bodyPr/>
                        <a:lstStyle/>
                        <a:p>
                          <a:pPr algn="ctr"/>
                          <a:r>
                            <a:rPr sz="1600"/>
                            <a:t>10</a:t>
                          </a:r>
                          <a:endParaRPr sz="1600">
                            <a:latin typeface="Cambria Math"/>
                          </a:endParaRPr>
                        </a:p>
                      </a:txBody>
                      <a:tcPr/>
                    </a:tc>
                    <a:tc>
                      <a:txBody>
                        <a:bodyPr/>
                        <a:lstStyle/>
                        <a:p>
                          <a:pPr algn="ctr"/>
                          <a:r>
                            <a:rPr sz="1600"/>
                            <a:t>90</a:t>
                          </a:r>
                          <a:endParaRPr sz="1600">
                            <a:latin typeface="Cambria Math"/>
                          </a:endParaRPr>
                        </a:p>
                      </a:txBody>
                      <a:tcPr/>
                    </a:tc>
                    <a:tc>
                      <a:txBody>
                        <a:bodyPr/>
                        <a:lstStyle/>
                        <a:p>
                          <a:pPr algn="ctr"/>
                          <a:r>
                            <a:rPr sz="1600"/>
                            <a:t>120</a:t>
                          </a:r>
                          <a:endParaRPr sz="1600">
                            <a:latin typeface="Cambria Math"/>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−30</m:t>
                                </m:r>
                              </m:oMath>
                            </m:oMathPara>
                          </a14:m>
                          <a:endParaRPr/>
                        </a:p>
                      </a:txBody>
                      <a:tcPr/>
                    </a:tc>
                    <a:tc>
                      <a:txBody>
                        <a:bodyPr/>
                        <a:lstStyle/>
                        <a:p>
                          <a:pPr algn="ctr"/>
                          <a:r>
                            <a:rPr sz="1600" dirty="0"/>
                            <a:t>−</a:t>
                          </a:r>
                          <a:endParaRPr sz="1600" dirty="0">
                            <a:latin typeface="Cambria Math"/>
                          </a:endParaRPr>
                        </a:p>
                      </a:txBody>
                      <a:tcPr/>
                    </a:tc>
                    <a:extLst>
                      <a:ext uri="{0D108BD9-81ED-4DB2-BD59-A6C34878D82A}">
                        <a16:rowId xmlns:a16="http://schemas.microsoft.com/office/drawing/2014/main" val="10011"/>
                      </a:ext>
                    </a:extLst>
                  </a:tr>
                </a:tbl>
              </a:graphicData>
            </a:graphic>
          </p:graphicFrame>
        </mc:Choice>
        <mc:Fallback>
          <p:graphicFrame>
            <p:nvGraphicFramePr>
              <p:cNvPr id="3" name="Table Placeholder 2" descr="Here is the table shows 5 columns Student, High School, College, Difference and Sign for ten students.&#10;Row 1 Student 1, High School 30, College 120, Difference negative 90, Sign negative.&#10;Row 2 Student 2, High School 60, College 60, Difference 0, Sign Ignore.&#10;Row 3 Student 3, High School 45, College 180, Difference negative 135, Sign negative.&#10;Row 4 Student 4, High School 120, College 240, Difference negative 120, Sign negative.&#10;Row 5 Student 5, High School 60, College 75, Difference negative 15, Sign negative.&#10;Row 6 Student 6, High School 180, College 240, Difference negative 60, Sign negative.&#10;Row 7 Student 7, High School 45, College 60, Difference negative 15, Sign negative.&#10;Row 8 Student 8, High School 90, College 90, Difference 0, Sign Ignore.&#10;Row 9 Student 9, High School 60, College 90, Difference negative 30, Sign negative.&#10;Row 10 Student 10, High School 90, College 120, Difference negative 30, Sign negative."/>
              <p:cNvGraphicFramePr>
                <a:graphicFrameLocks noGrp="1"/>
              </p:cNvGraphicFramePr>
              <p:nvPr>
                <p:ph type="tbl" sz="quarter" idx="10"/>
                <p:extLst>
                  <p:ext uri="{D42A27DB-BD31-4B8C-83A1-F6EECF244321}">
                    <p14:modId xmlns:p14="http://schemas.microsoft.com/office/powerpoint/2010/main" val="1616057064"/>
                  </p:ext>
                </p:extLst>
              </p:nvPr>
            </p:nvGraphicFramePr>
            <p:xfrm>
              <a:off x="457200" y="1600200"/>
              <a:ext cx="8229600" cy="407924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defRPr sz="1600" b="1"/>
                          </a:pPr>
                          <a:r>
                            <a:rPr dirty="0"/>
                            <a:t>Student</a:t>
                          </a:r>
                        </a:p>
                      </a:txBody>
                      <a:tcPr/>
                    </a:tc>
                    <a:tc>
                      <a:txBody>
                        <a:bodyPr/>
                        <a:lstStyle/>
                        <a:p>
                          <a:pPr algn="ctr">
                            <a:defRPr sz="1600" b="1"/>
                          </a:pPr>
                          <a:r>
                            <a:t>High School</a:t>
                          </a:r>
                        </a:p>
                      </a:txBody>
                      <a:tcPr/>
                    </a:tc>
                    <a:tc>
                      <a:txBody>
                        <a:bodyPr/>
                        <a:lstStyle/>
                        <a:p>
                          <a:pPr algn="ctr">
                            <a:defRPr sz="1600" b="1"/>
                          </a:pPr>
                          <a:r>
                            <a:t>College</a:t>
                          </a:r>
                        </a:p>
                      </a:txBody>
                      <a:tcPr/>
                    </a:tc>
                    <a:tc>
                      <a:txBody>
                        <a:bodyPr/>
                        <a:lstStyle/>
                        <a:p>
                          <a:pPr algn="ctr">
                            <a:defRPr sz="1600" b="1"/>
                          </a:pPr>
                          <a:r>
                            <a:t>Difference</a:t>
                          </a:r>
                        </a:p>
                      </a:txBody>
                      <a:tcPr/>
                    </a:tc>
                    <a:tc>
                      <a:txBody>
                        <a:bodyPr/>
                        <a:lstStyle/>
                        <a:p>
                          <a:pPr algn="ctr">
                            <a:defRPr sz="1600" b="1"/>
                          </a:pPr>
                          <a:r>
                            <a:rPr dirty="0"/>
                            <a:t>Sign</a:t>
                          </a:r>
                        </a:p>
                      </a:txBody>
                      <a:tcPr/>
                    </a:tc>
                    <a:extLst>
                      <a:ext uri="{0D108BD9-81ED-4DB2-BD59-A6C34878D82A}">
                        <a16:rowId xmlns:a16="http://schemas.microsoft.com/office/drawing/2014/main" val="10001"/>
                      </a:ext>
                    </a:extLst>
                  </a:tr>
                  <a:tr h="370840">
                    <a:tc>
                      <a:txBody>
                        <a:bodyPr/>
                        <a:lstStyle/>
                        <a:p>
                          <a:pPr algn="ctr"/>
                          <a:r>
                            <a:rPr sz="1600" dirty="0"/>
                            <a:t>1</a:t>
                          </a:r>
                          <a:endParaRPr sz="1600" dirty="0">
                            <a:latin typeface="Cambria Math"/>
                          </a:endParaRPr>
                        </a:p>
                      </a:txBody>
                      <a:tcPr/>
                    </a:tc>
                    <a:tc>
                      <a:txBody>
                        <a:bodyPr/>
                        <a:lstStyle/>
                        <a:p>
                          <a:pPr algn="ctr"/>
                          <a:r>
                            <a:rPr sz="1600"/>
                            <a:t>30</a:t>
                          </a:r>
                          <a:endParaRPr sz="1600">
                            <a:latin typeface="Cambria Math"/>
                          </a:endParaRPr>
                        </a:p>
                      </a:txBody>
                      <a:tcPr/>
                    </a:tc>
                    <a:tc>
                      <a:txBody>
                        <a:bodyPr/>
                        <a:lstStyle/>
                        <a:p>
                          <a:pPr algn="ctr"/>
                          <a:r>
                            <a:rPr sz="1600" dirty="0"/>
                            <a:t>120</a:t>
                          </a:r>
                          <a:endParaRPr sz="1600" dirty="0">
                            <a:latin typeface="Cambria Math"/>
                          </a:endParaRPr>
                        </a:p>
                      </a:txBody>
                      <a:tcPr/>
                    </a:tc>
                    <a:tc>
                      <a:txBody>
                        <a:bodyPr/>
                        <a:lstStyle/>
                        <a:p>
                          <a:endParaRPr lang="en-US"/>
                        </a:p>
                      </a:txBody>
                      <a:tcPr>
                        <a:blipFill>
                          <a:blip r:embed="rId2"/>
                          <a:stretch>
                            <a:fillRect l="-300741" t="-103279" r="-101111" b="-909836"/>
                          </a:stretch>
                        </a:blipFill>
                      </a:tcPr>
                    </a:tc>
                    <a:tc>
                      <a:txBody>
                        <a:bodyPr/>
                        <a:lstStyle/>
                        <a:p>
                          <a:pPr algn="ctr"/>
                          <a:r>
                            <a:rPr sz="1600"/>
                            <a:t>−</a:t>
                          </a:r>
                          <a:endParaRPr sz="1600">
                            <a:latin typeface="Cambria Math"/>
                          </a:endParaRPr>
                        </a:p>
                      </a:txBody>
                      <a:tcPr/>
                    </a:tc>
                    <a:extLst>
                      <a:ext uri="{0D108BD9-81ED-4DB2-BD59-A6C34878D82A}">
                        <a16:rowId xmlns:a16="http://schemas.microsoft.com/office/drawing/2014/main" val="10002"/>
                      </a:ext>
                    </a:extLst>
                  </a:tr>
                  <a:tr h="370840">
                    <a:tc>
                      <a:txBody>
                        <a:bodyPr/>
                        <a:lstStyle/>
                        <a:p>
                          <a:pPr algn="ctr"/>
                          <a:r>
                            <a:rPr sz="1600"/>
                            <a:t>2</a:t>
                          </a:r>
                          <a:endParaRPr sz="1600">
                            <a:latin typeface="Cambria Math"/>
                          </a:endParaRPr>
                        </a:p>
                      </a:txBody>
                      <a:tcPr/>
                    </a:tc>
                    <a:tc>
                      <a:txBody>
                        <a:bodyPr/>
                        <a:lstStyle/>
                        <a:p>
                          <a:pPr algn="ctr"/>
                          <a:r>
                            <a:rPr sz="1600" dirty="0"/>
                            <a:t>60</a:t>
                          </a:r>
                          <a:endParaRPr sz="1600" dirty="0">
                            <a:latin typeface="Cambria Math"/>
                          </a:endParaRPr>
                        </a:p>
                      </a:txBody>
                      <a:tcPr/>
                    </a:tc>
                    <a:tc>
                      <a:txBody>
                        <a:bodyPr/>
                        <a:lstStyle/>
                        <a:p>
                          <a:pPr algn="ctr"/>
                          <a:r>
                            <a:rPr sz="1600"/>
                            <a:t>60</a:t>
                          </a:r>
                          <a:endParaRPr sz="1600">
                            <a:latin typeface="Cambria Math"/>
                          </a:endParaRPr>
                        </a:p>
                      </a:txBody>
                      <a:tcPr/>
                    </a:tc>
                    <a:tc>
                      <a:txBody>
                        <a:bodyPr/>
                        <a:lstStyle/>
                        <a:p>
                          <a:pPr algn="ctr"/>
                          <a:r>
                            <a:rPr sz="1600" dirty="0"/>
                            <a:t>0</a:t>
                          </a:r>
                          <a:endParaRPr sz="1600" dirty="0">
                            <a:latin typeface="Cambria Math"/>
                          </a:endParaRPr>
                        </a:p>
                      </a:txBody>
                      <a:tcPr/>
                    </a:tc>
                    <a:tc>
                      <a:txBody>
                        <a:bodyPr/>
                        <a:lstStyle/>
                        <a:p>
                          <a:pPr algn="ctr">
                            <a:defRPr sz="1600"/>
                          </a:pPr>
                          <a:r>
                            <a:t>Ignore</a:t>
                          </a:r>
                        </a:p>
                      </a:txBody>
                      <a:tcPr/>
                    </a:tc>
                    <a:extLst>
                      <a:ext uri="{0D108BD9-81ED-4DB2-BD59-A6C34878D82A}">
                        <a16:rowId xmlns:a16="http://schemas.microsoft.com/office/drawing/2014/main" val="10003"/>
                      </a:ext>
                    </a:extLst>
                  </a:tr>
                  <a:tr h="370840">
                    <a:tc>
                      <a:txBody>
                        <a:bodyPr/>
                        <a:lstStyle/>
                        <a:p>
                          <a:pPr algn="ctr"/>
                          <a:r>
                            <a:rPr sz="1600"/>
                            <a:t>3</a:t>
                          </a:r>
                          <a:endParaRPr sz="1600">
                            <a:latin typeface="Cambria Math"/>
                          </a:endParaRPr>
                        </a:p>
                      </a:txBody>
                      <a:tcPr/>
                    </a:tc>
                    <a:tc>
                      <a:txBody>
                        <a:bodyPr/>
                        <a:lstStyle/>
                        <a:p>
                          <a:pPr algn="ctr"/>
                          <a:r>
                            <a:rPr sz="1600"/>
                            <a:t>45</a:t>
                          </a:r>
                          <a:endParaRPr sz="1600">
                            <a:latin typeface="Cambria Math"/>
                          </a:endParaRPr>
                        </a:p>
                      </a:txBody>
                      <a:tcPr/>
                    </a:tc>
                    <a:tc>
                      <a:txBody>
                        <a:bodyPr/>
                        <a:lstStyle/>
                        <a:p>
                          <a:pPr algn="ctr"/>
                          <a:r>
                            <a:rPr sz="1600"/>
                            <a:t>180</a:t>
                          </a:r>
                          <a:endParaRPr sz="1600">
                            <a:latin typeface="Cambria Math"/>
                          </a:endParaRPr>
                        </a:p>
                      </a:txBody>
                      <a:tcPr/>
                    </a:tc>
                    <a:tc>
                      <a:txBody>
                        <a:bodyPr/>
                        <a:lstStyle/>
                        <a:p>
                          <a:endParaRPr lang="en-US"/>
                        </a:p>
                      </a:txBody>
                      <a:tcPr>
                        <a:blipFill>
                          <a:blip r:embed="rId2"/>
                          <a:stretch>
                            <a:fillRect l="-300741" t="-303279" r="-101111" b="-709836"/>
                          </a:stretch>
                        </a:blipFill>
                      </a:tcPr>
                    </a:tc>
                    <a:tc>
                      <a:txBody>
                        <a:bodyPr/>
                        <a:lstStyle/>
                        <a:p>
                          <a:pPr algn="ctr"/>
                          <a:r>
                            <a:rPr sz="1600"/>
                            <a:t>−</a:t>
                          </a:r>
                          <a:endParaRPr sz="1600">
                            <a:latin typeface="Cambria Math"/>
                          </a:endParaRPr>
                        </a:p>
                      </a:txBody>
                      <a:tcPr/>
                    </a:tc>
                    <a:extLst>
                      <a:ext uri="{0D108BD9-81ED-4DB2-BD59-A6C34878D82A}">
                        <a16:rowId xmlns:a16="http://schemas.microsoft.com/office/drawing/2014/main" val="10004"/>
                      </a:ext>
                    </a:extLst>
                  </a:tr>
                  <a:tr h="370840">
                    <a:tc>
                      <a:txBody>
                        <a:bodyPr/>
                        <a:lstStyle/>
                        <a:p>
                          <a:pPr algn="ctr"/>
                          <a:r>
                            <a:rPr sz="1600"/>
                            <a:t>4</a:t>
                          </a:r>
                          <a:endParaRPr sz="1600">
                            <a:latin typeface="Cambria Math"/>
                          </a:endParaRPr>
                        </a:p>
                      </a:txBody>
                      <a:tcPr/>
                    </a:tc>
                    <a:tc>
                      <a:txBody>
                        <a:bodyPr/>
                        <a:lstStyle/>
                        <a:p>
                          <a:pPr algn="ctr"/>
                          <a:r>
                            <a:rPr sz="1600"/>
                            <a:t>120</a:t>
                          </a:r>
                          <a:endParaRPr sz="1600">
                            <a:latin typeface="Cambria Math"/>
                          </a:endParaRPr>
                        </a:p>
                      </a:txBody>
                      <a:tcPr/>
                    </a:tc>
                    <a:tc>
                      <a:txBody>
                        <a:bodyPr/>
                        <a:lstStyle/>
                        <a:p>
                          <a:pPr algn="ctr"/>
                          <a:r>
                            <a:rPr sz="1600"/>
                            <a:t>240</a:t>
                          </a:r>
                          <a:endParaRPr sz="1600">
                            <a:latin typeface="Cambria Math"/>
                          </a:endParaRPr>
                        </a:p>
                      </a:txBody>
                      <a:tcPr/>
                    </a:tc>
                    <a:tc>
                      <a:txBody>
                        <a:bodyPr/>
                        <a:lstStyle/>
                        <a:p>
                          <a:endParaRPr lang="en-US"/>
                        </a:p>
                      </a:txBody>
                      <a:tcPr>
                        <a:blipFill>
                          <a:blip r:embed="rId2"/>
                          <a:stretch>
                            <a:fillRect l="-300741" t="-403279" r="-101111" b="-609836"/>
                          </a:stretch>
                        </a:blipFill>
                      </a:tcPr>
                    </a:tc>
                    <a:tc>
                      <a:txBody>
                        <a:bodyPr/>
                        <a:lstStyle/>
                        <a:p>
                          <a:pPr algn="ctr"/>
                          <a:r>
                            <a:rPr sz="1600" dirty="0"/>
                            <a:t>−</a:t>
                          </a:r>
                          <a:endParaRPr sz="1600" dirty="0">
                            <a:latin typeface="Cambria Math"/>
                          </a:endParaRPr>
                        </a:p>
                      </a:txBody>
                      <a:tcPr/>
                    </a:tc>
                    <a:extLst>
                      <a:ext uri="{0D108BD9-81ED-4DB2-BD59-A6C34878D82A}">
                        <a16:rowId xmlns:a16="http://schemas.microsoft.com/office/drawing/2014/main" val="10005"/>
                      </a:ext>
                    </a:extLst>
                  </a:tr>
                  <a:tr h="370840">
                    <a:tc>
                      <a:txBody>
                        <a:bodyPr/>
                        <a:lstStyle/>
                        <a:p>
                          <a:pPr algn="ctr"/>
                          <a:r>
                            <a:rPr sz="1600"/>
                            <a:t>5</a:t>
                          </a:r>
                          <a:endParaRPr sz="1600">
                            <a:latin typeface="Cambria Math"/>
                          </a:endParaRPr>
                        </a:p>
                      </a:txBody>
                      <a:tcPr/>
                    </a:tc>
                    <a:tc>
                      <a:txBody>
                        <a:bodyPr/>
                        <a:lstStyle/>
                        <a:p>
                          <a:pPr algn="ctr"/>
                          <a:r>
                            <a:rPr sz="1600"/>
                            <a:t>60</a:t>
                          </a:r>
                          <a:endParaRPr sz="1600">
                            <a:latin typeface="Cambria Math"/>
                          </a:endParaRPr>
                        </a:p>
                      </a:txBody>
                      <a:tcPr/>
                    </a:tc>
                    <a:tc>
                      <a:txBody>
                        <a:bodyPr/>
                        <a:lstStyle/>
                        <a:p>
                          <a:pPr algn="ctr"/>
                          <a:r>
                            <a:rPr sz="1600"/>
                            <a:t>75</a:t>
                          </a:r>
                          <a:endParaRPr sz="1600">
                            <a:latin typeface="Cambria Math"/>
                          </a:endParaRPr>
                        </a:p>
                      </a:txBody>
                      <a:tcPr/>
                    </a:tc>
                    <a:tc>
                      <a:txBody>
                        <a:bodyPr/>
                        <a:lstStyle/>
                        <a:p>
                          <a:endParaRPr lang="en-US"/>
                        </a:p>
                      </a:txBody>
                      <a:tcPr>
                        <a:blipFill>
                          <a:blip r:embed="rId2"/>
                          <a:stretch>
                            <a:fillRect l="-300741" t="-511667" r="-101111" b="-520000"/>
                          </a:stretch>
                        </a:blipFill>
                      </a:tcPr>
                    </a:tc>
                    <a:tc>
                      <a:txBody>
                        <a:bodyPr/>
                        <a:lstStyle/>
                        <a:p>
                          <a:pPr algn="ctr"/>
                          <a:r>
                            <a:rPr sz="1600"/>
                            <a:t>−</a:t>
                          </a:r>
                          <a:endParaRPr sz="1600">
                            <a:latin typeface="Cambria Math"/>
                          </a:endParaRPr>
                        </a:p>
                      </a:txBody>
                      <a:tcPr/>
                    </a:tc>
                    <a:extLst>
                      <a:ext uri="{0D108BD9-81ED-4DB2-BD59-A6C34878D82A}">
                        <a16:rowId xmlns:a16="http://schemas.microsoft.com/office/drawing/2014/main" val="10006"/>
                      </a:ext>
                    </a:extLst>
                  </a:tr>
                  <a:tr h="370840">
                    <a:tc>
                      <a:txBody>
                        <a:bodyPr/>
                        <a:lstStyle/>
                        <a:p>
                          <a:pPr algn="ctr"/>
                          <a:r>
                            <a:rPr sz="1600"/>
                            <a:t>6</a:t>
                          </a:r>
                          <a:endParaRPr sz="1600">
                            <a:latin typeface="Cambria Math"/>
                          </a:endParaRPr>
                        </a:p>
                      </a:txBody>
                      <a:tcPr/>
                    </a:tc>
                    <a:tc>
                      <a:txBody>
                        <a:bodyPr/>
                        <a:lstStyle/>
                        <a:p>
                          <a:pPr algn="ctr"/>
                          <a:r>
                            <a:rPr sz="1600"/>
                            <a:t>180</a:t>
                          </a:r>
                          <a:endParaRPr sz="1600">
                            <a:latin typeface="Cambria Math"/>
                          </a:endParaRPr>
                        </a:p>
                      </a:txBody>
                      <a:tcPr/>
                    </a:tc>
                    <a:tc>
                      <a:txBody>
                        <a:bodyPr/>
                        <a:lstStyle/>
                        <a:p>
                          <a:pPr algn="ctr"/>
                          <a:r>
                            <a:rPr sz="1600"/>
                            <a:t>240</a:t>
                          </a:r>
                          <a:endParaRPr sz="1600">
                            <a:latin typeface="Cambria Math"/>
                          </a:endParaRPr>
                        </a:p>
                      </a:txBody>
                      <a:tcPr/>
                    </a:tc>
                    <a:tc>
                      <a:txBody>
                        <a:bodyPr/>
                        <a:lstStyle/>
                        <a:p>
                          <a:endParaRPr lang="en-US"/>
                        </a:p>
                      </a:txBody>
                      <a:tcPr>
                        <a:blipFill>
                          <a:blip r:embed="rId2"/>
                          <a:stretch>
                            <a:fillRect l="-300741" t="-601639" r="-101111" b="-411475"/>
                          </a:stretch>
                        </a:blipFill>
                      </a:tcPr>
                    </a:tc>
                    <a:tc>
                      <a:txBody>
                        <a:bodyPr/>
                        <a:lstStyle/>
                        <a:p>
                          <a:pPr algn="ctr"/>
                          <a:r>
                            <a:rPr sz="1600"/>
                            <a:t>−</a:t>
                          </a:r>
                          <a:endParaRPr sz="1600">
                            <a:latin typeface="Cambria Math"/>
                          </a:endParaRPr>
                        </a:p>
                      </a:txBody>
                      <a:tcPr/>
                    </a:tc>
                    <a:extLst>
                      <a:ext uri="{0D108BD9-81ED-4DB2-BD59-A6C34878D82A}">
                        <a16:rowId xmlns:a16="http://schemas.microsoft.com/office/drawing/2014/main" val="10007"/>
                      </a:ext>
                    </a:extLst>
                  </a:tr>
                  <a:tr h="370840">
                    <a:tc>
                      <a:txBody>
                        <a:bodyPr/>
                        <a:lstStyle/>
                        <a:p>
                          <a:pPr algn="ctr"/>
                          <a:r>
                            <a:rPr sz="1600"/>
                            <a:t>7</a:t>
                          </a:r>
                          <a:endParaRPr sz="1600">
                            <a:latin typeface="Cambria Math"/>
                          </a:endParaRPr>
                        </a:p>
                      </a:txBody>
                      <a:tcPr/>
                    </a:tc>
                    <a:tc>
                      <a:txBody>
                        <a:bodyPr/>
                        <a:lstStyle/>
                        <a:p>
                          <a:pPr algn="ctr"/>
                          <a:r>
                            <a:rPr sz="1600"/>
                            <a:t>45</a:t>
                          </a:r>
                          <a:endParaRPr sz="1600">
                            <a:latin typeface="Cambria Math"/>
                          </a:endParaRPr>
                        </a:p>
                      </a:txBody>
                      <a:tcPr/>
                    </a:tc>
                    <a:tc>
                      <a:txBody>
                        <a:bodyPr/>
                        <a:lstStyle/>
                        <a:p>
                          <a:pPr algn="ctr"/>
                          <a:r>
                            <a:rPr sz="1600"/>
                            <a:t>60</a:t>
                          </a:r>
                          <a:endParaRPr sz="1600">
                            <a:latin typeface="Cambria Math"/>
                          </a:endParaRPr>
                        </a:p>
                      </a:txBody>
                      <a:tcPr/>
                    </a:tc>
                    <a:tc>
                      <a:txBody>
                        <a:bodyPr/>
                        <a:lstStyle/>
                        <a:p>
                          <a:endParaRPr lang="en-US"/>
                        </a:p>
                      </a:txBody>
                      <a:tcPr>
                        <a:blipFill>
                          <a:blip r:embed="rId2"/>
                          <a:stretch>
                            <a:fillRect l="-300741" t="-701639" r="-101111" b="-311475"/>
                          </a:stretch>
                        </a:blipFill>
                      </a:tcPr>
                    </a:tc>
                    <a:tc>
                      <a:txBody>
                        <a:bodyPr/>
                        <a:lstStyle/>
                        <a:p>
                          <a:pPr algn="ctr"/>
                          <a:r>
                            <a:rPr sz="1600"/>
                            <a:t>−</a:t>
                          </a:r>
                          <a:endParaRPr sz="1600">
                            <a:latin typeface="Cambria Math"/>
                          </a:endParaRPr>
                        </a:p>
                      </a:txBody>
                      <a:tcPr/>
                    </a:tc>
                    <a:extLst>
                      <a:ext uri="{0D108BD9-81ED-4DB2-BD59-A6C34878D82A}">
                        <a16:rowId xmlns:a16="http://schemas.microsoft.com/office/drawing/2014/main" val="10008"/>
                      </a:ext>
                    </a:extLst>
                  </a:tr>
                  <a:tr h="370840">
                    <a:tc>
                      <a:txBody>
                        <a:bodyPr/>
                        <a:lstStyle/>
                        <a:p>
                          <a:pPr algn="ctr"/>
                          <a:r>
                            <a:rPr sz="1600"/>
                            <a:t>8</a:t>
                          </a:r>
                          <a:endParaRPr sz="1600">
                            <a:latin typeface="Cambria Math"/>
                          </a:endParaRPr>
                        </a:p>
                      </a:txBody>
                      <a:tcPr/>
                    </a:tc>
                    <a:tc>
                      <a:txBody>
                        <a:bodyPr/>
                        <a:lstStyle/>
                        <a:p>
                          <a:pPr algn="ctr"/>
                          <a:r>
                            <a:rPr sz="1600"/>
                            <a:t>90</a:t>
                          </a:r>
                          <a:endParaRPr sz="1600">
                            <a:latin typeface="Cambria Math"/>
                          </a:endParaRPr>
                        </a:p>
                      </a:txBody>
                      <a:tcPr/>
                    </a:tc>
                    <a:tc>
                      <a:txBody>
                        <a:bodyPr/>
                        <a:lstStyle/>
                        <a:p>
                          <a:pPr algn="ctr"/>
                          <a:r>
                            <a:rPr sz="1600"/>
                            <a:t>90</a:t>
                          </a:r>
                          <a:endParaRPr sz="1600">
                            <a:latin typeface="Cambria Math"/>
                          </a:endParaRPr>
                        </a:p>
                      </a:txBody>
                      <a:tcPr/>
                    </a:tc>
                    <a:tc>
                      <a:txBody>
                        <a:bodyPr/>
                        <a:lstStyle/>
                        <a:p>
                          <a:pPr algn="ctr"/>
                          <a:r>
                            <a:rPr sz="1600"/>
                            <a:t>0</a:t>
                          </a:r>
                          <a:endParaRPr sz="1600">
                            <a:latin typeface="Cambria Math"/>
                          </a:endParaRPr>
                        </a:p>
                      </a:txBody>
                      <a:tcPr/>
                    </a:tc>
                    <a:tc>
                      <a:txBody>
                        <a:bodyPr/>
                        <a:lstStyle/>
                        <a:p>
                          <a:pPr algn="ctr">
                            <a:defRPr sz="1600"/>
                          </a:pPr>
                          <a:r>
                            <a:t>Ignore</a:t>
                          </a:r>
                        </a:p>
                      </a:txBody>
                      <a:tcPr/>
                    </a:tc>
                    <a:extLst>
                      <a:ext uri="{0D108BD9-81ED-4DB2-BD59-A6C34878D82A}">
                        <a16:rowId xmlns:a16="http://schemas.microsoft.com/office/drawing/2014/main" val="10009"/>
                      </a:ext>
                    </a:extLst>
                  </a:tr>
                  <a:tr h="370840">
                    <a:tc>
                      <a:txBody>
                        <a:bodyPr/>
                        <a:lstStyle/>
                        <a:p>
                          <a:pPr algn="ctr"/>
                          <a:r>
                            <a:rPr sz="1600"/>
                            <a:t>9</a:t>
                          </a:r>
                          <a:endParaRPr sz="1600">
                            <a:latin typeface="Cambria Math"/>
                          </a:endParaRPr>
                        </a:p>
                      </a:txBody>
                      <a:tcPr/>
                    </a:tc>
                    <a:tc>
                      <a:txBody>
                        <a:bodyPr/>
                        <a:lstStyle/>
                        <a:p>
                          <a:pPr algn="ctr"/>
                          <a:r>
                            <a:rPr sz="1600"/>
                            <a:t>60</a:t>
                          </a:r>
                          <a:endParaRPr sz="1600">
                            <a:latin typeface="Cambria Math"/>
                          </a:endParaRPr>
                        </a:p>
                      </a:txBody>
                      <a:tcPr/>
                    </a:tc>
                    <a:tc>
                      <a:txBody>
                        <a:bodyPr/>
                        <a:lstStyle/>
                        <a:p>
                          <a:pPr algn="ctr"/>
                          <a:r>
                            <a:rPr sz="1600"/>
                            <a:t>90</a:t>
                          </a:r>
                          <a:endParaRPr sz="1600">
                            <a:latin typeface="Cambria Math"/>
                          </a:endParaRPr>
                        </a:p>
                      </a:txBody>
                      <a:tcPr/>
                    </a:tc>
                    <a:tc>
                      <a:txBody>
                        <a:bodyPr/>
                        <a:lstStyle/>
                        <a:p>
                          <a:endParaRPr lang="en-US"/>
                        </a:p>
                      </a:txBody>
                      <a:tcPr>
                        <a:blipFill>
                          <a:blip r:embed="rId2"/>
                          <a:stretch>
                            <a:fillRect l="-300741" t="-901639" r="-101111" b="-111475"/>
                          </a:stretch>
                        </a:blipFill>
                      </a:tcPr>
                    </a:tc>
                    <a:tc>
                      <a:txBody>
                        <a:bodyPr/>
                        <a:lstStyle/>
                        <a:p>
                          <a:pPr algn="ctr"/>
                          <a:r>
                            <a:rPr sz="1600"/>
                            <a:t>−</a:t>
                          </a:r>
                          <a:endParaRPr sz="1600">
                            <a:latin typeface="Cambria Math"/>
                          </a:endParaRPr>
                        </a:p>
                      </a:txBody>
                      <a:tcPr/>
                    </a:tc>
                    <a:extLst>
                      <a:ext uri="{0D108BD9-81ED-4DB2-BD59-A6C34878D82A}">
                        <a16:rowId xmlns:a16="http://schemas.microsoft.com/office/drawing/2014/main" val="10010"/>
                      </a:ext>
                    </a:extLst>
                  </a:tr>
                  <a:tr h="370840">
                    <a:tc>
                      <a:txBody>
                        <a:bodyPr/>
                        <a:lstStyle/>
                        <a:p>
                          <a:pPr algn="ctr"/>
                          <a:r>
                            <a:rPr sz="1600"/>
                            <a:t>10</a:t>
                          </a:r>
                          <a:endParaRPr sz="1600">
                            <a:latin typeface="Cambria Math"/>
                          </a:endParaRPr>
                        </a:p>
                      </a:txBody>
                      <a:tcPr/>
                    </a:tc>
                    <a:tc>
                      <a:txBody>
                        <a:bodyPr/>
                        <a:lstStyle/>
                        <a:p>
                          <a:pPr algn="ctr"/>
                          <a:r>
                            <a:rPr sz="1600"/>
                            <a:t>90</a:t>
                          </a:r>
                          <a:endParaRPr sz="1600">
                            <a:latin typeface="Cambria Math"/>
                          </a:endParaRPr>
                        </a:p>
                      </a:txBody>
                      <a:tcPr/>
                    </a:tc>
                    <a:tc>
                      <a:txBody>
                        <a:bodyPr/>
                        <a:lstStyle/>
                        <a:p>
                          <a:pPr algn="ctr"/>
                          <a:r>
                            <a:rPr sz="1600"/>
                            <a:t>120</a:t>
                          </a:r>
                          <a:endParaRPr sz="1600">
                            <a:latin typeface="Cambria Math"/>
                          </a:endParaRPr>
                        </a:p>
                      </a:txBody>
                      <a:tcPr/>
                    </a:tc>
                    <a:tc>
                      <a:txBody>
                        <a:bodyPr/>
                        <a:lstStyle/>
                        <a:p>
                          <a:endParaRPr lang="en-US"/>
                        </a:p>
                      </a:txBody>
                      <a:tcPr>
                        <a:blipFill>
                          <a:blip r:embed="rId2"/>
                          <a:stretch>
                            <a:fillRect l="-300741" t="-1001639" r="-101111" b="-11475"/>
                          </a:stretch>
                        </a:blipFill>
                      </a:tcPr>
                    </a:tc>
                    <a:tc>
                      <a:txBody>
                        <a:bodyPr/>
                        <a:lstStyle/>
                        <a:p>
                          <a:pPr algn="ctr"/>
                          <a:r>
                            <a:rPr sz="1600" dirty="0"/>
                            <a:t>−</a:t>
                          </a:r>
                          <a:endParaRPr sz="1600" dirty="0">
                            <a:latin typeface="Cambria Math"/>
                          </a:endParaRPr>
                        </a:p>
                      </a:txBody>
                      <a:tcPr/>
                    </a:tc>
                    <a:extLst>
                      <a:ext uri="{0D108BD9-81ED-4DB2-BD59-A6C34878D82A}">
                        <a16:rowId xmlns:a16="http://schemas.microsoft.com/office/drawing/2014/main" val="10011"/>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3</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Normally, we would analyze these data with a paired difference test (see Section 11.3). However, if we doubt that the differences follow a normal distribution, we will use the sign test to determine if the populations are different.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4</a:t>
            </a:r>
            <a:endParaRPr dirty="0"/>
          </a:p>
        </p:txBody>
      </p:sp>
      <p:sp>
        <p:nvSpPr>
          <p:cNvPr id="3" name="Text Placeholder 2"/>
          <p:cNvSpPr>
            <a:spLocks noGrp="1"/>
          </p:cNvSpPr>
          <p:nvPr>
            <p:ph type="body" sz="quarter" idx="10"/>
          </p:nvPr>
        </p:nvSpPr>
        <p:spPr/>
        <p:txBody>
          <a:bodyPr>
            <a:normAutofit/>
          </a:bodyPr>
          <a:lstStyle/>
          <a:p>
            <a:r>
              <a:rPr sz="2800" dirty="0"/>
              <a:t>The sign test is based on the idea that if two data sets have the same median, the number of differences with positive signs should approximately equal the number of differences with negative signs. We will conclude that the median number of minutes of TV-watching time increases in college if the number of negative signs is larger than the number of positive signs. How large is large? We will answer this question in Step 4.</a:t>
            </a:r>
          </a:p>
        </p:txBody>
      </p:sp>
    </p:spTree>
    <p:extLst>
      <p:ext uri="{BB962C8B-B14F-4D97-AF65-F5344CB8AC3E}">
        <p14:creationId xmlns:p14="http://schemas.microsoft.com/office/powerpoint/2010/main" val="384329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Performing the Sign Test on Paired Data</a:t>
            </a:r>
            <a:r>
              <a:rPr lang="en-US" dirty="0"/>
              <a:t>—Slide 5</a:t>
            </a:r>
            <a:endParaRPr dirty="0"/>
          </a:p>
        </p:txBody>
      </p:sp>
      <p:sp>
        <p:nvSpPr>
          <p:cNvPr id="3" name="Text Placeholder 2"/>
          <p:cNvSpPr>
            <a:spLocks noGrp="1"/>
          </p:cNvSpPr>
          <p:nvPr>
            <p:ph type="body" sz="quarter" idx="10"/>
          </p:nvPr>
        </p:nvSpPr>
        <p:spPr/>
        <p:txBody>
          <a:bodyPr>
            <a:normAutofit/>
          </a:bodyPr>
          <a:lstStyle/>
          <a:p>
            <a:pPr>
              <a:defRPr b="1"/>
            </a:pPr>
            <a:r>
              <a:rPr sz="2800" dirty="0"/>
              <a:t>Step 1: Determine the null hypothesis.</a:t>
            </a:r>
          </a:p>
          <a:p>
            <a:r>
              <a:rPr sz="2800" dirty="0"/>
              <a:t>The null hypothesis is that the median TV-watching time in college is equal to the median TV-watching time in high school.</a:t>
            </a:r>
          </a:p>
          <a:p>
            <a:r>
              <a:rPr sz="2800" dirty="0"/>
              <a:t>For the Sign Test, we would write the null hypothesis as</a:t>
            </a:r>
          </a:p>
          <a:p>
            <a:pPr>
              <a:defRPr sz="2800"/>
            </a:pPr>
            <a:r>
              <a:rPr lang="en-IN" sz="2800" i="1" dirty="0"/>
              <a:t>H</a:t>
            </a:r>
            <a:r>
              <a:rPr lang="en-IN" dirty="0">
                <a:latin typeface="Calibri" panose="020F0502020204030204" pitchFamily="34" charset="0"/>
                <a:ea typeface="Calibri" panose="020F0502020204030204" pitchFamily="34" charset="0"/>
                <a:cs typeface="Calibri" panose="020F0502020204030204" pitchFamily="34" charset="0"/>
              </a:rPr>
              <a:t>₀</a:t>
            </a:r>
            <a:r>
              <a:rPr lang="en-IN" sz="2800" dirty="0"/>
              <a:t>:</a:t>
            </a:r>
            <a:r>
              <a:rPr sz="2800" dirty="0"/>
              <a:t> The number of negative signs is equal to the number of positive signs.</a:t>
            </a:r>
            <a:r>
              <a:rPr lang="en-US" sz="2800" dirty="0"/>
              <a:t> </a:t>
            </a:r>
            <a:r>
              <a:rPr sz="2800" dirty="0"/>
              <a:t>(The median TV-watching time is the same in college as it was in high school.)</a:t>
            </a:r>
          </a:p>
        </p:txBody>
      </p:sp>
    </p:spTree>
    <p:extLst>
      <p:ext uri="{BB962C8B-B14F-4D97-AF65-F5344CB8AC3E}">
        <p14:creationId xmlns:p14="http://schemas.microsoft.com/office/powerpoint/2010/main" val="68051871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A48971-90BA-46D1-8F32-05BDFAA3AB39}"/>
</file>

<file path=customXml/itemProps2.xml><?xml version="1.0" encoding="utf-8"?>
<ds:datastoreItem xmlns:ds="http://schemas.openxmlformats.org/officeDocument/2006/customXml" ds:itemID="{C9BB132D-76BC-44C6-B62C-E1FBA372D21D}"/>
</file>

<file path=customXml/itemProps3.xml><?xml version="1.0" encoding="utf-8"?>
<ds:datastoreItem xmlns:ds="http://schemas.openxmlformats.org/officeDocument/2006/customXml" ds:itemID="{941B5DCC-CD3B-42F7-87A2-B216050C06A4}"/>
</file>

<file path=docProps/app.xml><?xml version="1.0" encoding="utf-8"?>
<Properties xmlns="http://schemas.openxmlformats.org/officeDocument/2006/extended-properties" xmlns:vt="http://schemas.openxmlformats.org/officeDocument/2006/docPropsVTypes">
  <TotalTime>1075</TotalTime>
  <Words>3435</Words>
  <Application>Microsoft Office PowerPoint</Application>
  <PresentationFormat>On-screen Show (4:3)</PresentationFormat>
  <Paragraphs>209</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Cambria Math</vt:lpstr>
      <vt:lpstr>Courier New</vt:lpstr>
      <vt:lpstr>Office Theme</vt:lpstr>
      <vt:lpstr>Section 17.1</vt:lpstr>
      <vt:lpstr>Definition: Nonparametric Statistics</vt:lpstr>
      <vt:lpstr>Definition: Parametric Statistics</vt:lpstr>
      <vt:lpstr>Properties: Nonparametric Statistical Methods</vt:lpstr>
      <vt:lpstr>Example 1: Performing the Sign Test on Paired Data—Slide 1</vt:lpstr>
      <vt:lpstr>Example 1: Performing the Sign Test on Paired Data—Slide 2</vt:lpstr>
      <vt:lpstr>Example 1: Performing the Sign Test on Paired Data—Slide 3</vt:lpstr>
      <vt:lpstr>Example 1: Performing the Sign Test on Paired Data—Slide 4</vt:lpstr>
      <vt:lpstr>Example 1: Performing the Sign Test on Paired Data—Slide 5</vt:lpstr>
      <vt:lpstr>Example 1: Performing the Sign Test on Paired Data—Slide 6</vt:lpstr>
      <vt:lpstr>Example 1: Performing the Sign Test on Paired Data—Slide 7</vt:lpstr>
      <vt:lpstr>Example 1: Performing the Sign Test on Paired Data—Slide 8</vt:lpstr>
      <vt:lpstr>Example 1: Performing the Sign Test on Paired Data—Slide 9</vt:lpstr>
      <vt:lpstr>Example 1: Performing the Sign Test on Paired Data—Slide 10</vt:lpstr>
      <vt:lpstr>Example 1: Performing the Sign Test on Paired Data—Slide 11</vt:lpstr>
      <vt:lpstr>Example 1: Performing the Sign Test on Paired Data—Slide 12</vt:lpstr>
      <vt:lpstr>Example 1: Performing the Sign Test on Paired Data—Slide 13</vt:lpstr>
      <vt:lpstr>Example 1: Performing the Sign Test on Paired Data—Slide 14</vt:lpstr>
      <vt:lpstr>Example 1: Performing the Sign Test on Paired Data—Slide 15</vt:lpstr>
      <vt:lpstr>Example 1: Performing the Sign Test on Paired Data—Slide 16</vt:lpstr>
      <vt:lpstr>Example 1: Performing the Sign Test on Paired Data—Slide 17</vt:lpstr>
      <vt:lpstr>Example 1: Performing the Sign Test on Paired Data—Slide 18</vt:lpstr>
      <vt:lpstr>Example 1: Performing the Sign Test on Paired Data—Slide 19</vt:lpstr>
      <vt:lpstr>Example 1: Performing the Sign Test on Paired Data—Slide 20</vt:lpstr>
      <vt:lpstr>Example 1: Performing the Sign Test on Paired Data—Slide 21</vt:lpstr>
      <vt:lpstr>Example 1: Performing the Sign Test on Paired Data—Slide 22</vt:lpstr>
      <vt:lpstr>Example 1: Performing the Sign Test on Paired Data—Slide 23</vt:lpstr>
      <vt:lpstr>Procedure: Sign Test—Slide 1</vt:lpstr>
      <vt:lpstr>Procedure: Sign Test—Slide 2</vt:lpstr>
      <vt:lpstr>Procedure: Sign Test—Slide 3</vt:lpstr>
      <vt:lpstr>Making the Decision in the Sign Test</vt:lpstr>
      <vt:lpstr>Example 2: Testing a Population Median with the Sign Test—Slide 1</vt:lpstr>
      <vt:lpstr>Example 2: Testing a Population Median with the Sign Test—Slide 2</vt:lpstr>
      <vt:lpstr>Example 2: Testing a Population Median with the Sign Test—Slide 3</vt:lpstr>
      <vt:lpstr>Example 2: Testing a Population Median with the Sign Test—Slide 4</vt:lpstr>
      <vt:lpstr>Example 2: Testing a Population Median with the Sign Test—Slide 5</vt:lpstr>
      <vt:lpstr>Example 2: Testing a Population Median with the Sign Test—Slide 6</vt:lpstr>
      <vt:lpstr>Example 2: Testing a Population Median with the Sign Test—Slide 7</vt:lpstr>
      <vt:lpstr>Example 2: Testing a Population Median with the Sign Test—Slide 8</vt:lpstr>
      <vt:lpstr>Example 2: Testing a Population Median with the Sign Test—Slide 9</vt:lpstr>
      <vt:lpstr>Example 2: Testing a Population Median with the Sign Test—Slide 10</vt:lpstr>
      <vt:lpstr>Example 2: Testing a Population Median with the Sign Test—Slide 11</vt:lpstr>
      <vt:lpstr>Example 2: Testing a Population Median with the Sign Test—Slide 12</vt:lpstr>
      <vt:lpstr>Example 2: Testing a Population Median with the Sign Test—Slide 13</vt:lpstr>
      <vt:lpstr>Example 2: Testing a Population Median with the Sign Test—Slide 14</vt:lpstr>
      <vt:lpstr>Example 2: Testing a Population Median with the Sign Test—Slide 15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Business Statistics, 2nd Edition - 17.1 - The Sign Test</dc:title>
  <dc:creator>Hawkes Learning</dc:creator>
  <cp:lastModifiedBy>Kodanda Ram Bade</cp:lastModifiedBy>
  <cp:revision>162</cp:revision>
  <dcterms:created xsi:type="dcterms:W3CDTF">2013-04-26T14:43:13Z</dcterms:created>
  <dcterms:modified xsi:type="dcterms:W3CDTF">2025-10-06T07:17:04Z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