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Masters/slideMaster1.xml" ContentType="application/vnd.openxmlformats-officedocument.presentationml.slideMaster+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2.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2"/>
  </p:notesMasterIdLst>
  <p:handoutMasterIdLst>
    <p:handoutMasterId r:id="rId33"/>
  </p:handoutMasterIdLst>
  <p:sldIdLst>
    <p:sldId id="256" r:id="rId2"/>
    <p:sldId id="257" r:id="rId3"/>
    <p:sldId id="259" r:id="rId4"/>
    <p:sldId id="260" r:id="rId5"/>
    <p:sldId id="261" r:id="rId6"/>
    <p:sldId id="262" r:id="rId7"/>
    <p:sldId id="294" r:id="rId8"/>
    <p:sldId id="263" r:id="rId9"/>
    <p:sldId id="264" r:id="rId10"/>
    <p:sldId id="265" r:id="rId11"/>
    <p:sldId id="266" r:id="rId12"/>
    <p:sldId id="295" r:id="rId13"/>
    <p:sldId id="280" r:id="rId14"/>
    <p:sldId id="293" r:id="rId15"/>
    <p:sldId id="268" r:id="rId16"/>
    <p:sldId id="296" r:id="rId17"/>
    <p:sldId id="282" r:id="rId18"/>
    <p:sldId id="269" r:id="rId19"/>
    <p:sldId id="297" r:id="rId20"/>
    <p:sldId id="283" r:id="rId21"/>
    <p:sldId id="284" r:id="rId22"/>
    <p:sldId id="270" r:id="rId23"/>
    <p:sldId id="298" r:id="rId24"/>
    <p:sldId id="271" r:id="rId25"/>
    <p:sldId id="287" r:id="rId26"/>
    <p:sldId id="290" r:id="rId27"/>
    <p:sldId id="291" r:id="rId28"/>
    <p:sldId id="299" r:id="rId29"/>
    <p:sldId id="300" r:id="rId30"/>
    <p:sldId id="292" r:id="rId31"/>
  </p:sldIdLst>
  <p:sldSz cx="9144000" cy="6858000" type="screen4x3"/>
  <p:notesSz cx="6858000" cy="9144000"/>
  <p:embeddedFontLst>
    <p:embeddedFont>
      <p:font typeface="Cambria Math" panose="02040503050406030204" pitchFamily="18" charset="0"/>
      <p:regular r:id="rId3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853" autoAdjust="0"/>
    <p:restoredTop sz="94673" autoAdjust="0"/>
  </p:normalViewPr>
  <p:slideViewPr>
    <p:cSldViewPr>
      <p:cViewPr varScale="1">
        <p:scale>
          <a:sx n="105" d="100"/>
          <a:sy n="105" d="100"/>
        </p:scale>
        <p:origin x="1272"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font" Target="fonts/font1.fntdata"/><Relationship Id="rId42" Type="http://schemas.openxmlformats.org/officeDocument/2006/relationships/customXml" Target="../customXml/item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viewProps" Target="viewProps.xml"/><Relationship Id="rId40"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10/13/2025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10/13/2025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9.emf"/><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130.png"/><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t>Section 17.</a:t>
            </a:r>
            <a:r>
              <a:rPr lang="en-US"/>
              <a:t>2</a:t>
            </a:r>
            <a:endParaRPr dirty="0"/>
          </a:p>
        </p:txBody>
      </p:sp>
      <p:sp>
        <p:nvSpPr>
          <p:cNvPr id="2" name="Text Placeholder 1"/>
          <p:cNvSpPr>
            <a:spLocks noGrp="1"/>
          </p:cNvSpPr>
          <p:nvPr>
            <p:ph type="body" sz="quarter" idx="10"/>
          </p:nvPr>
        </p:nvSpPr>
        <p:spPr/>
        <p:txBody>
          <a:bodyPr/>
          <a:lstStyle/>
          <a:p>
            <a:pPr algn="ctr"/>
            <a:r>
              <a:rPr dirty="0"/>
              <a:t>The Wilcoxon Signed-Rank Test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Performing the Wilcoxon Signed-Rank Test</a:t>
            </a:r>
            <a:r>
              <a:rPr lang="en-US" dirty="0"/>
              <a:t>—Slide 5</a:t>
            </a:r>
            <a:endParaRPr dirty="0"/>
          </a:p>
        </p:txBody>
      </p:sp>
      <p:sp>
        <p:nvSpPr>
          <p:cNvPr id="3" name="Text Placeholder 2"/>
          <p:cNvSpPr>
            <a:spLocks noGrp="1"/>
          </p:cNvSpPr>
          <p:nvPr>
            <p:ph type="body" sz="quarter" idx="10"/>
          </p:nvPr>
        </p:nvSpPr>
        <p:spPr/>
        <p:txBody>
          <a:bodyPr>
            <a:normAutofit lnSpcReduction="10000"/>
          </a:bodyPr>
          <a:lstStyle/>
          <a:p>
            <a:r>
              <a:rPr lang="en-IN" b="1" dirty="0"/>
              <a:t>Step 2: Determine the alternative hypothesis.</a:t>
            </a:r>
            <a:endParaRPr lang="en-US" b="1" dirty="0"/>
          </a:p>
          <a:p>
            <a:r>
              <a:rPr sz="2800" dirty="0"/>
              <a:t>The alternative hypothesis is that the number of times that people dined out in 2008 is less than the number of times that people dined out in 2006. The alternative hypothesis can be written as</a:t>
            </a:r>
          </a:p>
          <a:p>
            <a:r>
              <a:rPr lang="en-IN" i="1" dirty="0"/>
              <a:t>H</a:t>
            </a:r>
            <a:r>
              <a:rPr lang="en-IN" sz="1050" i="1" dirty="0"/>
              <a:t> </a:t>
            </a:r>
            <a:r>
              <a:rPr lang="en-IN" i="1" baseline="-25000" dirty="0"/>
              <a:t>a</a:t>
            </a:r>
            <a:r>
              <a:rPr sz="2800" dirty="0"/>
              <a:t>: The distribution of those dining out in 2008 after the U.S. economy entered into a recession is shifted to the left of the distribution of those dining out in 2006.</a:t>
            </a:r>
          </a:p>
          <a:p>
            <a:r>
              <a:rPr sz="2800" dirty="0"/>
              <a:t>Since we are interested in knowing if the number of times people dined out has decreased, this test is a one-tailed test. Thus, the hypothesis will be one-sided.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Performing the Wilcoxon Signed-Rank Test</a:t>
            </a:r>
            <a:r>
              <a:rPr lang="en-US" dirty="0"/>
              <a:t>—Slide 6</a:t>
            </a:r>
            <a:endParaRPr dirty="0"/>
          </a:p>
        </p:txBody>
      </p:sp>
      <p:sp>
        <p:nvSpPr>
          <p:cNvPr id="3" name="Text Placeholder 2"/>
          <p:cNvSpPr>
            <a:spLocks noGrp="1"/>
          </p:cNvSpPr>
          <p:nvPr>
            <p:ph type="body" sz="quarter" idx="10"/>
          </p:nvPr>
        </p:nvSpPr>
        <p:spPr/>
        <p:txBody>
          <a:bodyPr>
            <a:normAutofit/>
          </a:bodyPr>
          <a:lstStyle/>
          <a:p>
            <a:r>
              <a:rPr lang="en-IN" b="1" dirty="0"/>
              <a:t>Step 3: </a:t>
            </a:r>
            <a:r>
              <a:rPr lang="en-US" b="1" dirty="0"/>
              <a:t>Select the appropriate test statistic based on the information at hand and the assumptions you are willing to make.</a:t>
            </a:r>
          </a:p>
          <a:p>
            <a:r>
              <a:rPr sz="2800" dirty="0"/>
              <a:t>The Wilcoxon signed-rank test compares the probability distributions for 2006 and 2008 (i.e., before recession and during recession). How this is accomplished will be discussed in </a:t>
            </a:r>
            <a:r>
              <a:rPr sz="2800" b="1" dirty="0"/>
              <a:t>Step 6</a:t>
            </a:r>
            <a:r>
              <a:rPr sz="2800" dirty="0"/>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Performing the Wilcoxon Signed-Rank Test</a:t>
            </a:r>
            <a:r>
              <a:rPr lang="en-US" dirty="0"/>
              <a:t>—Slide 7</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fontScale="85000" lnSpcReduction="10000"/>
              </a:bodyPr>
              <a:lstStyle/>
              <a:p>
                <a:pPr>
                  <a:defRPr sz="2800"/>
                </a:pPr>
                <a:r>
                  <a:rPr lang="en-IN" sz="2800" dirty="0"/>
                  <a:t>If we let </a:t>
                </a:r>
                <a:r>
                  <a:rPr lang="en-IN" sz="2800" i="1" dirty="0"/>
                  <a:t>n</a:t>
                </a:r>
                <a14:m>
                  <m:oMath xmlns:m="http://schemas.openxmlformats.org/officeDocument/2006/math">
                    <m:r>
                      <a:rPr lang="en-IN" b="0" i="0" smtClean="0">
                        <a:latin typeface="Cambria Math" panose="02040503050406030204" pitchFamily="18" charset="0"/>
                      </a:rPr>
                      <m:t> </m:t>
                    </m:r>
                    <m:r>
                      <a:rPr lang="en-IN">
                        <a:latin typeface="Cambria Math" panose="02040503050406030204" pitchFamily="18" charset="0"/>
                      </a:rPr>
                      <m:t>=</m:t>
                    </m:r>
                    <m:r>
                      <m:rPr>
                        <m:nor/>
                      </m:rPr>
                      <a:rPr lang="en-IN"/>
                      <m:t>the</m:t>
                    </m:r>
                    <m:r>
                      <m:rPr>
                        <m:nor/>
                      </m:rPr>
                      <a:rPr lang="en-IN"/>
                      <m:t> </m:t>
                    </m:r>
                    <m:r>
                      <m:rPr>
                        <m:nor/>
                      </m:rPr>
                      <a:rPr lang="en-IN"/>
                      <m:t>number</m:t>
                    </m:r>
                    <m:r>
                      <m:rPr>
                        <m:nor/>
                      </m:rPr>
                      <a:rPr lang="en-IN"/>
                      <m:t> </m:t>
                    </m:r>
                    <m:r>
                      <m:rPr>
                        <m:nor/>
                      </m:rPr>
                      <a:rPr lang="en-IN"/>
                      <m:t>of</m:t>
                    </m:r>
                    <m:r>
                      <m:rPr>
                        <m:nor/>
                      </m:rPr>
                      <a:rPr lang="en-IN"/>
                      <m:t> </m:t>
                    </m:r>
                    <m:r>
                      <m:rPr>
                        <m:nor/>
                      </m:rPr>
                      <a:rPr lang="en-IN"/>
                      <m:t>nonzero</m:t>
                    </m:r>
                    <m:r>
                      <m:rPr>
                        <m:nor/>
                      </m:rPr>
                      <a:rPr lang="en-IN"/>
                      <m:t> </m:t>
                    </m:r>
                    <m:r>
                      <m:rPr>
                        <m:nor/>
                      </m:rPr>
                      <a:rPr lang="en-IN"/>
                      <m:t>differences</m:t>
                    </m:r>
                  </m:oMath>
                </a14:m>
                <a:r>
                  <a:rPr lang="en-IN" sz="2800" dirty="0"/>
                  <a:t>, the test statistic for the Wilcoxon signed-rank test is determined in the following manner.</a:t>
                </a:r>
              </a:p>
              <a:p>
                <a:pPr>
                  <a:tabLst>
                    <a:tab pos="358775" algn="l"/>
                  </a:tabLst>
                  <a:defRPr sz="2800"/>
                </a:pPr>
                <a:r>
                  <a:rPr lang="en-IN" sz="2800" dirty="0"/>
                  <a:t>1.	Compute the difference for each of the pairs.</a:t>
                </a:r>
              </a:p>
              <a:p>
                <a:pPr>
                  <a:tabLst>
                    <a:tab pos="358775" algn="l"/>
                  </a:tabLst>
                  <a:defRPr sz="2800"/>
                </a:pPr>
                <a:r>
                  <a:rPr lang="en-IN" sz="2800" dirty="0"/>
                  <a:t>2.	Rank the absolute values of the differences from lowest to 	highest (ignoring zero differences).</a:t>
                </a:r>
              </a:p>
              <a:p>
                <a:pPr>
                  <a:tabLst>
                    <a:tab pos="358775" algn="l"/>
                  </a:tabLst>
                  <a:defRPr sz="2800"/>
                </a:pPr>
                <a:r>
                  <a:rPr lang="en-IN" dirty="0"/>
                  <a:t>3. 	</a:t>
                </a:r>
                <a:r>
                  <a:rPr lang="en-IN" sz="2800" dirty="0"/>
                  <a:t>Calculate </a:t>
                </a:r>
                <a:r>
                  <a:rPr lang="en-IN" sz="2800" i="1" dirty="0"/>
                  <a:t>T</a:t>
                </a:r>
                <a:r>
                  <a:rPr lang="en-IN" sz="1200" dirty="0"/>
                  <a:t> </a:t>
                </a:r>
                <a:r>
                  <a:rPr lang="en-IN" sz="2800" baseline="-25000" dirty="0"/>
                  <a:t>+</a:t>
                </a:r>
                <a14:m>
                  <m:oMath xmlns:m="http://schemas.openxmlformats.org/officeDocument/2006/math">
                    <m:r>
                      <a:rPr lang="en-IN" b="0" i="0" smtClean="0">
                        <a:latin typeface="Cambria Math" panose="02040503050406030204" pitchFamily="18" charset="0"/>
                      </a:rPr>
                      <m:t> </m:t>
                    </m:r>
                    <m:r>
                      <a:rPr lang="ar-AE">
                        <a:latin typeface="Cambria Math" panose="02040503050406030204" pitchFamily="18" charset="0"/>
                      </a:rPr>
                      <m:t>=</m:t>
                    </m:r>
                  </m:oMath>
                </a14:m>
                <a:r>
                  <a:rPr lang="ar-AE" sz="2800" dirty="0"/>
                  <a:t> </a:t>
                </a:r>
                <a:r>
                  <a:rPr lang="en-IN" sz="2800" dirty="0"/>
                  <a:t>the sum of the ranks associated with positive 	differences.</a:t>
                </a:r>
              </a:p>
              <a:p>
                <a:pPr>
                  <a:tabLst>
                    <a:tab pos="358775" algn="l"/>
                  </a:tabLst>
                  <a:defRPr sz="2800"/>
                </a:pPr>
                <a:r>
                  <a:rPr lang="en-IN" dirty="0"/>
                  <a:t>4. 	</a:t>
                </a:r>
                <a:r>
                  <a:rPr lang="en-IN" sz="2800" dirty="0"/>
                  <a:t>Calculate </a:t>
                </a:r>
                <a:r>
                  <a:rPr lang="en-IN" sz="2800" i="1" dirty="0"/>
                  <a:t>T</a:t>
                </a:r>
                <a:r>
                  <a:rPr lang="en-IN" sz="1200" dirty="0"/>
                  <a:t> </a:t>
                </a:r>
                <a:r>
                  <a:rPr lang="en-IN" baseline="-25000" dirty="0">
                    <a:latin typeface="Calibri" panose="020F0502020204030204" pitchFamily="34" charset="0"/>
                    <a:ea typeface="Calibri" panose="020F0502020204030204" pitchFamily="34" charset="0"/>
                    <a:cs typeface="Calibri" panose="020F0502020204030204" pitchFamily="34" charset="0"/>
                  </a:rPr>
                  <a:t>−</a:t>
                </a:r>
                <a14:m>
                  <m:oMath xmlns:m="http://schemas.openxmlformats.org/officeDocument/2006/math">
                    <m:r>
                      <a:rPr lang="en-IN" b="0" i="0" smtClean="0">
                        <a:latin typeface="Cambria Math" panose="02040503050406030204" pitchFamily="18" charset="0"/>
                      </a:rPr>
                      <m:t> </m:t>
                    </m:r>
                    <m:r>
                      <a:rPr lang="ar-AE">
                        <a:latin typeface="Cambria Math" panose="02040503050406030204" pitchFamily="18" charset="0"/>
                      </a:rPr>
                      <m:t>=</m:t>
                    </m:r>
                  </m:oMath>
                </a14:m>
                <a:r>
                  <a:rPr lang="ar-AE" sz="2800" dirty="0"/>
                  <a:t> </a:t>
                </a:r>
                <a:r>
                  <a:rPr lang="en-IN" sz="2800" dirty="0"/>
                  <a:t>the sum of the ranks associated with negative 	differences.</a:t>
                </a:r>
              </a:p>
              <a:p>
                <a:pPr>
                  <a:tabLst>
                    <a:tab pos="358775" algn="l"/>
                  </a:tabLst>
                  <a:defRPr sz="2800"/>
                </a:pPr>
                <a:r>
                  <a:rPr lang="en-IN" dirty="0"/>
                  <a:t>5.	</a:t>
                </a:r>
                <a:r>
                  <a:rPr lang="en-IN" sz="2800" dirty="0"/>
                  <a:t>Determine the test statistic based on the following criteria.</a:t>
                </a:r>
              </a:p>
              <a:p>
                <a:pPr>
                  <a:defRPr sz="2800"/>
                </a:pPr>
                <a:r>
                  <a:rPr lang="en-IN" sz="2800" dirty="0"/>
                  <a:t>The test statistic will vary depending on </a:t>
                </a:r>
                <a:r>
                  <a:rPr lang="en-IN" sz="2800" i="1" dirty="0"/>
                  <a:t>n</a:t>
                </a:r>
                <a:r>
                  <a:rPr lang="en-IN" sz="2800" dirty="0"/>
                  <a:t> and the alternative hypothesis.</a:t>
                </a:r>
              </a:p>
              <a:p>
                <a:pPr marL="514350" indent="-514350">
                  <a:buFont typeface="+mj-lt"/>
                  <a:buAutoNum type="arabicPeriod"/>
                  <a:defRPr sz="2800"/>
                </a:pPr>
                <a:endParaRPr lang="en-US"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111" t="-1718" r="-1852"/>
                </a:stretch>
              </a:blipFill>
            </p:spPr>
            <p:txBody>
              <a:bodyPr/>
              <a:lstStyle/>
              <a:p>
                <a:r>
                  <a:rPr lang="en-IN">
                    <a:noFill/>
                  </a:rPr>
                  <a:t> </a:t>
                </a:r>
              </a:p>
            </p:txBody>
          </p:sp>
        </mc:Fallback>
      </mc:AlternateContent>
    </p:spTree>
    <p:extLst>
      <p:ext uri="{BB962C8B-B14F-4D97-AF65-F5344CB8AC3E}">
        <p14:creationId xmlns:p14="http://schemas.microsoft.com/office/powerpoint/2010/main" val="40182524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13BAB-CFD8-4AA3-9750-86388CE457E4}"/>
              </a:ext>
            </a:extLst>
          </p:cNvPr>
          <p:cNvSpPr>
            <a:spLocks noGrp="1"/>
          </p:cNvSpPr>
          <p:nvPr>
            <p:ph type="title"/>
          </p:nvPr>
        </p:nvSpPr>
        <p:spPr/>
        <p:txBody>
          <a:bodyPr/>
          <a:lstStyle/>
          <a:p>
            <a:r>
              <a:rPr lang="en-US" dirty="0"/>
              <a:t>Example 2: Performing the Wilcoxon Signed-Rank Test—Slide 8</a:t>
            </a:r>
            <a:endParaRPr lang="en-IN" dirty="0"/>
          </a:p>
        </p:txBody>
      </p:sp>
      <mc:AlternateContent xmlns:mc="http://schemas.openxmlformats.org/markup-compatibility/2006" xmlns:a14="http://schemas.microsoft.com/office/drawing/2010/main">
        <mc:Choice Requires="a14">
          <p:sp>
            <p:nvSpPr>
              <p:cNvPr id="3" name="Text Placeholder 2">
                <a:extLst>
                  <a:ext uri="{FF2B5EF4-FFF2-40B4-BE49-F238E27FC236}">
                    <a16:creationId xmlns:a16="http://schemas.microsoft.com/office/drawing/2014/main" id="{100E7A94-7C17-45B4-B074-CB44B678423E}"/>
                  </a:ext>
                </a:extLst>
              </p:cNvPr>
              <p:cNvSpPr>
                <a:spLocks noGrp="1"/>
              </p:cNvSpPr>
              <p:nvPr>
                <p:ph type="body" sz="quarter" idx="10"/>
              </p:nvPr>
            </p:nvSpPr>
            <p:spPr/>
            <p:txBody>
              <a:bodyPr/>
              <a:lstStyle/>
              <a:p>
                <a:pPr>
                  <a:defRPr sz="2800"/>
                </a:pPr>
                <a:r>
                  <a:rPr lang="en-IN" sz="2600" dirty="0"/>
                  <a:t>If </a:t>
                </a:r>
                <a:r>
                  <a:rPr lang="en-IN" sz="2400" i="1" dirty="0"/>
                  <a:t>n </a:t>
                </a:r>
                <a:r>
                  <a:rPr lang="en-IN" sz="2400" dirty="0"/>
                  <a:t>≤ 25</a:t>
                </a:r>
                <a:r>
                  <a:rPr lang="en-IN" sz="2600" dirty="0"/>
                  <a:t>:</a:t>
                </a:r>
              </a:p>
              <a:p>
                <a:pPr marL="514350" indent="-514350">
                  <a:buFont typeface="+mj-lt"/>
                  <a:buChar char="•"/>
                  <a:defRPr sz="2800"/>
                </a:pPr>
                <a:r>
                  <a:rPr lang="en-IN" sz="2600" dirty="0"/>
                  <a:t>​If the alternative hypothesis is that Population </a:t>
                </a:r>
                <a:r>
                  <a:rPr lang="en-IN" sz="2600" i="1" dirty="0"/>
                  <a:t>X</a:t>
                </a:r>
                <a:r>
                  <a:rPr lang="en-IN" sz="2600" dirty="0"/>
                  <a:t> is shifted to the right of Population </a:t>
                </a:r>
                <a:r>
                  <a:rPr lang="en-IN" sz="2600" i="1" dirty="0"/>
                  <a:t>Y</a:t>
                </a:r>
                <a:r>
                  <a:rPr lang="en-IN" sz="2600" dirty="0"/>
                  <a:t>, use </a:t>
                </a:r>
                <a:r>
                  <a:rPr lang="en-IN" sz="2400" i="1" dirty="0"/>
                  <a:t>T</a:t>
                </a:r>
                <a:r>
                  <a:rPr lang="en-IN" sz="1100" dirty="0"/>
                  <a:t> </a:t>
                </a:r>
                <a:r>
                  <a:rPr lang="en-IN" sz="2400" baseline="-25000" dirty="0"/>
                  <a:t>+ </a:t>
                </a:r>
                <a14:m>
                  <m:oMath xmlns:m="http://schemas.openxmlformats.org/officeDocument/2006/math">
                    <m:r>
                      <a:rPr lang="ar-AE" sz="2600">
                        <a:latin typeface="Cambria Math" panose="02040503050406030204" pitchFamily="18" charset="0"/>
                      </a:rPr>
                      <m:t>=</m:t>
                    </m:r>
                  </m:oMath>
                </a14:m>
                <a:r>
                  <a:rPr lang="ar-AE" sz="2600" dirty="0"/>
                  <a:t> </a:t>
                </a:r>
                <a:r>
                  <a:rPr lang="en-IN" sz="2600" dirty="0"/>
                  <a:t>the sum of the ranks associated with positive differences, where differences are defined as observations in Population </a:t>
                </a:r>
                <a:r>
                  <a:rPr lang="en-IN" sz="2600" i="1" dirty="0"/>
                  <a:t>Y</a:t>
                </a:r>
                <a:r>
                  <a:rPr lang="en-IN" sz="2600" dirty="0"/>
                  <a:t> minus observations in Population </a:t>
                </a:r>
                <a:r>
                  <a:rPr lang="en-IN" sz="2600" i="1" dirty="0"/>
                  <a:t>X</a:t>
                </a:r>
                <a:r>
                  <a:rPr lang="en-IN" sz="2600" dirty="0"/>
                  <a:t>.</a:t>
                </a:r>
              </a:p>
              <a:p>
                <a:pPr marL="457200" lvl="1" indent="0">
                  <a:buNone/>
                  <a:defRPr sz="2800"/>
                </a:pPr>
                <a:r>
                  <a:rPr lang="en-IN" sz="2600" dirty="0"/>
                  <a:t>The test statistic is defined in this manner because we expect the number of negative differences to outnumber the number of positive differences, and thus expect </a:t>
                </a:r>
                <a:r>
                  <a:rPr lang="en-IN" sz="2400" i="1" dirty="0"/>
                  <a:t>T</a:t>
                </a:r>
                <a:r>
                  <a:rPr lang="en-IN" sz="1100" dirty="0"/>
                  <a:t> </a:t>
                </a:r>
                <a:r>
                  <a:rPr lang="en-IN" sz="2400" baseline="-25000" dirty="0"/>
                  <a:t>+</a:t>
                </a:r>
                <a14:m>
                  <m:oMath xmlns:m="http://schemas.openxmlformats.org/officeDocument/2006/math">
                    <m:r>
                      <a:rPr lang="ar-AE" sz="2600" i="1">
                        <a:latin typeface="Cambria Math" panose="02040503050406030204" pitchFamily="18" charset="0"/>
                      </a:rPr>
                      <m:t> </m:t>
                    </m:r>
                  </m:oMath>
                </a14:m>
                <a:r>
                  <a:rPr lang="en-IN" sz="2600" dirty="0"/>
                  <a:t>to be the rank sum with the smallest value.</a:t>
                </a:r>
              </a:p>
              <a:p>
                <a:endParaRPr lang="en-IN" dirty="0"/>
              </a:p>
            </p:txBody>
          </p:sp>
        </mc:Choice>
        <mc:Fallback xmlns="">
          <p:sp>
            <p:nvSpPr>
              <p:cNvPr id="3" name="Text Placeholder 2">
                <a:extLst>
                  <a:ext uri="{FF2B5EF4-FFF2-40B4-BE49-F238E27FC236}">
                    <a16:creationId xmlns:a16="http://schemas.microsoft.com/office/drawing/2014/main" id="{100E7A94-7C17-45B4-B074-CB44B678423E}"/>
                  </a:ext>
                </a:extLst>
              </p:cNvPr>
              <p:cNvSpPr>
                <a:spLocks noGrp="1" noRot="1" noChangeAspect="1" noMove="1" noResize="1" noEditPoints="1" noAdjustHandles="1" noChangeArrowheads="1" noChangeShapeType="1" noTextEdit="1"/>
              </p:cNvSpPr>
              <p:nvPr>
                <p:ph type="body" sz="quarter" idx="10"/>
              </p:nvPr>
            </p:nvSpPr>
            <p:spPr>
              <a:blipFill>
                <a:blip r:embed="rId2"/>
                <a:stretch>
                  <a:fillRect l="-1333" t="-982" r="-1556"/>
                </a:stretch>
              </a:blipFill>
            </p:spPr>
            <p:txBody>
              <a:bodyPr/>
              <a:lstStyle/>
              <a:p>
                <a:r>
                  <a:rPr lang="en-IN">
                    <a:noFill/>
                  </a:rPr>
                  <a:t> </a:t>
                </a:r>
              </a:p>
            </p:txBody>
          </p:sp>
        </mc:Fallback>
      </mc:AlternateContent>
    </p:spTree>
    <p:extLst>
      <p:ext uri="{BB962C8B-B14F-4D97-AF65-F5344CB8AC3E}">
        <p14:creationId xmlns:p14="http://schemas.microsoft.com/office/powerpoint/2010/main" val="17583729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Performing the Wilcoxon Signed-Rank Test</a:t>
            </a:r>
            <a:r>
              <a:rPr lang="en-US" dirty="0"/>
              <a:t>—Slide 9</a:t>
            </a:r>
            <a:endParaRPr dirty="0"/>
          </a:p>
        </p:txBody>
      </p:sp>
      <p:sp>
        <p:nvSpPr>
          <p:cNvPr id="3" name="Text Placeholder 2"/>
          <p:cNvSpPr>
            <a:spLocks noGrp="1"/>
          </p:cNvSpPr>
          <p:nvPr>
            <p:ph type="body" sz="quarter" idx="10"/>
          </p:nvPr>
        </p:nvSpPr>
        <p:spPr/>
        <p:txBody>
          <a:bodyPr>
            <a:normAutofit/>
          </a:bodyPr>
          <a:lstStyle/>
          <a:p>
            <a:pPr marL="457200" indent="-457200">
              <a:buFont typeface="Arial" panose="020B0604020202020204" pitchFamily="34" charset="0"/>
              <a:buChar char="•"/>
            </a:pPr>
            <a:r>
              <a:rPr lang="en-US" dirty="0"/>
              <a:t>If the alternative hypothesis is that Population </a:t>
            </a:r>
            <a:r>
              <a:rPr lang="en-US" i="1" dirty="0"/>
              <a:t>X </a:t>
            </a:r>
            <a:r>
              <a:rPr lang="en-US" dirty="0"/>
              <a:t>is shifted to the left of Population </a:t>
            </a:r>
            <a:r>
              <a:rPr lang="en-US" i="1" dirty="0"/>
              <a:t>Y</a:t>
            </a:r>
            <a:r>
              <a:rPr lang="en-US" dirty="0"/>
              <a:t>, use </a:t>
            </a:r>
            <a:r>
              <a:rPr lang="en-IN" i="1" dirty="0"/>
              <a:t>T</a:t>
            </a:r>
            <a:r>
              <a:rPr lang="en-IN" sz="1200" dirty="0"/>
              <a:t> </a:t>
            </a:r>
            <a:r>
              <a:rPr lang="en-IN" baseline="-25000" dirty="0">
                <a:latin typeface="Calibri" panose="020F0502020204030204" pitchFamily="34" charset="0"/>
                <a:ea typeface="Calibri" panose="020F0502020204030204" pitchFamily="34" charset="0"/>
                <a:cs typeface="Calibri" panose="020F0502020204030204" pitchFamily="34" charset="0"/>
              </a:rPr>
              <a:t>−</a:t>
            </a:r>
            <a:r>
              <a:rPr lang="en-US" dirty="0"/>
              <a:t> = the sum of the ranks associated with negative differences, where differences are defined as observations in Population </a:t>
            </a:r>
            <a:r>
              <a:rPr lang="en-US" i="1" dirty="0"/>
              <a:t>Y</a:t>
            </a:r>
            <a:r>
              <a:rPr lang="en-US" dirty="0"/>
              <a:t> minus observations in Population </a:t>
            </a:r>
            <a:r>
              <a:rPr lang="en-US" i="1" dirty="0"/>
              <a:t>X</a:t>
            </a:r>
            <a:r>
              <a:rPr lang="en-US" dirty="0"/>
              <a:t>. </a:t>
            </a:r>
          </a:p>
          <a:p>
            <a:pPr marL="457200" lvl="1" indent="0">
              <a:buNone/>
              <a:defRPr sz="2800"/>
            </a:pPr>
            <a:r>
              <a:rPr lang="en-US" dirty="0"/>
              <a:t>The test statistic is defined in this manner because we expect the number of positive differences to outnumber the number of negative differences, and thus expect </a:t>
            </a:r>
            <a:r>
              <a:rPr lang="en-IN" i="1" dirty="0"/>
              <a:t>T</a:t>
            </a:r>
            <a:r>
              <a:rPr lang="en-IN" sz="1200" dirty="0"/>
              <a:t> </a:t>
            </a:r>
            <a:r>
              <a:rPr lang="en-IN" baseline="-25000" dirty="0">
                <a:latin typeface="Calibri" panose="020F0502020204030204" pitchFamily="34" charset="0"/>
                <a:ea typeface="Calibri" panose="020F0502020204030204" pitchFamily="34" charset="0"/>
                <a:cs typeface="Calibri" panose="020F0502020204030204" pitchFamily="34" charset="0"/>
              </a:rPr>
              <a:t>−</a:t>
            </a:r>
            <a:r>
              <a:rPr lang="en-US" dirty="0"/>
              <a:t> to be the rank sum with the smallest value.</a:t>
            </a:r>
          </a:p>
        </p:txBody>
      </p:sp>
    </p:spTree>
    <p:extLst>
      <p:ext uri="{BB962C8B-B14F-4D97-AF65-F5344CB8AC3E}">
        <p14:creationId xmlns:p14="http://schemas.microsoft.com/office/powerpoint/2010/main" val="11871809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Performing the Wilcoxon Signed-Rank Test</a:t>
            </a:r>
            <a:r>
              <a:rPr lang="en-US" dirty="0"/>
              <a:t>—Slide 10</a:t>
            </a:r>
            <a:endParaRPr dirty="0"/>
          </a:p>
        </p:txBody>
      </p:sp>
      <p:sp>
        <p:nvSpPr>
          <p:cNvPr id="3" name="Text Placeholder 2"/>
          <p:cNvSpPr>
            <a:spLocks noGrp="1"/>
          </p:cNvSpPr>
          <p:nvPr>
            <p:ph type="body" sz="quarter" idx="10"/>
          </p:nvPr>
        </p:nvSpPr>
        <p:spPr/>
        <p:txBody>
          <a:bodyPr>
            <a:normAutofit/>
          </a:bodyPr>
          <a:lstStyle/>
          <a:p>
            <a:pPr marL="457200" indent="-457200">
              <a:buFont typeface="Arial" panose="020B0604020202020204" pitchFamily="34" charset="0"/>
              <a:buChar char="•"/>
            </a:pPr>
            <a:r>
              <a:rPr lang="en-US" dirty="0"/>
              <a:t>If the alternative hypothesis is that Population </a:t>
            </a:r>
            <a:r>
              <a:rPr lang="en-US" i="1" dirty="0"/>
              <a:t>X</a:t>
            </a:r>
            <a:r>
              <a:rPr lang="en-US" dirty="0"/>
              <a:t> is shifted to the left or to the right of Population </a:t>
            </a:r>
            <a:r>
              <a:rPr lang="en-US" i="1" dirty="0"/>
              <a:t>Y</a:t>
            </a:r>
            <a:r>
              <a:rPr lang="en-US" dirty="0"/>
              <a:t>, use</a:t>
            </a:r>
          </a:p>
        </p:txBody>
      </p:sp>
      <p:pic>
        <p:nvPicPr>
          <p:cNvPr id="5" name="Picture 4" descr="T equals minimum of T subscript plus comma T subscript minus equals the rank sum with the smallest value.">
            <a:extLst>
              <a:ext uri="{FF2B5EF4-FFF2-40B4-BE49-F238E27FC236}">
                <a16:creationId xmlns:a16="http://schemas.microsoft.com/office/drawing/2014/main" id="{3A49F651-912B-9E1E-4C21-F9685AA1802D}"/>
              </a:ext>
            </a:extLst>
          </p:cNvPr>
          <p:cNvPicPr>
            <a:picLocks noChangeAspect="1"/>
          </p:cNvPicPr>
          <p:nvPr/>
        </p:nvPicPr>
        <p:blipFill>
          <a:blip r:embed="rId2"/>
          <a:stretch>
            <a:fillRect/>
          </a:stretch>
        </p:blipFill>
        <p:spPr>
          <a:xfrm>
            <a:off x="938026" y="2103120"/>
            <a:ext cx="7999855" cy="504000"/>
          </a:xfrm>
          <a:prstGeom prst="rect">
            <a:avLst/>
          </a:prstGeom>
        </p:spPr>
      </p:pic>
      <p:sp>
        <p:nvSpPr>
          <p:cNvPr id="7" name="TextBox 6">
            <a:extLst>
              <a:ext uri="{FF2B5EF4-FFF2-40B4-BE49-F238E27FC236}">
                <a16:creationId xmlns:a16="http://schemas.microsoft.com/office/drawing/2014/main" id="{492A0AC5-6F62-A0FA-F20C-E0AAD3EA87F0}"/>
              </a:ext>
            </a:extLst>
          </p:cNvPr>
          <p:cNvSpPr txBox="1"/>
          <p:nvPr/>
        </p:nvSpPr>
        <p:spPr>
          <a:xfrm>
            <a:off x="934978" y="2634552"/>
            <a:ext cx="7999855" cy="2246769"/>
          </a:xfrm>
          <a:prstGeom prst="rect">
            <a:avLst/>
          </a:prstGeom>
          <a:noFill/>
        </p:spPr>
        <p:txBody>
          <a:bodyPr wrap="square">
            <a:spAutoFit/>
          </a:bodyPr>
          <a:lstStyle/>
          <a:p>
            <a:r>
              <a:rPr lang="en-US" sz="2800" dirty="0"/>
              <a:t>It is important to note that if the smaller sum of the ranks is not as expected, the test should be halted and the decision should be to fail to reject the null hypothesis since there is no evidence in favor of the alternative hypothesis.</a:t>
            </a:r>
            <a:endParaRPr lang="en-IN"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Performing the Wilcoxon Signed-Rank Test</a:t>
            </a:r>
            <a:r>
              <a:rPr lang="en-US" dirty="0"/>
              <a:t>—Slide 11</a:t>
            </a:r>
            <a:endParaRPr dirty="0"/>
          </a:p>
        </p:txBody>
      </p:sp>
      <p:sp>
        <p:nvSpPr>
          <p:cNvPr id="3" name="Text Placeholder 2"/>
          <p:cNvSpPr>
            <a:spLocks noGrp="1"/>
          </p:cNvSpPr>
          <p:nvPr>
            <p:ph type="body" sz="quarter" idx="10"/>
          </p:nvPr>
        </p:nvSpPr>
        <p:spPr/>
        <p:txBody>
          <a:bodyPr>
            <a:normAutofit/>
          </a:bodyPr>
          <a:lstStyle/>
          <a:p>
            <a:pPr>
              <a:defRPr sz="2800"/>
            </a:pPr>
            <a:r>
              <a:rPr lang="en-US" sz="2800" dirty="0"/>
              <a:t>If </a:t>
            </a:r>
            <a:r>
              <a:rPr lang="en-IN" i="1" dirty="0"/>
              <a:t>n</a:t>
            </a:r>
            <a:r>
              <a:rPr lang="en-IN" dirty="0"/>
              <a:t> &gt; 25</a:t>
            </a:r>
            <a:r>
              <a:rPr lang="en-US" sz="2800" dirty="0"/>
              <a:t>, the test statistic can be approximated by a standard normal distribution and is specified in the procedure for the signed-rank test following this example.</a:t>
            </a:r>
          </a:p>
          <a:p>
            <a:pPr>
              <a:defRPr sz="2800"/>
            </a:pPr>
            <a:r>
              <a:rPr lang="en-US" sz="2800" dirty="0"/>
              <a:t>For the example at hand, </a:t>
            </a:r>
            <a:r>
              <a:rPr lang="en-IN" i="1" dirty="0"/>
              <a:t>n </a:t>
            </a:r>
            <a:r>
              <a:rPr lang="en-IN" dirty="0"/>
              <a:t>≤ 25</a:t>
            </a:r>
            <a:r>
              <a:rPr lang="en-US" sz="2800" dirty="0"/>
              <a:t> and the </a:t>
            </a:r>
            <a:r>
              <a:rPr lang="en-US" dirty="0"/>
              <a:t>alternative hypothesis is that the probability distribution for dining out in 2008 (recession) is shifted to the left of dining out in 2006 (pre-recession). </a:t>
            </a:r>
            <a:endParaRPr sz="2800" dirty="0"/>
          </a:p>
        </p:txBody>
      </p:sp>
    </p:spTree>
    <p:extLst>
      <p:ext uri="{BB962C8B-B14F-4D97-AF65-F5344CB8AC3E}">
        <p14:creationId xmlns:p14="http://schemas.microsoft.com/office/powerpoint/2010/main" val="35394728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9F869F-FB0F-420A-B039-585475DF8E5D}"/>
              </a:ext>
            </a:extLst>
          </p:cNvPr>
          <p:cNvSpPr>
            <a:spLocks noGrp="1"/>
          </p:cNvSpPr>
          <p:nvPr>
            <p:ph type="title"/>
          </p:nvPr>
        </p:nvSpPr>
        <p:spPr/>
        <p:txBody>
          <a:bodyPr/>
          <a:lstStyle/>
          <a:p>
            <a:r>
              <a:rPr lang="en-US" dirty="0"/>
              <a:t>Example 2: Performing the Wilcoxon Signed-Rank Test—Slide 12</a:t>
            </a:r>
            <a:endParaRPr lang="en-IN" dirty="0"/>
          </a:p>
        </p:txBody>
      </p:sp>
      <mc:AlternateContent xmlns:mc="http://schemas.openxmlformats.org/markup-compatibility/2006" xmlns:a14="http://schemas.microsoft.com/office/drawing/2010/main">
        <mc:Choice Requires="a14">
          <p:sp>
            <p:nvSpPr>
              <p:cNvPr id="3" name="Text Placeholder 2">
                <a:extLst>
                  <a:ext uri="{FF2B5EF4-FFF2-40B4-BE49-F238E27FC236}">
                    <a16:creationId xmlns:a16="http://schemas.microsoft.com/office/drawing/2014/main" id="{52D508B3-9D3C-47C5-8B33-220961119743}"/>
                  </a:ext>
                </a:extLst>
              </p:cNvPr>
              <p:cNvSpPr>
                <a:spLocks noGrp="1"/>
              </p:cNvSpPr>
              <p:nvPr>
                <p:ph type="body" sz="quarter" idx="10"/>
              </p:nvPr>
            </p:nvSpPr>
            <p:spPr/>
            <p:txBody>
              <a:bodyPr/>
              <a:lstStyle/>
              <a:p>
                <a:pPr>
                  <a:defRPr sz="2800"/>
                </a:pPr>
                <a:r>
                  <a:rPr lang="en-US" sz="2800" dirty="0"/>
                  <a:t>This implies that dining out in 2006 minus dining out in 2008 should generally be positive.</a:t>
                </a:r>
                <a:r>
                  <a:rPr lang="en-IN" dirty="0"/>
                  <a:t> </a:t>
                </a:r>
                <a:r>
                  <a:rPr lang="en-IN" sz="2800" dirty="0"/>
                  <a:t>If the rank sum with the smallest value is </a:t>
                </a:r>
                <a:r>
                  <a:rPr lang="en-IN" i="1" dirty="0"/>
                  <a:t>T</a:t>
                </a:r>
                <a:r>
                  <a:rPr lang="en-IN" sz="1200" dirty="0"/>
                  <a:t> </a:t>
                </a:r>
                <a:r>
                  <a:rPr lang="en-IN" baseline="-25000" dirty="0"/>
                  <a:t>+</a:t>
                </a:r>
                <a:r>
                  <a:rPr lang="en-IN" sz="2800" dirty="0"/>
                  <a:t>, fail to reject the null hypothesis since there is no evidence that the alternative hypothesis is more reasonable. Otherwise, the test statistic is given by</a:t>
                </a:r>
              </a:p>
              <a:p>
                <a:pPr algn="ctr">
                  <a:defRPr sz="2800"/>
                </a:pPr>
                <a:r>
                  <a:rPr lang="en-IN" i="1" dirty="0"/>
                  <a:t>T</a:t>
                </a:r>
                <a:r>
                  <a:rPr lang="en-IN" dirty="0"/>
                  <a:t> = </a:t>
                </a:r>
                <a:r>
                  <a:rPr lang="en-IN" i="1" dirty="0"/>
                  <a:t>T</a:t>
                </a:r>
                <a:r>
                  <a:rPr lang="en-IN" sz="1200" dirty="0"/>
                  <a:t> </a:t>
                </a:r>
                <a:r>
                  <a:rPr lang="en-IN" baseline="-25000" dirty="0">
                    <a:latin typeface="Calibri" panose="020F0502020204030204" pitchFamily="34" charset="0"/>
                    <a:ea typeface="Calibri" panose="020F0502020204030204" pitchFamily="34" charset="0"/>
                    <a:cs typeface="Calibri" panose="020F0502020204030204" pitchFamily="34" charset="0"/>
                  </a:rPr>
                  <a:t>− </a:t>
                </a:r>
                <a14:m>
                  <m:oMath xmlns:m="http://schemas.openxmlformats.org/officeDocument/2006/math">
                    <m:r>
                      <a:rPr lang="ar-AE">
                        <a:latin typeface="Cambria Math" panose="02040503050406030204" pitchFamily="18" charset="0"/>
                      </a:rPr>
                      <m:t>=</m:t>
                    </m:r>
                    <m:r>
                      <m:rPr>
                        <m:nor/>
                      </m:rPr>
                      <a:rPr lang="en-IN"/>
                      <m:t>the</m:t>
                    </m:r>
                    <m:r>
                      <m:rPr>
                        <m:nor/>
                      </m:rPr>
                      <a:rPr lang="en-IN"/>
                      <m:t> </m:t>
                    </m:r>
                    <m:r>
                      <m:rPr>
                        <m:nor/>
                      </m:rPr>
                      <a:rPr lang="en-IN"/>
                      <m:t>sum</m:t>
                    </m:r>
                    <m:r>
                      <m:rPr>
                        <m:nor/>
                      </m:rPr>
                      <a:rPr lang="en-IN"/>
                      <m:t> </m:t>
                    </m:r>
                    <m:r>
                      <m:rPr>
                        <m:nor/>
                      </m:rPr>
                      <a:rPr lang="en-IN"/>
                      <m:t>of</m:t>
                    </m:r>
                    <m:r>
                      <m:rPr>
                        <m:nor/>
                      </m:rPr>
                      <a:rPr lang="en-IN"/>
                      <m:t> </m:t>
                    </m:r>
                    <m:r>
                      <m:rPr>
                        <m:nor/>
                      </m:rPr>
                      <a:rPr lang="en-IN"/>
                      <m:t>the</m:t>
                    </m:r>
                    <m:r>
                      <m:rPr>
                        <m:nor/>
                      </m:rPr>
                      <a:rPr lang="en-IN"/>
                      <m:t> </m:t>
                    </m:r>
                    <m:r>
                      <m:rPr>
                        <m:nor/>
                      </m:rPr>
                      <a:rPr lang="en-IN"/>
                      <m:t>ranks</m:t>
                    </m:r>
                    <m:r>
                      <m:rPr>
                        <m:nor/>
                      </m:rPr>
                      <a:rPr lang="en-IN"/>
                      <m:t> </m:t>
                    </m:r>
                    <m:r>
                      <m:rPr>
                        <m:nor/>
                      </m:rPr>
                      <a:rPr lang="en-IN"/>
                      <m:t>associated</m:t>
                    </m:r>
                    <m:r>
                      <m:rPr>
                        <m:nor/>
                      </m:rPr>
                      <a:rPr lang="en-IN"/>
                      <m:t> </m:t>
                    </m:r>
                    <m:r>
                      <m:rPr>
                        <m:nor/>
                      </m:rPr>
                      <a:rPr lang="en-IN"/>
                      <m:t>with</m:t>
                    </m:r>
                    <m:r>
                      <m:rPr>
                        <m:nor/>
                      </m:rPr>
                      <a:rPr lang="en-IN"/>
                      <m:t> </m:t>
                    </m:r>
                    <m:r>
                      <m:rPr>
                        <m:nor/>
                      </m:rPr>
                      <a:rPr lang="en-IN"/>
                      <m:t>negative</m:t>
                    </m:r>
                    <m:r>
                      <m:rPr>
                        <m:nor/>
                      </m:rPr>
                      <a:rPr lang="en-IN"/>
                      <m:t> </m:t>
                    </m:r>
                    <m:r>
                      <m:rPr>
                        <m:nor/>
                      </m:rPr>
                      <a:rPr lang="en-IN"/>
                      <m:t>differences</m:t>
                    </m:r>
                  </m:oMath>
                </a14:m>
                <a:r>
                  <a:rPr lang="en-IN" sz="2800" dirty="0"/>
                  <a:t>.</a:t>
                </a:r>
              </a:p>
              <a:p>
                <a:endParaRPr lang="en-IN" dirty="0"/>
              </a:p>
            </p:txBody>
          </p:sp>
        </mc:Choice>
        <mc:Fallback xmlns="">
          <p:sp>
            <p:nvSpPr>
              <p:cNvPr id="3" name="Text Placeholder 2">
                <a:extLst>
                  <a:ext uri="{FF2B5EF4-FFF2-40B4-BE49-F238E27FC236}">
                    <a16:creationId xmlns:a16="http://schemas.microsoft.com/office/drawing/2014/main" id="{52D508B3-9D3C-47C5-8B33-220961119743}"/>
                  </a:ext>
                </a:extLst>
              </p:cNvPr>
              <p:cNvSpPr>
                <a:spLocks noGrp="1" noRot="1" noChangeAspect="1" noMove="1" noResize="1" noEditPoints="1" noAdjustHandles="1" noChangeArrowheads="1" noChangeShapeType="1" noTextEdit="1"/>
              </p:cNvSpPr>
              <p:nvPr>
                <p:ph type="body" sz="quarter" idx="10"/>
              </p:nvPr>
            </p:nvSpPr>
            <p:spPr>
              <a:blipFill>
                <a:blip r:embed="rId2"/>
                <a:stretch>
                  <a:fillRect l="-1481" t="-1227" r="-2222"/>
                </a:stretch>
              </a:blipFill>
            </p:spPr>
            <p:txBody>
              <a:bodyPr/>
              <a:lstStyle/>
              <a:p>
                <a:r>
                  <a:rPr lang="en-IN">
                    <a:noFill/>
                  </a:rPr>
                  <a:t> </a:t>
                </a:r>
              </a:p>
            </p:txBody>
          </p:sp>
        </mc:Fallback>
      </mc:AlternateContent>
    </p:spTree>
    <p:extLst>
      <p:ext uri="{BB962C8B-B14F-4D97-AF65-F5344CB8AC3E}">
        <p14:creationId xmlns:p14="http://schemas.microsoft.com/office/powerpoint/2010/main" val="29303311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Performing the Wilcoxon Signed-Rank Test</a:t>
            </a:r>
            <a:r>
              <a:rPr lang="en-US" dirty="0"/>
              <a:t>—Slide 13</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IN" sz="2800" b="1" dirty="0"/>
                  <a:t>Step 4: </a:t>
                </a:r>
                <a:r>
                  <a:rPr lang="en-IN" b="1" dirty="0"/>
                  <a:t>Determine the critical value of the test statistic.</a:t>
                </a:r>
              </a:p>
              <a:p>
                <a:pPr>
                  <a:defRPr sz="2800"/>
                </a:pPr>
                <a:r>
                  <a:rPr lang="en-IN" sz="2800" dirty="0"/>
                  <a:t>If </a:t>
                </a:r>
                <a:r>
                  <a:rPr lang="en-IN" i="1" dirty="0"/>
                  <a:t>n </a:t>
                </a:r>
                <a:r>
                  <a:rPr lang="en-IN" dirty="0"/>
                  <a:t>≤ 25</a:t>
                </a:r>
                <a:r>
                  <a:rPr lang="en-IN" sz="2800" dirty="0"/>
                  <a:t> the critical values are determined from Appendix A, Table J for the Wilcoxon signed-rank test. The critical value is specified by the level of </a:t>
                </a:r>
                <a:r>
                  <a:rPr lang="en-IN" sz="2800" dirty="0">
                    <a:latin typeface="Calibri" panose="020F0502020204030204" pitchFamily="34" charset="0"/>
                    <a:ea typeface="Calibri" panose="020F0502020204030204" pitchFamily="34" charset="0"/>
                    <a:cs typeface="Calibri" panose="020F0502020204030204" pitchFamily="34" charset="0"/>
                  </a:rPr>
                  <a:t>α</a:t>
                </a:r>
                <a:r>
                  <a:rPr lang="en-IN" sz="2800" dirty="0"/>
                  <a:t>, </a:t>
                </a:r>
                <a:br>
                  <a:rPr lang="en-IN" sz="2800" dirty="0"/>
                </a:br>
                <a:r>
                  <a:rPr lang="en-IN" sz="2800" i="1" dirty="0"/>
                  <a:t>n</a:t>
                </a:r>
                <a14:m>
                  <m:oMath xmlns:m="http://schemas.openxmlformats.org/officeDocument/2006/math">
                    <m:r>
                      <a:rPr lang="en-IN" b="0" i="1" smtClean="0">
                        <a:latin typeface="Cambria Math" panose="02040503050406030204" pitchFamily="18" charset="0"/>
                      </a:rPr>
                      <m:t> </m:t>
                    </m:r>
                    <m:r>
                      <a:rPr lang="en-IN">
                        <a:latin typeface="Cambria Math" panose="02040503050406030204" pitchFamily="18" charset="0"/>
                      </a:rPr>
                      <m:t>=</m:t>
                    </m:r>
                  </m:oMath>
                </a14:m>
                <a:r>
                  <a:rPr lang="en-IN" sz="2800" dirty="0"/>
                  <a:t> number of nonzero differences in the test, and the alternative hypothesis. If the alternative hypothesis is </a:t>
                </a:r>
                <a:r>
                  <a:rPr lang="en-IN" sz="2800" b="1" dirty="0"/>
                  <a:t>greater than </a:t>
                </a:r>
                <a:r>
                  <a:rPr lang="en-IN" sz="2800" dirty="0"/>
                  <a:t>or </a:t>
                </a:r>
                <a:r>
                  <a:rPr lang="en-IN" sz="2800" b="1" dirty="0"/>
                  <a:t>less than</a:t>
                </a:r>
                <a:r>
                  <a:rPr lang="en-IN" sz="2800" dirty="0"/>
                  <a:t>, use the column in Table J labeled </a:t>
                </a:r>
                <a14:m>
                  <m:oMath xmlns:m="http://schemas.openxmlformats.org/officeDocument/2006/math">
                    <m:r>
                      <m:rPr>
                        <m:sty m:val="p"/>
                      </m:rPr>
                      <a:rPr lang="en-IN" b="0" i="1">
                        <a:latin typeface="Cambria Math" panose="02040503050406030204" pitchFamily="18" charset="0"/>
                      </a:rPr>
                      <m:t>α</m:t>
                    </m:r>
                  </m:oMath>
                </a14:m>
                <a:r>
                  <a:rPr lang="en-IN" sz="2800" dirty="0"/>
                  <a:t> </a:t>
                </a:r>
                <a:r>
                  <a:rPr lang="en-IN" sz="2800" b="1" dirty="0"/>
                  <a:t>for a one-tailed test</a:t>
                </a:r>
                <a:r>
                  <a:rPr lang="en-IN" sz="2800" dirty="0"/>
                  <a:t>. </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444"/>
                </a:stretch>
              </a:blipFill>
            </p:spPr>
            <p:txBody>
              <a:bodyPr/>
              <a:lstStyle/>
              <a:p>
                <a:r>
                  <a:rPr lang="en-IN">
                    <a:noFill/>
                  </a:rPr>
                  <a:t> </a:t>
                </a:r>
              </a:p>
            </p:txBody>
          </p:sp>
        </mc:Fallback>
      </mc:AlternateContent>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Performing the Wilcoxon Signed-Rank Test</a:t>
            </a:r>
            <a:r>
              <a:rPr lang="en-US" dirty="0"/>
              <a:t>—Slide 14</a:t>
            </a:r>
            <a:endParaRPr dirty="0"/>
          </a:p>
        </p:txBody>
      </p:sp>
      <p:sp>
        <p:nvSpPr>
          <p:cNvPr id="3" name="Text Placeholder 2"/>
          <p:cNvSpPr>
            <a:spLocks noGrp="1"/>
          </p:cNvSpPr>
          <p:nvPr>
            <p:ph type="body" sz="quarter" idx="10"/>
          </p:nvPr>
        </p:nvSpPr>
        <p:spPr/>
        <p:txBody>
          <a:bodyPr>
            <a:normAutofit/>
          </a:bodyPr>
          <a:lstStyle/>
          <a:p>
            <a:pPr>
              <a:defRPr sz="2800"/>
            </a:pPr>
            <a:r>
              <a:rPr sz="2800" dirty="0"/>
              <a:t>If the alternative hypothesis is </a:t>
            </a:r>
            <a:r>
              <a:rPr sz="2800" b="1" dirty="0"/>
              <a:t>not equal to</a:t>
            </a:r>
            <a:r>
              <a:rPr sz="2800" dirty="0"/>
              <a:t>, use the column in Table J label</a:t>
            </a:r>
            <a:r>
              <a:rPr lang="en-IN" sz="2800" dirty="0"/>
              <a:t>l</a:t>
            </a:r>
            <a:r>
              <a:rPr sz="2800" dirty="0"/>
              <a:t>ed</a:t>
            </a:r>
            <a:r>
              <a:rPr lang="en-IN" sz="2800" dirty="0"/>
              <a:t> </a:t>
            </a:r>
            <a:r>
              <a:rPr lang="el-GR" sz="2800" dirty="0">
                <a:latin typeface="Calibri" panose="020F0502020204030204" pitchFamily="34" charset="0"/>
                <a:ea typeface="Calibri" panose="020F0502020204030204" pitchFamily="34" charset="0"/>
                <a:cs typeface="Calibri" panose="020F0502020204030204" pitchFamily="34" charset="0"/>
              </a:rPr>
              <a:t>α</a:t>
            </a:r>
            <a:r>
              <a:rPr sz="2800" dirty="0"/>
              <a:t> </a:t>
            </a:r>
            <a:r>
              <a:rPr sz="2800" b="1" dirty="0"/>
              <a:t>for a two-tailed test</a:t>
            </a:r>
            <a:r>
              <a:rPr sz="2800" dirty="0"/>
              <a:t>. Because of the way the test statistic is defined, the null hypothesis is always rejected if the test statistic is calculated from the data,</a:t>
            </a:r>
            <a:r>
              <a:rPr lang="en-IN" sz="2800" dirty="0"/>
              <a:t> </a:t>
            </a:r>
            <a:r>
              <a:rPr lang="en-IN" sz="2800" i="1" dirty="0"/>
              <a:t>T</a:t>
            </a:r>
            <a:r>
              <a:rPr sz="2800" dirty="0"/>
              <a:t>, is less than or equal to the critical value in Table </a:t>
            </a:r>
            <a:r>
              <a:rPr sz="2800" dirty="0">
                <a:latin typeface="Cambria Math" panose="02040503050406030204" pitchFamily="18" charset="0"/>
                <a:ea typeface="Cambria Math" panose="02040503050406030204" pitchFamily="18" charset="0"/>
              </a:rPr>
              <a:t>J</a:t>
            </a:r>
            <a:r>
              <a:rPr sz="2800" dirty="0"/>
              <a:t>,</a:t>
            </a:r>
            <a:r>
              <a:rPr lang="en-IN" sz="2800" dirty="0"/>
              <a:t> </a:t>
            </a:r>
            <a:r>
              <a:rPr lang="en-IN" sz="2800" i="1" dirty="0"/>
              <a:t>T</a:t>
            </a:r>
            <a:r>
              <a:rPr lang="en-IN" sz="1050" dirty="0"/>
              <a:t> </a:t>
            </a:r>
            <a:r>
              <a:rPr lang="en-IN" sz="2800" i="1" baseline="-25000" dirty="0"/>
              <a:t>c</a:t>
            </a:r>
            <a:r>
              <a:rPr sz="2800" dirty="0"/>
              <a:t>.</a:t>
            </a:r>
          </a:p>
        </p:txBody>
      </p:sp>
    </p:spTree>
    <p:extLst>
      <p:ext uri="{BB962C8B-B14F-4D97-AF65-F5344CB8AC3E}">
        <p14:creationId xmlns:p14="http://schemas.microsoft.com/office/powerpoint/2010/main" val="15689478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Ranking Quantitative Data</a:t>
            </a:r>
            <a:r>
              <a:rPr lang="en-US" dirty="0"/>
              <a:t>—Slide 1</a:t>
            </a:r>
            <a:endParaRPr dirty="0"/>
          </a:p>
        </p:txBody>
      </p:sp>
      <p:sp>
        <p:nvSpPr>
          <p:cNvPr id="3" name="Text Placeholder 2"/>
          <p:cNvSpPr>
            <a:spLocks noGrp="1"/>
          </p:cNvSpPr>
          <p:nvPr>
            <p:ph type="body" sz="quarter" idx="10"/>
          </p:nvPr>
        </p:nvSpPr>
        <p:spPr>
          <a:xfrm>
            <a:off x="457200" y="1029287"/>
            <a:ext cx="8229600" cy="799513"/>
          </a:xfrm>
        </p:spPr>
        <p:txBody>
          <a:bodyPr>
            <a:noAutofit/>
          </a:bodyPr>
          <a:lstStyle/>
          <a:p>
            <a:r>
              <a:rPr sz="2400" dirty="0"/>
              <a:t>Rank the following stocks, traded on the New York Stock Exchange, from smallest price to largest price.</a:t>
            </a:r>
            <a:r>
              <a:rPr lang="en-IN" sz="2400" dirty="0"/>
              <a:t> </a:t>
            </a:r>
          </a:p>
          <a:p>
            <a:endParaRPr sz="2400" dirty="0"/>
          </a:p>
        </p:txBody>
      </p:sp>
      <p:sp>
        <p:nvSpPr>
          <p:cNvPr id="6" name="TextBox 5">
            <a:extLst>
              <a:ext uri="{FF2B5EF4-FFF2-40B4-BE49-F238E27FC236}">
                <a16:creationId xmlns:a16="http://schemas.microsoft.com/office/drawing/2014/main" id="{6BDE196A-9C0F-211D-E907-CC5749D0E231}"/>
              </a:ext>
            </a:extLst>
          </p:cNvPr>
          <p:cNvSpPr txBox="1"/>
          <p:nvPr/>
        </p:nvSpPr>
        <p:spPr>
          <a:xfrm>
            <a:off x="457200" y="1828800"/>
            <a:ext cx="8229600" cy="461665"/>
          </a:xfrm>
          <a:prstGeom prst="rect">
            <a:avLst/>
          </a:prstGeom>
          <a:noFill/>
        </p:spPr>
        <p:txBody>
          <a:bodyPr wrap="square">
            <a:spAutoFit/>
          </a:bodyPr>
          <a:lstStyle/>
          <a:p>
            <a:pPr algn="ctr"/>
            <a:r>
              <a:rPr lang="en-IN" sz="2400" b="1" dirty="0"/>
              <a:t>Table 1 – Stock Prices</a:t>
            </a:r>
          </a:p>
        </p:txBody>
      </p:sp>
      <p:graphicFrame>
        <p:nvGraphicFramePr>
          <p:cNvPr id="4" name="Table Placeholder 2" descr="Here is the table have 2 columns Stock and Price per Share in dollars.&#10;Row 1 Stock is Merck and Company, Incorporated, Price per Share is $78.25.&#10;Row 2 Stock is A T and T, Incorporated, Price per Share is $27.15.&#10;Row 3 Stock is SecureWorks Corporation, Price per Share is $28.04.&#10;Row 4 Stock is Micron Technology, Incorporated, Price per Share is $73.21.&#10;Row 5 Stock is HP Incorporated, Price per Share is $25.16.&#10;Row 6 Stock is AMC Entertainment Holdings, Incorporated, Price per Share is $30.50.&#10;Row 7 Stock is CitiGroup, Incorporated, Price per Share is $60.12.&#10;Row 8 Stock is Exxon Mobil Company, Price per Share is $55.30.&#10;Row 9 Stock is AutoCanada Incorporated, Price per Share is $30.50.">
            <a:extLst>
              <a:ext uri="{FF2B5EF4-FFF2-40B4-BE49-F238E27FC236}">
                <a16:creationId xmlns:a16="http://schemas.microsoft.com/office/drawing/2014/main" id="{B1AE692F-D4B9-4094-8F9C-8596F1FFC23D}"/>
              </a:ext>
            </a:extLst>
          </p:cNvPr>
          <p:cNvGraphicFramePr>
            <a:graphicFrameLocks/>
          </p:cNvGraphicFramePr>
          <p:nvPr>
            <p:extLst>
              <p:ext uri="{D42A27DB-BD31-4B8C-83A1-F6EECF244321}">
                <p14:modId xmlns:p14="http://schemas.microsoft.com/office/powerpoint/2010/main" val="1675593439"/>
              </p:ext>
            </p:extLst>
          </p:nvPr>
        </p:nvGraphicFramePr>
        <p:xfrm>
          <a:off x="571500" y="2286000"/>
          <a:ext cx="8001000" cy="3657600"/>
        </p:xfrm>
        <a:graphic>
          <a:graphicData uri="http://schemas.openxmlformats.org/drawingml/2006/table">
            <a:tbl>
              <a:tblPr firstRow="1" bandRow="1">
                <a:tableStyleId>{5940675A-B579-460E-94D1-54222C63F5DA}</a:tableStyleId>
              </a:tblPr>
              <a:tblGrid>
                <a:gridCol w="4000500">
                  <a:extLst>
                    <a:ext uri="{9D8B030D-6E8A-4147-A177-3AD203B41FA5}">
                      <a16:colId xmlns:a16="http://schemas.microsoft.com/office/drawing/2014/main" val="20000"/>
                    </a:ext>
                  </a:extLst>
                </a:gridCol>
                <a:gridCol w="4000500">
                  <a:extLst>
                    <a:ext uri="{9D8B030D-6E8A-4147-A177-3AD203B41FA5}">
                      <a16:colId xmlns:a16="http://schemas.microsoft.com/office/drawing/2014/main" val="20001"/>
                    </a:ext>
                  </a:extLst>
                </a:gridCol>
              </a:tblGrid>
              <a:tr h="355600">
                <a:tc>
                  <a:txBody>
                    <a:bodyPr/>
                    <a:lstStyle/>
                    <a:p>
                      <a:pPr algn="ctr">
                        <a:defRPr sz="1800" b="1"/>
                      </a:pPr>
                      <a:r>
                        <a:rPr dirty="0"/>
                        <a:t>Stock</a:t>
                      </a:r>
                    </a:p>
                  </a:txBody>
                  <a:tcPr/>
                </a:tc>
                <a:tc>
                  <a:txBody>
                    <a:bodyPr/>
                    <a:lstStyle/>
                    <a:p>
                      <a:pPr algn="ctr">
                        <a:defRPr sz="1800" b="1"/>
                      </a:pPr>
                      <a:r>
                        <a:rPr dirty="0"/>
                        <a:t>Price per Share($)</a:t>
                      </a:r>
                    </a:p>
                  </a:txBody>
                  <a:tcPr/>
                </a:tc>
                <a:extLst>
                  <a:ext uri="{0D108BD9-81ED-4DB2-BD59-A6C34878D82A}">
                    <a16:rowId xmlns:a16="http://schemas.microsoft.com/office/drawing/2014/main" val="10001"/>
                  </a:ext>
                </a:extLst>
              </a:tr>
              <a:tr h="355600">
                <a:tc>
                  <a:txBody>
                    <a:bodyPr/>
                    <a:lstStyle/>
                    <a:p>
                      <a:pPr algn="ctr">
                        <a:defRPr sz="1800"/>
                      </a:pPr>
                      <a:r>
                        <a:t>Merck &amp; Co., Inc.</a:t>
                      </a:r>
                    </a:p>
                  </a:txBody>
                  <a:tcPr/>
                </a:tc>
                <a:tc>
                  <a:txBody>
                    <a:bodyPr/>
                    <a:lstStyle/>
                    <a:p>
                      <a:pPr algn="ctr"/>
                      <a:r>
                        <a:rPr sz="1800" dirty="0"/>
                        <a:t>78.25</a:t>
                      </a:r>
                      <a:endParaRPr sz="1800" dirty="0">
                        <a:latin typeface="Cambria Math"/>
                      </a:endParaRPr>
                    </a:p>
                  </a:txBody>
                  <a:tcPr/>
                </a:tc>
                <a:extLst>
                  <a:ext uri="{0D108BD9-81ED-4DB2-BD59-A6C34878D82A}">
                    <a16:rowId xmlns:a16="http://schemas.microsoft.com/office/drawing/2014/main" val="10002"/>
                  </a:ext>
                </a:extLst>
              </a:tr>
              <a:tr h="355600">
                <a:tc>
                  <a:txBody>
                    <a:bodyPr/>
                    <a:lstStyle/>
                    <a:p>
                      <a:pPr algn="ctr">
                        <a:defRPr sz="1800"/>
                      </a:pPr>
                      <a:r>
                        <a:t>AT&amp;T, Inc.</a:t>
                      </a:r>
                    </a:p>
                  </a:txBody>
                  <a:tcPr/>
                </a:tc>
                <a:tc>
                  <a:txBody>
                    <a:bodyPr/>
                    <a:lstStyle/>
                    <a:p>
                      <a:pPr algn="ctr"/>
                      <a:r>
                        <a:rPr sz="1800" dirty="0"/>
                        <a:t>27.15</a:t>
                      </a:r>
                      <a:endParaRPr sz="1800" dirty="0">
                        <a:latin typeface="Cambria Math"/>
                      </a:endParaRPr>
                    </a:p>
                  </a:txBody>
                  <a:tcPr/>
                </a:tc>
                <a:extLst>
                  <a:ext uri="{0D108BD9-81ED-4DB2-BD59-A6C34878D82A}">
                    <a16:rowId xmlns:a16="http://schemas.microsoft.com/office/drawing/2014/main" val="10003"/>
                  </a:ext>
                </a:extLst>
              </a:tr>
              <a:tr h="355600">
                <a:tc>
                  <a:txBody>
                    <a:bodyPr/>
                    <a:lstStyle/>
                    <a:p>
                      <a:pPr algn="ctr">
                        <a:defRPr sz="1800"/>
                      </a:pPr>
                      <a:r>
                        <a:t>SecureWorks Corp.</a:t>
                      </a:r>
                    </a:p>
                  </a:txBody>
                  <a:tcPr/>
                </a:tc>
                <a:tc>
                  <a:txBody>
                    <a:bodyPr/>
                    <a:lstStyle/>
                    <a:p>
                      <a:pPr algn="ctr"/>
                      <a:r>
                        <a:rPr sz="1800"/>
                        <a:t>28.04</a:t>
                      </a:r>
                      <a:endParaRPr sz="1800">
                        <a:latin typeface="Cambria Math"/>
                      </a:endParaRPr>
                    </a:p>
                  </a:txBody>
                  <a:tcPr/>
                </a:tc>
                <a:extLst>
                  <a:ext uri="{0D108BD9-81ED-4DB2-BD59-A6C34878D82A}">
                    <a16:rowId xmlns:a16="http://schemas.microsoft.com/office/drawing/2014/main" val="10004"/>
                  </a:ext>
                </a:extLst>
              </a:tr>
              <a:tr h="355600">
                <a:tc>
                  <a:txBody>
                    <a:bodyPr/>
                    <a:lstStyle/>
                    <a:p>
                      <a:pPr algn="ctr">
                        <a:defRPr sz="1800"/>
                      </a:pPr>
                      <a:r>
                        <a:t>Micron Technology, Inc.</a:t>
                      </a:r>
                    </a:p>
                  </a:txBody>
                  <a:tcPr/>
                </a:tc>
                <a:tc>
                  <a:txBody>
                    <a:bodyPr/>
                    <a:lstStyle/>
                    <a:p>
                      <a:pPr algn="ctr"/>
                      <a:r>
                        <a:rPr sz="1800"/>
                        <a:t>73.21</a:t>
                      </a:r>
                      <a:endParaRPr sz="1800">
                        <a:latin typeface="Cambria Math"/>
                      </a:endParaRPr>
                    </a:p>
                  </a:txBody>
                  <a:tcPr/>
                </a:tc>
                <a:extLst>
                  <a:ext uri="{0D108BD9-81ED-4DB2-BD59-A6C34878D82A}">
                    <a16:rowId xmlns:a16="http://schemas.microsoft.com/office/drawing/2014/main" val="10005"/>
                  </a:ext>
                </a:extLst>
              </a:tr>
              <a:tr h="355600">
                <a:tc>
                  <a:txBody>
                    <a:bodyPr/>
                    <a:lstStyle/>
                    <a:p>
                      <a:pPr algn="ctr">
                        <a:defRPr sz="1800"/>
                      </a:pPr>
                      <a:r>
                        <a:t>HP Inc.</a:t>
                      </a:r>
                    </a:p>
                  </a:txBody>
                  <a:tcPr/>
                </a:tc>
                <a:tc>
                  <a:txBody>
                    <a:bodyPr/>
                    <a:lstStyle/>
                    <a:p>
                      <a:pPr algn="ctr"/>
                      <a:r>
                        <a:rPr sz="1800" dirty="0"/>
                        <a:t>25.16</a:t>
                      </a:r>
                      <a:endParaRPr sz="1800" dirty="0">
                        <a:latin typeface="Cambria Math"/>
                      </a:endParaRPr>
                    </a:p>
                  </a:txBody>
                  <a:tcPr/>
                </a:tc>
                <a:extLst>
                  <a:ext uri="{0D108BD9-81ED-4DB2-BD59-A6C34878D82A}">
                    <a16:rowId xmlns:a16="http://schemas.microsoft.com/office/drawing/2014/main" val="10006"/>
                  </a:ext>
                </a:extLst>
              </a:tr>
              <a:tr h="355600">
                <a:tc>
                  <a:txBody>
                    <a:bodyPr/>
                    <a:lstStyle/>
                    <a:p>
                      <a:pPr algn="ctr">
                        <a:defRPr sz="1800"/>
                      </a:pPr>
                      <a:r>
                        <a:t>AMC Entertainment Holdings, Inc.</a:t>
                      </a:r>
                    </a:p>
                  </a:txBody>
                  <a:tcPr/>
                </a:tc>
                <a:tc>
                  <a:txBody>
                    <a:bodyPr/>
                    <a:lstStyle/>
                    <a:p>
                      <a:pPr algn="ctr"/>
                      <a:r>
                        <a:rPr sz="1800" dirty="0"/>
                        <a:t>30.50</a:t>
                      </a:r>
                      <a:endParaRPr sz="1800" dirty="0">
                        <a:latin typeface="Cambria Math"/>
                      </a:endParaRPr>
                    </a:p>
                  </a:txBody>
                  <a:tcPr/>
                </a:tc>
                <a:extLst>
                  <a:ext uri="{0D108BD9-81ED-4DB2-BD59-A6C34878D82A}">
                    <a16:rowId xmlns:a16="http://schemas.microsoft.com/office/drawing/2014/main" val="10007"/>
                  </a:ext>
                </a:extLst>
              </a:tr>
              <a:tr h="355600">
                <a:tc>
                  <a:txBody>
                    <a:bodyPr/>
                    <a:lstStyle/>
                    <a:p>
                      <a:pPr algn="ctr">
                        <a:defRPr sz="1800"/>
                      </a:pPr>
                      <a:r>
                        <a:t>CitiGroup, Inc.</a:t>
                      </a:r>
                    </a:p>
                  </a:txBody>
                  <a:tcPr/>
                </a:tc>
                <a:tc>
                  <a:txBody>
                    <a:bodyPr/>
                    <a:lstStyle/>
                    <a:p>
                      <a:pPr algn="ctr"/>
                      <a:r>
                        <a:rPr sz="1800" dirty="0"/>
                        <a:t>60.12</a:t>
                      </a:r>
                      <a:endParaRPr sz="1800" dirty="0">
                        <a:latin typeface="Cambria Math"/>
                      </a:endParaRPr>
                    </a:p>
                  </a:txBody>
                  <a:tcPr/>
                </a:tc>
                <a:extLst>
                  <a:ext uri="{0D108BD9-81ED-4DB2-BD59-A6C34878D82A}">
                    <a16:rowId xmlns:a16="http://schemas.microsoft.com/office/drawing/2014/main" val="10008"/>
                  </a:ext>
                </a:extLst>
              </a:tr>
              <a:tr h="355600">
                <a:tc>
                  <a:txBody>
                    <a:bodyPr/>
                    <a:lstStyle/>
                    <a:p>
                      <a:pPr algn="ctr">
                        <a:defRPr sz="1800"/>
                      </a:pPr>
                      <a:r>
                        <a:t>Exxon Mobil Co.</a:t>
                      </a:r>
                    </a:p>
                  </a:txBody>
                  <a:tcPr/>
                </a:tc>
                <a:tc>
                  <a:txBody>
                    <a:bodyPr/>
                    <a:lstStyle/>
                    <a:p>
                      <a:pPr algn="ctr"/>
                      <a:r>
                        <a:rPr sz="1800" dirty="0"/>
                        <a:t>55.30</a:t>
                      </a:r>
                      <a:endParaRPr sz="1800" dirty="0">
                        <a:latin typeface="Cambria Math"/>
                      </a:endParaRPr>
                    </a:p>
                  </a:txBody>
                  <a:tcPr/>
                </a:tc>
                <a:extLst>
                  <a:ext uri="{0D108BD9-81ED-4DB2-BD59-A6C34878D82A}">
                    <a16:rowId xmlns:a16="http://schemas.microsoft.com/office/drawing/2014/main" val="10009"/>
                  </a:ext>
                </a:extLst>
              </a:tr>
              <a:tr h="355600">
                <a:tc>
                  <a:txBody>
                    <a:bodyPr/>
                    <a:lstStyle/>
                    <a:p>
                      <a:pPr algn="ctr">
                        <a:defRPr sz="1800"/>
                      </a:pPr>
                      <a:r>
                        <a:t>AutoCanada Inc.</a:t>
                      </a:r>
                    </a:p>
                  </a:txBody>
                  <a:tcPr/>
                </a:tc>
                <a:tc>
                  <a:txBody>
                    <a:bodyPr/>
                    <a:lstStyle/>
                    <a:p>
                      <a:pPr algn="ctr"/>
                      <a:r>
                        <a:rPr sz="1800" dirty="0"/>
                        <a:t>30.50</a:t>
                      </a:r>
                      <a:endParaRPr sz="1800" dirty="0">
                        <a:latin typeface="Cambria Math"/>
                      </a:endParaRPr>
                    </a:p>
                  </a:txBody>
                  <a:tcPr/>
                </a:tc>
                <a:extLst>
                  <a:ext uri="{0D108BD9-81ED-4DB2-BD59-A6C34878D82A}">
                    <a16:rowId xmlns:a16="http://schemas.microsoft.com/office/drawing/2014/main" val="10010"/>
                  </a:ext>
                </a:extLst>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200D01-ED49-4FEC-846F-3F93E5CC3FEF}"/>
              </a:ext>
            </a:extLst>
          </p:cNvPr>
          <p:cNvSpPr>
            <a:spLocks noGrp="1"/>
          </p:cNvSpPr>
          <p:nvPr>
            <p:ph type="title"/>
          </p:nvPr>
        </p:nvSpPr>
        <p:spPr/>
        <p:txBody>
          <a:bodyPr/>
          <a:lstStyle/>
          <a:p>
            <a:r>
              <a:rPr lang="en-US" dirty="0"/>
              <a:t>Example 2: Performing the Wilcoxon Signed-Rank Test—Slide 15</a:t>
            </a:r>
            <a:endParaRPr lang="en-IN" dirty="0"/>
          </a:p>
        </p:txBody>
      </p:sp>
      <p:pic>
        <p:nvPicPr>
          <p:cNvPr id="8" name="Picture 7" descr="A horizontal line T is shown with markings 4, 5, 6, 7, 8, and 9 where 6 is centered. The region left of point 6 is labeled as Reject H subscript 0 and the region right of point 6 is labeled as Fail to Reject H subscript 0.">
            <a:extLst>
              <a:ext uri="{FF2B5EF4-FFF2-40B4-BE49-F238E27FC236}">
                <a16:creationId xmlns:a16="http://schemas.microsoft.com/office/drawing/2014/main" id="{D0D67A7C-8D9D-4B7F-820D-333246A45DE3}"/>
              </a:ext>
            </a:extLst>
          </p:cNvPr>
          <p:cNvPicPr>
            <a:picLocks noChangeAspect="1"/>
          </p:cNvPicPr>
          <p:nvPr/>
        </p:nvPicPr>
        <p:blipFill>
          <a:blip r:embed="rId2"/>
          <a:srcRect b="26099"/>
          <a:stretch>
            <a:fillRect/>
          </a:stretch>
        </p:blipFill>
        <p:spPr>
          <a:xfrm>
            <a:off x="424666" y="1143000"/>
            <a:ext cx="8294668" cy="1576754"/>
          </a:xfrm>
          <a:prstGeom prst="rect">
            <a:avLst/>
          </a:prstGeom>
        </p:spPr>
      </p:pic>
      <p:sp>
        <p:nvSpPr>
          <p:cNvPr id="5" name="TextBox 4">
            <a:extLst>
              <a:ext uri="{FF2B5EF4-FFF2-40B4-BE49-F238E27FC236}">
                <a16:creationId xmlns:a16="http://schemas.microsoft.com/office/drawing/2014/main" id="{4BCC41EC-5262-127C-03FC-8DDA6F23D4FB}"/>
              </a:ext>
            </a:extLst>
          </p:cNvPr>
          <p:cNvSpPr txBox="1"/>
          <p:nvPr/>
        </p:nvSpPr>
        <p:spPr>
          <a:xfrm>
            <a:off x="3886200" y="2788746"/>
            <a:ext cx="1371600" cy="492443"/>
          </a:xfrm>
          <a:prstGeom prst="rect">
            <a:avLst/>
          </a:prstGeom>
          <a:noFill/>
        </p:spPr>
        <p:txBody>
          <a:bodyPr wrap="square">
            <a:spAutoFit/>
          </a:bodyPr>
          <a:lstStyle/>
          <a:p>
            <a:r>
              <a:rPr lang="en-IN" sz="2600" dirty="0"/>
              <a:t>Figure 1</a:t>
            </a:r>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F428410D-1BF9-63EE-EF99-ECF493F3B950}"/>
                  </a:ext>
                </a:extLst>
              </p:cNvPr>
              <p:cNvSpPr txBox="1"/>
              <p:nvPr/>
            </p:nvSpPr>
            <p:spPr>
              <a:xfrm>
                <a:off x="457200" y="3352800"/>
                <a:ext cx="8229600" cy="2492990"/>
              </a:xfrm>
              <a:prstGeom prst="rect">
                <a:avLst/>
              </a:prstGeom>
              <a:noFill/>
            </p:spPr>
            <p:txBody>
              <a:bodyPr wrap="square">
                <a:spAutoFit/>
              </a:bodyPr>
              <a:lstStyle/>
              <a:p>
                <a:r>
                  <a:rPr lang="en-IN" sz="2600" dirty="0"/>
                  <a:t>For the dining out example, </a:t>
                </a:r>
                <a:r>
                  <a:rPr lang="en-IN" sz="2600" i="1" dirty="0"/>
                  <a:t>n</a:t>
                </a:r>
                <a14:m>
                  <m:oMath xmlns:m="http://schemas.openxmlformats.org/officeDocument/2006/math">
                    <m:r>
                      <a:rPr lang="en-IN" sz="2600" b="0" i="1" smtClean="0">
                        <a:latin typeface="Cambria Math" panose="02040503050406030204" pitchFamily="18" charset="0"/>
                      </a:rPr>
                      <m:t> </m:t>
                    </m:r>
                    <m:r>
                      <a:rPr lang="en-IN" sz="2600">
                        <a:latin typeface="Cambria Math" panose="02040503050406030204" pitchFamily="18" charset="0"/>
                      </a:rPr>
                      <m:t>=8</m:t>
                    </m:r>
                  </m:oMath>
                </a14:m>
                <a:r>
                  <a:rPr lang="en-IN" sz="2600" dirty="0"/>
                  <a:t> (recall there was one difference which was zero), </a:t>
                </a:r>
                <a:r>
                  <a:rPr lang="el-GR" sz="2600" dirty="0">
                    <a:latin typeface="Calibri" panose="020F0502020204030204" pitchFamily="34" charset="0"/>
                    <a:ea typeface="Calibri" panose="020F0502020204030204" pitchFamily="34" charset="0"/>
                    <a:cs typeface="Calibri" panose="020F0502020204030204" pitchFamily="34" charset="0"/>
                  </a:rPr>
                  <a:t>α</a:t>
                </a:r>
                <a14:m>
                  <m:oMath xmlns:m="http://schemas.openxmlformats.org/officeDocument/2006/math">
                    <m:r>
                      <a:rPr lang="en-IN" sz="2600" b="0" i="0" smtClean="0">
                        <a:latin typeface="Cambria Math" panose="02040503050406030204" pitchFamily="18" charset="0"/>
                      </a:rPr>
                      <m:t> </m:t>
                    </m:r>
                    <m:r>
                      <a:rPr lang="en-IN" sz="2600">
                        <a:latin typeface="Cambria Math" panose="02040503050406030204" pitchFamily="18" charset="0"/>
                      </a:rPr>
                      <m:t>=0.05</m:t>
                    </m:r>
                  </m:oMath>
                </a14:m>
                <a:r>
                  <a:rPr lang="en-IN" sz="2600" dirty="0"/>
                  <a:t>, and the test is one-tailed. Based on these specifications, the critical value determined from Table J is </a:t>
                </a:r>
                <a:r>
                  <a:rPr lang="en-IN" sz="2600" i="1" dirty="0"/>
                  <a:t>T</a:t>
                </a:r>
                <a:r>
                  <a:rPr lang="en-IN" sz="1050" dirty="0"/>
                  <a:t> </a:t>
                </a:r>
                <a:r>
                  <a:rPr lang="en-IN" sz="2600" i="1" baseline="-25000" dirty="0"/>
                  <a:t>c</a:t>
                </a:r>
                <a14:m>
                  <m:oMath xmlns:m="http://schemas.openxmlformats.org/officeDocument/2006/math">
                    <m:r>
                      <a:rPr lang="en-IN" sz="2600" b="0" i="1" smtClean="0">
                        <a:latin typeface="Cambria Math" panose="02040503050406030204" pitchFamily="18" charset="0"/>
                      </a:rPr>
                      <m:t> </m:t>
                    </m:r>
                    <m:r>
                      <a:rPr lang="ar-AE" sz="2600">
                        <a:latin typeface="Cambria Math" panose="02040503050406030204" pitchFamily="18" charset="0"/>
                      </a:rPr>
                      <m:t>=</m:t>
                    </m:r>
                    <m:r>
                      <a:rPr lang="ar-AE" sz="2600">
                        <a:latin typeface="Cambria Math" panose="02040503050406030204" pitchFamily="18" charset="0"/>
                      </a:rPr>
                      <m:t>6</m:t>
                    </m:r>
                    <m:r>
                      <a:rPr lang="en-IN" sz="2600" b="0" i="0" smtClean="0">
                        <a:latin typeface="Cambria Math" panose="02040503050406030204" pitchFamily="18" charset="0"/>
                      </a:rPr>
                      <m:t>.</m:t>
                    </m:r>
                  </m:oMath>
                </a14:m>
                <a:r>
                  <a:rPr lang="ar-AE" sz="2600" dirty="0"/>
                  <a:t> </a:t>
                </a:r>
                <a:r>
                  <a:rPr lang="en-IN" sz="2600" dirty="0"/>
                  <a:t>The null hypothesis will be rejected if </a:t>
                </a:r>
                <a:r>
                  <a:rPr lang="en-IN" sz="2600" i="1" dirty="0"/>
                  <a:t>T </a:t>
                </a:r>
                <a:r>
                  <a:rPr lang="en-IN" sz="2600" dirty="0"/>
                  <a:t>≤ 6. This rejection region is displayed in Figure 1.</a:t>
                </a:r>
              </a:p>
            </p:txBody>
          </p:sp>
        </mc:Choice>
        <mc:Fallback xmlns="">
          <p:sp>
            <p:nvSpPr>
              <p:cNvPr id="7" name="TextBox 6">
                <a:extLst>
                  <a:ext uri="{FF2B5EF4-FFF2-40B4-BE49-F238E27FC236}">
                    <a16:creationId xmlns:a16="http://schemas.microsoft.com/office/drawing/2014/main" id="{F428410D-1BF9-63EE-EF99-ECF493F3B950}"/>
                  </a:ext>
                </a:extLst>
              </p:cNvPr>
              <p:cNvSpPr txBox="1">
                <a:spLocks noRot="1" noChangeAspect="1" noMove="1" noResize="1" noEditPoints="1" noAdjustHandles="1" noChangeArrowheads="1" noChangeShapeType="1" noTextEdit="1"/>
              </p:cNvSpPr>
              <p:nvPr/>
            </p:nvSpPr>
            <p:spPr>
              <a:xfrm>
                <a:off x="457200" y="3352800"/>
                <a:ext cx="8229600" cy="2492990"/>
              </a:xfrm>
              <a:prstGeom prst="rect">
                <a:avLst/>
              </a:prstGeom>
              <a:blipFill>
                <a:blip r:embed="rId3"/>
                <a:stretch>
                  <a:fillRect l="-1333" t="-1956" b="-5379"/>
                </a:stretch>
              </a:blipFill>
            </p:spPr>
            <p:txBody>
              <a:bodyPr/>
              <a:lstStyle/>
              <a:p>
                <a:r>
                  <a:rPr lang="en-IN">
                    <a:noFill/>
                  </a:rPr>
                  <a:t> </a:t>
                </a:r>
              </a:p>
            </p:txBody>
          </p:sp>
        </mc:Fallback>
      </mc:AlternateContent>
    </p:spTree>
    <p:extLst>
      <p:ext uri="{BB962C8B-B14F-4D97-AF65-F5344CB8AC3E}">
        <p14:creationId xmlns:p14="http://schemas.microsoft.com/office/powerpoint/2010/main" val="22998235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26E243-548A-430F-A476-589E0E957A15}"/>
              </a:ext>
            </a:extLst>
          </p:cNvPr>
          <p:cNvSpPr>
            <a:spLocks noGrp="1"/>
          </p:cNvSpPr>
          <p:nvPr>
            <p:ph type="title"/>
          </p:nvPr>
        </p:nvSpPr>
        <p:spPr/>
        <p:txBody>
          <a:bodyPr/>
          <a:lstStyle/>
          <a:p>
            <a:r>
              <a:rPr lang="en-US" dirty="0"/>
              <a:t>Example 2: Performing the Wilcoxon Signed-Rank Test—Slide 16</a:t>
            </a:r>
            <a:endParaRPr lang="en-IN" dirty="0"/>
          </a:p>
        </p:txBody>
      </p:sp>
      <p:sp>
        <p:nvSpPr>
          <p:cNvPr id="3" name="Text Placeholder 2">
            <a:extLst>
              <a:ext uri="{FF2B5EF4-FFF2-40B4-BE49-F238E27FC236}">
                <a16:creationId xmlns:a16="http://schemas.microsoft.com/office/drawing/2014/main" id="{DE17B8BC-DCB3-4EE6-BF09-958B644E1D53}"/>
              </a:ext>
            </a:extLst>
          </p:cNvPr>
          <p:cNvSpPr>
            <a:spLocks noGrp="1"/>
          </p:cNvSpPr>
          <p:nvPr>
            <p:ph type="body" sz="quarter" idx="10"/>
          </p:nvPr>
        </p:nvSpPr>
        <p:spPr>
          <a:xfrm>
            <a:off x="457200" y="1029287"/>
            <a:ext cx="8229600" cy="3466513"/>
          </a:xfrm>
        </p:spPr>
        <p:txBody>
          <a:bodyPr/>
          <a:lstStyle/>
          <a:p>
            <a:pPr>
              <a:defRPr sz="2800"/>
            </a:pPr>
            <a:r>
              <a:rPr lang="en-IN" sz="2600" dirty="0"/>
              <a:t>If </a:t>
            </a:r>
            <a:r>
              <a:rPr lang="en-IN" sz="2600" i="1" dirty="0"/>
              <a:t>n</a:t>
            </a:r>
            <a:r>
              <a:rPr lang="en-IN" sz="2600" dirty="0"/>
              <a:t> &gt; 25, the critical values are determined in a similar manner to test statistics which have an approximate standard normal distribution under the null hypothesis. However, because of the way the test statistic is defined, we will always reject the null hypothesis for small values of the test statistic. Thus, the rejection region will always be established in the left tail, with the critical value defined by </a:t>
            </a:r>
            <a:r>
              <a:rPr lang="el-GR" sz="2600" dirty="0">
                <a:latin typeface="Calibri" panose="020F0502020204030204" pitchFamily="34" charset="0"/>
                <a:ea typeface="Calibri" panose="020F0502020204030204" pitchFamily="34" charset="0"/>
                <a:cs typeface="Calibri" panose="020F0502020204030204" pitchFamily="34" charset="0"/>
              </a:rPr>
              <a:t>α</a:t>
            </a:r>
            <a:r>
              <a:rPr lang="en-IN" sz="2600" dirty="0"/>
              <a:t> for one-tailed tests, and</a:t>
            </a:r>
          </a:p>
        </p:txBody>
      </p:sp>
      <p:pic>
        <p:nvPicPr>
          <p:cNvPr id="10" name="Picture 9" descr="alpha divided by 2&#10;&#10;">
            <a:extLst>
              <a:ext uri="{FF2B5EF4-FFF2-40B4-BE49-F238E27FC236}">
                <a16:creationId xmlns:a16="http://schemas.microsoft.com/office/drawing/2014/main" id="{90835F8F-6BF0-EB4C-CBF0-D714E8DFFF84}"/>
              </a:ext>
            </a:extLst>
          </p:cNvPr>
          <p:cNvPicPr>
            <a:picLocks noChangeAspect="1"/>
          </p:cNvPicPr>
          <p:nvPr/>
        </p:nvPicPr>
        <p:blipFill>
          <a:blip r:embed="rId2"/>
          <a:stretch>
            <a:fillRect/>
          </a:stretch>
        </p:blipFill>
        <p:spPr>
          <a:xfrm>
            <a:off x="4124325" y="3683626"/>
            <a:ext cx="295275" cy="781050"/>
          </a:xfrm>
          <a:prstGeom prst="rect">
            <a:avLst/>
          </a:prstGeom>
        </p:spPr>
      </p:pic>
      <p:sp>
        <p:nvSpPr>
          <p:cNvPr id="7" name="TextBox 6">
            <a:extLst>
              <a:ext uri="{FF2B5EF4-FFF2-40B4-BE49-F238E27FC236}">
                <a16:creationId xmlns:a16="http://schemas.microsoft.com/office/drawing/2014/main" id="{F860B1DB-3404-8EA4-C31A-DB821D131261}"/>
              </a:ext>
            </a:extLst>
          </p:cNvPr>
          <p:cNvSpPr txBox="1"/>
          <p:nvPr/>
        </p:nvSpPr>
        <p:spPr>
          <a:xfrm>
            <a:off x="4419600" y="3810000"/>
            <a:ext cx="2971800" cy="492443"/>
          </a:xfrm>
          <a:prstGeom prst="rect">
            <a:avLst/>
          </a:prstGeom>
          <a:noFill/>
        </p:spPr>
        <p:txBody>
          <a:bodyPr wrap="square">
            <a:spAutoFit/>
          </a:bodyPr>
          <a:lstStyle/>
          <a:p>
            <a:r>
              <a:rPr lang="en-IN" sz="2600" dirty="0"/>
              <a:t>for two-tailed tests.</a:t>
            </a:r>
          </a:p>
        </p:txBody>
      </p:sp>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D918D4D1-B3D5-318B-C9AD-30748178F420}"/>
                  </a:ext>
                </a:extLst>
              </p:cNvPr>
              <p:cNvSpPr txBox="1"/>
              <p:nvPr/>
            </p:nvSpPr>
            <p:spPr>
              <a:xfrm>
                <a:off x="457200" y="4419600"/>
                <a:ext cx="8229600" cy="892552"/>
              </a:xfrm>
              <a:prstGeom prst="rect">
                <a:avLst/>
              </a:prstGeom>
              <a:noFill/>
            </p:spPr>
            <p:txBody>
              <a:bodyPr wrap="square">
                <a:spAutoFit/>
              </a:bodyPr>
              <a:lstStyle/>
              <a:p>
                <a:pPr>
                  <a:defRPr sz="2800"/>
                </a:pPr>
                <a:r>
                  <a:rPr lang="en-IN" sz="2600" dirty="0"/>
                  <a:t>The level of the test is specified in the problem to be </a:t>
                </a:r>
                <a:br>
                  <a:rPr lang="en-US" sz="2600" dirty="0">
                    <a:latin typeface="Cambria Math" panose="02040503050406030204" pitchFamily="18" charset="0"/>
                  </a:rPr>
                </a:br>
                <a:r>
                  <a:rPr lang="el-GR" sz="2600" dirty="0">
                    <a:latin typeface="Calibri" panose="020F0502020204030204" pitchFamily="34" charset="0"/>
                    <a:ea typeface="Calibri" panose="020F0502020204030204" pitchFamily="34" charset="0"/>
                    <a:cs typeface="Calibri" panose="020F0502020204030204" pitchFamily="34" charset="0"/>
                  </a:rPr>
                  <a:t>α </a:t>
                </a:r>
                <a14:m>
                  <m:oMath xmlns:m="http://schemas.openxmlformats.org/officeDocument/2006/math">
                    <m:r>
                      <a:rPr lang="en-IN" sz="2600">
                        <a:latin typeface="Cambria Math" panose="02040503050406030204" pitchFamily="18" charset="0"/>
                      </a:rPr>
                      <m:t>=0.05</m:t>
                    </m:r>
                  </m:oMath>
                </a14:m>
                <a:r>
                  <a:rPr lang="en-IN" sz="2600" dirty="0"/>
                  <a:t>.</a:t>
                </a:r>
              </a:p>
            </p:txBody>
          </p:sp>
        </mc:Choice>
        <mc:Fallback xmlns="">
          <p:sp>
            <p:nvSpPr>
              <p:cNvPr id="5" name="TextBox 4">
                <a:extLst>
                  <a:ext uri="{FF2B5EF4-FFF2-40B4-BE49-F238E27FC236}">
                    <a16:creationId xmlns:a16="http://schemas.microsoft.com/office/drawing/2014/main" id="{D918D4D1-B3D5-318B-C9AD-30748178F420}"/>
                  </a:ext>
                </a:extLst>
              </p:cNvPr>
              <p:cNvSpPr txBox="1">
                <a:spLocks noRot="1" noChangeAspect="1" noMove="1" noResize="1" noEditPoints="1" noAdjustHandles="1" noChangeArrowheads="1" noChangeShapeType="1" noTextEdit="1"/>
              </p:cNvSpPr>
              <p:nvPr/>
            </p:nvSpPr>
            <p:spPr>
              <a:xfrm>
                <a:off x="457200" y="4419600"/>
                <a:ext cx="8229600" cy="892552"/>
              </a:xfrm>
              <a:prstGeom prst="rect">
                <a:avLst/>
              </a:prstGeom>
              <a:blipFill>
                <a:blip r:embed="rId3"/>
                <a:stretch>
                  <a:fillRect l="-1333" t="-5479" b="-17123"/>
                </a:stretch>
              </a:blipFill>
            </p:spPr>
            <p:txBody>
              <a:bodyPr/>
              <a:lstStyle/>
              <a:p>
                <a:r>
                  <a:rPr lang="en-IN">
                    <a:noFill/>
                  </a:rPr>
                  <a:t> </a:t>
                </a:r>
              </a:p>
            </p:txBody>
          </p:sp>
        </mc:Fallback>
      </mc:AlternateContent>
    </p:spTree>
    <p:extLst>
      <p:ext uri="{BB962C8B-B14F-4D97-AF65-F5344CB8AC3E}">
        <p14:creationId xmlns:p14="http://schemas.microsoft.com/office/powerpoint/2010/main" val="7170870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Performing the Wilcoxon Signed-Rank Test</a:t>
            </a:r>
            <a:r>
              <a:rPr lang="en-US" dirty="0"/>
              <a:t>—Slide 17</a:t>
            </a:r>
            <a:endParaRPr dirty="0"/>
          </a:p>
        </p:txBody>
      </p:sp>
      <p:sp>
        <p:nvSpPr>
          <p:cNvPr id="3" name="Text Placeholder 2"/>
          <p:cNvSpPr>
            <a:spLocks noGrp="1"/>
          </p:cNvSpPr>
          <p:nvPr>
            <p:ph type="body" sz="quarter" idx="10"/>
          </p:nvPr>
        </p:nvSpPr>
        <p:spPr/>
        <p:txBody>
          <a:bodyPr>
            <a:normAutofit/>
          </a:bodyPr>
          <a:lstStyle/>
          <a:p>
            <a:pPr>
              <a:defRPr sz="2800"/>
            </a:pPr>
            <a:r>
              <a:rPr lang="en-IN" b="1" dirty="0"/>
              <a:t>Step 5: </a:t>
            </a:r>
            <a:r>
              <a:rPr lang="en-US" b="1" dirty="0"/>
              <a:t>Collect the sample data and compute the value of the test statistic.</a:t>
            </a:r>
          </a:p>
          <a:p>
            <a:pPr>
              <a:defRPr sz="2800"/>
            </a:pPr>
            <a:r>
              <a:rPr sz="2800" dirty="0"/>
              <a:t>In order to calculate the test statistic, the signed ranks must be determined. To determine the signed ranks, first compute the difference for each pair of data values. Next, find the absolute value of each difference. Rank the absolute values of the differences using the ranking technique illustrated in Example 1 (ignore differences of zero).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Performing the Wilcoxon Signed-Rank Test</a:t>
            </a:r>
            <a:r>
              <a:rPr lang="en-US" dirty="0"/>
              <a:t>—Slide 18</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IN" sz="2800" dirty="0"/>
                  <a:t>Once the absolute values of the differences have been ranked, reassign the ranks the sign which each associated difference had before the absolute value was computed. </a:t>
                </a:r>
                <a:r>
                  <a:rPr lang="en-IN" dirty="0"/>
                  <a:t>Finally, add all of the ranks with positive signs to </a:t>
                </a:r>
                <a:r>
                  <a:rPr lang="en-IN" sz="2800" dirty="0"/>
                  <a:t>determine </a:t>
                </a:r>
                <a:r>
                  <a:rPr lang="en-IN" i="1" dirty="0"/>
                  <a:t>T</a:t>
                </a:r>
                <a:r>
                  <a:rPr lang="en-IN" sz="1200" dirty="0"/>
                  <a:t> </a:t>
                </a:r>
                <a:r>
                  <a:rPr lang="en-IN" baseline="-25000" dirty="0"/>
                  <a:t>+ </a:t>
                </a:r>
                <a:r>
                  <a:rPr lang="en-IN" dirty="0"/>
                  <a:t>, </a:t>
                </a:r>
                <a:r>
                  <a:rPr lang="en-IN" sz="2800" dirty="0"/>
                  <a:t>and add all of the ranks with negative signs to determine </a:t>
                </a:r>
                <a:r>
                  <a:rPr lang="en-IN" i="1" dirty="0"/>
                  <a:t>T</a:t>
                </a:r>
                <a:r>
                  <a:rPr lang="en-IN" sz="1200" dirty="0"/>
                  <a:t> </a:t>
                </a:r>
                <a:r>
                  <a:rPr lang="en-IN" baseline="-25000" dirty="0">
                    <a:latin typeface="Calibri" panose="020F0502020204030204" pitchFamily="34" charset="0"/>
                    <a:ea typeface="Calibri" panose="020F0502020204030204" pitchFamily="34" charset="0"/>
                    <a:cs typeface="Calibri" panose="020F0502020204030204" pitchFamily="34" charset="0"/>
                  </a:rPr>
                  <a:t>−</a:t>
                </a:r>
                <a:r>
                  <a:rPr lang="en-IN" sz="2800" dirty="0"/>
                  <a:t>. This procedure is illustrated in Table 3.</a:t>
                </a:r>
              </a:p>
              <a:p>
                <a:r>
                  <a:rPr lang="en-IN" sz="2800" dirty="0"/>
                  <a:t>Using the results from the table, the test statistic is given by</a:t>
                </a:r>
              </a:p>
              <a:p>
                <a:pPr algn="ctr">
                  <a:defRPr sz="2800"/>
                </a:pPr>
                <a:r>
                  <a:rPr lang="en-IN" i="1" dirty="0"/>
                  <a:t>T</a:t>
                </a:r>
                <a:r>
                  <a:rPr lang="en-IN" dirty="0"/>
                  <a:t> = </a:t>
                </a:r>
                <a:r>
                  <a:rPr lang="en-IN" i="1" dirty="0"/>
                  <a:t>T</a:t>
                </a:r>
                <a:r>
                  <a:rPr lang="en-IN" sz="1200" dirty="0"/>
                  <a:t> </a:t>
                </a:r>
                <a:r>
                  <a:rPr lang="en-IN" baseline="-25000" dirty="0">
                    <a:latin typeface="Calibri" panose="020F0502020204030204" pitchFamily="34" charset="0"/>
                    <a:ea typeface="Calibri" panose="020F0502020204030204" pitchFamily="34" charset="0"/>
                    <a:cs typeface="Calibri" panose="020F0502020204030204" pitchFamily="34" charset="0"/>
                  </a:rPr>
                  <a:t>−</a:t>
                </a:r>
                <a14:m>
                  <m:oMath xmlns:m="http://schemas.openxmlformats.org/officeDocument/2006/math">
                    <m:r>
                      <a:rPr lang="en-IN" b="0" i="0" smtClean="0">
                        <a:latin typeface="Cambria Math" panose="02040503050406030204" pitchFamily="18" charset="0"/>
                      </a:rPr>
                      <m:t> </m:t>
                    </m:r>
                    <m:r>
                      <a:rPr lang="ar-AE">
                        <a:latin typeface="Cambria Math" panose="02040503050406030204" pitchFamily="18" charset="0"/>
                      </a:rPr>
                      <m:t>=</m:t>
                    </m:r>
                    <m:r>
                      <m:rPr>
                        <m:nor/>
                      </m:rPr>
                      <a:rPr lang="en-IN"/>
                      <m:t>the</m:t>
                    </m:r>
                    <m:r>
                      <m:rPr>
                        <m:nor/>
                      </m:rPr>
                      <a:rPr lang="en-IN"/>
                      <m:t> </m:t>
                    </m:r>
                    <m:r>
                      <m:rPr>
                        <m:nor/>
                      </m:rPr>
                      <a:rPr lang="en-IN"/>
                      <m:t>sum</m:t>
                    </m:r>
                    <m:r>
                      <m:rPr>
                        <m:nor/>
                      </m:rPr>
                      <a:rPr lang="en-IN"/>
                      <m:t> </m:t>
                    </m:r>
                    <m:r>
                      <m:rPr>
                        <m:nor/>
                      </m:rPr>
                      <a:rPr lang="en-IN"/>
                      <m:t>of</m:t>
                    </m:r>
                    <m:r>
                      <m:rPr>
                        <m:nor/>
                      </m:rPr>
                      <a:rPr lang="en-IN"/>
                      <m:t> </m:t>
                    </m:r>
                    <m:r>
                      <m:rPr>
                        <m:nor/>
                      </m:rPr>
                      <a:rPr lang="en-IN"/>
                      <m:t>the</m:t>
                    </m:r>
                    <m:r>
                      <m:rPr>
                        <m:nor/>
                      </m:rPr>
                      <a:rPr lang="en-IN"/>
                      <m:t> </m:t>
                    </m:r>
                    <m:r>
                      <m:rPr>
                        <m:nor/>
                      </m:rPr>
                      <a:rPr lang="en-IN"/>
                      <m:t>ranks</m:t>
                    </m:r>
                    <m:r>
                      <m:rPr>
                        <m:nor/>
                      </m:rPr>
                      <a:rPr lang="en-IN"/>
                      <m:t> </m:t>
                    </m:r>
                    <m:r>
                      <m:rPr>
                        <m:nor/>
                      </m:rPr>
                      <a:rPr lang="en-IN"/>
                      <m:t>associated</m:t>
                    </m:r>
                    <m:r>
                      <m:rPr>
                        <m:nor/>
                      </m:rPr>
                      <a:rPr lang="en-IN"/>
                      <m:t> </m:t>
                    </m:r>
                    <m:r>
                      <m:rPr>
                        <m:nor/>
                      </m:rPr>
                      <a:rPr lang="en-IN"/>
                      <m:t>with</m:t>
                    </m:r>
                    <m:r>
                      <m:rPr>
                        <m:nor/>
                      </m:rPr>
                      <a:rPr lang="en-IN"/>
                      <m:t> </m:t>
                    </m:r>
                    <m:r>
                      <m:rPr>
                        <m:nor/>
                      </m:rPr>
                      <a:rPr lang="en-IN"/>
                      <m:t>negative</m:t>
                    </m:r>
                    <m:r>
                      <m:rPr>
                        <m:nor/>
                      </m:rPr>
                      <a:rPr lang="en-IN"/>
                      <m:t> </m:t>
                    </m:r>
                    <m:r>
                      <m:rPr>
                        <m:nor/>
                      </m:rPr>
                      <a:rPr lang="en-IN"/>
                      <m:t>differences</m:t>
                    </m:r>
                    <m:r>
                      <a:rPr lang="en-IN">
                        <a:latin typeface="Cambria Math" panose="02040503050406030204" pitchFamily="18" charset="0"/>
                      </a:rPr>
                      <m:t>=</m:t>
                    </m:r>
                    <m:r>
                      <a:rPr lang="en-IN">
                        <a:latin typeface="Cambria Math" panose="02040503050406030204" pitchFamily="18" charset="0"/>
                      </a:rPr>
                      <m:t>6</m:t>
                    </m:r>
                    <m:r>
                      <a:rPr lang="en-IN">
                        <a:latin typeface="Cambria Math" panose="02040503050406030204" pitchFamily="18" charset="0"/>
                      </a:rPr>
                      <m:t>.</m:t>
                    </m:r>
                    <m:r>
                      <a:rPr lang="en-IN">
                        <a:latin typeface="Cambria Math" panose="02040503050406030204" pitchFamily="18" charset="0"/>
                      </a:rPr>
                      <m:t>5</m:t>
                    </m:r>
                  </m:oMath>
                </a14:m>
                <a:r>
                  <a:rPr lang="en-IN" sz="2800" dirty="0"/>
                  <a:t>.</a:t>
                </a:r>
              </a:p>
              <a:p>
                <a:pPr>
                  <a:defRPr sz="2800"/>
                </a:pP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2296" b="-3313"/>
                </a:stretch>
              </a:blipFill>
            </p:spPr>
            <p:txBody>
              <a:bodyPr/>
              <a:lstStyle/>
              <a:p>
                <a:r>
                  <a:rPr lang="en-IN">
                    <a:noFill/>
                  </a:rPr>
                  <a:t> </a:t>
                </a:r>
              </a:p>
            </p:txBody>
          </p:sp>
        </mc:Fallback>
      </mc:AlternateContent>
    </p:spTree>
    <p:extLst>
      <p:ext uri="{BB962C8B-B14F-4D97-AF65-F5344CB8AC3E}">
        <p14:creationId xmlns:p14="http://schemas.microsoft.com/office/powerpoint/2010/main" val="3603992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Performing the Wilcoxon Signed-Rank Test</a:t>
            </a:r>
            <a:r>
              <a:rPr lang="en-US" dirty="0"/>
              <a:t>—Slide 19</a:t>
            </a:r>
            <a:endParaRPr dirty="0"/>
          </a:p>
        </p:txBody>
      </p:sp>
      <p:sp>
        <p:nvSpPr>
          <p:cNvPr id="3" name="Text Placeholder 2"/>
          <p:cNvSpPr>
            <a:spLocks noGrp="1"/>
          </p:cNvSpPr>
          <p:nvPr>
            <p:ph type="body" sz="quarter" idx="10"/>
          </p:nvPr>
        </p:nvSpPr>
        <p:spPr>
          <a:xfrm>
            <a:off x="457200" y="1184246"/>
            <a:ext cx="8229600" cy="914401"/>
          </a:xfrm>
        </p:spPr>
        <p:txBody>
          <a:bodyPr>
            <a:normAutofit/>
          </a:bodyPr>
          <a:lstStyle/>
          <a:p>
            <a:r>
              <a:rPr lang="en-IN" sz="2600" b="1" dirty="0"/>
              <a:t>Step 6: </a:t>
            </a:r>
            <a:r>
              <a:rPr lang="en-US" sz="2600" dirty="0"/>
              <a:t>Make the decision and state the conclusion in terms of the original question. </a:t>
            </a:r>
          </a:p>
          <a:p>
            <a:endParaRPr lang="en-US" sz="2600" dirty="0"/>
          </a:p>
          <a:p>
            <a:endParaRPr lang="en-US" sz="2600" dirty="0"/>
          </a:p>
          <a:p>
            <a:endParaRPr lang="en-US" sz="2600" dirty="0"/>
          </a:p>
          <a:p>
            <a:endParaRPr lang="en-IN" sz="2600" dirty="0"/>
          </a:p>
          <a:p>
            <a:endParaRPr lang="en-IN" sz="2600" dirty="0"/>
          </a:p>
          <a:p>
            <a:endParaRPr lang="en-IN" sz="2600" dirty="0"/>
          </a:p>
          <a:p>
            <a:endParaRPr sz="2600" dirty="0"/>
          </a:p>
        </p:txBody>
      </p:sp>
      <p:pic>
        <p:nvPicPr>
          <p:cNvPr id="8" name="Picture 7" descr="A horizontal line T is shown with markings 4, 5, 6, 7, 8, and 9 where 6 is centered. The region left of point 6 is labeled as Reject H subscript 0 and the region right of point 6 is labeled as Fail to Reject H subscript 0. A point between 6 and 7 is marked as T = 6.5.">
            <a:extLst>
              <a:ext uri="{FF2B5EF4-FFF2-40B4-BE49-F238E27FC236}">
                <a16:creationId xmlns:a16="http://schemas.microsoft.com/office/drawing/2014/main" id="{3E2627F4-9303-4241-A78D-38723420A923}"/>
              </a:ext>
            </a:extLst>
          </p:cNvPr>
          <p:cNvPicPr>
            <a:picLocks noChangeAspect="1"/>
          </p:cNvPicPr>
          <p:nvPr/>
        </p:nvPicPr>
        <p:blipFill>
          <a:blip r:embed="rId2"/>
          <a:srcRect b="23091"/>
          <a:stretch>
            <a:fillRect/>
          </a:stretch>
        </p:blipFill>
        <p:spPr>
          <a:xfrm>
            <a:off x="1070768" y="2053822"/>
            <a:ext cx="7002463" cy="1481395"/>
          </a:xfrm>
          <a:prstGeom prst="rect">
            <a:avLst/>
          </a:prstGeom>
        </p:spPr>
      </p:pic>
      <p:sp>
        <p:nvSpPr>
          <p:cNvPr id="7" name="TextBox 6">
            <a:extLst>
              <a:ext uri="{FF2B5EF4-FFF2-40B4-BE49-F238E27FC236}">
                <a16:creationId xmlns:a16="http://schemas.microsoft.com/office/drawing/2014/main" id="{DA748C0A-1735-8BA2-DA12-B09D867130AC}"/>
              </a:ext>
            </a:extLst>
          </p:cNvPr>
          <p:cNvSpPr txBox="1"/>
          <p:nvPr/>
        </p:nvSpPr>
        <p:spPr>
          <a:xfrm>
            <a:off x="3962400" y="3408647"/>
            <a:ext cx="1295400" cy="492443"/>
          </a:xfrm>
          <a:prstGeom prst="rect">
            <a:avLst/>
          </a:prstGeom>
          <a:noFill/>
        </p:spPr>
        <p:txBody>
          <a:bodyPr wrap="square">
            <a:spAutoFit/>
          </a:bodyPr>
          <a:lstStyle/>
          <a:p>
            <a:r>
              <a:rPr lang="en-IN" sz="2600" dirty="0"/>
              <a:t>Figure 2</a:t>
            </a:r>
          </a:p>
        </p:txBody>
      </p:sp>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E99001CA-8350-AA7B-48FD-E89070D4A28D}"/>
                  </a:ext>
                </a:extLst>
              </p:cNvPr>
              <p:cNvSpPr txBox="1"/>
              <p:nvPr/>
            </p:nvSpPr>
            <p:spPr>
              <a:xfrm>
                <a:off x="457200" y="3891064"/>
                <a:ext cx="8305800" cy="2092881"/>
              </a:xfrm>
              <a:prstGeom prst="rect">
                <a:avLst/>
              </a:prstGeom>
              <a:noFill/>
            </p:spPr>
            <p:txBody>
              <a:bodyPr wrap="square">
                <a:spAutoFit/>
              </a:bodyPr>
              <a:lstStyle/>
              <a:p>
                <a:r>
                  <a:rPr lang="en-IN" sz="2600" dirty="0"/>
                  <a:t>As shown in Figure 2, the value of the test statistic does not fall in the rejection region (that is, </a:t>
                </a:r>
                <a:r>
                  <a:rPr lang="en-IN" sz="2600" i="1" dirty="0"/>
                  <a:t>T</a:t>
                </a:r>
                <a:r>
                  <a:rPr lang="en-IN" sz="2600" dirty="0"/>
                  <a:t> </a:t>
                </a:r>
                <a:r>
                  <a:rPr lang="en-IN" sz="2600" baseline="-25000" dirty="0">
                    <a:latin typeface="Calibri" panose="020F0502020204030204" pitchFamily="34" charset="0"/>
                    <a:ea typeface="Calibri" panose="020F0502020204030204" pitchFamily="34" charset="0"/>
                    <a:cs typeface="Calibri" panose="020F0502020204030204" pitchFamily="34" charset="0"/>
                  </a:rPr>
                  <a:t>−</a:t>
                </a:r>
                <a14:m>
                  <m:oMath xmlns:m="http://schemas.openxmlformats.org/officeDocument/2006/math">
                    <m:r>
                      <a:rPr lang="en-IN" sz="2600" b="0" i="0" smtClean="0">
                        <a:latin typeface="Cambria Math" panose="02040503050406030204" pitchFamily="18" charset="0"/>
                      </a:rPr>
                      <m:t> </m:t>
                    </m:r>
                    <m:r>
                      <a:rPr lang="ar-AE" sz="2600">
                        <a:latin typeface="Cambria Math" panose="02040503050406030204" pitchFamily="18" charset="0"/>
                      </a:rPr>
                      <m:t>=</m:t>
                    </m:r>
                    <m:r>
                      <a:rPr lang="ar-AE" sz="2600">
                        <a:latin typeface="Cambria Math" panose="02040503050406030204" pitchFamily="18" charset="0"/>
                      </a:rPr>
                      <m:t>6</m:t>
                    </m:r>
                    <m:r>
                      <a:rPr lang="ar-AE" sz="2600">
                        <a:latin typeface="Cambria Math" panose="02040503050406030204" pitchFamily="18" charset="0"/>
                      </a:rPr>
                      <m:t>.</m:t>
                    </m:r>
                    <m:r>
                      <a:rPr lang="ar-AE" sz="2600">
                        <a:latin typeface="Cambria Math" panose="02040503050406030204" pitchFamily="18" charset="0"/>
                      </a:rPr>
                      <m:t>5</m:t>
                    </m:r>
                  </m:oMath>
                </a14:m>
                <a:r>
                  <a:rPr lang="ar-AE" sz="2600" dirty="0"/>
                  <a:t> </a:t>
                </a:r>
                <a:r>
                  <a:rPr lang="en-IN" sz="2600" dirty="0"/>
                  <a:t>is greater than </a:t>
                </a:r>
                <a:br>
                  <a:rPr lang="en-IN" sz="2600" dirty="0"/>
                </a:br>
                <a:r>
                  <a:rPr lang="en-IN" sz="2600" i="1" dirty="0"/>
                  <a:t>T</a:t>
                </a:r>
                <a:r>
                  <a:rPr lang="en-IN" sz="1050" dirty="0"/>
                  <a:t> </a:t>
                </a:r>
                <a:r>
                  <a:rPr lang="en-IN" sz="2600" i="1" baseline="-25000" dirty="0"/>
                  <a:t>c</a:t>
                </a:r>
                <a14:m>
                  <m:oMath xmlns:m="http://schemas.openxmlformats.org/officeDocument/2006/math">
                    <m:r>
                      <a:rPr lang="en-IN" sz="2600" b="0" i="1" smtClean="0">
                        <a:latin typeface="Cambria Math" panose="02040503050406030204" pitchFamily="18" charset="0"/>
                      </a:rPr>
                      <m:t> </m:t>
                    </m:r>
                    <m:r>
                      <a:rPr lang="ar-AE" sz="2600">
                        <a:latin typeface="Cambria Math" panose="02040503050406030204" pitchFamily="18" charset="0"/>
                      </a:rPr>
                      <m:t>=</m:t>
                    </m:r>
                    <m:r>
                      <a:rPr lang="ar-AE" sz="2600" smtClean="0">
                        <a:latin typeface="Cambria Math" panose="02040503050406030204" pitchFamily="18" charset="0"/>
                      </a:rPr>
                      <m:t>6</m:t>
                    </m:r>
                  </m:oMath>
                </a14:m>
                <a:r>
                  <a:rPr lang="en-IN" sz="2600" dirty="0"/>
                  <a:t>). Thus, we fail to reject the null hypothesis at             </a:t>
                </a:r>
                <a:r>
                  <a:rPr lang="el-GR" sz="2600" dirty="0">
                    <a:latin typeface="Calibri" panose="020F0502020204030204" pitchFamily="34" charset="0"/>
                    <a:ea typeface="Calibri" panose="020F0502020204030204" pitchFamily="34" charset="0"/>
                    <a:cs typeface="Calibri" panose="020F0502020204030204" pitchFamily="34" charset="0"/>
                  </a:rPr>
                  <a:t>α</a:t>
                </a:r>
                <a14:m>
                  <m:oMath xmlns:m="http://schemas.openxmlformats.org/officeDocument/2006/math">
                    <m:r>
                      <a:rPr lang="en-IN" sz="2600" b="0" i="0" smtClean="0">
                        <a:latin typeface="Cambria Math" panose="02040503050406030204" pitchFamily="18" charset="0"/>
                      </a:rPr>
                      <m:t> </m:t>
                    </m:r>
                    <m:r>
                      <a:rPr lang="en-IN" sz="2600">
                        <a:latin typeface="Cambria Math" panose="02040503050406030204" pitchFamily="18" charset="0"/>
                      </a:rPr>
                      <m:t>=</m:t>
                    </m:r>
                    <m:r>
                      <a:rPr lang="en-IN" sz="2600">
                        <a:latin typeface="Cambria Math" panose="02040503050406030204" pitchFamily="18" charset="0"/>
                      </a:rPr>
                      <m:t>0</m:t>
                    </m:r>
                    <m:r>
                      <a:rPr lang="en-IN" sz="2600">
                        <a:latin typeface="Cambria Math" panose="02040503050406030204" pitchFamily="18" charset="0"/>
                      </a:rPr>
                      <m:t>.</m:t>
                    </m:r>
                    <m:r>
                      <a:rPr lang="en-IN" sz="2600">
                        <a:latin typeface="Cambria Math" panose="02040503050406030204" pitchFamily="18" charset="0"/>
                      </a:rPr>
                      <m:t>05</m:t>
                    </m:r>
                  </m:oMath>
                </a14:m>
                <a:r>
                  <a:rPr lang="en-IN" sz="2600" dirty="0"/>
                  <a:t>. It is likely that the difference in the distributions of the two groups is due to ordinary sampling variation.</a:t>
                </a:r>
              </a:p>
            </p:txBody>
          </p:sp>
        </mc:Choice>
        <mc:Fallback xmlns="">
          <p:sp>
            <p:nvSpPr>
              <p:cNvPr id="5" name="TextBox 4">
                <a:extLst>
                  <a:ext uri="{FF2B5EF4-FFF2-40B4-BE49-F238E27FC236}">
                    <a16:creationId xmlns:a16="http://schemas.microsoft.com/office/drawing/2014/main" id="{E99001CA-8350-AA7B-48FD-E89070D4A28D}"/>
                  </a:ext>
                </a:extLst>
              </p:cNvPr>
              <p:cNvSpPr txBox="1">
                <a:spLocks noRot="1" noChangeAspect="1" noMove="1" noResize="1" noEditPoints="1" noAdjustHandles="1" noChangeArrowheads="1" noChangeShapeType="1" noTextEdit="1"/>
              </p:cNvSpPr>
              <p:nvPr/>
            </p:nvSpPr>
            <p:spPr>
              <a:xfrm>
                <a:off x="457200" y="3891064"/>
                <a:ext cx="8305800" cy="2092881"/>
              </a:xfrm>
              <a:prstGeom prst="rect">
                <a:avLst/>
              </a:prstGeom>
              <a:blipFill>
                <a:blip r:embed="rId3"/>
                <a:stretch>
                  <a:fillRect l="-1321" t="-2326" r="-73" b="-6686"/>
                </a:stretch>
              </a:blipFill>
            </p:spPr>
            <p:txBody>
              <a:bodyPr/>
              <a:lstStyle/>
              <a:p>
                <a:r>
                  <a:rPr lang="en-IN">
                    <a:noFill/>
                  </a:rPr>
                  <a:t> </a:t>
                </a:r>
              </a:p>
            </p:txBody>
          </p:sp>
        </mc:Fallback>
      </mc:AlternateContent>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6F8679-3F3A-429A-96BC-2743DB7445AF}"/>
              </a:ext>
            </a:extLst>
          </p:cNvPr>
          <p:cNvSpPr>
            <a:spLocks noGrp="1"/>
          </p:cNvSpPr>
          <p:nvPr>
            <p:ph type="title"/>
          </p:nvPr>
        </p:nvSpPr>
        <p:spPr/>
        <p:txBody>
          <a:bodyPr/>
          <a:lstStyle/>
          <a:p>
            <a:r>
              <a:rPr lang="en-US" dirty="0"/>
              <a:t>Example 2: Performing the Wilcoxon Signed-Rank Test—Slide 20</a:t>
            </a:r>
            <a:endParaRPr lang="en-IN" dirty="0"/>
          </a:p>
        </p:txBody>
      </p:sp>
      <mc:AlternateContent xmlns:mc="http://schemas.openxmlformats.org/markup-compatibility/2006" xmlns:a14="http://schemas.microsoft.com/office/drawing/2010/main">
        <mc:Choice Requires="a14">
          <p:sp>
            <p:nvSpPr>
              <p:cNvPr id="3" name="Text Placeholder 2">
                <a:extLst>
                  <a:ext uri="{FF2B5EF4-FFF2-40B4-BE49-F238E27FC236}">
                    <a16:creationId xmlns:a16="http://schemas.microsoft.com/office/drawing/2014/main" id="{03AD2682-E5F5-46D4-BA24-B87BF0945F4E}"/>
                  </a:ext>
                </a:extLst>
              </p:cNvPr>
              <p:cNvSpPr>
                <a:spLocks noGrp="1"/>
              </p:cNvSpPr>
              <p:nvPr>
                <p:ph type="body" sz="quarter" idx="10"/>
              </p:nvPr>
            </p:nvSpPr>
            <p:spPr/>
            <p:txBody>
              <a:bodyPr/>
              <a:lstStyle/>
              <a:p>
                <a:r>
                  <a:rPr lang="en-IN" i="1" dirty="0"/>
                  <a:t>Conclusion and Interpretation</a:t>
                </a:r>
                <a:r>
                  <a:rPr lang="en-IN" dirty="0"/>
                  <a:t>: </a:t>
                </a:r>
                <a:r>
                  <a:rPr lang="en-IN" sz="2800" dirty="0"/>
                  <a:t>There is insufficient evidence to conclude at </a:t>
                </a:r>
                <a:r>
                  <a:rPr lang="el-GR" dirty="0">
                    <a:latin typeface="Calibri" panose="020F0502020204030204" pitchFamily="34" charset="0"/>
                    <a:ea typeface="Calibri" panose="020F0502020204030204" pitchFamily="34" charset="0"/>
                    <a:cs typeface="Calibri" panose="020F0502020204030204" pitchFamily="34" charset="0"/>
                  </a:rPr>
                  <a:t>α</a:t>
                </a:r>
                <a14:m>
                  <m:oMath xmlns:m="http://schemas.openxmlformats.org/officeDocument/2006/math">
                    <m:r>
                      <a:rPr lang="en-IN" b="0" i="0" smtClean="0">
                        <a:latin typeface="Cambria Math" panose="02040503050406030204" pitchFamily="18" charset="0"/>
                      </a:rPr>
                      <m:t> </m:t>
                    </m:r>
                    <m:r>
                      <a:rPr lang="en-IN">
                        <a:latin typeface="Cambria Math" panose="02040503050406030204" pitchFamily="18" charset="0"/>
                      </a:rPr>
                      <m:t>=</m:t>
                    </m:r>
                    <m:r>
                      <a:rPr lang="en-IN">
                        <a:latin typeface="Cambria Math" panose="02040503050406030204" pitchFamily="18" charset="0"/>
                      </a:rPr>
                      <m:t>0</m:t>
                    </m:r>
                    <m:r>
                      <a:rPr lang="en-IN">
                        <a:latin typeface="Cambria Math" panose="02040503050406030204" pitchFamily="18" charset="0"/>
                      </a:rPr>
                      <m:t>.</m:t>
                    </m:r>
                    <m:r>
                      <a:rPr lang="en-IN">
                        <a:latin typeface="Cambria Math" panose="02040503050406030204" pitchFamily="18" charset="0"/>
                      </a:rPr>
                      <m:t>05</m:t>
                    </m:r>
                  </m:oMath>
                </a14:m>
                <a:r>
                  <a:rPr lang="en-IN" sz="2800" dirty="0"/>
                  <a:t> that the number of times people dined out was significantly higher before the recession than during the recession.</a:t>
                </a:r>
                <a:endParaRPr lang="en-IN" dirty="0"/>
              </a:p>
            </p:txBody>
          </p:sp>
        </mc:Choice>
        <mc:Fallback xmlns="">
          <p:sp>
            <p:nvSpPr>
              <p:cNvPr id="3" name="Text Placeholder 2">
                <a:extLst>
                  <a:ext uri="{FF2B5EF4-FFF2-40B4-BE49-F238E27FC236}">
                    <a16:creationId xmlns:a16="http://schemas.microsoft.com/office/drawing/2014/main" id="{03AD2682-E5F5-46D4-BA24-B87BF0945F4E}"/>
                  </a:ext>
                </a:extLst>
              </p:cNvPr>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spTree>
    <p:extLst>
      <p:ext uri="{BB962C8B-B14F-4D97-AF65-F5344CB8AC3E}">
        <p14:creationId xmlns:p14="http://schemas.microsoft.com/office/powerpoint/2010/main" val="34866251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CEC47F-A7CF-4E31-8B82-129690EE9E0D}"/>
              </a:ext>
            </a:extLst>
          </p:cNvPr>
          <p:cNvSpPr>
            <a:spLocks noGrp="1"/>
          </p:cNvSpPr>
          <p:nvPr>
            <p:ph type="title"/>
          </p:nvPr>
        </p:nvSpPr>
        <p:spPr/>
        <p:txBody>
          <a:bodyPr/>
          <a:lstStyle/>
          <a:p>
            <a:r>
              <a:rPr lang="en-IN" dirty="0"/>
              <a:t>Procedure: Wilcoxon Signed-Rank Test</a:t>
            </a:r>
            <a:r>
              <a:rPr lang="en-US" dirty="0"/>
              <a:t>—Slide 1</a:t>
            </a:r>
            <a:endParaRPr lang="en-IN" dirty="0"/>
          </a:p>
        </p:txBody>
      </p:sp>
      <mc:AlternateContent xmlns:mc="http://schemas.openxmlformats.org/markup-compatibility/2006" xmlns:a14="http://schemas.microsoft.com/office/drawing/2010/main">
        <mc:Choice Requires="a14">
          <p:sp>
            <p:nvSpPr>
              <p:cNvPr id="3" name="Text Placeholder 2">
                <a:extLst>
                  <a:ext uri="{FF2B5EF4-FFF2-40B4-BE49-F238E27FC236}">
                    <a16:creationId xmlns:a16="http://schemas.microsoft.com/office/drawing/2014/main" id="{35D91F64-E131-42E7-B761-6FBE613C636C}"/>
                  </a:ext>
                </a:extLst>
              </p:cNvPr>
              <p:cNvSpPr>
                <a:spLocks noGrp="1"/>
              </p:cNvSpPr>
              <p:nvPr>
                <p:ph type="body" sz="quarter" idx="10"/>
              </p:nvPr>
            </p:nvSpPr>
            <p:spPr>
              <a:xfrm>
                <a:off x="457200" y="1029287"/>
                <a:ext cx="8229600" cy="4914276"/>
              </a:xfrm>
            </p:spPr>
            <p:txBody>
              <a:bodyPr/>
              <a:lstStyle/>
              <a:p>
                <a:r>
                  <a:rPr lang="en-IN" sz="2400" b="1" dirty="0"/>
                  <a:t>Hypotheses:</a:t>
                </a:r>
              </a:p>
              <a:p>
                <a:r>
                  <a:rPr lang="en-IN" sz="2400" i="1" dirty="0"/>
                  <a:t>H</a:t>
                </a:r>
                <a:r>
                  <a:rPr lang="en-IN" sz="2400" dirty="0">
                    <a:latin typeface="Calibri" panose="020F0502020204030204" pitchFamily="34" charset="0"/>
                    <a:ea typeface="Calibri" panose="020F0502020204030204" pitchFamily="34" charset="0"/>
                    <a:cs typeface="Calibri" panose="020F0502020204030204" pitchFamily="34" charset="0"/>
                  </a:rPr>
                  <a:t>₀ : </a:t>
                </a:r>
                <a:r>
                  <a:rPr lang="en-US" sz="2400" dirty="0"/>
                  <a:t>The distributions of the two populations of interest are the same. </a:t>
                </a:r>
              </a:p>
              <a:p>
                <a:r>
                  <a:rPr lang="en-IN" sz="2400" i="1" dirty="0"/>
                  <a:t>H</a:t>
                </a:r>
                <a:r>
                  <a:rPr lang="en-IN" sz="1050" i="1" dirty="0"/>
                  <a:t> </a:t>
                </a:r>
                <a:r>
                  <a:rPr lang="en-IN" sz="2400" i="1" baseline="-25000" dirty="0"/>
                  <a:t>a</a:t>
                </a:r>
                <a:r>
                  <a:rPr lang="en-IN" sz="2400" i="1" dirty="0">
                    <a:latin typeface="Calibri" panose="020F0502020204030204" pitchFamily="34" charset="0"/>
                    <a:ea typeface="Calibri" panose="020F0502020204030204" pitchFamily="34" charset="0"/>
                    <a:cs typeface="Calibri" panose="020F0502020204030204" pitchFamily="34" charset="0"/>
                  </a:rPr>
                  <a:t> </a:t>
                </a:r>
                <a:r>
                  <a:rPr lang="en-IN" sz="2400" dirty="0">
                    <a:latin typeface="Calibri" panose="020F0502020204030204" pitchFamily="34" charset="0"/>
                    <a:ea typeface="Calibri" panose="020F0502020204030204" pitchFamily="34" charset="0"/>
                    <a:cs typeface="Calibri" panose="020F0502020204030204" pitchFamily="34" charset="0"/>
                  </a:rPr>
                  <a:t>:</a:t>
                </a:r>
                <a:r>
                  <a:rPr lang="en-US" sz="2400" dirty="0"/>
                  <a:t> </a:t>
                </a:r>
                <a:r>
                  <a:rPr lang="en-US" sz="2400" dirty="0">
                    <a:latin typeface="Calibri" panose="020F0502020204030204" pitchFamily="34" charset="0"/>
                    <a:ea typeface="Calibri" panose="020F0502020204030204" pitchFamily="34" charset="0"/>
                    <a:cs typeface="Calibri" panose="020F0502020204030204" pitchFamily="34" charset="0"/>
                  </a:rPr>
                  <a:t>&gt;</a:t>
                </a:r>
                <a:r>
                  <a:rPr lang="en-US" sz="2400" dirty="0"/>
                  <a:t> One-Tailed: The distribution of Population </a:t>
                </a:r>
                <a:r>
                  <a:rPr lang="en-US" sz="2400" i="1" dirty="0"/>
                  <a:t>X</a:t>
                </a:r>
                <a:r>
                  <a:rPr lang="en-US" sz="2400" dirty="0"/>
                  <a:t> is shifted to the </a:t>
                </a:r>
                <a:r>
                  <a:rPr lang="en-US" sz="2400" i="1" dirty="0"/>
                  <a:t>right</a:t>
                </a:r>
                <a:r>
                  <a:rPr lang="en-US" sz="2400" dirty="0"/>
                  <a:t> of the distribution of Population </a:t>
                </a:r>
                <a:r>
                  <a:rPr lang="en-US" sz="2400" i="1" dirty="0"/>
                  <a:t>Y</a:t>
                </a:r>
                <a:r>
                  <a:rPr lang="en-US" sz="2400" dirty="0"/>
                  <a:t> </a:t>
                </a:r>
              </a:p>
              <a:p>
                <a:pPr algn="ctr"/>
                <a:r>
                  <a:rPr lang="en-US" sz="2400" dirty="0"/>
                  <a:t>(</a:t>
                </a:r>
                <a14:m>
                  <m:oMath xmlns:m="http://schemas.openxmlformats.org/officeDocument/2006/math">
                    <m:r>
                      <m:rPr>
                        <m:sty m:val="p"/>
                      </m:rPr>
                      <a:rPr lang="en-US" sz="2400">
                        <a:latin typeface="Cambria Math"/>
                      </a:rPr>
                      <m:t>Difference</m:t>
                    </m:r>
                    <m:r>
                      <a:rPr lang="en-US" sz="2400">
                        <a:latin typeface="Cambria Math"/>
                      </a:rPr>
                      <m:t>=</m:t>
                    </m:r>
                    <m:r>
                      <m:rPr>
                        <m:nor/>
                      </m:rPr>
                      <a:rPr lang="en-US" sz="2400" i="1" dirty="0"/>
                      <m:t>Y</m:t>
                    </m:r>
                    <m:r>
                      <a:rPr lang="en-US" sz="2400">
                        <a:latin typeface="Cambria Math"/>
                      </a:rPr>
                      <m:t>−</m:t>
                    </m:r>
                    <m:r>
                      <a:rPr lang="en-IN" sz="2400" b="0" i="0" smtClean="0">
                        <a:latin typeface="Cambria Math" panose="02040503050406030204" pitchFamily="18" charset="0"/>
                      </a:rPr>
                      <m:t> </m:t>
                    </m:r>
                  </m:oMath>
                </a14:m>
                <a:r>
                  <a:rPr lang="en-US" sz="2400" i="1" dirty="0"/>
                  <a:t>X</a:t>
                </a:r>
                <a:r>
                  <a:rPr lang="en-US" sz="2400" dirty="0"/>
                  <a:t>).</a:t>
                </a:r>
              </a:p>
              <a:p>
                <a:r>
                  <a:rPr lang="en-IN" sz="2400" i="1" dirty="0"/>
                  <a:t>H</a:t>
                </a:r>
                <a:r>
                  <a:rPr lang="en-IN" sz="1050" i="1" dirty="0"/>
                  <a:t> </a:t>
                </a:r>
                <a:r>
                  <a:rPr lang="en-IN" sz="2400" i="1" baseline="-25000" dirty="0"/>
                  <a:t>a</a:t>
                </a:r>
                <a:r>
                  <a:rPr lang="en-IN" sz="2400" i="1" dirty="0">
                    <a:latin typeface="Calibri" panose="020F0502020204030204" pitchFamily="34" charset="0"/>
                    <a:ea typeface="Calibri" panose="020F0502020204030204" pitchFamily="34" charset="0"/>
                    <a:cs typeface="Calibri" panose="020F0502020204030204" pitchFamily="34" charset="0"/>
                  </a:rPr>
                  <a:t> </a:t>
                </a:r>
                <a:r>
                  <a:rPr lang="en-IN" sz="2400" dirty="0">
                    <a:latin typeface="Calibri" panose="020F0502020204030204" pitchFamily="34" charset="0"/>
                    <a:ea typeface="Calibri" panose="020F0502020204030204" pitchFamily="34" charset="0"/>
                    <a:cs typeface="Calibri" panose="020F0502020204030204" pitchFamily="34" charset="0"/>
                  </a:rPr>
                  <a:t>:</a:t>
                </a:r>
                <a:r>
                  <a:rPr lang="en-US" sz="2400" dirty="0"/>
                  <a:t> </a:t>
                </a:r>
                <a:r>
                  <a:rPr lang="en-US" sz="2400" dirty="0">
                    <a:latin typeface="Calibri" panose="020F0502020204030204" pitchFamily="34" charset="0"/>
                    <a:ea typeface="Calibri" panose="020F0502020204030204" pitchFamily="34" charset="0"/>
                    <a:cs typeface="Calibri" panose="020F0502020204030204" pitchFamily="34" charset="0"/>
                  </a:rPr>
                  <a:t>&lt;</a:t>
                </a:r>
                <a:r>
                  <a:rPr lang="en-US" sz="2400" dirty="0"/>
                  <a:t> One-Tailed: The distribution of Population </a:t>
                </a:r>
                <a14:m>
                  <m:oMath xmlns:m="http://schemas.openxmlformats.org/officeDocument/2006/math">
                    <m:r>
                      <a:rPr lang="en-US" sz="2400">
                        <a:latin typeface="Cambria Math"/>
                      </a:rPr>
                      <m:t>𝑋</m:t>
                    </m:r>
                  </m:oMath>
                </a14:m>
                <a:r>
                  <a:rPr lang="en-US" sz="2400" dirty="0"/>
                  <a:t> is shifted to the </a:t>
                </a:r>
                <a:r>
                  <a:rPr lang="en-US" sz="2400" i="1" dirty="0"/>
                  <a:t>left</a:t>
                </a:r>
                <a:r>
                  <a:rPr lang="en-US" sz="2400" dirty="0"/>
                  <a:t> of the distribution of Population </a:t>
                </a:r>
                <a:r>
                  <a:rPr lang="en-US" sz="2400" i="1" dirty="0"/>
                  <a:t>Y</a:t>
                </a:r>
                <a:r>
                  <a:rPr lang="en-US" sz="2400" dirty="0"/>
                  <a:t>   </a:t>
                </a:r>
              </a:p>
              <a:p>
                <a:pPr algn="ctr"/>
                <a:r>
                  <a:rPr lang="en-US" sz="2400" dirty="0"/>
                  <a:t>(</a:t>
                </a:r>
                <a14:m>
                  <m:oMath xmlns:m="http://schemas.openxmlformats.org/officeDocument/2006/math">
                    <m:r>
                      <m:rPr>
                        <m:sty m:val="p"/>
                      </m:rPr>
                      <a:rPr lang="en-US" sz="2400">
                        <a:latin typeface="Cambria Math"/>
                      </a:rPr>
                      <m:t>Difference</m:t>
                    </m:r>
                    <m:r>
                      <a:rPr lang="en-US" sz="2400">
                        <a:latin typeface="Cambria Math"/>
                      </a:rPr>
                      <m:t>=</m:t>
                    </m:r>
                    <m:r>
                      <m:rPr>
                        <m:nor/>
                      </m:rPr>
                      <a:rPr lang="en-US" sz="2400" i="1" dirty="0"/>
                      <m:t>Y</m:t>
                    </m:r>
                    <m:r>
                      <a:rPr lang="en-US" sz="2400" smtClean="0">
                        <a:latin typeface="Cambria Math"/>
                      </a:rPr>
                      <m:t>−</m:t>
                    </m:r>
                    <m:r>
                      <m:rPr>
                        <m:nor/>
                      </m:rPr>
                      <a:rPr lang="en-US" sz="2400" i="1" dirty="0"/>
                      <m:t>X</m:t>
                    </m:r>
                    <m:r>
                      <m:rPr>
                        <m:nor/>
                      </m:rPr>
                      <a:rPr lang="en-US" sz="2400" dirty="0"/>
                      <m:t>).</m:t>
                    </m:r>
                  </m:oMath>
                </a14:m>
                <a:endParaRPr lang="en-US" sz="2400" dirty="0"/>
              </a:p>
              <a:p>
                <a:endParaRPr lang="en-US" sz="2400" b="0" i="0" dirty="0">
                  <a:latin typeface="Cambria Math" panose="02040503050406030204" pitchFamily="18" charset="0"/>
                </a:endParaRPr>
              </a:p>
              <a:p>
                <a:r>
                  <a:rPr lang="en-US" sz="2400" dirty="0"/>
                  <a:t>           </a:t>
                </a:r>
                <a:r>
                  <a:rPr lang="en-US" dirty="0"/>
                  <a:t>          </a:t>
                </a:r>
                <a:r>
                  <a:rPr lang="en-US" sz="2800" dirty="0"/>
                  <a:t>   </a:t>
                </a:r>
              </a:p>
              <a:p>
                <a:endParaRPr lang="en-US" dirty="0"/>
              </a:p>
              <a:p>
                <a:endParaRPr lang="en-US" dirty="0"/>
              </a:p>
              <a:p>
                <a:endParaRPr lang="en-IN" dirty="0"/>
              </a:p>
            </p:txBody>
          </p:sp>
        </mc:Choice>
        <mc:Fallback xmlns="">
          <p:sp>
            <p:nvSpPr>
              <p:cNvPr id="3" name="Text Placeholder 2">
                <a:extLst>
                  <a:ext uri="{FF2B5EF4-FFF2-40B4-BE49-F238E27FC236}">
                    <a16:creationId xmlns:a16="http://schemas.microsoft.com/office/drawing/2014/main" id="{35D91F64-E131-42E7-B761-6FBE613C636C}"/>
                  </a:ext>
                </a:extLst>
              </p:cNvPr>
              <p:cNvSpPr>
                <a:spLocks noGrp="1" noRot="1" noChangeAspect="1" noMove="1" noResize="1" noEditPoints="1" noAdjustHandles="1" noChangeArrowheads="1" noChangeShapeType="1" noTextEdit="1"/>
              </p:cNvSpPr>
              <p:nvPr>
                <p:ph type="body" sz="quarter" idx="10"/>
              </p:nvPr>
            </p:nvSpPr>
            <p:spPr>
              <a:xfrm>
                <a:off x="457200" y="1029287"/>
                <a:ext cx="8229600" cy="4914276"/>
              </a:xfrm>
              <a:blipFill>
                <a:blip r:embed="rId2"/>
                <a:stretch>
                  <a:fillRect l="-959" t="-740"/>
                </a:stretch>
              </a:blipFill>
            </p:spPr>
            <p:txBody>
              <a:bodyPr/>
              <a:lstStyle/>
              <a:p>
                <a:r>
                  <a:rPr lang="en-IN">
                    <a:noFill/>
                  </a:rPr>
                  <a:t> </a:t>
                </a:r>
              </a:p>
            </p:txBody>
          </p:sp>
        </mc:Fallback>
      </mc:AlternateContent>
    </p:spTree>
    <p:extLst>
      <p:ext uri="{BB962C8B-B14F-4D97-AF65-F5344CB8AC3E}">
        <p14:creationId xmlns:p14="http://schemas.microsoft.com/office/powerpoint/2010/main" val="40214830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4B7AB-856A-45D1-BF57-E70D912FBB9B}"/>
              </a:ext>
            </a:extLst>
          </p:cNvPr>
          <p:cNvSpPr>
            <a:spLocks noGrp="1"/>
          </p:cNvSpPr>
          <p:nvPr>
            <p:ph type="title"/>
          </p:nvPr>
        </p:nvSpPr>
        <p:spPr/>
        <p:txBody>
          <a:bodyPr/>
          <a:lstStyle/>
          <a:p>
            <a:r>
              <a:rPr lang="en-IN" dirty="0"/>
              <a:t>Procedure: Wilcoxon Signed-Rank Test</a:t>
            </a:r>
            <a:r>
              <a:rPr lang="en-US" dirty="0"/>
              <a:t>—Slide 2</a:t>
            </a:r>
            <a:endParaRPr lang="en-IN" dirty="0"/>
          </a:p>
        </p:txBody>
      </p:sp>
      <p:sp>
        <p:nvSpPr>
          <p:cNvPr id="3" name="Text Placeholder 2">
            <a:extLst>
              <a:ext uri="{FF2B5EF4-FFF2-40B4-BE49-F238E27FC236}">
                <a16:creationId xmlns:a16="http://schemas.microsoft.com/office/drawing/2014/main" id="{CD631C80-E3F4-4868-9EA6-4668C4DFA639}"/>
              </a:ext>
            </a:extLst>
          </p:cNvPr>
          <p:cNvSpPr>
            <a:spLocks noGrp="1"/>
          </p:cNvSpPr>
          <p:nvPr>
            <p:ph type="body" sz="quarter" idx="10"/>
          </p:nvPr>
        </p:nvSpPr>
        <p:spPr/>
        <p:txBody>
          <a:bodyPr/>
          <a:lstStyle/>
          <a:p>
            <a:r>
              <a:rPr lang="en-US" sz="2800" dirty="0"/>
              <a:t>≠ Two-Tailed: The distribution of Population </a:t>
            </a:r>
            <a:r>
              <a:rPr lang="en-US" sz="2800" i="1" dirty="0"/>
              <a:t>X</a:t>
            </a:r>
            <a:r>
              <a:rPr lang="en-US" sz="2800" dirty="0"/>
              <a:t> is shifted to the left or to the right of the distribution of Population </a:t>
            </a:r>
            <a:r>
              <a:rPr lang="en-US" sz="2800" i="1" dirty="0"/>
              <a:t>Y</a:t>
            </a:r>
            <a:r>
              <a:rPr lang="en-US" sz="2800" dirty="0"/>
              <a:t>.</a:t>
            </a:r>
          </a:p>
          <a:p>
            <a:endParaRPr lang="en-US" sz="2800" dirty="0"/>
          </a:p>
          <a:p>
            <a:r>
              <a:rPr lang="en-US" dirty="0"/>
              <a:t>                          </a:t>
            </a:r>
            <a:endParaRPr lang="en-US" sz="2800" dirty="0"/>
          </a:p>
          <a:p>
            <a:endParaRPr lang="en-IN" dirty="0"/>
          </a:p>
        </p:txBody>
      </p:sp>
      <p:pic>
        <p:nvPicPr>
          <p:cNvPr id="7" name="Picture 6" descr="The image contains two graphs.&#10;&#10;1. Shifted to the Right:&#10;A solid red curve is overlapped by a dashed red curve that is shifted to the right, indicating a positive shift in the distribution.&#10;&#10;2. Shifted to the Left:&#10;A solid red curve is overlapped by a dashed red curve that is shifted to the left, indicating a negative shift in the distribution.">
            <a:extLst>
              <a:ext uri="{FF2B5EF4-FFF2-40B4-BE49-F238E27FC236}">
                <a16:creationId xmlns:a16="http://schemas.microsoft.com/office/drawing/2014/main" id="{52FB9B2D-F452-432B-8E43-12DD14131B2B}"/>
              </a:ext>
            </a:extLst>
          </p:cNvPr>
          <p:cNvPicPr>
            <a:picLocks noChangeAspect="1"/>
          </p:cNvPicPr>
          <p:nvPr/>
        </p:nvPicPr>
        <p:blipFill>
          <a:blip r:embed="rId2"/>
          <a:stretch>
            <a:fillRect/>
          </a:stretch>
        </p:blipFill>
        <p:spPr>
          <a:xfrm>
            <a:off x="3177384" y="2667000"/>
            <a:ext cx="2789231" cy="2895600"/>
          </a:xfrm>
          <a:prstGeom prst="rect">
            <a:avLst/>
          </a:prstGeom>
        </p:spPr>
      </p:pic>
    </p:spTree>
    <p:extLst>
      <p:ext uri="{BB962C8B-B14F-4D97-AF65-F5344CB8AC3E}">
        <p14:creationId xmlns:p14="http://schemas.microsoft.com/office/powerpoint/2010/main" val="150836825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Procedure: </a:t>
            </a:r>
            <a:r>
              <a:rPr dirty="0"/>
              <a:t>Wilcoxon Signed-Rank Test</a:t>
            </a:r>
            <a:r>
              <a:rPr lang="en-US" dirty="0"/>
              <a:t>—Slide 3</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b="1"/>
                </a:pPr>
                <a:r>
                  <a:rPr lang="en-IN" sz="2800" dirty="0"/>
                  <a:t>Test Statistic :</a:t>
                </a:r>
              </a:p>
              <a:p>
                <a:pPr>
                  <a:defRPr sz="2800"/>
                </a:pPr>
                <a:r>
                  <a:rPr lang="en-IN" sz="2800" dirty="0"/>
                  <a:t>If </a:t>
                </a:r>
                <a:r>
                  <a:rPr lang="en-IN" i="1" dirty="0"/>
                  <a:t>n </a:t>
                </a:r>
                <a:r>
                  <a:rPr lang="en-IN" dirty="0"/>
                  <a:t>≤ 25</a:t>
                </a:r>
                <a:r>
                  <a:rPr lang="en-IN" sz="2800" dirty="0"/>
                  <a:t>:</a:t>
                </a:r>
              </a:p>
              <a:p>
                <a:pPr>
                  <a:defRPr sz="2800"/>
                </a:pPr>
                <a:r>
                  <a:rPr lang="en-IN" sz="2800" dirty="0"/>
                  <a:t>If </a:t>
                </a:r>
                <a:r>
                  <a:rPr lang="en-IN" i="1" dirty="0"/>
                  <a:t>H</a:t>
                </a:r>
                <a:r>
                  <a:rPr lang="en-IN" sz="1050" i="1" dirty="0"/>
                  <a:t> </a:t>
                </a:r>
                <a:r>
                  <a:rPr lang="en-IN" i="1" baseline="-25000" dirty="0"/>
                  <a:t>a</a:t>
                </a:r>
                <a:r>
                  <a:rPr lang="ar-AE" sz="2800" dirty="0"/>
                  <a:t> </a:t>
                </a:r>
                <a:r>
                  <a:rPr lang="en-IN" sz="2800" dirty="0"/>
                  <a:t>is </a:t>
                </a:r>
                <a:r>
                  <a:rPr lang="en-IN" sz="2800" dirty="0">
                    <a:latin typeface="Calibri" panose="020F0502020204030204" pitchFamily="34" charset="0"/>
                    <a:ea typeface="Calibri" panose="020F0502020204030204" pitchFamily="34" charset="0"/>
                    <a:cs typeface="Calibri" panose="020F0502020204030204" pitchFamily="34" charset="0"/>
                  </a:rPr>
                  <a:t>&gt;</a:t>
                </a:r>
                <a:r>
                  <a:rPr lang="en-IN" sz="2800" dirty="0"/>
                  <a:t> One-Tailed then </a:t>
                </a:r>
                <a:br>
                  <a:rPr lang="en-IN" sz="2800" dirty="0"/>
                </a:br>
                <a:r>
                  <a:rPr lang="en-IN" sz="2800" i="1" dirty="0"/>
                  <a:t>T</a:t>
                </a:r>
                <a14:m>
                  <m:oMath xmlns:m="http://schemas.openxmlformats.org/officeDocument/2006/math">
                    <m:r>
                      <a:rPr lang="en-IN" b="0" i="1" smtClean="0">
                        <a:latin typeface="Cambria Math" panose="02040503050406030204" pitchFamily="18" charset="0"/>
                      </a:rPr>
                      <m:t> </m:t>
                    </m:r>
                    <m:r>
                      <a:rPr lang="en-IN">
                        <a:latin typeface="Cambria Math" panose="02040503050406030204" pitchFamily="18" charset="0"/>
                      </a:rPr>
                      <m:t>=</m:t>
                    </m:r>
                    <m:r>
                      <m:rPr>
                        <m:nor/>
                      </m:rPr>
                      <a:rPr lang="en-IN" i="1" dirty="0"/>
                      <m:t>T</m:t>
                    </m:r>
                    <m:r>
                      <m:rPr>
                        <m:nor/>
                      </m:rPr>
                      <a:rPr lang="en-IN" sz="1200" dirty="0"/>
                      <m:t> </m:t>
                    </m:r>
                    <m:r>
                      <m:rPr>
                        <m:nor/>
                      </m:rPr>
                      <a:rPr lang="en-IN" baseline="-25000" dirty="0"/>
                      <m:t>+ </m:t>
                    </m:r>
                    <m:r>
                      <a:rPr lang="ar-AE">
                        <a:latin typeface="Cambria Math" panose="02040503050406030204" pitchFamily="18" charset="0"/>
                      </a:rPr>
                      <m:t>=</m:t>
                    </m:r>
                    <m:r>
                      <m:rPr>
                        <m:nor/>
                      </m:rPr>
                      <a:rPr lang="en-IN"/>
                      <m:t>the</m:t>
                    </m:r>
                    <m:r>
                      <m:rPr>
                        <m:nor/>
                      </m:rPr>
                      <a:rPr lang="en-IN"/>
                      <m:t> </m:t>
                    </m:r>
                    <m:r>
                      <m:rPr>
                        <m:nor/>
                      </m:rPr>
                      <a:rPr lang="en-IN"/>
                      <m:t>sum</m:t>
                    </m:r>
                    <m:r>
                      <m:rPr>
                        <m:nor/>
                      </m:rPr>
                      <a:rPr lang="en-IN"/>
                      <m:t> </m:t>
                    </m:r>
                    <m:r>
                      <m:rPr>
                        <m:nor/>
                      </m:rPr>
                      <a:rPr lang="en-IN"/>
                      <m:t>of</m:t>
                    </m:r>
                    <m:r>
                      <m:rPr>
                        <m:nor/>
                      </m:rPr>
                      <a:rPr lang="en-IN"/>
                      <m:t> </m:t>
                    </m:r>
                    <m:r>
                      <m:rPr>
                        <m:nor/>
                      </m:rPr>
                      <a:rPr lang="en-IN"/>
                      <m:t>the</m:t>
                    </m:r>
                    <m:r>
                      <m:rPr>
                        <m:nor/>
                      </m:rPr>
                      <a:rPr lang="en-US" b="0" i="0" smtClean="0"/>
                      <m:t> </m:t>
                    </m:r>
                    <m:r>
                      <m:rPr>
                        <m:nor/>
                      </m:rPr>
                      <a:rPr lang="en-IN"/>
                      <m:t>ranks</m:t>
                    </m:r>
                    <m:r>
                      <m:rPr>
                        <m:nor/>
                      </m:rPr>
                      <a:rPr lang="en-IN"/>
                      <m:t> </m:t>
                    </m:r>
                    <m:r>
                      <m:rPr>
                        <m:nor/>
                      </m:rPr>
                      <a:rPr lang="en-IN"/>
                      <m:t>associated</m:t>
                    </m:r>
                    <m:r>
                      <m:rPr>
                        <m:nor/>
                      </m:rPr>
                      <a:rPr lang="en-IN"/>
                      <m:t> </m:t>
                    </m:r>
                    <m:r>
                      <m:rPr>
                        <m:nor/>
                      </m:rPr>
                      <a:rPr lang="en-IN"/>
                      <m:t>with</m:t>
                    </m:r>
                    <m:r>
                      <m:rPr>
                        <m:nor/>
                      </m:rPr>
                      <a:rPr lang="en-IN"/>
                      <m:t> </m:t>
                    </m:r>
                    <m:r>
                      <m:rPr>
                        <m:nor/>
                      </m:rPr>
                      <a:rPr lang="en-IN"/>
                      <m:t>the</m:t>
                    </m:r>
                    <m:r>
                      <m:rPr>
                        <m:nor/>
                      </m:rPr>
                      <a:rPr lang="en-IN" b="0" i="0" smtClean="0"/>
                      <m:t> </m:t>
                    </m:r>
                    <m:r>
                      <m:rPr>
                        <m:nor/>
                      </m:rPr>
                      <a:rPr lang="en-IN"/>
                      <m:t>positive</m:t>
                    </m:r>
                    <m:r>
                      <m:rPr>
                        <m:nor/>
                      </m:rPr>
                      <a:rPr lang="en-IN"/>
                      <m:t> </m:t>
                    </m:r>
                    <m:r>
                      <m:rPr>
                        <m:nor/>
                      </m:rPr>
                      <a:rPr lang="en-IN"/>
                      <m:t>differnces</m:t>
                    </m:r>
                  </m:oMath>
                </a14:m>
                <a:r>
                  <a:rPr lang="en-IN" sz="2800" dirty="0"/>
                  <a:t>.</a:t>
                </a:r>
              </a:p>
              <a:p>
                <a:pPr>
                  <a:defRPr sz="2800"/>
                </a:pPr>
                <a:r>
                  <a:rPr lang="en-IN" sz="2800" dirty="0"/>
                  <a:t>If </a:t>
                </a:r>
                <a:r>
                  <a:rPr lang="en-IN" i="1" dirty="0"/>
                  <a:t>H</a:t>
                </a:r>
                <a:r>
                  <a:rPr lang="en-IN" sz="1050" i="1" dirty="0"/>
                  <a:t> </a:t>
                </a:r>
                <a:r>
                  <a:rPr lang="en-IN" i="1" baseline="-25000" dirty="0"/>
                  <a:t>a</a:t>
                </a:r>
                <a:r>
                  <a:rPr lang="ar-AE" sz="2800" dirty="0"/>
                  <a:t> </a:t>
                </a:r>
                <a:r>
                  <a:rPr lang="en-IN" sz="2800" dirty="0"/>
                  <a:t>is </a:t>
                </a:r>
                <a:r>
                  <a:rPr lang="en-IN" sz="2800" dirty="0">
                    <a:latin typeface="Calibri" panose="020F0502020204030204" pitchFamily="34" charset="0"/>
                    <a:ea typeface="Calibri" panose="020F0502020204030204" pitchFamily="34" charset="0"/>
                    <a:cs typeface="Calibri" panose="020F0502020204030204" pitchFamily="34" charset="0"/>
                  </a:rPr>
                  <a:t>&lt;</a:t>
                </a:r>
                <a:r>
                  <a:rPr lang="en-IN" sz="2800" dirty="0"/>
                  <a:t> One-Tailed then</a:t>
                </a:r>
              </a:p>
              <a:p>
                <a:r>
                  <a:rPr lang="en-US" b="0" i="1" dirty="0"/>
                  <a:t>T</a:t>
                </a:r>
                <a14:m>
                  <m:oMath xmlns:m="http://schemas.openxmlformats.org/officeDocument/2006/math">
                    <m:r>
                      <a:rPr lang="en-IN" b="0" i="1" smtClean="0">
                        <a:latin typeface="Cambria Math" panose="02040503050406030204" pitchFamily="18" charset="0"/>
                      </a:rPr>
                      <m:t> </m:t>
                    </m:r>
                    <m:r>
                      <a:rPr lang="en-IN">
                        <a:latin typeface="Cambria Math" panose="02040503050406030204" pitchFamily="18" charset="0"/>
                      </a:rPr>
                      <m:t>=</m:t>
                    </m:r>
                    <m:r>
                      <m:rPr>
                        <m:nor/>
                      </m:rPr>
                      <a:rPr lang="en-IN" i="1" dirty="0"/>
                      <m:t>T</m:t>
                    </m:r>
                    <m:r>
                      <m:rPr>
                        <m:nor/>
                      </m:rPr>
                      <a:rPr lang="en-IN" sz="1200" dirty="0"/>
                      <m:t> </m:t>
                    </m:r>
                    <m:r>
                      <m:rPr>
                        <m:nor/>
                      </m:rPr>
                      <a:rPr lang="en-IN" baseline="-25000" dirty="0">
                        <a:latin typeface="Calibri" panose="020F0502020204030204" pitchFamily="34" charset="0"/>
                        <a:ea typeface="Calibri" panose="020F0502020204030204" pitchFamily="34" charset="0"/>
                        <a:cs typeface="Calibri" panose="020F0502020204030204" pitchFamily="34" charset="0"/>
                      </a:rPr>
                      <m:t>−</m:t>
                    </m:r>
                    <m:r>
                      <a:rPr lang="ar-AE">
                        <a:latin typeface="Cambria Math" panose="02040503050406030204" pitchFamily="18" charset="0"/>
                      </a:rPr>
                      <m:t>=</m:t>
                    </m:r>
                    <m:r>
                      <m:rPr>
                        <m:nor/>
                      </m:rPr>
                      <a:rPr lang="en-IN"/>
                      <m:t>the</m:t>
                    </m:r>
                    <m:r>
                      <m:rPr>
                        <m:nor/>
                      </m:rPr>
                      <a:rPr lang="en-IN"/>
                      <m:t> </m:t>
                    </m:r>
                    <m:r>
                      <m:rPr>
                        <m:nor/>
                      </m:rPr>
                      <a:rPr lang="en-IN"/>
                      <m:t>sum</m:t>
                    </m:r>
                    <m:r>
                      <m:rPr>
                        <m:nor/>
                      </m:rPr>
                      <a:rPr lang="en-IN"/>
                      <m:t> </m:t>
                    </m:r>
                    <m:r>
                      <m:rPr>
                        <m:nor/>
                      </m:rPr>
                      <a:rPr lang="en-IN"/>
                      <m:t>of</m:t>
                    </m:r>
                    <m:r>
                      <m:rPr>
                        <m:nor/>
                      </m:rPr>
                      <a:rPr lang="en-IN"/>
                      <m:t> </m:t>
                    </m:r>
                    <m:r>
                      <m:rPr>
                        <m:nor/>
                      </m:rPr>
                      <a:rPr lang="en-IN"/>
                      <m:t>the</m:t>
                    </m:r>
                    <m:r>
                      <m:rPr>
                        <m:nor/>
                      </m:rPr>
                      <a:rPr lang="en-IN"/>
                      <m:t> </m:t>
                    </m:r>
                    <m:r>
                      <m:rPr>
                        <m:nor/>
                      </m:rPr>
                      <a:rPr lang="en-IN"/>
                      <m:t>ranks</m:t>
                    </m:r>
                    <m:r>
                      <m:rPr>
                        <m:nor/>
                      </m:rPr>
                      <a:rPr lang="en-IN"/>
                      <m:t> </m:t>
                    </m:r>
                    <m:r>
                      <m:rPr>
                        <m:nor/>
                      </m:rPr>
                      <a:rPr lang="en-IN"/>
                      <m:t>associated</m:t>
                    </m:r>
                    <m:r>
                      <m:rPr>
                        <m:nor/>
                      </m:rPr>
                      <a:rPr lang="en-IN"/>
                      <m:t> </m:t>
                    </m:r>
                    <m:r>
                      <m:rPr>
                        <m:nor/>
                      </m:rPr>
                      <a:rPr lang="en-IN"/>
                      <m:t>with</m:t>
                    </m:r>
                    <m:r>
                      <m:rPr>
                        <m:nor/>
                      </m:rPr>
                      <a:rPr lang="en-IN"/>
                      <m:t> </m:t>
                    </m:r>
                    <m:r>
                      <m:rPr>
                        <m:nor/>
                      </m:rPr>
                      <a:rPr lang="en-IN"/>
                      <m:t>the</m:t>
                    </m:r>
                    <m:r>
                      <m:rPr>
                        <m:nor/>
                      </m:rPr>
                      <a:rPr lang="en-US" b="0" i="0" smtClean="0"/>
                      <m:t> </m:t>
                    </m:r>
                    <m:r>
                      <m:rPr>
                        <m:nor/>
                      </m:rPr>
                      <a:rPr lang="en-IN"/>
                      <m:t>negative</m:t>
                    </m:r>
                    <m:r>
                      <m:rPr>
                        <m:nor/>
                      </m:rPr>
                      <a:rPr lang="en-IN"/>
                      <m:t> </m:t>
                    </m:r>
                    <m:r>
                      <m:rPr>
                        <m:nor/>
                      </m:rPr>
                      <a:rPr lang="en-IN"/>
                      <m:t>differnces</m:t>
                    </m:r>
                  </m:oMath>
                </a14:m>
                <a:r>
                  <a:rPr lang="en-IN" sz="2800" dirty="0"/>
                  <a:t>.</a:t>
                </a:r>
              </a:p>
              <a:p>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28" t="-986"/>
                </a:stretch>
              </a:blipFill>
            </p:spPr>
            <p:txBody>
              <a:bodyPr/>
              <a:lstStyle/>
              <a:p>
                <a:r>
                  <a:rPr lang="en-IN">
                    <a:noFill/>
                  </a:rPr>
                  <a:t> </a:t>
                </a:r>
              </a:p>
            </p:txBody>
          </p:sp>
        </mc:Fallback>
      </mc:AlternateContent>
    </p:spTree>
    <p:extLst>
      <p:ext uri="{BB962C8B-B14F-4D97-AF65-F5344CB8AC3E}">
        <p14:creationId xmlns:p14="http://schemas.microsoft.com/office/powerpoint/2010/main" val="19390938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Procedure: </a:t>
            </a:r>
            <a:r>
              <a:rPr dirty="0"/>
              <a:t>Wilcoxon Signed-Rank Test</a:t>
            </a:r>
            <a:r>
              <a:rPr lang="en-US" dirty="0"/>
              <a:t>—Slide 4</a:t>
            </a:r>
            <a:endParaRPr dirty="0"/>
          </a:p>
        </p:txBody>
      </p:sp>
      <p:sp>
        <p:nvSpPr>
          <p:cNvPr id="3" name="Text Placeholder 2">
            <a:extLst>
              <a:ext uri="{C183D7F6-B498-43B3-948B-1728B52AA6E4}">
                <adec:decorative xmlns:adec="http://schemas.microsoft.com/office/drawing/2017/decorative" val="1"/>
              </a:ext>
            </a:extLst>
          </p:cNvPr>
          <p:cNvSpPr>
            <a:spLocks noGrp="1"/>
          </p:cNvSpPr>
          <p:nvPr>
            <p:ph type="body" sz="quarter" idx="10"/>
          </p:nvPr>
        </p:nvSpPr>
        <p:spPr/>
        <p:txBody>
          <a:bodyPr>
            <a:normAutofit/>
          </a:bodyPr>
          <a:lstStyle/>
          <a:p>
            <a:pPr>
              <a:defRPr sz="2800"/>
            </a:pPr>
            <a:endParaRPr lang="ar-AE" sz="2800" dirty="0"/>
          </a:p>
          <a:p>
            <a:endParaRPr sz="2800" dirty="0"/>
          </a:p>
        </p:txBody>
      </p:sp>
      <p:pic>
        <p:nvPicPr>
          <p:cNvPr id="5" name="Picture 4" descr="If alternative hypotheses H subscript a is not equals, that is two tailed, then T equals Minimum of T subscript plus comma T subscript minus.&#10;If n greater than 25, then T = minimum of T subscript plus comma T subscript minus, and the test statistic is given by">
            <a:extLst>
              <a:ext uri="{FF2B5EF4-FFF2-40B4-BE49-F238E27FC236}">
                <a16:creationId xmlns:a16="http://schemas.microsoft.com/office/drawing/2014/main" id="{39935D81-3F38-15A1-C17D-F832CF9413A3}"/>
              </a:ext>
            </a:extLst>
          </p:cNvPr>
          <p:cNvPicPr>
            <a:picLocks noChangeAspect="1"/>
          </p:cNvPicPr>
          <p:nvPr/>
        </p:nvPicPr>
        <p:blipFill>
          <a:blip r:embed="rId2"/>
          <a:stretch>
            <a:fillRect/>
          </a:stretch>
        </p:blipFill>
        <p:spPr>
          <a:xfrm>
            <a:off x="533400" y="1176375"/>
            <a:ext cx="8043843" cy="1368000"/>
          </a:xfrm>
          <a:prstGeom prst="rect">
            <a:avLst/>
          </a:prstGeom>
        </p:spPr>
      </p:pic>
      <p:pic>
        <p:nvPicPr>
          <p:cNvPr id="7" name="Picture 6" descr="z equals open fraction T minus open fraction n times open parentheses n plus 1 close parentheses divided by 4 whole divided by square root of open fraction n times open parentheses n plus 1 close parentheses times open parentheses 2 n plus 1 close parentheses whole divided by 24 close fraction close fraction.">
            <a:extLst>
              <a:ext uri="{FF2B5EF4-FFF2-40B4-BE49-F238E27FC236}">
                <a16:creationId xmlns:a16="http://schemas.microsoft.com/office/drawing/2014/main" id="{0E0A60AE-93E8-C79C-8386-05097C016AF5}"/>
              </a:ext>
            </a:extLst>
          </p:cNvPr>
          <p:cNvPicPr>
            <a:picLocks noChangeAspect="1"/>
          </p:cNvPicPr>
          <p:nvPr/>
        </p:nvPicPr>
        <p:blipFill>
          <a:blip r:embed="rId3"/>
          <a:stretch>
            <a:fillRect/>
          </a:stretch>
        </p:blipFill>
        <p:spPr>
          <a:xfrm>
            <a:off x="3076575" y="2653391"/>
            <a:ext cx="2990850" cy="1771650"/>
          </a:xfrm>
          <a:prstGeom prst="rect">
            <a:avLst/>
          </a:prstGeom>
        </p:spPr>
      </p:pic>
    </p:spTree>
    <p:extLst>
      <p:ext uri="{BB962C8B-B14F-4D97-AF65-F5344CB8AC3E}">
        <p14:creationId xmlns:p14="http://schemas.microsoft.com/office/powerpoint/2010/main" val="27301981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Ranking Quantitative Data</a:t>
            </a:r>
            <a:r>
              <a:rPr lang="en-US" dirty="0"/>
              <a:t>—Slide 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sz="2600" b="1" dirty="0"/>
                  <a:t>Solution</a:t>
                </a:r>
              </a:p>
              <a:p>
                <a:pPr>
                  <a:defRPr sz="2800"/>
                </a:pPr>
                <a:r>
                  <a:rPr sz="2600" dirty="0"/>
                  <a:t>The lowest priced stock is </a:t>
                </a:r>
                <a:r>
                  <a:rPr sz="2600" dirty="0">
                    <a:latin typeface="Cambria Math" panose="02040503050406030204" pitchFamily="18" charset="0"/>
                    <a:ea typeface="Cambria Math" panose="02040503050406030204" pitchFamily="18" charset="0"/>
                  </a:rPr>
                  <a:t>HP Inc. </a:t>
                </a:r>
                <a:r>
                  <a:rPr sz="2600" dirty="0"/>
                  <a:t>at </a:t>
                </a:r>
                <a14:m>
                  <m:oMath xmlns:m="http://schemas.openxmlformats.org/officeDocument/2006/math">
                    <m:r>
                      <a:rPr sz="2600">
                        <a:latin typeface="Cambria Math" panose="02040503050406030204" pitchFamily="18" charset="0"/>
                      </a:rPr>
                      <m:t>$</m:t>
                    </m:r>
                    <m:r>
                      <a:rPr sz="2600">
                        <a:latin typeface="Cambria Math" panose="02040503050406030204" pitchFamily="18" charset="0"/>
                      </a:rPr>
                      <m:t>25</m:t>
                    </m:r>
                    <m:r>
                      <a:rPr sz="2600">
                        <a:latin typeface="Cambria Math" panose="02040503050406030204" pitchFamily="18" charset="0"/>
                      </a:rPr>
                      <m:t>.</m:t>
                    </m:r>
                    <m:r>
                      <a:rPr sz="2600">
                        <a:latin typeface="Cambria Math" panose="02040503050406030204" pitchFamily="18" charset="0"/>
                      </a:rPr>
                      <m:t>16</m:t>
                    </m:r>
                  </m:oMath>
                </a14:m>
                <a:r>
                  <a:rPr sz="2600" dirty="0"/>
                  <a:t>. It is assigned a rank of one. Rankings of two and three go to </a:t>
                </a:r>
                <a:r>
                  <a:rPr sz="2600" dirty="0">
                    <a:latin typeface="Cambria Math" panose="02040503050406030204" pitchFamily="18" charset="0"/>
                    <a:ea typeface="Cambria Math" panose="02040503050406030204" pitchFamily="18" charset="0"/>
                  </a:rPr>
                  <a:t>A</a:t>
                </a:r>
                <a:r>
                  <a:rPr lang="en-US" sz="100" dirty="0">
                    <a:latin typeface="Cambria Math" panose="02040503050406030204" pitchFamily="18" charset="0"/>
                    <a:ea typeface="Cambria Math" panose="02040503050406030204" pitchFamily="18" charset="0"/>
                  </a:rPr>
                  <a:t> </a:t>
                </a:r>
                <a:r>
                  <a:rPr sz="2600" dirty="0">
                    <a:latin typeface="Cambria Math" panose="02040503050406030204" pitchFamily="18" charset="0"/>
                    <a:ea typeface="Cambria Math" panose="02040503050406030204" pitchFamily="18" charset="0"/>
                  </a:rPr>
                  <a:t>T&amp;T, Inc. </a:t>
                </a:r>
                <a:r>
                  <a:rPr sz="2600" dirty="0"/>
                  <a:t>and SecureWorks Corp., respectively, because they have the next lowest prices. Fourth place is a tie between AMC Entertainment Holdings, Inc. and </a:t>
                </a:r>
                <a:r>
                  <a:rPr sz="2600" dirty="0" err="1"/>
                  <a:t>AutoCanada</a:t>
                </a:r>
                <a:r>
                  <a:rPr sz="2600" dirty="0"/>
                  <a:t> Inc. To assign their ranks, compute the average of the ranks of the positions for which they are tied. The rank for each is determined as the average of four and five. Thus,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33" t="-982" r="-1926"/>
                </a:stretch>
              </a:blipFill>
            </p:spPr>
            <p:txBody>
              <a:bodyPr/>
              <a:lstStyle/>
              <a:p>
                <a:r>
                  <a:rPr lang="en-IN">
                    <a:noFill/>
                  </a:rPr>
                  <a:t> </a:t>
                </a:r>
              </a:p>
            </p:txBody>
          </p:sp>
        </mc:Fallback>
      </mc:AlternateContent>
      <p:pic>
        <p:nvPicPr>
          <p:cNvPr id="7" name="Picture 6" descr="Rank equals open parenthesis 4 plus 5 close parenthesis divided by 2 equals 4.5">
            <a:extLst>
              <a:ext uri="{FF2B5EF4-FFF2-40B4-BE49-F238E27FC236}">
                <a16:creationId xmlns:a16="http://schemas.microsoft.com/office/drawing/2014/main" id="{C983F106-AB4F-471F-0842-CE39C4BC719B}"/>
              </a:ext>
            </a:extLst>
          </p:cNvPr>
          <p:cNvPicPr>
            <a:picLocks noChangeAspect="1"/>
          </p:cNvPicPr>
          <p:nvPr/>
        </p:nvPicPr>
        <p:blipFill>
          <a:blip r:embed="rId3"/>
          <a:stretch>
            <a:fillRect/>
          </a:stretch>
        </p:blipFill>
        <p:spPr>
          <a:xfrm>
            <a:off x="3348037" y="4953000"/>
            <a:ext cx="2447925" cy="781050"/>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Procedure: </a:t>
            </a:r>
            <a:r>
              <a:rPr dirty="0"/>
              <a:t>Wilcoxon Signed-Rank Test</a:t>
            </a:r>
            <a:r>
              <a:rPr lang="en-US" dirty="0"/>
              <a:t>—Slide 5</a:t>
            </a:r>
            <a:endParaRPr dirty="0"/>
          </a:p>
        </p:txBody>
      </p:sp>
      <p:sp>
        <p:nvSpPr>
          <p:cNvPr id="3" name="Text Placeholder 2"/>
          <p:cNvSpPr>
            <a:spLocks noGrp="1"/>
          </p:cNvSpPr>
          <p:nvPr>
            <p:ph type="body" sz="quarter" idx="10"/>
          </p:nvPr>
        </p:nvSpPr>
        <p:spPr/>
        <p:txBody>
          <a:bodyPr>
            <a:normAutofit/>
          </a:bodyPr>
          <a:lstStyle/>
          <a:p>
            <a:pPr>
              <a:defRPr b="1"/>
            </a:pPr>
            <a:r>
              <a:rPr sz="2800" dirty="0"/>
              <a:t>Critical Value(s):</a:t>
            </a:r>
          </a:p>
          <a:p>
            <a:pPr>
              <a:defRPr sz="2800"/>
            </a:pPr>
            <a:r>
              <a:rPr sz="2800" dirty="0"/>
              <a:t>If</a:t>
            </a:r>
            <a:r>
              <a:rPr lang="en-IN" sz="2800" dirty="0"/>
              <a:t> </a:t>
            </a:r>
            <a:r>
              <a:rPr lang="en-IN" i="1" dirty="0"/>
              <a:t>n </a:t>
            </a:r>
            <a:r>
              <a:rPr lang="en-IN" dirty="0"/>
              <a:t>≤ 25</a:t>
            </a:r>
            <a:r>
              <a:rPr sz="2800" dirty="0"/>
              <a:t>, reject</a:t>
            </a:r>
            <a:r>
              <a:rPr lang="en-IN" sz="2800" dirty="0"/>
              <a:t> </a:t>
            </a:r>
            <a:r>
              <a:rPr lang="en-IN" i="1" dirty="0"/>
              <a:t>H</a:t>
            </a:r>
            <a:r>
              <a:rPr lang="en-IN" dirty="0">
                <a:latin typeface="Calibri" panose="020F0502020204030204" pitchFamily="34" charset="0"/>
                <a:ea typeface="Calibri" panose="020F0502020204030204" pitchFamily="34" charset="0"/>
                <a:cs typeface="Calibri" panose="020F0502020204030204" pitchFamily="34" charset="0"/>
              </a:rPr>
              <a:t>₀</a:t>
            </a:r>
            <a:r>
              <a:rPr sz="2800" dirty="0"/>
              <a:t> if</a:t>
            </a:r>
            <a:r>
              <a:rPr lang="en-IN" sz="2800" dirty="0"/>
              <a:t> </a:t>
            </a:r>
            <a:r>
              <a:rPr lang="en-IN" i="1" dirty="0"/>
              <a:t>T </a:t>
            </a:r>
            <a:r>
              <a:rPr lang="en-IN" dirty="0"/>
              <a:t>≤ </a:t>
            </a:r>
            <a:r>
              <a:rPr lang="en-IN" i="1" dirty="0"/>
              <a:t>T</a:t>
            </a:r>
            <a:r>
              <a:rPr lang="en-IN" sz="1050" dirty="0"/>
              <a:t> </a:t>
            </a:r>
            <a:r>
              <a:rPr lang="en-IN" i="1" baseline="-25000" dirty="0"/>
              <a:t>c</a:t>
            </a:r>
            <a:r>
              <a:rPr sz="2800" dirty="0"/>
              <a:t>, where</a:t>
            </a:r>
            <a:r>
              <a:rPr lang="en-IN" sz="2800" dirty="0"/>
              <a:t> </a:t>
            </a:r>
            <a:r>
              <a:rPr lang="en-IN" i="1" dirty="0"/>
              <a:t>T</a:t>
            </a:r>
            <a:r>
              <a:rPr lang="en-IN" sz="1050" dirty="0"/>
              <a:t> </a:t>
            </a:r>
            <a:r>
              <a:rPr lang="en-IN" i="1" baseline="-25000" dirty="0"/>
              <a:t>c</a:t>
            </a:r>
            <a:r>
              <a:rPr sz="2800" dirty="0"/>
              <a:t> is the critical value found in Appendix A, Table J.</a:t>
            </a:r>
          </a:p>
          <a:p>
            <a:pPr>
              <a:defRPr sz="2800"/>
            </a:pPr>
            <a:r>
              <a:rPr sz="2800" dirty="0"/>
              <a:t>If</a:t>
            </a:r>
            <a:r>
              <a:rPr lang="en-IN" sz="2800" dirty="0"/>
              <a:t> </a:t>
            </a:r>
            <a:r>
              <a:rPr lang="en-IN" i="1" dirty="0"/>
              <a:t>n</a:t>
            </a:r>
            <a:r>
              <a:rPr lang="en-IN" dirty="0"/>
              <a:t> &gt; 25</a:t>
            </a:r>
            <a:r>
              <a:rPr sz="2800" dirty="0"/>
              <a:t>;</a:t>
            </a:r>
          </a:p>
          <a:p>
            <a:pPr>
              <a:defRPr sz="2800"/>
            </a:pPr>
            <a:r>
              <a:rPr sz="2800" dirty="0"/>
              <a:t>One-Tailed Test: reject</a:t>
            </a:r>
            <a:r>
              <a:rPr lang="en-IN" sz="2800" dirty="0"/>
              <a:t> </a:t>
            </a:r>
            <a:r>
              <a:rPr lang="en-IN" i="1" dirty="0"/>
              <a:t>H</a:t>
            </a:r>
            <a:r>
              <a:rPr lang="en-IN" dirty="0">
                <a:latin typeface="Calibri" panose="020F0502020204030204" pitchFamily="34" charset="0"/>
                <a:ea typeface="Calibri" panose="020F0502020204030204" pitchFamily="34" charset="0"/>
                <a:cs typeface="Calibri" panose="020F0502020204030204" pitchFamily="34" charset="0"/>
              </a:rPr>
              <a:t>₀</a:t>
            </a:r>
            <a:r>
              <a:rPr sz="2800" dirty="0"/>
              <a:t> if</a:t>
            </a:r>
            <a:r>
              <a:rPr lang="en-IN" sz="2800" dirty="0"/>
              <a:t> </a:t>
            </a:r>
            <a:r>
              <a:rPr lang="en-IN" i="1" dirty="0"/>
              <a:t>z </a:t>
            </a:r>
            <a:r>
              <a:rPr lang="en-IN" dirty="0"/>
              <a:t>≤ </a:t>
            </a:r>
            <a:r>
              <a:rPr lang="en-US" dirty="0">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a:t>
            </a:r>
            <a:r>
              <a:rPr lang="en-IN" i="1" dirty="0"/>
              <a:t>z</a:t>
            </a:r>
            <a:r>
              <a:rPr lang="en-IN" sz="1050" dirty="0"/>
              <a:t> </a:t>
            </a:r>
            <a:r>
              <a:rPr lang="el-GR" i="1" baseline="-25000" dirty="0">
                <a:latin typeface="Calibri" panose="020F0502020204030204" pitchFamily="34" charset="0"/>
                <a:ea typeface="Calibri" panose="020F0502020204030204" pitchFamily="34" charset="0"/>
                <a:cs typeface="Calibri" panose="020F0502020204030204" pitchFamily="34" charset="0"/>
              </a:rPr>
              <a:t>α</a:t>
            </a:r>
            <a:r>
              <a:rPr sz="2800" dirty="0"/>
              <a:t>.</a:t>
            </a:r>
          </a:p>
          <a:p>
            <a:pPr>
              <a:defRPr sz="2800"/>
            </a:pPr>
            <a:r>
              <a:rPr sz="2800" dirty="0"/>
              <a:t>Two-Tailed Test: reject</a:t>
            </a:r>
            <a:r>
              <a:rPr lang="en-IN" sz="2800" dirty="0"/>
              <a:t> </a:t>
            </a:r>
            <a:r>
              <a:rPr lang="en-IN" i="1" dirty="0"/>
              <a:t>H</a:t>
            </a:r>
            <a:r>
              <a:rPr lang="en-IN" dirty="0">
                <a:latin typeface="Calibri" panose="020F0502020204030204" pitchFamily="34" charset="0"/>
                <a:ea typeface="Calibri" panose="020F0502020204030204" pitchFamily="34" charset="0"/>
                <a:cs typeface="Calibri" panose="020F0502020204030204" pitchFamily="34" charset="0"/>
              </a:rPr>
              <a:t>₀</a:t>
            </a:r>
            <a:r>
              <a:rPr sz="2800" dirty="0"/>
              <a:t> if</a:t>
            </a:r>
          </a:p>
        </p:txBody>
      </p:sp>
      <p:pic>
        <p:nvPicPr>
          <p:cNvPr id="7" name="Picture 6" descr="z less than or equal to negative z subscript alpha divided by 2">
            <a:extLst>
              <a:ext uri="{FF2B5EF4-FFF2-40B4-BE49-F238E27FC236}">
                <a16:creationId xmlns:a16="http://schemas.microsoft.com/office/drawing/2014/main" id="{63AF7F97-3D23-AA6A-48DA-A968448192D3}"/>
              </a:ext>
            </a:extLst>
          </p:cNvPr>
          <p:cNvPicPr>
            <a:picLocks noChangeAspect="1"/>
          </p:cNvPicPr>
          <p:nvPr/>
        </p:nvPicPr>
        <p:blipFill>
          <a:blip r:embed="rId2"/>
          <a:stretch>
            <a:fillRect/>
          </a:stretch>
        </p:blipFill>
        <p:spPr>
          <a:xfrm>
            <a:off x="4572000" y="3635190"/>
            <a:ext cx="1190625" cy="457200"/>
          </a:xfrm>
          <a:prstGeom prst="rect">
            <a:avLst/>
          </a:prstGeom>
        </p:spPr>
      </p:pic>
      <p:sp>
        <p:nvSpPr>
          <p:cNvPr id="5" name="TextBox 4">
            <a:extLst>
              <a:ext uri="{FF2B5EF4-FFF2-40B4-BE49-F238E27FC236}">
                <a16:creationId xmlns:a16="http://schemas.microsoft.com/office/drawing/2014/main" id="{7ADD34F2-8D59-E50C-AC11-D7FB76F1F199}"/>
              </a:ext>
            </a:extLst>
          </p:cNvPr>
          <p:cNvSpPr txBox="1"/>
          <p:nvPr/>
        </p:nvSpPr>
        <p:spPr>
          <a:xfrm>
            <a:off x="457200" y="4127718"/>
            <a:ext cx="8229600" cy="1815882"/>
          </a:xfrm>
          <a:prstGeom prst="rect">
            <a:avLst/>
          </a:prstGeom>
          <a:noFill/>
        </p:spPr>
        <p:txBody>
          <a:bodyPr wrap="square">
            <a:spAutoFit/>
          </a:bodyPr>
          <a:lstStyle/>
          <a:p>
            <a:pPr>
              <a:defRPr b="1"/>
            </a:pPr>
            <a:r>
              <a:rPr lang="en-IN" sz="2800" dirty="0">
                <a:solidFill>
                  <a:srgbClr val="000000"/>
                </a:solidFill>
              </a:rPr>
              <a:t>Assumptions:</a:t>
            </a:r>
          </a:p>
          <a:p>
            <a:r>
              <a:rPr lang="en-IN" sz="2800" dirty="0">
                <a:solidFill>
                  <a:srgbClr val="000000"/>
                </a:solidFill>
              </a:rPr>
              <a:t>Pairs of data have been randomly selected and are such that the absolute values of their differences can be ranked.</a:t>
            </a:r>
          </a:p>
        </p:txBody>
      </p:sp>
    </p:spTree>
    <p:extLst>
      <p:ext uri="{BB962C8B-B14F-4D97-AF65-F5344CB8AC3E}">
        <p14:creationId xmlns:p14="http://schemas.microsoft.com/office/powerpoint/2010/main" val="37004721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Ranking Quantitative Data</a:t>
            </a:r>
            <a:r>
              <a:rPr lang="en-US" dirty="0"/>
              <a:t>—Slide 3</a:t>
            </a:r>
            <a:endParaRPr dirty="0"/>
          </a:p>
        </p:txBody>
      </p:sp>
      <p:sp>
        <p:nvSpPr>
          <p:cNvPr id="6" name="TextBox 5">
            <a:extLst>
              <a:ext uri="{FF2B5EF4-FFF2-40B4-BE49-F238E27FC236}">
                <a16:creationId xmlns:a16="http://schemas.microsoft.com/office/drawing/2014/main" id="{07AF27E5-A407-F6E5-6D26-35077484AE88}"/>
              </a:ext>
            </a:extLst>
          </p:cNvPr>
          <p:cNvSpPr txBox="1"/>
          <p:nvPr/>
        </p:nvSpPr>
        <p:spPr>
          <a:xfrm>
            <a:off x="457200" y="1138535"/>
            <a:ext cx="8229600" cy="461665"/>
          </a:xfrm>
          <a:prstGeom prst="rect">
            <a:avLst/>
          </a:prstGeom>
          <a:noFill/>
        </p:spPr>
        <p:txBody>
          <a:bodyPr wrap="square">
            <a:spAutoFit/>
          </a:bodyPr>
          <a:lstStyle/>
          <a:p>
            <a:pPr algn="ctr"/>
            <a:r>
              <a:rPr lang="en-IN" sz="2400" b="1" dirty="0"/>
              <a:t>Table 2 – Ranked Stock Prices</a:t>
            </a:r>
          </a:p>
        </p:txBody>
      </p:sp>
      <p:graphicFrame>
        <p:nvGraphicFramePr>
          <p:cNvPr id="3" name="Table Placeholder 2" descr="Here is the table have 3 columns Sock, Price per Share in dollars and Rank, where rank is decided by ascending order.&#10;Row 1 Stock Merck and Company, Incorporated, Price per Share 78.25 dollars, Ranked 9.&#10;Row 2 Stock A T and T, Incorporated, Price per Share 27.15 dollars, Ranked 2.&#10;Row 3 Stock SecureWorks Corporation, Price per Share 28.04 dollars, Ranked 3.&#10;Row 4 Stock Micron Technology, Incorporated, Price per Share 73.21 dollars, Ranked 8.&#10;Row 5 Stock HP Incorporated, Price per Share 25.16 dollars, Ranked 1.&#10;Row 6 Stock AMC Entertainment Holdings, Incorporated, Price per Share 30.50 dollars, Rank tied for 4th and 5th, so 4.5.&#10;Row 7 Stock CitiGroup, Incorporated, Price per Share 60.12 dollars, Ranked 7.&#10;Row 8 Stock Exxon Mobil Company, Price per Share 55.30 dollars, Ranked 6.&#10;Row 9 Stock AutoCanada Incorporated, Price per Share 30.50 dollars, Rank tied for 4th and 5th, so 4.5."/>
          <p:cNvGraphicFramePr>
            <a:graphicFrameLocks noGrp="1"/>
          </p:cNvGraphicFramePr>
          <p:nvPr>
            <p:ph type="tbl" sz="quarter" idx="10"/>
            <p:extLst>
              <p:ext uri="{D42A27DB-BD31-4B8C-83A1-F6EECF244321}">
                <p14:modId xmlns:p14="http://schemas.microsoft.com/office/powerpoint/2010/main" val="66174744"/>
              </p:ext>
            </p:extLst>
          </p:nvPr>
        </p:nvGraphicFramePr>
        <p:xfrm>
          <a:off x="457200" y="1666240"/>
          <a:ext cx="8229600" cy="412496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pPr algn="ctr">
                        <a:defRPr sz="1600" b="1"/>
                      </a:pPr>
                      <a:r>
                        <a:rPr dirty="0"/>
                        <a:t>Stock</a:t>
                      </a:r>
                    </a:p>
                  </a:txBody>
                  <a:tcPr/>
                </a:tc>
                <a:tc>
                  <a:txBody>
                    <a:bodyPr/>
                    <a:lstStyle/>
                    <a:p>
                      <a:pPr algn="ctr">
                        <a:defRPr sz="1600" b="1"/>
                      </a:pPr>
                      <a:r>
                        <a:t>Price per Share($)</a:t>
                      </a:r>
                    </a:p>
                  </a:txBody>
                  <a:tcPr/>
                </a:tc>
                <a:tc>
                  <a:txBody>
                    <a:bodyPr/>
                    <a:lstStyle/>
                    <a:p>
                      <a:pPr algn="ctr">
                        <a:defRPr sz="1600" b="1"/>
                      </a:pPr>
                      <a:r>
                        <a:t>Rank</a:t>
                      </a:r>
                    </a:p>
                  </a:txBody>
                  <a:tcPr/>
                </a:tc>
                <a:tc>
                  <a:txBody>
                    <a:bodyPr/>
                    <a:lstStyle/>
                    <a:p>
                      <a:pPr algn="ctr">
                        <a:defRPr b="1"/>
                      </a:pPr>
                      <a:endParaRPr dirty="0"/>
                    </a:p>
                  </a:txBody>
                  <a:tcPr/>
                </a:tc>
                <a:extLst>
                  <a:ext uri="{0D108BD9-81ED-4DB2-BD59-A6C34878D82A}">
                    <a16:rowId xmlns:a16="http://schemas.microsoft.com/office/drawing/2014/main" val="10001"/>
                  </a:ext>
                </a:extLst>
              </a:tr>
              <a:tr h="370840">
                <a:tc>
                  <a:txBody>
                    <a:bodyPr/>
                    <a:lstStyle/>
                    <a:p>
                      <a:pPr algn="ctr">
                        <a:defRPr sz="1600"/>
                      </a:pPr>
                      <a:r>
                        <a:rPr lang="en-US" dirty="0"/>
                        <a:t>Merck &amp; Co., Inc.</a:t>
                      </a:r>
                      <a:endParaRPr dirty="0"/>
                    </a:p>
                  </a:txBody>
                  <a:tcPr/>
                </a:tc>
                <a:tc>
                  <a:txBody>
                    <a:bodyPr/>
                    <a:lstStyle/>
                    <a:p>
                      <a:pPr algn="ctr"/>
                      <a:r>
                        <a:rPr lang="en-US" sz="1600" dirty="0"/>
                        <a:t>78.25</a:t>
                      </a:r>
                      <a:endParaRPr sz="1600" dirty="0">
                        <a:latin typeface="Cambria Math"/>
                      </a:endParaRPr>
                    </a:p>
                  </a:txBody>
                  <a:tcPr/>
                </a:tc>
                <a:tc>
                  <a:txBody>
                    <a:bodyPr/>
                    <a:lstStyle/>
                    <a:p>
                      <a:pPr algn="ctr"/>
                      <a:r>
                        <a:rPr sz="1600" dirty="0"/>
                        <a:t>9</a:t>
                      </a:r>
                      <a:endParaRPr sz="1600" dirty="0">
                        <a:latin typeface="Cambria Math"/>
                      </a:endParaRPr>
                    </a:p>
                  </a:txBody>
                  <a:tcPr/>
                </a:tc>
                <a:tc>
                  <a:txBody>
                    <a:bodyPr/>
                    <a:lstStyle/>
                    <a:p>
                      <a:pPr algn="ctr"/>
                      <a:endParaRPr/>
                    </a:p>
                  </a:txBody>
                  <a:tcPr/>
                </a:tc>
                <a:extLst>
                  <a:ext uri="{0D108BD9-81ED-4DB2-BD59-A6C34878D82A}">
                    <a16:rowId xmlns:a16="http://schemas.microsoft.com/office/drawing/2014/main" val="10002"/>
                  </a:ext>
                </a:extLst>
              </a:tr>
              <a:tr h="370840">
                <a:tc>
                  <a:txBody>
                    <a:bodyPr/>
                    <a:lstStyle/>
                    <a:p>
                      <a:pPr algn="ctr">
                        <a:defRPr sz="1600"/>
                      </a:pPr>
                      <a:r>
                        <a:rPr dirty="0"/>
                        <a:t>AT&amp;T, Inc.</a:t>
                      </a:r>
                    </a:p>
                  </a:txBody>
                  <a:tcPr/>
                </a:tc>
                <a:tc>
                  <a:txBody>
                    <a:bodyPr/>
                    <a:lstStyle/>
                    <a:p>
                      <a:pPr algn="ctr"/>
                      <a:r>
                        <a:rPr lang="en-US" sz="1600" dirty="0"/>
                        <a:t>27.15</a:t>
                      </a:r>
                      <a:endParaRPr sz="1600" dirty="0">
                        <a:latin typeface="Cambria Math"/>
                      </a:endParaRPr>
                    </a:p>
                  </a:txBody>
                  <a:tcPr/>
                </a:tc>
                <a:tc>
                  <a:txBody>
                    <a:bodyPr/>
                    <a:lstStyle/>
                    <a:p>
                      <a:pPr algn="ctr"/>
                      <a:r>
                        <a:rPr sz="1600" dirty="0"/>
                        <a:t>2</a:t>
                      </a:r>
                      <a:endParaRPr sz="1600" dirty="0">
                        <a:latin typeface="Cambria Math"/>
                      </a:endParaRPr>
                    </a:p>
                  </a:txBody>
                  <a:tcPr/>
                </a:tc>
                <a:tc>
                  <a:txBody>
                    <a:bodyPr/>
                    <a:lstStyle/>
                    <a:p>
                      <a:pPr algn="ctr"/>
                      <a:endParaRPr/>
                    </a:p>
                  </a:txBody>
                  <a:tcPr/>
                </a:tc>
                <a:extLst>
                  <a:ext uri="{0D108BD9-81ED-4DB2-BD59-A6C34878D82A}">
                    <a16:rowId xmlns:a16="http://schemas.microsoft.com/office/drawing/2014/main" val="10003"/>
                  </a:ext>
                </a:extLst>
              </a:tr>
              <a:tr h="370840">
                <a:tc>
                  <a:txBody>
                    <a:bodyPr/>
                    <a:lstStyle/>
                    <a:p>
                      <a:pPr algn="ctr">
                        <a:defRPr sz="1600"/>
                      </a:pPr>
                      <a:r>
                        <a:rPr lang="en-US" dirty="0"/>
                        <a:t>SecureWorks Corp.</a:t>
                      </a:r>
                      <a:endParaRPr dirty="0"/>
                    </a:p>
                  </a:txBody>
                  <a:tcPr/>
                </a:tc>
                <a:tc>
                  <a:txBody>
                    <a:bodyPr/>
                    <a:lstStyle/>
                    <a:p>
                      <a:pPr algn="ctr"/>
                      <a:r>
                        <a:rPr lang="en-US" sz="1600" dirty="0"/>
                        <a:t>28.04</a:t>
                      </a:r>
                      <a:endParaRPr sz="1600" dirty="0">
                        <a:latin typeface="Cambria Math"/>
                      </a:endParaRPr>
                    </a:p>
                  </a:txBody>
                  <a:tcPr/>
                </a:tc>
                <a:tc>
                  <a:txBody>
                    <a:bodyPr/>
                    <a:lstStyle/>
                    <a:p>
                      <a:pPr algn="ctr"/>
                      <a:r>
                        <a:rPr sz="1600"/>
                        <a:t>3</a:t>
                      </a:r>
                      <a:endParaRPr sz="1600">
                        <a:latin typeface="Cambria Math"/>
                      </a:endParaRPr>
                    </a:p>
                  </a:txBody>
                  <a:tcPr/>
                </a:tc>
                <a:tc>
                  <a:txBody>
                    <a:bodyPr/>
                    <a:lstStyle/>
                    <a:p>
                      <a:pPr algn="ctr"/>
                      <a:endParaRPr/>
                    </a:p>
                  </a:txBody>
                  <a:tcPr/>
                </a:tc>
                <a:extLst>
                  <a:ext uri="{0D108BD9-81ED-4DB2-BD59-A6C34878D82A}">
                    <a16:rowId xmlns:a16="http://schemas.microsoft.com/office/drawing/2014/main" val="10004"/>
                  </a:ext>
                </a:extLst>
              </a:tr>
              <a:tr h="370840">
                <a:tc>
                  <a:txBody>
                    <a:bodyPr/>
                    <a:lstStyle/>
                    <a:p>
                      <a:pPr algn="ctr">
                        <a:defRPr sz="1600"/>
                      </a:pPr>
                      <a:r>
                        <a:rPr lang="en-US" dirty="0"/>
                        <a:t>Micron Technology, Inc.</a:t>
                      </a:r>
                      <a:endParaRPr dirty="0"/>
                    </a:p>
                  </a:txBody>
                  <a:tcPr/>
                </a:tc>
                <a:tc>
                  <a:txBody>
                    <a:bodyPr/>
                    <a:lstStyle/>
                    <a:p>
                      <a:pPr algn="ctr"/>
                      <a:r>
                        <a:rPr lang="en-US" sz="1600" dirty="0"/>
                        <a:t>73.21</a:t>
                      </a:r>
                      <a:endParaRPr sz="1600" dirty="0">
                        <a:latin typeface="Cambria Math"/>
                      </a:endParaRPr>
                    </a:p>
                  </a:txBody>
                  <a:tcPr/>
                </a:tc>
                <a:tc>
                  <a:txBody>
                    <a:bodyPr/>
                    <a:lstStyle/>
                    <a:p>
                      <a:pPr algn="ctr"/>
                      <a:r>
                        <a:rPr sz="1600" dirty="0"/>
                        <a:t>8</a:t>
                      </a:r>
                      <a:endParaRPr sz="1600" dirty="0">
                        <a:latin typeface="Cambria Math"/>
                      </a:endParaRPr>
                    </a:p>
                  </a:txBody>
                  <a:tcPr/>
                </a:tc>
                <a:tc>
                  <a:txBody>
                    <a:bodyPr/>
                    <a:lstStyle/>
                    <a:p>
                      <a:pPr algn="ctr"/>
                      <a:endParaRPr/>
                    </a:p>
                  </a:txBody>
                  <a:tcPr/>
                </a:tc>
                <a:extLst>
                  <a:ext uri="{0D108BD9-81ED-4DB2-BD59-A6C34878D82A}">
                    <a16:rowId xmlns:a16="http://schemas.microsoft.com/office/drawing/2014/main" val="10005"/>
                  </a:ext>
                </a:extLst>
              </a:tr>
              <a:tr h="370840">
                <a:tc>
                  <a:txBody>
                    <a:bodyPr/>
                    <a:lstStyle/>
                    <a:p>
                      <a:pPr algn="ctr">
                        <a:defRPr sz="1600"/>
                      </a:pPr>
                      <a:r>
                        <a:rPr lang="en-US" dirty="0"/>
                        <a:t>HP Inc.</a:t>
                      </a:r>
                      <a:endParaRPr dirty="0"/>
                    </a:p>
                  </a:txBody>
                  <a:tcPr/>
                </a:tc>
                <a:tc>
                  <a:txBody>
                    <a:bodyPr/>
                    <a:lstStyle/>
                    <a:p>
                      <a:pPr algn="ctr"/>
                      <a:r>
                        <a:rPr lang="en-US" sz="1600" dirty="0"/>
                        <a:t>25.16</a:t>
                      </a:r>
                      <a:endParaRPr sz="1600" dirty="0">
                        <a:latin typeface="Cambria Math"/>
                      </a:endParaRPr>
                    </a:p>
                  </a:txBody>
                  <a:tcPr/>
                </a:tc>
                <a:tc>
                  <a:txBody>
                    <a:bodyPr/>
                    <a:lstStyle/>
                    <a:p>
                      <a:pPr algn="ctr"/>
                      <a:r>
                        <a:rPr sz="1600" dirty="0"/>
                        <a:t>1</a:t>
                      </a:r>
                      <a:endParaRPr sz="1600" dirty="0">
                        <a:latin typeface="Cambria Math"/>
                      </a:endParaRPr>
                    </a:p>
                  </a:txBody>
                  <a:tcPr/>
                </a:tc>
                <a:tc>
                  <a:txBody>
                    <a:bodyPr/>
                    <a:lstStyle/>
                    <a:p>
                      <a:pPr algn="ctr"/>
                      <a:endParaRPr/>
                    </a:p>
                  </a:txBody>
                  <a:tcPr/>
                </a:tc>
                <a:extLst>
                  <a:ext uri="{0D108BD9-81ED-4DB2-BD59-A6C34878D82A}">
                    <a16:rowId xmlns:a16="http://schemas.microsoft.com/office/drawing/2014/main" val="10006"/>
                  </a:ext>
                </a:extLst>
              </a:tr>
              <a:tr h="370840">
                <a:tc>
                  <a:txBody>
                    <a:bodyPr/>
                    <a:lstStyle/>
                    <a:p>
                      <a:pPr algn="ctr">
                        <a:defRPr sz="1600"/>
                      </a:pPr>
                      <a:r>
                        <a:rPr lang="en-US" dirty="0"/>
                        <a:t>AMC Entertainment Holdings, Inc.</a:t>
                      </a:r>
                      <a:endParaRPr dirty="0"/>
                    </a:p>
                  </a:txBody>
                  <a:tcPr/>
                </a:tc>
                <a:tc>
                  <a:txBody>
                    <a:bodyPr/>
                    <a:lstStyle/>
                    <a:p>
                      <a:pPr algn="ctr"/>
                      <a:r>
                        <a:rPr lang="en-US" sz="1600" dirty="0"/>
                        <a:t>30.50</a:t>
                      </a:r>
                      <a:endParaRPr sz="1600" dirty="0">
                        <a:latin typeface="Cambria Math"/>
                      </a:endParaRPr>
                    </a:p>
                  </a:txBody>
                  <a:tcPr/>
                </a:tc>
                <a:tc>
                  <a:txBody>
                    <a:bodyPr/>
                    <a:lstStyle/>
                    <a:p>
                      <a:pPr algn="ctr"/>
                      <a:r>
                        <a:rPr sz="1600" dirty="0"/>
                        <a:t>4.5</a:t>
                      </a:r>
                      <a:endParaRPr sz="1600" dirty="0">
                        <a:latin typeface="Cambria Math"/>
                      </a:endParaRPr>
                    </a:p>
                  </a:txBody>
                  <a:tcPr/>
                </a:tc>
                <a:tc>
                  <a:txBody>
                    <a:bodyPr/>
                    <a:lstStyle/>
                    <a:p>
                      <a:pPr algn="ctr"/>
                      <a:r>
                        <a:rPr sz="1600" dirty="0"/>
                        <a:t>Tied for 4</a:t>
                      </a:r>
                      <a:r>
                        <a:rPr sz="1600" baseline="30000" dirty="0"/>
                        <a:t>th</a:t>
                      </a:r>
                      <a:r>
                        <a:rPr sz="1600" dirty="0"/>
                        <a:t> and 5</a:t>
                      </a:r>
                      <a:r>
                        <a:rPr sz="1600" baseline="30000" dirty="0"/>
                        <a:t>th</a:t>
                      </a:r>
                    </a:p>
                  </a:txBody>
                  <a:tcPr/>
                </a:tc>
                <a:extLst>
                  <a:ext uri="{0D108BD9-81ED-4DB2-BD59-A6C34878D82A}">
                    <a16:rowId xmlns:a16="http://schemas.microsoft.com/office/drawing/2014/main" val="10007"/>
                  </a:ext>
                </a:extLst>
              </a:tr>
              <a:tr h="370840">
                <a:tc>
                  <a:txBody>
                    <a:bodyPr/>
                    <a:lstStyle/>
                    <a:p>
                      <a:pPr algn="ctr">
                        <a:defRPr sz="1600"/>
                      </a:pPr>
                      <a:r>
                        <a:rPr lang="en-US" dirty="0" err="1"/>
                        <a:t>CitiGroup</a:t>
                      </a:r>
                      <a:r>
                        <a:rPr lang="en-US" dirty="0"/>
                        <a:t>, Inc.</a:t>
                      </a:r>
                      <a:endParaRPr dirty="0"/>
                    </a:p>
                  </a:txBody>
                  <a:tcPr/>
                </a:tc>
                <a:tc>
                  <a:txBody>
                    <a:bodyPr/>
                    <a:lstStyle/>
                    <a:p>
                      <a:pPr algn="ctr"/>
                      <a:r>
                        <a:rPr lang="en-US" sz="1600" dirty="0"/>
                        <a:t>60.12</a:t>
                      </a:r>
                      <a:endParaRPr sz="1600" dirty="0">
                        <a:latin typeface="Cambria Math"/>
                      </a:endParaRPr>
                    </a:p>
                  </a:txBody>
                  <a:tcPr/>
                </a:tc>
                <a:tc>
                  <a:txBody>
                    <a:bodyPr/>
                    <a:lstStyle/>
                    <a:p>
                      <a:pPr algn="ctr"/>
                      <a:r>
                        <a:rPr sz="1600" dirty="0"/>
                        <a:t>7</a:t>
                      </a:r>
                      <a:endParaRPr sz="1600" dirty="0">
                        <a:latin typeface="Cambria Math"/>
                      </a:endParaRPr>
                    </a:p>
                  </a:txBody>
                  <a:tcPr/>
                </a:tc>
                <a:tc>
                  <a:txBody>
                    <a:bodyPr/>
                    <a:lstStyle/>
                    <a:p>
                      <a:pPr algn="ctr"/>
                      <a:endParaRPr/>
                    </a:p>
                  </a:txBody>
                  <a:tcPr/>
                </a:tc>
                <a:extLst>
                  <a:ext uri="{0D108BD9-81ED-4DB2-BD59-A6C34878D82A}">
                    <a16:rowId xmlns:a16="http://schemas.microsoft.com/office/drawing/2014/main" val="10008"/>
                  </a:ext>
                </a:extLst>
              </a:tr>
              <a:tr h="370840">
                <a:tc>
                  <a:txBody>
                    <a:bodyPr/>
                    <a:lstStyle/>
                    <a:p>
                      <a:pPr algn="ctr">
                        <a:defRPr sz="1600"/>
                      </a:pPr>
                      <a:r>
                        <a:rPr lang="en-US" dirty="0"/>
                        <a:t>Exxon Mobil Co.</a:t>
                      </a:r>
                      <a:endParaRPr dirty="0"/>
                    </a:p>
                  </a:txBody>
                  <a:tcPr/>
                </a:tc>
                <a:tc>
                  <a:txBody>
                    <a:bodyPr/>
                    <a:lstStyle/>
                    <a:p>
                      <a:pPr algn="ctr"/>
                      <a:r>
                        <a:rPr lang="en-US" sz="1600" dirty="0"/>
                        <a:t>55.30</a:t>
                      </a:r>
                      <a:endParaRPr sz="1600" dirty="0">
                        <a:latin typeface="Cambria Math"/>
                      </a:endParaRPr>
                    </a:p>
                  </a:txBody>
                  <a:tcPr/>
                </a:tc>
                <a:tc>
                  <a:txBody>
                    <a:bodyPr/>
                    <a:lstStyle/>
                    <a:p>
                      <a:pPr algn="ctr"/>
                      <a:r>
                        <a:rPr sz="1600" dirty="0"/>
                        <a:t>6</a:t>
                      </a:r>
                      <a:endParaRPr sz="1600" dirty="0">
                        <a:latin typeface="Cambria Math"/>
                      </a:endParaRPr>
                    </a:p>
                  </a:txBody>
                  <a:tcPr/>
                </a:tc>
                <a:tc>
                  <a:txBody>
                    <a:bodyPr/>
                    <a:lstStyle/>
                    <a:p>
                      <a:pPr algn="ctr"/>
                      <a:endParaRPr/>
                    </a:p>
                  </a:txBody>
                  <a:tcPr/>
                </a:tc>
                <a:extLst>
                  <a:ext uri="{0D108BD9-81ED-4DB2-BD59-A6C34878D82A}">
                    <a16:rowId xmlns:a16="http://schemas.microsoft.com/office/drawing/2014/main" val="10009"/>
                  </a:ext>
                </a:extLst>
              </a:tr>
              <a:tr h="370840">
                <a:tc>
                  <a:txBody>
                    <a:bodyPr/>
                    <a:lstStyle/>
                    <a:p>
                      <a:pPr algn="ctr">
                        <a:defRPr sz="1600"/>
                      </a:pPr>
                      <a:r>
                        <a:rPr lang="en-US" dirty="0" err="1"/>
                        <a:t>AutoCanada</a:t>
                      </a:r>
                      <a:r>
                        <a:rPr lang="en-US" dirty="0"/>
                        <a:t> Inc.</a:t>
                      </a:r>
                      <a:endParaRPr dirty="0"/>
                    </a:p>
                  </a:txBody>
                  <a:tcPr/>
                </a:tc>
                <a:tc>
                  <a:txBody>
                    <a:bodyPr/>
                    <a:lstStyle/>
                    <a:p>
                      <a:pPr algn="ctr"/>
                      <a:r>
                        <a:rPr lang="en-US" sz="1600" dirty="0"/>
                        <a:t>30.50</a:t>
                      </a:r>
                      <a:endParaRPr sz="1600" dirty="0">
                        <a:latin typeface="Cambria Math"/>
                      </a:endParaRPr>
                    </a:p>
                  </a:txBody>
                  <a:tcPr/>
                </a:tc>
                <a:tc>
                  <a:txBody>
                    <a:bodyPr/>
                    <a:lstStyle/>
                    <a:p>
                      <a:pPr algn="ctr"/>
                      <a:r>
                        <a:rPr sz="1600" dirty="0"/>
                        <a:t>4.5</a:t>
                      </a:r>
                      <a:endParaRPr sz="1600" dirty="0">
                        <a:latin typeface="Cambria Math"/>
                      </a:endParaRPr>
                    </a:p>
                  </a:txBody>
                  <a:tcPr/>
                </a:tc>
                <a:tc>
                  <a:txBody>
                    <a:bodyPr/>
                    <a:lstStyle/>
                    <a:p>
                      <a:pPr algn="ctr"/>
                      <a:r>
                        <a:rPr sz="1600" dirty="0"/>
                        <a:t>Tied for 4</a:t>
                      </a:r>
                      <a:r>
                        <a:rPr sz="1600" baseline="30000" dirty="0"/>
                        <a:t>th</a:t>
                      </a:r>
                      <a:r>
                        <a:rPr sz="1600" dirty="0"/>
                        <a:t> and 5</a:t>
                      </a:r>
                      <a:r>
                        <a:rPr sz="1600" baseline="30000" dirty="0"/>
                        <a:t>th</a:t>
                      </a:r>
                    </a:p>
                  </a:txBody>
                  <a:tcPr/>
                </a:tc>
                <a:extLst>
                  <a:ext uri="{0D108BD9-81ED-4DB2-BD59-A6C34878D82A}">
                    <a16:rowId xmlns:a16="http://schemas.microsoft.com/office/drawing/2014/main" val="10010"/>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Ranking Quantitative Data</a:t>
            </a:r>
            <a:r>
              <a:rPr lang="en-US" dirty="0"/>
              <a:t>—Slide 4</a:t>
            </a:r>
            <a:endParaRPr dirty="0"/>
          </a:p>
        </p:txBody>
      </p:sp>
      <p:sp>
        <p:nvSpPr>
          <p:cNvPr id="3" name="Text Placeholder 2"/>
          <p:cNvSpPr>
            <a:spLocks noGrp="1"/>
          </p:cNvSpPr>
          <p:nvPr>
            <p:ph type="body" sz="quarter" idx="10"/>
          </p:nvPr>
        </p:nvSpPr>
        <p:spPr/>
        <p:txBody>
          <a:bodyPr>
            <a:normAutofit/>
          </a:bodyPr>
          <a:lstStyle/>
          <a:p>
            <a:r>
              <a:rPr sz="2800" dirty="0"/>
              <a:t>There are no other ties. The ranking resumes with </a:t>
            </a:r>
            <a:r>
              <a:rPr sz="2800" dirty="0">
                <a:latin typeface="Cambria Math" panose="02040503050406030204" pitchFamily="18" charset="0"/>
                <a:ea typeface="Cambria Math" panose="02040503050406030204" pitchFamily="18" charset="0"/>
              </a:rPr>
              <a:t>Exxon Mobile Co</a:t>
            </a:r>
            <a:r>
              <a:rPr sz="2800" dirty="0"/>
              <a:t>. being ranked sixth. The highest ranked stock is </a:t>
            </a:r>
            <a:r>
              <a:rPr sz="2800" dirty="0">
                <a:latin typeface="Cambria Math" panose="02040503050406030204" pitchFamily="18" charset="0"/>
                <a:ea typeface="Cambria Math" panose="02040503050406030204" pitchFamily="18" charset="0"/>
              </a:rPr>
              <a:t>Merck &amp; Co., Inc., </a:t>
            </a:r>
            <a:r>
              <a:rPr sz="2800" dirty="0"/>
              <a:t>which has a rank of nine.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Performing the Wilcoxon Signed-Rank Test</a:t>
            </a:r>
            <a:r>
              <a:rPr lang="en-US" dirty="0"/>
              <a:t>—Slide 1</a:t>
            </a:r>
            <a:endParaRPr dirty="0"/>
          </a:p>
        </p:txBody>
      </p:sp>
      <p:sp>
        <p:nvSpPr>
          <p:cNvPr id="3" name="Text Placeholder 2"/>
          <p:cNvSpPr>
            <a:spLocks noGrp="1"/>
          </p:cNvSpPr>
          <p:nvPr>
            <p:ph type="body" sz="quarter" idx="10"/>
          </p:nvPr>
        </p:nvSpPr>
        <p:spPr/>
        <p:txBody>
          <a:bodyPr>
            <a:normAutofit/>
          </a:bodyPr>
          <a:lstStyle/>
          <a:p>
            <a:pPr>
              <a:defRPr sz="2800"/>
            </a:pPr>
            <a:r>
              <a:rPr sz="2800" dirty="0"/>
              <a:t>It is believed by many economists that the United States entered into a recession in December of 2007. In tough economic times, most families tend to cut back on dining outside the home in an effort to save money. Thus, one indication of a weak economy is the reduction in the number of times a family dines out. </a:t>
            </a:r>
            <a:endParaRPr sz="2800" dirty="0">
              <a:latin typeface="Cambria Math" panose="02040503050406030204" pitchFamily="18" charset="0"/>
              <a:ea typeface="Cambria Math" panose="020405030504060302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Performing the Wilcoxon Signed-Rank Test</a:t>
            </a:r>
            <a:r>
              <a:rPr lang="en-US" dirty="0"/>
              <a:t>—Slide 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IN" sz="2800" dirty="0"/>
                  <a:t>Randomly sampling nine customers at the local grocer, the patrons were asked the number of times that they dined out between January 2006 and December 2006 (prior to the recession) and from January 2008 to December 2008 (12 months after entering the recession). The results of the survey are shown in </a:t>
                </a:r>
                <a:br>
                  <a:rPr lang="en-IN" sz="2800" dirty="0"/>
                </a:br>
                <a:r>
                  <a:rPr lang="en-IN" sz="2800" dirty="0"/>
                  <a:t>Table 3. Based on the data, can it be concluded that people tend to dine out less during tough economic times (i.e., during a recession) at </a:t>
                </a:r>
                <a:r>
                  <a:rPr lang="en-IN" sz="2800" dirty="0">
                    <a:latin typeface="Calibri" panose="020F0502020204030204" pitchFamily="34" charset="0"/>
                    <a:ea typeface="Calibri" panose="020F0502020204030204" pitchFamily="34" charset="0"/>
                    <a:cs typeface="Calibri" panose="020F0502020204030204" pitchFamily="34" charset="0"/>
                  </a:rPr>
                  <a:t>α</a:t>
                </a:r>
                <a14:m>
                  <m:oMath xmlns:m="http://schemas.openxmlformats.org/officeDocument/2006/math">
                    <m:r>
                      <a:rPr lang="en-IN" b="0" i="0" smtClean="0">
                        <a:latin typeface="Cambria Math" panose="02040503050406030204" pitchFamily="18" charset="0"/>
                      </a:rPr>
                      <m:t> </m:t>
                    </m:r>
                    <m:r>
                      <a:rPr lang="en-IN">
                        <a:latin typeface="Cambria Math" panose="02040503050406030204" pitchFamily="18" charset="0"/>
                      </a:rPr>
                      <m:t>=</m:t>
                    </m:r>
                    <m:r>
                      <a:rPr lang="en-IN">
                        <a:latin typeface="Cambria Math" panose="02040503050406030204" pitchFamily="18" charset="0"/>
                      </a:rPr>
                      <m:t>0</m:t>
                    </m:r>
                    <m:r>
                      <a:rPr lang="en-IN">
                        <a:latin typeface="Cambria Math" panose="02040503050406030204" pitchFamily="18" charset="0"/>
                      </a:rPr>
                      <m:t>.</m:t>
                    </m:r>
                    <m:r>
                      <a:rPr lang="en-IN">
                        <a:latin typeface="Cambria Math" panose="02040503050406030204" pitchFamily="18" charset="0"/>
                      </a:rPr>
                      <m:t>05</m:t>
                    </m:r>
                  </m:oMath>
                </a14:m>
                <a:r>
                  <a:rPr lang="en-IN" sz="2800" dirty="0">
                    <a:latin typeface="Cambria Math" panose="02040503050406030204" pitchFamily="18" charset="0"/>
                    <a:ea typeface="Cambria Math" panose="02040503050406030204" pitchFamily="18" charset="0"/>
                  </a:rPr>
                  <a:t>?</a:t>
                </a:r>
                <a:endParaRPr lang="en-IN" dirty="0"/>
              </a:p>
              <a:p>
                <a:pPr>
                  <a:defRPr sz="2800"/>
                </a:pPr>
                <a:endParaRPr sz="2800" dirty="0">
                  <a:latin typeface="Cambria Math" panose="02040503050406030204" pitchFamily="18" charset="0"/>
                  <a:ea typeface="Cambria Math" panose="02040503050406030204" pitchFamily="18" charset="0"/>
                </a:endParaRP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148"/>
                </a:stretch>
              </a:blipFill>
            </p:spPr>
            <p:txBody>
              <a:bodyPr/>
              <a:lstStyle/>
              <a:p>
                <a:r>
                  <a:rPr lang="en-IN">
                    <a:noFill/>
                  </a:rPr>
                  <a:t> </a:t>
                </a:r>
              </a:p>
            </p:txBody>
          </p:sp>
        </mc:Fallback>
      </mc:AlternateContent>
    </p:spTree>
    <p:extLst>
      <p:ext uri="{BB962C8B-B14F-4D97-AF65-F5344CB8AC3E}">
        <p14:creationId xmlns:p14="http://schemas.microsoft.com/office/powerpoint/2010/main" val="13815986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Performing the Wilcoxon Signed-Rank Test</a:t>
            </a:r>
            <a:r>
              <a:rPr lang="en-US" dirty="0"/>
              <a:t>—Slide 3</a:t>
            </a:r>
            <a:endParaRPr dirty="0"/>
          </a:p>
        </p:txBody>
      </p:sp>
      <p:sp>
        <p:nvSpPr>
          <p:cNvPr id="6" name="TextBox 5">
            <a:extLst>
              <a:ext uri="{FF2B5EF4-FFF2-40B4-BE49-F238E27FC236}">
                <a16:creationId xmlns:a16="http://schemas.microsoft.com/office/drawing/2014/main" id="{8B2C68EA-C7DB-DCA7-3530-4AFCD8572F2B}"/>
              </a:ext>
            </a:extLst>
          </p:cNvPr>
          <p:cNvSpPr txBox="1"/>
          <p:nvPr/>
        </p:nvSpPr>
        <p:spPr>
          <a:xfrm>
            <a:off x="457200" y="1039905"/>
            <a:ext cx="8229600" cy="430887"/>
          </a:xfrm>
          <a:prstGeom prst="rect">
            <a:avLst/>
          </a:prstGeom>
          <a:noFill/>
        </p:spPr>
        <p:txBody>
          <a:bodyPr wrap="square">
            <a:spAutoFit/>
          </a:bodyPr>
          <a:lstStyle/>
          <a:p>
            <a:pPr algn="ctr"/>
            <a:r>
              <a:rPr lang="en-IN" sz="2200" b="1" dirty="0"/>
              <a:t>Table 3 – Number of Times Dining Out</a:t>
            </a:r>
          </a:p>
        </p:txBody>
      </p:sp>
      <mc:AlternateContent xmlns:mc="http://schemas.openxmlformats.org/markup-compatibility/2006" xmlns:a14="http://schemas.microsoft.com/office/drawing/2010/main">
        <mc:Choice Requires="a14">
          <p:graphicFrame>
            <p:nvGraphicFramePr>
              <p:cNvPr id="3" name="Table Placeholder 2" descr="The table contains seven columns which are:&#10;Customer, 2006 denoted Y, 2008 denoted X, Difference between the year 2006 minus 2008, Absolute Value of Difference, Rank of Absolute Value of Difference, Signed Rank.&#10;Row 1: Customer 1, 2006 value 52, 2008 value 47, Difference 5, Absolute Value 5, Ranked 7, Signed Rank 7.&#10;Row 2: Customer 2, 2006 value 68, 2008 value 68, Difference 0, Absolute Value 0, Rank Ignore, Signed Rank Ignore.&#10;Row 3: Customer 3, 2006 value 72, 2008 value 66, Difference 6, Absolute Value 6, Ranked 8, Signed Rank minus 8.&#10;Row 4: Customer 4, 2006 value 64, 2008 value 67, Difference minus 3, Absolute Value 3, Ranked 4, Signed Rank minus 4.&#10;Row 5: Customer 5, 2006 value 70, 2008 value 66, Difference 4, Absolute Value 4, Ranked 5.5, Signed Rank 5.5.&#10;Row 6: Customer 6, 2006 value 34, 2008 value 36, Difference minus 2, Absolute Value 2, Ranked 2.5, Signed Rank minus 2.5.&#10;Row 7: Customer 7, 2006 value 64, 2008 value 60, Difference 4, Absolute Value 4, Ranked 5.5, Signed Rank 5.5.&#10;Row 8: Customer 8, 2006 value 66, 2008 value 64, Difference 2, Absolute Value 2, Ranked 2.5, Signed Rank 2.5.&#10;Row 9: Customer 9, 2006 value 34, 2008 value 33, Difference 1, Absolute Value 1, Ranked 1, Signed Rank 1.&#10;&#10;Total + (positive sign) is 29.5 and Total minus (negative sign) is 6.5."/>
              <p:cNvGraphicFramePr>
                <a:graphicFrameLocks noGrp="1"/>
              </p:cNvGraphicFramePr>
              <p:nvPr>
                <p:ph type="tbl" sz="quarter" idx="10"/>
                <p:extLst>
                  <p:ext uri="{D42A27DB-BD31-4B8C-83A1-F6EECF244321}">
                    <p14:modId xmlns:p14="http://schemas.microsoft.com/office/powerpoint/2010/main" val="832486414"/>
                  </p:ext>
                </p:extLst>
              </p:nvPr>
            </p:nvGraphicFramePr>
            <p:xfrm>
              <a:off x="457200" y="1519520"/>
              <a:ext cx="8229600" cy="4419600"/>
            </p:xfrm>
            <a:graphic>
              <a:graphicData uri="http://schemas.openxmlformats.org/drawingml/2006/table">
                <a:tbl>
                  <a:tblPr firstRow="1" bandRow="1">
                    <a:tableStyleId>{5940675A-B579-460E-94D1-54222C63F5DA}</a:tableStyleId>
                  </a:tblPr>
                  <a:tblGrid>
                    <a:gridCol w="1175657">
                      <a:extLst>
                        <a:ext uri="{9D8B030D-6E8A-4147-A177-3AD203B41FA5}">
                          <a16:colId xmlns:a16="http://schemas.microsoft.com/office/drawing/2014/main" val="20000"/>
                        </a:ext>
                      </a:extLst>
                    </a:gridCol>
                    <a:gridCol w="1175657">
                      <a:extLst>
                        <a:ext uri="{9D8B030D-6E8A-4147-A177-3AD203B41FA5}">
                          <a16:colId xmlns:a16="http://schemas.microsoft.com/office/drawing/2014/main" val="20001"/>
                        </a:ext>
                      </a:extLst>
                    </a:gridCol>
                    <a:gridCol w="1175657">
                      <a:extLst>
                        <a:ext uri="{9D8B030D-6E8A-4147-A177-3AD203B41FA5}">
                          <a16:colId xmlns:a16="http://schemas.microsoft.com/office/drawing/2014/main" val="20002"/>
                        </a:ext>
                      </a:extLst>
                    </a:gridCol>
                    <a:gridCol w="1175657">
                      <a:extLst>
                        <a:ext uri="{9D8B030D-6E8A-4147-A177-3AD203B41FA5}">
                          <a16:colId xmlns:a16="http://schemas.microsoft.com/office/drawing/2014/main" val="20003"/>
                        </a:ext>
                      </a:extLst>
                    </a:gridCol>
                    <a:gridCol w="1175657">
                      <a:extLst>
                        <a:ext uri="{9D8B030D-6E8A-4147-A177-3AD203B41FA5}">
                          <a16:colId xmlns:a16="http://schemas.microsoft.com/office/drawing/2014/main" val="20004"/>
                        </a:ext>
                      </a:extLst>
                    </a:gridCol>
                    <a:gridCol w="1175657">
                      <a:extLst>
                        <a:ext uri="{9D8B030D-6E8A-4147-A177-3AD203B41FA5}">
                          <a16:colId xmlns:a16="http://schemas.microsoft.com/office/drawing/2014/main" val="20005"/>
                        </a:ext>
                      </a:extLst>
                    </a:gridCol>
                    <a:gridCol w="1175658">
                      <a:extLst>
                        <a:ext uri="{9D8B030D-6E8A-4147-A177-3AD203B41FA5}">
                          <a16:colId xmlns:a16="http://schemas.microsoft.com/office/drawing/2014/main" val="20006"/>
                        </a:ext>
                      </a:extLst>
                    </a:gridCol>
                  </a:tblGrid>
                  <a:tr h="726838">
                    <a:tc>
                      <a:txBody>
                        <a:bodyPr/>
                        <a:lstStyle/>
                        <a:p>
                          <a:pPr algn="ctr">
                            <a:defRPr sz="1400" b="1"/>
                          </a:pPr>
                          <a:r>
                            <a:rPr dirty="0"/>
                            <a:t>Customer</a:t>
                          </a:r>
                        </a:p>
                      </a:txBody>
                      <a:tcPr anchor="ctr"/>
                    </a:tc>
                    <a:tc>
                      <a:txBody>
                        <a:bodyPr/>
                        <a:lstStyle/>
                        <a:p>
                          <a:pPr algn="ctr">
                            <a:defRPr sz="1400" b="1"/>
                          </a:pPr>
                          <a:r>
                            <a:rPr lang="en-IN" dirty="0"/>
                            <a:t>2006 (</a:t>
                          </a:r>
                          <a14:m>
                            <m:oMath xmlns:m="http://schemas.openxmlformats.org/officeDocument/2006/math">
                              <m:r>
                                <a:rPr lang="en-IN" sz="1400" b="1" smtClean="0">
                                  <a:latin typeface="Cambria Math" panose="02040503050406030204" pitchFamily="18" charset="0"/>
                                </a:rPr>
                                <m:t>𝒀</m:t>
                              </m:r>
                            </m:oMath>
                          </a14:m>
                          <a:r>
                            <a:rPr lang="en-IN" dirty="0"/>
                            <a:t>)</a:t>
                          </a:r>
                          <a:endParaRPr dirty="0"/>
                        </a:p>
                      </a:txBody>
                      <a:tcPr anchor="ctr"/>
                    </a:tc>
                    <a:tc>
                      <a:txBody>
                        <a:bodyPr/>
                        <a:lstStyle/>
                        <a:p>
                          <a:pPr algn="ctr">
                            <a:defRPr sz="1400" b="1"/>
                          </a:pPr>
                          <a:r>
                            <a:rPr lang="en-IN" dirty="0"/>
                            <a:t>2008(</a:t>
                          </a:r>
                          <a14:m>
                            <m:oMath xmlns:m="http://schemas.openxmlformats.org/officeDocument/2006/math">
                              <m:r>
                                <a:rPr lang="en-IN" b="1" smtClean="0">
                                  <a:latin typeface="Cambria Math" panose="02040503050406030204" pitchFamily="18" charset="0"/>
                                </a:rPr>
                                <m:t>𝑿</m:t>
                              </m:r>
                            </m:oMath>
                          </a14:m>
                          <a:r>
                            <a:rPr lang="en-IN" dirty="0"/>
                            <a:t>)</a:t>
                          </a:r>
                          <a:endParaRPr dirty="0"/>
                        </a:p>
                      </a:txBody>
                      <a:tcPr anchor="ctr"/>
                    </a:tc>
                    <a:tc>
                      <a:txBody>
                        <a:bodyPr/>
                        <a:lstStyle/>
                        <a:p>
                          <a:pPr algn="ctr">
                            <a:defRPr sz="1400" b="1"/>
                          </a:pPr>
                          <a:r>
                            <a:rPr dirty="0"/>
                            <a:t>Difference 2006−2008</a:t>
                          </a:r>
                        </a:p>
                      </a:txBody>
                      <a:tcPr anchor="ctr"/>
                    </a:tc>
                    <a:tc>
                      <a:txBody>
                        <a:bodyPr/>
                        <a:lstStyle/>
                        <a:p>
                          <a:pPr algn="ctr">
                            <a:defRPr sz="1400" b="1"/>
                          </a:pPr>
                          <a:r>
                            <a:rPr dirty="0"/>
                            <a:t>Absolute Value of Difference</a:t>
                          </a:r>
                        </a:p>
                      </a:txBody>
                      <a:tcPr anchor="ctr"/>
                    </a:tc>
                    <a:tc>
                      <a:txBody>
                        <a:bodyPr/>
                        <a:lstStyle/>
                        <a:p>
                          <a:pPr algn="ctr">
                            <a:defRPr sz="1400" b="1"/>
                          </a:pPr>
                          <a:r>
                            <a:rPr dirty="0"/>
                            <a:t>Rank of Absolute Value of Difference</a:t>
                          </a:r>
                        </a:p>
                      </a:txBody>
                      <a:tcPr anchor="ctr"/>
                    </a:tc>
                    <a:tc>
                      <a:txBody>
                        <a:bodyPr/>
                        <a:lstStyle/>
                        <a:p>
                          <a:pPr algn="ctr">
                            <a:defRPr sz="1400" b="1"/>
                          </a:pPr>
                          <a:r>
                            <a:rPr dirty="0"/>
                            <a:t>Signed Rank</a:t>
                          </a:r>
                        </a:p>
                      </a:txBody>
                      <a:tcPr anchor="ctr"/>
                    </a:tc>
                    <a:extLst>
                      <a:ext uri="{0D108BD9-81ED-4DB2-BD59-A6C34878D82A}">
                        <a16:rowId xmlns:a16="http://schemas.microsoft.com/office/drawing/2014/main" val="10001"/>
                      </a:ext>
                    </a:extLst>
                  </a:tr>
                  <a:tr h="234464">
                    <a:tc>
                      <a:txBody>
                        <a:bodyPr/>
                        <a:lstStyle/>
                        <a:p>
                          <a:pPr algn="ctr">
                            <a:defRPr sz="1400"/>
                          </a:pPr>
                          <a:r>
                            <a:t>1</a:t>
                          </a:r>
                        </a:p>
                      </a:txBody>
                      <a:tcPr/>
                    </a:tc>
                    <a:tc>
                      <a:txBody>
                        <a:bodyPr/>
                        <a:lstStyle/>
                        <a:p>
                          <a:pPr algn="ctr"/>
                          <a:r>
                            <a:rPr sz="1400"/>
                            <a:t>52</a:t>
                          </a:r>
                          <a:endParaRPr sz="1400">
                            <a:latin typeface="Cambria Math"/>
                          </a:endParaRPr>
                        </a:p>
                      </a:txBody>
                      <a:tcPr/>
                    </a:tc>
                    <a:tc>
                      <a:txBody>
                        <a:bodyPr/>
                        <a:lstStyle/>
                        <a:p>
                          <a:pPr algn="ctr"/>
                          <a:r>
                            <a:rPr sz="1400" dirty="0"/>
                            <a:t>47</a:t>
                          </a:r>
                          <a:endParaRPr sz="1400" dirty="0">
                            <a:latin typeface="Cambria Math"/>
                          </a:endParaRPr>
                        </a:p>
                      </a:txBody>
                      <a:tcPr/>
                    </a:tc>
                    <a:tc>
                      <a:txBody>
                        <a:bodyPr/>
                        <a:lstStyle/>
                        <a:p>
                          <a:pPr algn="ctr"/>
                          <a:r>
                            <a:rPr sz="1400"/>
                            <a:t>5</a:t>
                          </a:r>
                          <a:endParaRPr sz="1400">
                            <a:latin typeface="Cambria Math"/>
                          </a:endParaRPr>
                        </a:p>
                      </a:txBody>
                      <a:tcPr/>
                    </a:tc>
                    <a:tc>
                      <a:txBody>
                        <a:bodyPr/>
                        <a:lstStyle/>
                        <a:p>
                          <a:pPr algn="ctr"/>
                          <a:r>
                            <a:rPr sz="1400"/>
                            <a:t>5</a:t>
                          </a:r>
                          <a:endParaRPr sz="1400">
                            <a:latin typeface="Cambria Math"/>
                          </a:endParaRPr>
                        </a:p>
                      </a:txBody>
                      <a:tcPr/>
                    </a:tc>
                    <a:tc>
                      <a:txBody>
                        <a:bodyPr/>
                        <a:lstStyle/>
                        <a:p>
                          <a:pPr algn="ctr"/>
                          <a:r>
                            <a:rPr sz="1400"/>
                            <a:t>7</a:t>
                          </a:r>
                          <a:endParaRPr sz="1400">
                            <a:latin typeface="Cambria Math"/>
                          </a:endParaRPr>
                        </a:p>
                      </a:txBody>
                      <a:tcPr/>
                    </a:tc>
                    <a:tc>
                      <a:txBody>
                        <a:bodyPr/>
                        <a:lstStyle/>
                        <a:p>
                          <a:pPr algn="ctr"/>
                          <a:r>
                            <a:rPr sz="1400"/>
                            <a:t>7</a:t>
                          </a:r>
                          <a:endParaRPr sz="1400">
                            <a:latin typeface="Cambria Math"/>
                          </a:endParaRPr>
                        </a:p>
                      </a:txBody>
                      <a:tcPr/>
                    </a:tc>
                    <a:extLst>
                      <a:ext uri="{0D108BD9-81ED-4DB2-BD59-A6C34878D82A}">
                        <a16:rowId xmlns:a16="http://schemas.microsoft.com/office/drawing/2014/main" val="10002"/>
                      </a:ext>
                    </a:extLst>
                  </a:tr>
                  <a:tr h="234464">
                    <a:tc>
                      <a:txBody>
                        <a:bodyPr/>
                        <a:lstStyle/>
                        <a:p>
                          <a:pPr algn="ctr">
                            <a:defRPr sz="1400"/>
                          </a:pPr>
                          <a:r>
                            <a:t>2</a:t>
                          </a:r>
                        </a:p>
                      </a:txBody>
                      <a:tcPr/>
                    </a:tc>
                    <a:tc>
                      <a:txBody>
                        <a:bodyPr/>
                        <a:lstStyle/>
                        <a:p>
                          <a:pPr algn="ctr"/>
                          <a:r>
                            <a:rPr sz="1400"/>
                            <a:t>68</a:t>
                          </a:r>
                          <a:endParaRPr sz="1400">
                            <a:latin typeface="Cambria Math"/>
                          </a:endParaRPr>
                        </a:p>
                      </a:txBody>
                      <a:tcPr/>
                    </a:tc>
                    <a:tc>
                      <a:txBody>
                        <a:bodyPr/>
                        <a:lstStyle/>
                        <a:p>
                          <a:pPr algn="ctr"/>
                          <a:r>
                            <a:rPr sz="1400"/>
                            <a:t>68</a:t>
                          </a:r>
                          <a:endParaRPr sz="1400">
                            <a:latin typeface="Cambria Math"/>
                          </a:endParaRPr>
                        </a:p>
                      </a:txBody>
                      <a:tcPr/>
                    </a:tc>
                    <a:tc>
                      <a:txBody>
                        <a:bodyPr/>
                        <a:lstStyle/>
                        <a:p>
                          <a:pPr algn="ctr"/>
                          <a:r>
                            <a:rPr sz="1400"/>
                            <a:t>0</a:t>
                          </a:r>
                          <a:endParaRPr sz="1400">
                            <a:latin typeface="Cambria Math"/>
                          </a:endParaRPr>
                        </a:p>
                      </a:txBody>
                      <a:tcPr/>
                    </a:tc>
                    <a:tc>
                      <a:txBody>
                        <a:bodyPr/>
                        <a:lstStyle/>
                        <a:p>
                          <a:pPr algn="ctr"/>
                          <a:r>
                            <a:rPr sz="1400"/>
                            <a:t>0</a:t>
                          </a:r>
                          <a:endParaRPr sz="1400">
                            <a:latin typeface="Cambria Math"/>
                          </a:endParaRPr>
                        </a:p>
                      </a:txBody>
                      <a:tcPr/>
                    </a:tc>
                    <a:tc>
                      <a:txBody>
                        <a:bodyPr/>
                        <a:lstStyle/>
                        <a:p>
                          <a:pPr algn="ctr"/>
                          <a:r>
                            <a:rPr sz="1400" dirty="0"/>
                            <a:t>Ignore</a:t>
                          </a:r>
                          <a:endParaRPr sz="1400" dirty="0">
                            <a:latin typeface="Cambria Math"/>
                          </a:endParaRPr>
                        </a:p>
                      </a:txBody>
                      <a:tcPr/>
                    </a:tc>
                    <a:tc>
                      <a:txBody>
                        <a:bodyPr/>
                        <a:lstStyle/>
                        <a:p>
                          <a:pPr algn="ctr"/>
                          <a:r>
                            <a:rPr sz="1400"/>
                            <a:t>Ignore</a:t>
                          </a:r>
                          <a:endParaRPr sz="1400">
                            <a:latin typeface="Cambria Math"/>
                          </a:endParaRPr>
                        </a:p>
                      </a:txBody>
                      <a:tcPr/>
                    </a:tc>
                    <a:extLst>
                      <a:ext uri="{0D108BD9-81ED-4DB2-BD59-A6C34878D82A}">
                        <a16:rowId xmlns:a16="http://schemas.microsoft.com/office/drawing/2014/main" val="10003"/>
                      </a:ext>
                    </a:extLst>
                  </a:tr>
                  <a:tr h="234464">
                    <a:tc>
                      <a:txBody>
                        <a:bodyPr/>
                        <a:lstStyle/>
                        <a:p>
                          <a:pPr algn="ctr">
                            <a:defRPr sz="1400"/>
                          </a:pPr>
                          <a:r>
                            <a:t>3</a:t>
                          </a:r>
                        </a:p>
                      </a:txBody>
                      <a:tcPr/>
                    </a:tc>
                    <a:tc>
                      <a:txBody>
                        <a:bodyPr/>
                        <a:lstStyle/>
                        <a:p>
                          <a:pPr algn="ctr"/>
                          <a:r>
                            <a:rPr sz="1400"/>
                            <a:t>72</a:t>
                          </a:r>
                          <a:endParaRPr sz="1400">
                            <a:latin typeface="Cambria Math"/>
                          </a:endParaRPr>
                        </a:p>
                      </a:txBody>
                      <a:tcPr/>
                    </a:tc>
                    <a:tc>
                      <a:txBody>
                        <a:bodyPr/>
                        <a:lstStyle/>
                        <a:p>
                          <a:pPr algn="ctr"/>
                          <a:r>
                            <a:rPr sz="1400"/>
                            <a:t>66</a:t>
                          </a:r>
                          <a:endParaRPr sz="1400">
                            <a:latin typeface="Cambria Math"/>
                          </a:endParaRPr>
                        </a:p>
                      </a:txBody>
                      <a:tcPr/>
                    </a:tc>
                    <a:tc>
                      <a:txBody>
                        <a:bodyPr/>
                        <a:lstStyle/>
                        <a:p>
                          <a:pPr algn="ctr"/>
                          <a:r>
                            <a:rPr sz="1400"/>
                            <a:t>6</a:t>
                          </a:r>
                          <a:endParaRPr sz="1400">
                            <a:latin typeface="Cambria Math"/>
                          </a:endParaRPr>
                        </a:p>
                      </a:txBody>
                      <a:tcPr/>
                    </a:tc>
                    <a:tc>
                      <a:txBody>
                        <a:bodyPr/>
                        <a:lstStyle/>
                        <a:p>
                          <a:pPr algn="ctr"/>
                          <a:r>
                            <a:rPr sz="1400"/>
                            <a:t>6</a:t>
                          </a:r>
                          <a:endParaRPr sz="1400">
                            <a:latin typeface="Cambria Math"/>
                          </a:endParaRPr>
                        </a:p>
                      </a:txBody>
                      <a:tcPr/>
                    </a:tc>
                    <a:tc>
                      <a:txBody>
                        <a:bodyPr/>
                        <a:lstStyle/>
                        <a:p>
                          <a:pPr algn="ctr"/>
                          <a:r>
                            <a:rPr sz="1400" dirty="0"/>
                            <a:t>8</a:t>
                          </a:r>
                          <a:endParaRPr sz="1400" dirty="0">
                            <a:latin typeface="Cambria Math"/>
                          </a:endParaRPr>
                        </a:p>
                      </a:txBody>
                      <a:tcPr/>
                    </a:tc>
                    <a:tc>
                      <a:txBody>
                        <a:bodyPr/>
                        <a:lstStyle/>
                        <a:p>
                          <a:pPr algn="ctr"/>
                          <a:r>
                            <a:rPr sz="1400"/>
                            <a:t>8</a:t>
                          </a:r>
                          <a:endParaRPr sz="1400">
                            <a:latin typeface="Cambria Math"/>
                          </a:endParaRPr>
                        </a:p>
                      </a:txBody>
                      <a:tcPr/>
                    </a:tc>
                    <a:extLst>
                      <a:ext uri="{0D108BD9-81ED-4DB2-BD59-A6C34878D82A}">
                        <a16:rowId xmlns:a16="http://schemas.microsoft.com/office/drawing/2014/main" val="10004"/>
                      </a:ext>
                    </a:extLst>
                  </a:tr>
                  <a:tr h="234464">
                    <a:tc>
                      <a:txBody>
                        <a:bodyPr/>
                        <a:lstStyle/>
                        <a:p>
                          <a:pPr algn="ctr">
                            <a:defRPr sz="1400"/>
                          </a:pPr>
                          <a:r>
                            <a:t>4</a:t>
                          </a:r>
                        </a:p>
                      </a:txBody>
                      <a:tcPr/>
                    </a:tc>
                    <a:tc>
                      <a:txBody>
                        <a:bodyPr/>
                        <a:lstStyle/>
                        <a:p>
                          <a:pPr algn="ctr"/>
                          <a:r>
                            <a:rPr sz="1400"/>
                            <a:t>64</a:t>
                          </a:r>
                          <a:endParaRPr sz="1400">
                            <a:latin typeface="Cambria Math"/>
                          </a:endParaRPr>
                        </a:p>
                      </a:txBody>
                      <a:tcPr/>
                    </a:tc>
                    <a:tc>
                      <a:txBody>
                        <a:bodyPr/>
                        <a:lstStyle/>
                        <a:p>
                          <a:pPr algn="ctr"/>
                          <a:r>
                            <a:rPr sz="1400"/>
                            <a:t>67</a:t>
                          </a:r>
                          <a:endParaRPr sz="1400">
                            <a:latin typeface="Cambria Math"/>
                          </a:endParaRPr>
                        </a:p>
                      </a:txBody>
                      <a:tcPr/>
                    </a:tc>
                    <a:tc>
                      <a:txBody>
                        <a:bodyPr/>
                        <a:lstStyle/>
                        <a:p>
                          <a:pPr algn="ctr">
                            <a:defRPr sz="1400"/>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m:t>
                                </m:r>
                                <m:r>
                                  <a:rPr sz="1400">
                                    <a:latin typeface="Cambria Math" panose="02040503050406030204" pitchFamily="18" charset="0"/>
                                  </a:rPr>
                                  <m:t>3</m:t>
                                </m:r>
                              </m:oMath>
                            </m:oMathPara>
                          </a14:m>
                          <a:endParaRPr/>
                        </a:p>
                      </a:txBody>
                      <a:tcPr/>
                    </a:tc>
                    <a:tc>
                      <a:txBody>
                        <a:bodyPr/>
                        <a:lstStyle/>
                        <a:p>
                          <a:pPr algn="ctr"/>
                          <a:r>
                            <a:rPr sz="1400"/>
                            <a:t>3</a:t>
                          </a:r>
                          <a:endParaRPr sz="1400">
                            <a:latin typeface="Cambria Math"/>
                          </a:endParaRPr>
                        </a:p>
                      </a:txBody>
                      <a:tcPr/>
                    </a:tc>
                    <a:tc>
                      <a:txBody>
                        <a:bodyPr/>
                        <a:lstStyle/>
                        <a:p>
                          <a:pPr algn="ctr"/>
                          <a:r>
                            <a:rPr sz="1400"/>
                            <a:t>4</a:t>
                          </a:r>
                          <a:endParaRPr sz="1400">
                            <a:latin typeface="Cambria Math"/>
                          </a:endParaRPr>
                        </a:p>
                      </a:txBody>
                      <a:tcPr/>
                    </a:tc>
                    <a:tc>
                      <a:txBody>
                        <a:bodyPr/>
                        <a:lstStyle/>
                        <a:p>
                          <a:pPr algn="ctr">
                            <a:defRPr sz="1400"/>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m:t>
                                </m:r>
                                <m:r>
                                  <a:rPr sz="1400">
                                    <a:latin typeface="Cambria Math" panose="02040503050406030204" pitchFamily="18" charset="0"/>
                                  </a:rPr>
                                  <m:t>4</m:t>
                                </m:r>
                              </m:oMath>
                            </m:oMathPara>
                          </a14:m>
                          <a:endParaRPr/>
                        </a:p>
                      </a:txBody>
                      <a:tcPr/>
                    </a:tc>
                    <a:extLst>
                      <a:ext uri="{0D108BD9-81ED-4DB2-BD59-A6C34878D82A}">
                        <a16:rowId xmlns:a16="http://schemas.microsoft.com/office/drawing/2014/main" val="10005"/>
                      </a:ext>
                    </a:extLst>
                  </a:tr>
                  <a:tr h="234464">
                    <a:tc>
                      <a:txBody>
                        <a:bodyPr/>
                        <a:lstStyle/>
                        <a:p>
                          <a:pPr algn="ctr">
                            <a:defRPr sz="1400"/>
                          </a:pPr>
                          <a:r>
                            <a:t>5</a:t>
                          </a:r>
                        </a:p>
                      </a:txBody>
                      <a:tcPr/>
                    </a:tc>
                    <a:tc>
                      <a:txBody>
                        <a:bodyPr/>
                        <a:lstStyle/>
                        <a:p>
                          <a:pPr algn="ctr"/>
                          <a:r>
                            <a:rPr sz="1400"/>
                            <a:t>70</a:t>
                          </a:r>
                          <a:endParaRPr sz="1400">
                            <a:latin typeface="Cambria Math"/>
                          </a:endParaRPr>
                        </a:p>
                      </a:txBody>
                      <a:tcPr/>
                    </a:tc>
                    <a:tc>
                      <a:txBody>
                        <a:bodyPr/>
                        <a:lstStyle/>
                        <a:p>
                          <a:pPr algn="ctr"/>
                          <a:r>
                            <a:rPr sz="1400"/>
                            <a:t>66</a:t>
                          </a:r>
                          <a:endParaRPr sz="1400">
                            <a:latin typeface="Cambria Math"/>
                          </a:endParaRPr>
                        </a:p>
                      </a:txBody>
                      <a:tcPr/>
                    </a:tc>
                    <a:tc>
                      <a:txBody>
                        <a:bodyPr/>
                        <a:lstStyle/>
                        <a:p>
                          <a:pPr algn="ctr"/>
                          <a:r>
                            <a:rPr sz="1400"/>
                            <a:t>4</a:t>
                          </a:r>
                          <a:endParaRPr sz="1400">
                            <a:latin typeface="Cambria Math"/>
                          </a:endParaRPr>
                        </a:p>
                      </a:txBody>
                      <a:tcPr/>
                    </a:tc>
                    <a:tc>
                      <a:txBody>
                        <a:bodyPr/>
                        <a:lstStyle/>
                        <a:p>
                          <a:pPr algn="ctr"/>
                          <a:r>
                            <a:rPr sz="1400"/>
                            <a:t>4</a:t>
                          </a:r>
                          <a:endParaRPr sz="1400">
                            <a:latin typeface="Cambria Math"/>
                          </a:endParaRPr>
                        </a:p>
                      </a:txBody>
                      <a:tcPr/>
                    </a:tc>
                    <a:tc>
                      <a:txBody>
                        <a:bodyPr/>
                        <a:lstStyle/>
                        <a:p>
                          <a:pPr algn="ctr"/>
                          <a:r>
                            <a:rPr sz="1400"/>
                            <a:t>5.5</a:t>
                          </a:r>
                          <a:endParaRPr sz="1400">
                            <a:latin typeface="Cambria Math"/>
                          </a:endParaRPr>
                        </a:p>
                      </a:txBody>
                      <a:tcPr/>
                    </a:tc>
                    <a:tc>
                      <a:txBody>
                        <a:bodyPr/>
                        <a:lstStyle/>
                        <a:p>
                          <a:pPr algn="ctr"/>
                          <a:r>
                            <a:rPr sz="1400"/>
                            <a:t>5.5</a:t>
                          </a:r>
                          <a:endParaRPr sz="1400">
                            <a:latin typeface="Cambria Math"/>
                          </a:endParaRPr>
                        </a:p>
                      </a:txBody>
                      <a:tcPr/>
                    </a:tc>
                    <a:extLst>
                      <a:ext uri="{0D108BD9-81ED-4DB2-BD59-A6C34878D82A}">
                        <a16:rowId xmlns:a16="http://schemas.microsoft.com/office/drawing/2014/main" val="10006"/>
                      </a:ext>
                    </a:extLst>
                  </a:tr>
                  <a:tr h="234464">
                    <a:tc>
                      <a:txBody>
                        <a:bodyPr/>
                        <a:lstStyle/>
                        <a:p>
                          <a:pPr algn="ctr">
                            <a:defRPr sz="1400"/>
                          </a:pPr>
                          <a:r>
                            <a:t>6</a:t>
                          </a:r>
                        </a:p>
                      </a:txBody>
                      <a:tcPr/>
                    </a:tc>
                    <a:tc>
                      <a:txBody>
                        <a:bodyPr/>
                        <a:lstStyle/>
                        <a:p>
                          <a:pPr algn="ctr"/>
                          <a:r>
                            <a:rPr sz="1400"/>
                            <a:t>34</a:t>
                          </a:r>
                          <a:endParaRPr sz="1400">
                            <a:latin typeface="Cambria Math"/>
                          </a:endParaRPr>
                        </a:p>
                      </a:txBody>
                      <a:tcPr/>
                    </a:tc>
                    <a:tc>
                      <a:txBody>
                        <a:bodyPr/>
                        <a:lstStyle/>
                        <a:p>
                          <a:pPr algn="ctr"/>
                          <a:r>
                            <a:rPr sz="1400" dirty="0"/>
                            <a:t>36</a:t>
                          </a:r>
                          <a:endParaRPr sz="1400" dirty="0">
                            <a:latin typeface="Cambria Math"/>
                          </a:endParaRPr>
                        </a:p>
                      </a:txBody>
                      <a:tcPr/>
                    </a:tc>
                    <a:tc>
                      <a:txBody>
                        <a:bodyPr/>
                        <a:lstStyle/>
                        <a:p>
                          <a:pPr algn="ctr">
                            <a:defRPr sz="1400"/>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m:t>
                                </m:r>
                                <m:r>
                                  <a:rPr sz="1400">
                                    <a:latin typeface="Cambria Math" panose="02040503050406030204" pitchFamily="18" charset="0"/>
                                  </a:rPr>
                                  <m:t>2</m:t>
                                </m:r>
                              </m:oMath>
                            </m:oMathPara>
                          </a14:m>
                          <a:endParaRPr/>
                        </a:p>
                      </a:txBody>
                      <a:tcPr/>
                    </a:tc>
                    <a:tc>
                      <a:txBody>
                        <a:bodyPr/>
                        <a:lstStyle/>
                        <a:p>
                          <a:pPr algn="ctr"/>
                          <a:r>
                            <a:rPr sz="1400"/>
                            <a:t>2</a:t>
                          </a:r>
                          <a:endParaRPr sz="1400">
                            <a:latin typeface="Cambria Math"/>
                          </a:endParaRPr>
                        </a:p>
                      </a:txBody>
                      <a:tcPr/>
                    </a:tc>
                    <a:tc>
                      <a:txBody>
                        <a:bodyPr/>
                        <a:lstStyle/>
                        <a:p>
                          <a:pPr algn="ctr"/>
                          <a:r>
                            <a:rPr sz="1400"/>
                            <a:t>2.5</a:t>
                          </a:r>
                          <a:endParaRPr sz="1400">
                            <a:latin typeface="Cambria Math"/>
                          </a:endParaRPr>
                        </a:p>
                      </a:txBody>
                      <a:tcPr/>
                    </a:tc>
                    <a:tc>
                      <a:txBody>
                        <a:bodyPr/>
                        <a:lstStyle/>
                        <a:p>
                          <a:pPr algn="ctr">
                            <a:defRPr sz="1400"/>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m:t>
                                </m:r>
                                <m:r>
                                  <a:rPr sz="1400">
                                    <a:latin typeface="Cambria Math" panose="02040503050406030204" pitchFamily="18" charset="0"/>
                                  </a:rPr>
                                  <m:t>2</m:t>
                                </m:r>
                                <m:r>
                                  <a:rPr sz="1400">
                                    <a:latin typeface="Cambria Math" panose="02040503050406030204" pitchFamily="18" charset="0"/>
                                  </a:rPr>
                                  <m:t>.</m:t>
                                </m:r>
                                <m:r>
                                  <a:rPr sz="1400">
                                    <a:latin typeface="Cambria Math" panose="02040503050406030204" pitchFamily="18" charset="0"/>
                                  </a:rPr>
                                  <m:t>5</m:t>
                                </m:r>
                              </m:oMath>
                            </m:oMathPara>
                          </a14:m>
                          <a:endParaRPr dirty="0"/>
                        </a:p>
                      </a:txBody>
                      <a:tcPr/>
                    </a:tc>
                    <a:extLst>
                      <a:ext uri="{0D108BD9-81ED-4DB2-BD59-A6C34878D82A}">
                        <a16:rowId xmlns:a16="http://schemas.microsoft.com/office/drawing/2014/main" val="10007"/>
                      </a:ext>
                    </a:extLst>
                  </a:tr>
                  <a:tr h="234464">
                    <a:tc>
                      <a:txBody>
                        <a:bodyPr/>
                        <a:lstStyle/>
                        <a:p>
                          <a:pPr algn="ctr">
                            <a:defRPr sz="1400"/>
                          </a:pPr>
                          <a:r>
                            <a:t>7</a:t>
                          </a:r>
                        </a:p>
                      </a:txBody>
                      <a:tcPr/>
                    </a:tc>
                    <a:tc>
                      <a:txBody>
                        <a:bodyPr/>
                        <a:lstStyle/>
                        <a:p>
                          <a:pPr algn="ctr"/>
                          <a:r>
                            <a:rPr sz="1400"/>
                            <a:t>64</a:t>
                          </a:r>
                          <a:endParaRPr sz="1400">
                            <a:latin typeface="Cambria Math"/>
                          </a:endParaRPr>
                        </a:p>
                      </a:txBody>
                      <a:tcPr/>
                    </a:tc>
                    <a:tc>
                      <a:txBody>
                        <a:bodyPr/>
                        <a:lstStyle/>
                        <a:p>
                          <a:pPr algn="ctr"/>
                          <a:r>
                            <a:rPr sz="1400"/>
                            <a:t>60</a:t>
                          </a:r>
                          <a:endParaRPr sz="1400">
                            <a:latin typeface="Cambria Math"/>
                          </a:endParaRPr>
                        </a:p>
                      </a:txBody>
                      <a:tcPr/>
                    </a:tc>
                    <a:tc>
                      <a:txBody>
                        <a:bodyPr/>
                        <a:lstStyle/>
                        <a:p>
                          <a:pPr algn="ctr"/>
                          <a:r>
                            <a:rPr sz="1400"/>
                            <a:t>4</a:t>
                          </a:r>
                          <a:endParaRPr sz="1400">
                            <a:latin typeface="Cambria Math"/>
                          </a:endParaRPr>
                        </a:p>
                      </a:txBody>
                      <a:tcPr/>
                    </a:tc>
                    <a:tc>
                      <a:txBody>
                        <a:bodyPr/>
                        <a:lstStyle/>
                        <a:p>
                          <a:pPr algn="ctr"/>
                          <a:r>
                            <a:rPr sz="1400"/>
                            <a:t>4</a:t>
                          </a:r>
                          <a:endParaRPr sz="1400">
                            <a:latin typeface="Cambria Math"/>
                          </a:endParaRPr>
                        </a:p>
                      </a:txBody>
                      <a:tcPr/>
                    </a:tc>
                    <a:tc>
                      <a:txBody>
                        <a:bodyPr/>
                        <a:lstStyle/>
                        <a:p>
                          <a:pPr algn="ctr"/>
                          <a:r>
                            <a:rPr sz="1400"/>
                            <a:t>5.5</a:t>
                          </a:r>
                          <a:endParaRPr sz="1400">
                            <a:latin typeface="Cambria Math"/>
                          </a:endParaRPr>
                        </a:p>
                      </a:txBody>
                      <a:tcPr/>
                    </a:tc>
                    <a:tc>
                      <a:txBody>
                        <a:bodyPr/>
                        <a:lstStyle/>
                        <a:p>
                          <a:pPr algn="ctr"/>
                          <a:r>
                            <a:rPr sz="1400"/>
                            <a:t>5.5</a:t>
                          </a:r>
                          <a:endParaRPr sz="1400">
                            <a:latin typeface="Cambria Math"/>
                          </a:endParaRPr>
                        </a:p>
                      </a:txBody>
                      <a:tcPr/>
                    </a:tc>
                    <a:extLst>
                      <a:ext uri="{0D108BD9-81ED-4DB2-BD59-A6C34878D82A}">
                        <a16:rowId xmlns:a16="http://schemas.microsoft.com/office/drawing/2014/main" val="10008"/>
                      </a:ext>
                    </a:extLst>
                  </a:tr>
                  <a:tr h="234464">
                    <a:tc>
                      <a:txBody>
                        <a:bodyPr/>
                        <a:lstStyle/>
                        <a:p>
                          <a:pPr algn="ctr">
                            <a:defRPr sz="1400"/>
                          </a:pPr>
                          <a:r>
                            <a:t>8</a:t>
                          </a:r>
                        </a:p>
                      </a:txBody>
                      <a:tcPr/>
                    </a:tc>
                    <a:tc>
                      <a:txBody>
                        <a:bodyPr/>
                        <a:lstStyle/>
                        <a:p>
                          <a:pPr algn="ctr"/>
                          <a:r>
                            <a:rPr sz="1400"/>
                            <a:t>66</a:t>
                          </a:r>
                          <a:endParaRPr sz="1400">
                            <a:latin typeface="Cambria Math"/>
                          </a:endParaRPr>
                        </a:p>
                      </a:txBody>
                      <a:tcPr/>
                    </a:tc>
                    <a:tc>
                      <a:txBody>
                        <a:bodyPr/>
                        <a:lstStyle/>
                        <a:p>
                          <a:pPr algn="ctr"/>
                          <a:r>
                            <a:rPr sz="1400"/>
                            <a:t>64</a:t>
                          </a:r>
                          <a:endParaRPr sz="1400">
                            <a:latin typeface="Cambria Math"/>
                          </a:endParaRPr>
                        </a:p>
                      </a:txBody>
                      <a:tcPr/>
                    </a:tc>
                    <a:tc>
                      <a:txBody>
                        <a:bodyPr/>
                        <a:lstStyle/>
                        <a:p>
                          <a:pPr algn="ctr"/>
                          <a:r>
                            <a:rPr sz="1400"/>
                            <a:t>2</a:t>
                          </a:r>
                          <a:endParaRPr sz="1400">
                            <a:latin typeface="Cambria Math"/>
                          </a:endParaRPr>
                        </a:p>
                      </a:txBody>
                      <a:tcPr/>
                    </a:tc>
                    <a:tc>
                      <a:txBody>
                        <a:bodyPr/>
                        <a:lstStyle/>
                        <a:p>
                          <a:pPr algn="ctr"/>
                          <a:r>
                            <a:rPr sz="1400"/>
                            <a:t>2</a:t>
                          </a:r>
                          <a:endParaRPr sz="1400">
                            <a:latin typeface="Cambria Math"/>
                          </a:endParaRPr>
                        </a:p>
                      </a:txBody>
                      <a:tcPr/>
                    </a:tc>
                    <a:tc>
                      <a:txBody>
                        <a:bodyPr/>
                        <a:lstStyle/>
                        <a:p>
                          <a:pPr algn="ctr"/>
                          <a:r>
                            <a:rPr sz="1400"/>
                            <a:t>2.5</a:t>
                          </a:r>
                          <a:endParaRPr sz="1400">
                            <a:latin typeface="Cambria Math"/>
                          </a:endParaRPr>
                        </a:p>
                      </a:txBody>
                      <a:tcPr/>
                    </a:tc>
                    <a:tc>
                      <a:txBody>
                        <a:bodyPr/>
                        <a:lstStyle/>
                        <a:p>
                          <a:pPr algn="ctr"/>
                          <a:r>
                            <a:rPr sz="1400"/>
                            <a:t>2.5</a:t>
                          </a:r>
                          <a:endParaRPr sz="1400">
                            <a:latin typeface="Cambria Math"/>
                          </a:endParaRPr>
                        </a:p>
                      </a:txBody>
                      <a:tcPr/>
                    </a:tc>
                    <a:extLst>
                      <a:ext uri="{0D108BD9-81ED-4DB2-BD59-A6C34878D82A}">
                        <a16:rowId xmlns:a16="http://schemas.microsoft.com/office/drawing/2014/main" val="10009"/>
                      </a:ext>
                    </a:extLst>
                  </a:tr>
                  <a:tr h="234464">
                    <a:tc>
                      <a:txBody>
                        <a:bodyPr/>
                        <a:lstStyle/>
                        <a:p>
                          <a:pPr algn="ctr">
                            <a:defRPr sz="1400"/>
                          </a:pPr>
                          <a:r>
                            <a:t>9</a:t>
                          </a:r>
                        </a:p>
                      </a:txBody>
                      <a:tcPr/>
                    </a:tc>
                    <a:tc>
                      <a:txBody>
                        <a:bodyPr/>
                        <a:lstStyle/>
                        <a:p>
                          <a:pPr algn="ctr"/>
                          <a:r>
                            <a:rPr sz="1400"/>
                            <a:t>34</a:t>
                          </a:r>
                          <a:endParaRPr sz="1400">
                            <a:latin typeface="Cambria Math"/>
                          </a:endParaRPr>
                        </a:p>
                      </a:txBody>
                      <a:tcPr/>
                    </a:tc>
                    <a:tc>
                      <a:txBody>
                        <a:bodyPr/>
                        <a:lstStyle/>
                        <a:p>
                          <a:pPr algn="ctr"/>
                          <a:r>
                            <a:rPr sz="1400"/>
                            <a:t>33</a:t>
                          </a:r>
                          <a:endParaRPr sz="1400">
                            <a:latin typeface="Cambria Math"/>
                          </a:endParaRPr>
                        </a:p>
                      </a:txBody>
                      <a:tcPr/>
                    </a:tc>
                    <a:tc>
                      <a:txBody>
                        <a:bodyPr/>
                        <a:lstStyle/>
                        <a:p>
                          <a:pPr algn="ctr"/>
                          <a:r>
                            <a:rPr sz="1400"/>
                            <a:t>1</a:t>
                          </a:r>
                          <a:endParaRPr sz="1400">
                            <a:latin typeface="Cambria Math"/>
                          </a:endParaRPr>
                        </a:p>
                      </a:txBody>
                      <a:tcPr/>
                    </a:tc>
                    <a:tc>
                      <a:txBody>
                        <a:bodyPr/>
                        <a:lstStyle/>
                        <a:p>
                          <a:pPr algn="ctr"/>
                          <a:r>
                            <a:rPr sz="1400"/>
                            <a:t>1</a:t>
                          </a:r>
                          <a:endParaRPr sz="1400">
                            <a:latin typeface="Cambria Math"/>
                          </a:endParaRPr>
                        </a:p>
                      </a:txBody>
                      <a:tcPr/>
                    </a:tc>
                    <a:tc>
                      <a:txBody>
                        <a:bodyPr/>
                        <a:lstStyle/>
                        <a:p>
                          <a:pPr algn="ctr"/>
                          <a:r>
                            <a:rPr sz="1400"/>
                            <a:t>1</a:t>
                          </a:r>
                          <a:endParaRPr sz="1400">
                            <a:latin typeface="Cambria Math"/>
                          </a:endParaRPr>
                        </a:p>
                      </a:txBody>
                      <a:tcPr/>
                    </a:tc>
                    <a:tc>
                      <a:txBody>
                        <a:bodyPr/>
                        <a:lstStyle/>
                        <a:p>
                          <a:pPr algn="ctr"/>
                          <a:r>
                            <a:rPr sz="1400"/>
                            <a:t>1</a:t>
                          </a:r>
                          <a:endParaRPr sz="1400">
                            <a:latin typeface="Cambria Math"/>
                          </a:endParaRPr>
                        </a:p>
                      </a:txBody>
                      <a:tcPr/>
                    </a:tc>
                    <a:extLst>
                      <a:ext uri="{0D108BD9-81ED-4DB2-BD59-A6C34878D82A}">
                        <a16:rowId xmlns:a16="http://schemas.microsoft.com/office/drawing/2014/main" val="10010"/>
                      </a:ext>
                    </a:extLst>
                  </a:tr>
                  <a:tr h="281357">
                    <a:tc>
                      <a:txBody>
                        <a:bodyPr/>
                        <a:lstStyle/>
                        <a:p>
                          <a:pPr algn="ctr"/>
                          <a:endParaRPr dirty="0"/>
                        </a:p>
                      </a:txBody>
                      <a:tcPr/>
                    </a:tc>
                    <a:tc>
                      <a:txBody>
                        <a:bodyPr/>
                        <a:lstStyle/>
                        <a:p>
                          <a:pPr algn="ctr"/>
                          <a:endParaRPr/>
                        </a:p>
                      </a:txBody>
                      <a:tcPr/>
                    </a:tc>
                    <a:tc>
                      <a:txBody>
                        <a:bodyPr/>
                        <a:lstStyle/>
                        <a:p>
                          <a:pPr algn="ctr"/>
                          <a:endParaRPr/>
                        </a:p>
                      </a:txBody>
                      <a:tcPr/>
                    </a:tc>
                    <a:tc>
                      <a:txBody>
                        <a:bodyPr/>
                        <a:lstStyle/>
                        <a:p>
                          <a:pPr algn="ctr"/>
                          <a:endParaRPr/>
                        </a:p>
                      </a:txBody>
                      <a:tcPr/>
                    </a:tc>
                    <a:tc>
                      <a:txBody>
                        <a:bodyPr/>
                        <a:lstStyle/>
                        <a:p>
                          <a:pPr algn="ctr"/>
                          <a:endParaRPr dirty="0"/>
                        </a:p>
                      </a:txBody>
                      <a:tcPr/>
                    </a:tc>
                    <a:tc>
                      <a:txBody>
                        <a:bodyPr/>
                        <a:lstStyle/>
                        <a:p>
                          <a:pPr algn="ctr">
                            <a:defRPr sz="1400" b="1"/>
                          </a:pPr>
                          <a:r>
                            <a:rPr dirty="0"/>
                            <a:t>Total </a:t>
                          </a:r>
                          <a14:m>
                            <m:oMath xmlns:m="http://schemas.openxmlformats.org/officeDocument/2006/math">
                              <m:r>
                                <a:rPr lang="en-IN" sz="1400" smtClean="0">
                                  <a:latin typeface="Cambria Math" panose="02040503050406030204" pitchFamily="18" charset="0"/>
                                </a:rPr>
                                <m:t>+</m:t>
                              </m:r>
                            </m:oMath>
                          </a14:m>
                          <a:endParaRPr dirty="0"/>
                        </a:p>
                      </a:txBody>
                      <a:tcPr/>
                    </a:tc>
                    <a:tc>
                      <a:txBody>
                        <a:bodyPr/>
                        <a:lstStyle/>
                        <a:p>
                          <a:pPr algn="ctr"/>
                          <a:r>
                            <a:rPr sz="1400"/>
                            <a:t>29.5</a:t>
                          </a:r>
                          <a:endParaRPr sz="1400">
                            <a:latin typeface="Cambria Math"/>
                          </a:endParaRPr>
                        </a:p>
                      </a:txBody>
                      <a:tcPr/>
                    </a:tc>
                    <a:extLst>
                      <a:ext uri="{0D108BD9-81ED-4DB2-BD59-A6C34878D82A}">
                        <a16:rowId xmlns:a16="http://schemas.microsoft.com/office/drawing/2014/main" val="10011"/>
                      </a:ext>
                    </a:extLst>
                  </a:tr>
                  <a:tr h="281357">
                    <a:tc>
                      <a:txBody>
                        <a:bodyPr/>
                        <a:lstStyle/>
                        <a:p>
                          <a:pPr algn="ctr"/>
                          <a:endParaRPr dirty="0"/>
                        </a:p>
                      </a:txBody>
                      <a:tcPr/>
                    </a:tc>
                    <a:tc>
                      <a:txBody>
                        <a:bodyPr/>
                        <a:lstStyle/>
                        <a:p>
                          <a:pPr algn="ctr"/>
                          <a:endParaRPr/>
                        </a:p>
                      </a:txBody>
                      <a:tcPr/>
                    </a:tc>
                    <a:tc>
                      <a:txBody>
                        <a:bodyPr/>
                        <a:lstStyle/>
                        <a:p>
                          <a:pPr algn="ctr"/>
                          <a:endParaRPr/>
                        </a:p>
                      </a:txBody>
                      <a:tcPr/>
                    </a:tc>
                    <a:tc>
                      <a:txBody>
                        <a:bodyPr/>
                        <a:lstStyle/>
                        <a:p>
                          <a:pPr algn="ctr"/>
                          <a:endParaRPr/>
                        </a:p>
                      </a:txBody>
                      <a:tcPr/>
                    </a:tc>
                    <a:tc>
                      <a:txBody>
                        <a:bodyPr/>
                        <a:lstStyle/>
                        <a:p>
                          <a:pPr algn="ctr"/>
                          <a:endParaRPr dirty="0"/>
                        </a:p>
                      </a:txBody>
                      <a:tcPr/>
                    </a:tc>
                    <a:tc>
                      <a:txBody>
                        <a:bodyPr/>
                        <a:lstStyle/>
                        <a:p>
                          <a:pPr algn="ctr">
                            <a:defRPr sz="1400" b="1"/>
                          </a:pPr>
                          <a:r>
                            <a:rPr dirty="0"/>
                            <a:t>Total </a:t>
                          </a:r>
                          <a14:m>
                            <m:oMath xmlns:m="http://schemas.openxmlformats.org/officeDocument/2006/math">
                              <m:r>
                                <a:rPr lang="en-IN" sz="1400" smtClean="0">
                                  <a:latin typeface="Cambria Math" panose="02040503050406030204" pitchFamily="18" charset="0"/>
                                </a:rPr>
                                <m:t>−</m:t>
                              </m:r>
                            </m:oMath>
                          </a14:m>
                          <a:endParaRPr dirty="0"/>
                        </a:p>
                      </a:txBody>
                      <a:tcPr/>
                    </a:tc>
                    <a:tc>
                      <a:txBody>
                        <a:bodyPr/>
                        <a:lstStyle/>
                        <a:p>
                          <a:pPr algn="ctr"/>
                          <a:r>
                            <a:rPr sz="1400" dirty="0"/>
                            <a:t>6.5</a:t>
                          </a:r>
                          <a:endParaRPr sz="1400" dirty="0">
                            <a:latin typeface="Cambria Math"/>
                          </a:endParaRPr>
                        </a:p>
                      </a:txBody>
                      <a:tcPr/>
                    </a:tc>
                    <a:extLst>
                      <a:ext uri="{0D108BD9-81ED-4DB2-BD59-A6C34878D82A}">
                        <a16:rowId xmlns:a16="http://schemas.microsoft.com/office/drawing/2014/main" val="10012"/>
                      </a:ext>
                    </a:extLst>
                  </a:tr>
                </a:tbl>
              </a:graphicData>
            </a:graphic>
          </p:graphicFrame>
        </mc:Choice>
        <mc:Fallback xmlns="">
          <p:graphicFrame>
            <p:nvGraphicFramePr>
              <p:cNvPr id="3" name="Table Placeholder 2" descr="The table contains seven columns which are:&#10;Customer, 2006 denoted Y, 2008 denoted X, Difference between the year 2006 minus 2008, Absolute Value of Difference, Rank of Absolute Value of Difference, Signed Rank.&#10;Row 1: Customer 1, 2006 value 52, 2008 value 47, Difference 5, Absolute Value 5, Ranked 7, Signed Rank 7.&#10;Row 2: Customer 2, 2006 value 68, 2008 value 68, Difference 0, Absolute Value 0, Rank Ignore, Signed Rank Ignore.&#10;Row 3: Customer 3, 2006 value 72, 2008 value 66, Difference 6, Absolute Value 6, Ranked 8, Signed Rank minus 8.&#10;Row 4: Customer 4, 2006 value 64, 2008 value 67, Difference minus 3, Absolute Value 3, Ranked 4, Signed Rank minus 4.&#10;Row 5: Customer 5, 2006 value 70, 2008 value 66, Difference 4, Absolute Value 4, Ranked 5.5, Signed Rank 5.5.&#10;Row 6: Customer 6, 2006 value 34, 2008 value 36, Difference minus 2, Absolute Value 2, Ranked 2.5, Signed Rank minus 2.5.&#10;Row 7: Customer 7, 2006 value 64, 2008 value 60, Difference 4, Absolute Value 4, Ranked 5.5, Signed Rank 5.5.&#10;Row 8: Customer 8, 2006 value 66, 2008 value 64, Difference 2, Absolute Value 2, Ranked 2.5, Signed Rank 2.5.&#10;Row 9: Customer 9, 2006 value 34, 2008 value 33, Difference 1, Absolute Value 1, Ranked 1, Signed Rank 1.&#10;&#10;Total + (positive sign) is 29.5 and Total minus (negative sign) is 6.5."/>
              <p:cNvGraphicFramePr>
                <a:graphicFrameLocks noGrp="1"/>
              </p:cNvGraphicFramePr>
              <p:nvPr>
                <p:ph type="tbl" sz="quarter" idx="10"/>
                <p:extLst>
                  <p:ext uri="{D42A27DB-BD31-4B8C-83A1-F6EECF244321}">
                    <p14:modId xmlns:p14="http://schemas.microsoft.com/office/powerpoint/2010/main" val="832486414"/>
                  </p:ext>
                </p:extLst>
              </p:nvPr>
            </p:nvGraphicFramePr>
            <p:xfrm>
              <a:off x="457200" y="1519520"/>
              <a:ext cx="8229600" cy="4419600"/>
            </p:xfrm>
            <a:graphic>
              <a:graphicData uri="http://schemas.openxmlformats.org/drawingml/2006/table">
                <a:tbl>
                  <a:tblPr firstRow="1" bandRow="1">
                    <a:tableStyleId>{5940675A-B579-460E-94D1-54222C63F5DA}</a:tableStyleId>
                  </a:tblPr>
                  <a:tblGrid>
                    <a:gridCol w="1175657">
                      <a:extLst>
                        <a:ext uri="{9D8B030D-6E8A-4147-A177-3AD203B41FA5}">
                          <a16:colId xmlns:a16="http://schemas.microsoft.com/office/drawing/2014/main" val="20000"/>
                        </a:ext>
                      </a:extLst>
                    </a:gridCol>
                    <a:gridCol w="1175657">
                      <a:extLst>
                        <a:ext uri="{9D8B030D-6E8A-4147-A177-3AD203B41FA5}">
                          <a16:colId xmlns:a16="http://schemas.microsoft.com/office/drawing/2014/main" val="20001"/>
                        </a:ext>
                      </a:extLst>
                    </a:gridCol>
                    <a:gridCol w="1175657">
                      <a:extLst>
                        <a:ext uri="{9D8B030D-6E8A-4147-A177-3AD203B41FA5}">
                          <a16:colId xmlns:a16="http://schemas.microsoft.com/office/drawing/2014/main" val="20002"/>
                        </a:ext>
                      </a:extLst>
                    </a:gridCol>
                    <a:gridCol w="1175657">
                      <a:extLst>
                        <a:ext uri="{9D8B030D-6E8A-4147-A177-3AD203B41FA5}">
                          <a16:colId xmlns:a16="http://schemas.microsoft.com/office/drawing/2014/main" val="20003"/>
                        </a:ext>
                      </a:extLst>
                    </a:gridCol>
                    <a:gridCol w="1175657">
                      <a:extLst>
                        <a:ext uri="{9D8B030D-6E8A-4147-A177-3AD203B41FA5}">
                          <a16:colId xmlns:a16="http://schemas.microsoft.com/office/drawing/2014/main" val="20004"/>
                        </a:ext>
                      </a:extLst>
                    </a:gridCol>
                    <a:gridCol w="1175657">
                      <a:extLst>
                        <a:ext uri="{9D8B030D-6E8A-4147-A177-3AD203B41FA5}">
                          <a16:colId xmlns:a16="http://schemas.microsoft.com/office/drawing/2014/main" val="20005"/>
                        </a:ext>
                      </a:extLst>
                    </a:gridCol>
                    <a:gridCol w="1175658">
                      <a:extLst>
                        <a:ext uri="{9D8B030D-6E8A-4147-A177-3AD203B41FA5}">
                          <a16:colId xmlns:a16="http://schemas.microsoft.com/office/drawing/2014/main" val="20006"/>
                        </a:ext>
                      </a:extLst>
                    </a:gridCol>
                  </a:tblGrid>
                  <a:tr h="944880">
                    <a:tc>
                      <a:txBody>
                        <a:bodyPr/>
                        <a:lstStyle/>
                        <a:p>
                          <a:pPr algn="ctr">
                            <a:defRPr sz="1400" b="1"/>
                          </a:pPr>
                          <a:r>
                            <a:rPr dirty="0"/>
                            <a:t>Customer</a:t>
                          </a:r>
                        </a:p>
                      </a:txBody>
                      <a:tcPr anchor="ctr"/>
                    </a:tc>
                    <a:tc>
                      <a:txBody>
                        <a:bodyPr/>
                        <a:lstStyle/>
                        <a:p>
                          <a:endParaRPr lang="en-US"/>
                        </a:p>
                      </a:txBody>
                      <a:tcPr anchor="ctr">
                        <a:blipFill>
                          <a:blip r:embed="rId2"/>
                          <a:stretch>
                            <a:fillRect l="-101036" t="-645" r="-501036" b="-369677"/>
                          </a:stretch>
                        </a:blipFill>
                      </a:tcPr>
                    </a:tc>
                    <a:tc>
                      <a:txBody>
                        <a:bodyPr/>
                        <a:lstStyle/>
                        <a:p>
                          <a:endParaRPr lang="en-US"/>
                        </a:p>
                      </a:txBody>
                      <a:tcPr anchor="ctr">
                        <a:blipFill>
                          <a:blip r:embed="rId2"/>
                          <a:stretch>
                            <a:fillRect l="-201036" t="-645" r="-401036" b="-369677"/>
                          </a:stretch>
                        </a:blipFill>
                      </a:tcPr>
                    </a:tc>
                    <a:tc>
                      <a:txBody>
                        <a:bodyPr/>
                        <a:lstStyle/>
                        <a:p>
                          <a:pPr algn="ctr">
                            <a:defRPr sz="1400" b="1"/>
                          </a:pPr>
                          <a:r>
                            <a:rPr dirty="0"/>
                            <a:t>Difference 2006−2008</a:t>
                          </a:r>
                        </a:p>
                      </a:txBody>
                      <a:tcPr anchor="ctr"/>
                    </a:tc>
                    <a:tc>
                      <a:txBody>
                        <a:bodyPr/>
                        <a:lstStyle/>
                        <a:p>
                          <a:pPr algn="ctr">
                            <a:defRPr sz="1400" b="1"/>
                          </a:pPr>
                          <a:r>
                            <a:rPr dirty="0"/>
                            <a:t>Absolute Value of Difference</a:t>
                          </a:r>
                        </a:p>
                      </a:txBody>
                      <a:tcPr anchor="ctr"/>
                    </a:tc>
                    <a:tc>
                      <a:txBody>
                        <a:bodyPr/>
                        <a:lstStyle/>
                        <a:p>
                          <a:pPr algn="ctr">
                            <a:defRPr sz="1400" b="1"/>
                          </a:pPr>
                          <a:r>
                            <a:rPr dirty="0"/>
                            <a:t>Rank of Absolute Value of Difference</a:t>
                          </a:r>
                        </a:p>
                      </a:txBody>
                      <a:tcPr anchor="ctr"/>
                    </a:tc>
                    <a:tc>
                      <a:txBody>
                        <a:bodyPr/>
                        <a:lstStyle/>
                        <a:p>
                          <a:pPr algn="ctr">
                            <a:defRPr sz="1400" b="1"/>
                          </a:pPr>
                          <a:r>
                            <a:rPr dirty="0"/>
                            <a:t>Signed Rank</a:t>
                          </a:r>
                        </a:p>
                      </a:txBody>
                      <a:tcPr anchor="ctr"/>
                    </a:tc>
                    <a:extLst>
                      <a:ext uri="{0D108BD9-81ED-4DB2-BD59-A6C34878D82A}">
                        <a16:rowId xmlns:a16="http://schemas.microsoft.com/office/drawing/2014/main" val="10001"/>
                      </a:ext>
                    </a:extLst>
                  </a:tr>
                  <a:tr h="304800">
                    <a:tc>
                      <a:txBody>
                        <a:bodyPr/>
                        <a:lstStyle/>
                        <a:p>
                          <a:pPr algn="ctr">
                            <a:defRPr sz="1400"/>
                          </a:pPr>
                          <a:r>
                            <a:t>1</a:t>
                          </a:r>
                        </a:p>
                      </a:txBody>
                      <a:tcPr/>
                    </a:tc>
                    <a:tc>
                      <a:txBody>
                        <a:bodyPr/>
                        <a:lstStyle/>
                        <a:p>
                          <a:pPr algn="ctr"/>
                          <a:r>
                            <a:rPr sz="1400"/>
                            <a:t>52</a:t>
                          </a:r>
                          <a:endParaRPr sz="1400">
                            <a:latin typeface="Cambria Math"/>
                          </a:endParaRPr>
                        </a:p>
                      </a:txBody>
                      <a:tcPr/>
                    </a:tc>
                    <a:tc>
                      <a:txBody>
                        <a:bodyPr/>
                        <a:lstStyle/>
                        <a:p>
                          <a:pPr algn="ctr"/>
                          <a:r>
                            <a:rPr sz="1400" dirty="0"/>
                            <a:t>47</a:t>
                          </a:r>
                          <a:endParaRPr sz="1400" dirty="0">
                            <a:latin typeface="Cambria Math"/>
                          </a:endParaRPr>
                        </a:p>
                      </a:txBody>
                      <a:tcPr/>
                    </a:tc>
                    <a:tc>
                      <a:txBody>
                        <a:bodyPr/>
                        <a:lstStyle/>
                        <a:p>
                          <a:pPr algn="ctr"/>
                          <a:r>
                            <a:rPr sz="1400"/>
                            <a:t>5</a:t>
                          </a:r>
                          <a:endParaRPr sz="1400">
                            <a:latin typeface="Cambria Math"/>
                          </a:endParaRPr>
                        </a:p>
                      </a:txBody>
                      <a:tcPr/>
                    </a:tc>
                    <a:tc>
                      <a:txBody>
                        <a:bodyPr/>
                        <a:lstStyle/>
                        <a:p>
                          <a:pPr algn="ctr"/>
                          <a:r>
                            <a:rPr sz="1400"/>
                            <a:t>5</a:t>
                          </a:r>
                          <a:endParaRPr sz="1400">
                            <a:latin typeface="Cambria Math"/>
                          </a:endParaRPr>
                        </a:p>
                      </a:txBody>
                      <a:tcPr/>
                    </a:tc>
                    <a:tc>
                      <a:txBody>
                        <a:bodyPr/>
                        <a:lstStyle/>
                        <a:p>
                          <a:pPr algn="ctr"/>
                          <a:r>
                            <a:rPr sz="1400"/>
                            <a:t>7</a:t>
                          </a:r>
                          <a:endParaRPr sz="1400">
                            <a:latin typeface="Cambria Math"/>
                          </a:endParaRPr>
                        </a:p>
                      </a:txBody>
                      <a:tcPr/>
                    </a:tc>
                    <a:tc>
                      <a:txBody>
                        <a:bodyPr/>
                        <a:lstStyle/>
                        <a:p>
                          <a:pPr algn="ctr"/>
                          <a:r>
                            <a:rPr sz="1400"/>
                            <a:t>7</a:t>
                          </a:r>
                          <a:endParaRPr sz="1400">
                            <a:latin typeface="Cambria Math"/>
                          </a:endParaRPr>
                        </a:p>
                      </a:txBody>
                      <a:tcPr/>
                    </a:tc>
                    <a:extLst>
                      <a:ext uri="{0D108BD9-81ED-4DB2-BD59-A6C34878D82A}">
                        <a16:rowId xmlns:a16="http://schemas.microsoft.com/office/drawing/2014/main" val="10002"/>
                      </a:ext>
                    </a:extLst>
                  </a:tr>
                  <a:tr h="304800">
                    <a:tc>
                      <a:txBody>
                        <a:bodyPr/>
                        <a:lstStyle/>
                        <a:p>
                          <a:pPr algn="ctr">
                            <a:defRPr sz="1400"/>
                          </a:pPr>
                          <a:r>
                            <a:t>2</a:t>
                          </a:r>
                        </a:p>
                      </a:txBody>
                      <a:tcPr/>
                    </a:tc>
                    <a:tc>
                      <a:txBody>
                        <a:bodyPr/>
                        <a:lstStyle/>
                        <a:p>
                          <a:pPr algn="ctr"/>
                          <a:r>
                            <a:rPr sz="1400"/>
                            <a:t>68</a:t>
                          </a:r>
                          <a:endParaRPr sz="1400">
                            <a:latin typeface="Cambria Math"/>
                          </a:endParaRPr>
                        </a:p>
                      </a:txBody>
                      <a:tcPr/>
                    </a:tc>
                    <a:tc>
                      <a:txBody>
                        <a:bodyPr/>
                        <a:lstStyle/>
                        <a:p>
                          <a:pPr algn="ctr"/>
                          <a:r>
                            <a:rPr sz="1400"/>
                            <a:t>68</a:t>
                          </a:r>
                          <a:endParaRPr sz="1400">
                            <a:latin typeface="Cambria Math"/>
                          </a:endParaRPr>
                        </a:p>
                      </a:txBody>
                      <a:tcPr/>
                    </a:tc>
                    <a:tc>
                      <a:txBody>
                        <a:bodyPr/>
                        <a:lstStyle/>
                        <a:p>
                          <a:pPr algn="ctr"/>
                          <a:r>
                            <a:rPr sz="1400"/>
                            <a:t>0</a:t>
                          </a:r>
                          <a:endParaRPr sz="1400">
                            <a:latin typeface="Cambria Math"/>
                          </a:endParaRPr>
                        </a:p>
                      </a:txBody>
                      <a:tcPr/>
                    </a:tc>
                    <a:tc>
                      <a:txBody>
                        <a:bodyPr/>
                        <a:lstStyle/>
                        <a:p>
                          <a:pPr algn="ctr"/>
                          <a:r>
                            <a:rPr sz="1400"/>
                            <a:t>0</a:t>
                          </a:r>
                          <a:endParaRPr sz="1400">
                            <a:latin typeface="Cambria Math"/>
                          </a:endParaRPr>
                        </a:p>
                      </a:txBody>
                      <a:tcPr/>
                    </a:tc>
                    <a:tc>
                      <a:txBody>
                        <a:bodyPr/>
                        <a:lstStyle/>
                        <a:p>
                          <a:pPr algn="ctr"/>
                          <a:r>
                            <a:rPr sz="1400" dirty="0"/>
                            <a:t>Ignore</a:t>
                          </a:r>
                          <a:endParaRPr sz="1400" dirty="0">
                            <a:latin typeface="Cambria Math"/>
                          </a:endParaRPr>
                        </a:p>
                      </a:txBody>
                      <a:tcPr/>
                    </a:tc>
                    <a:tc>
                      <a:txBody>
                        <a:bodyPr/>
                        <a:lstStyle/>
                        <a:p>
                          <a:pPr algn="ctr"/>
                          <a:r>
                            <a:rPr sz="1400"/>
                            <a:t>Ignore</a:t>
                          </a:r>
                          <a:endParaRPr sz="1400">
                            <a:latin typeface="Cambria Math"/>
                          </a:endParaRPr>
                        </a:p>
                      </a:txBody>
                      <a:tcPr/>
                    </a:tc>
                    <a:extLst>
                      <a:ext uri="{0D108BD9-81ED-4DB2-BD59-A6C34878D82A}">
                        <a16:rowId xmlns:a16="http://schemas.microsoft.com/office/drawing/2014/main" val="10003"/>
                      </a:ext>
                    </a:extLst>
                  </a:tr>
                  <a:tr h="304800">
                    <a:tc>
                      <a:txBody>
                        <a:bodyPr/>
                        <a:lstStyle/>
                        <a:p>
                          <a:pPr algn="ctr">
                            <a:defRPr sz="1400"/>
                          </a:pPr>
                          <a:r>
                            <a:t>3</a:t>
                          </a:r>
                        </a:p>
                      </a:txBody>
                      <a:tcPr/>
                    </a:tc>
                    <a:tc>
                      <a:txBody>
                        <a:bodyPr/>
                        <a:lstStyle/>
                        <a:p>
                          <a:pPr algn="ctr"/>
                          <a:r>
                            <a:rPr sz="1400"/>
                            <a:t>72</a:t>
                          </a:r>
                          <a:endParaRPr sz="1400">
                            <a:latin typeface="Cambria Math"/>
                          </a:endParaRPr>
                        </a:p>
                      </a:txBody>
                      <a:tcPr/>
                    </a:tc>
                    <a:tc>
                      <a:txBody>
                        <a:bodyPr/>
                        <a:lstStyle/>
                        <a:p>
                          <a:pPr algn="ctr"/>
                          <a:r>
                            <a:rPr sz="1400"/>
                            <a:t>66</a:t>
                          </a:r>
                          <a:endParaRPr sz="1400">
                            <a:latin typeface="Cambria Math"/>
                          </a:endParaRPr>
                        </a:p>
                      </a:txBody>
                      <a:tcPr/>
                    </a:tc>
                    <a:tc>
                      <a:txBody>
                        <a:bodyPr/>
                        <a:lstStyle/>
                        <a:p>
                          <a:pPr algn="ctr"/>
                          <a:r>
                            <a:rPr sz="1400"/>
                            <a:t>6</a:t>
                          </a:r>
                          <a:endParaRPr sz="1400">
                            <a:latin typeface="Cambria Math"/>
                          </a:endParaRPr>
                        </a:p>
                      </a:txBody>
                      <a:tcPr/>
                    </a:tc>
                    <a:tc>
                      <a:txBody>
                        <a:bodyPr/>
                        <a:lstStyle/>
                        <a:p>
                          <a:pPr algn="ctr"/>
                          <a:r>
                            <a:rPr sz="1400"/>
                            <a:t>6</a:t>
                          </a:r>
                          <a:endParaRPr sz="1400">
                            <a:latin typeface="Cambria Math"/>
                          </a:endParaRPr>
                        </a:p>
                      </a:txBody>
                      <a:tcPr/>
                    </a:tc>
                    <a:tc>
                      <a:txBody>
                        <a:bodyPr/>
                        <a:lstStyle/>
                        <a:p>
                          <a:pPr algn="ctr"/>
                          <a:r>
                            <a:rPr sz="1400" dirty="0"/>
                            <a:t>8</a:t>
                          </a:r>
                          <a:endParaRPr sz="1400" dirty="0">
                            <a:latin typeface="Cambria Math"/>
                          </a:endParaRPr>
                        </a:p>
                      </a:txBody>
                      <a:tcPr/>
                    </a:tc>
                    <a:tc>
                      <a:txBody>
                        <a:bodyPr/>
                        <a:lstStyle/>
                        <a:p>
                          <a:pPr algn="ctr"/>
                          <a:r>
                            <a:rPr sz="1400"/>
                            <a:t>8</a:t>
                          </a:r>
                          <a:endParaRPr sz="1400">
                            <a:latin typeface="Cambria Math"/>
                          </a:endParaRPr>
                        </a:p>
                      </a:txBody>
                      <a:tcPr/>
                    </a:tc>
                    <a:extLst>
                      <a:ext uri="{0D108BD9-81ED-4DB2-BD59-A6C34878D82A}">
                        <a16:rowId xmlns:a16="http://schemas.microsoft.com/office/drawing/2014/main" val="10004"/>
                      </a:ext>
                    </a:extLst>
                  </a:tr>
                  <a:tr h="304800">
                    <a:tc>
                      <a:txBody>
                        <a:bodyPr/>
                        <a:lstStyle/>
                        <a:p>
                          <a:pPr algn="ctr">
                            <a:defRPr sz="1400"/>
                          </a:pPr>
                          <a:r>
                            <a:t>4</a:t>
                          </a:r>
                        </a:p>
                      </a:txBody>
                      <a:tcPr/>
                    </a:tc>
                    <a:tc>
                      <a:txBody>
                        <a:bodyPr/>
                        <a:lstStyle/>
                        <a:p>
                          <a:pPr algn="ctr"/>
                          <a:r>
                            <a:rPr sz="1400"/>
                            <a:t>64</a:t>
                          </a:r>
                          <a:endParaRPr sz="1400">
                            <a:latin typeface="Cambria Math"/>
                          </a:endParaRPr>
                        </a:p>
                      </a:txBody>
                      <a:tcPr/>
                    </a:tc>
                    <a:tc>
                      <a:txBody>
                        <a:bodyPr/>
                        <a:lstStyle/>
                        <a:p>
                          <a:pPr algn="ctr"/>
                          <a:r>
                            <a:rPr sz="1400"/>
                            <a:t>67</a:t>
                          </a:r>
                          <a:endParaRPr sz="1400">
                            <a:latin typeface="Cambria Math"/>
                          </a:endParaRPr>
                        </a:p>
                      </a:txBody>
                      <a:tcPr/>
                    </a:tc>
                    <a:tc>
                      <a:txBody>
                        <a:bodyPr/>
                        <a:lstStyle/>
                        <a:p>
                          <a:endParaRPr lang="en-US"/>
                        </a:p>
                      </a:txBody>
                      <a:tcPr>
                        <a:blipFill>
                          <a:blip r:embed="rId2"/>
                          <a:stretch>
                            <a:fillRect l="-302604" t="-612000" r="-303125" b="-746000"/>
                          </a:stretch>
                        </a:blipFill>
                      </a:tcPr>
                    </a:tc>
                    <a:tc>
                      <a:txBody>
                        <a:bodyPr/>
                        <a:lstStyle/>
                        <a:p>
                          <a:pPr algn="ctr"/>
                          <a:r>
                            <a:rPr sz="1400"/>
                            <a:t>3</a:t>
                          </a:r>
                          <a:endParaRPr sz="1400">
                            <a:latin typeface="Cambria Math"/>
                          </a:endParaRPr>
                        </a:p>
                      </a:txBody>
                      <a:tcPr/>
                    </a:tc>
                    <a:tc>
                      <a:txBody>
                        <a:bodyPr/>
                        <a:lstStyle/>
                        <a:p>
                          <a:pPr algn="ctr"/>
                          <a:r>
                            <a:rPr sz="1400"/>
                            <a:t>4</a:t>
                          </a:r>
                          <a:endParaRPr sz="1400">
                            <a:latin typeface="Cambria Math"/>
                          </a:endParaRPr>
                        </a:p>
                      </a:txBody>
                      <a:tcPr/>
                    </a:tc>
                    <a:tc>
                      <a:txBody>
                        <a:bodyPr/>
                        <a:lstStyle/>
                        <a:p>
                          <a:endParaRPr lang="en-US"/>
                        </a:p>
                      </a:txBody>
                      <a:tcPr>
                        <a:blipFill>
                          <a:blip r:embed="rId2"/>
                          <a:stretch>
                            <a:fillRect l="-600518" t="-612000" r="-1554" b="-746000"/>
                          </a:stretch>
                        </a:blipFill>
                      </a:tcPr>
                    </a:tc>
                    <a:extLst>
                      <a:ext uri="{0D108BD9-81ED-4DB2-BD59-A6C34878D82A}">
                        <a16:rowId xmlns:a16="http://schemas.microsoft.com/office/drawing/2014/main" val="10005"/>
                      </a:ext>
                    </a:extLst>
                  </a:tr>
                  <a:tr h="304800">
                    <a:tc>
                      <a:txBody>
                        <a:bodyPr/>
                        <a:lstStyle/>
                        <a:p>
                          <a:pPr algn="ctr">
                            <a:defRPr sz="1400"/>
                          </a:pPr>
                          <a:r>
                            <a:t>5</a:t>
                          </a:r>
                        </a:p>
                      </a:txBody>
                      <a:tcPr/>
                    </a:tc>
                    <a:tc>
                      <a:txBody>
                        <a:bodyPr/>
                        <a:lstStyle/>
                        <a:p>
                          <a:pPr algn="ctr"/>
                          <a:r>
                            <a:rPr sz="1400"/>
                            <a:t>70</a:t>
                          </a:r>
                          <a:endParaRPr sz="1400">
                            <a:latin typeface="Cambria Math"/>
                          </a:endParaRPr>
                        </a:p>
                      </a:txBody>
                      <a:tcPr/>
                    </a:tc>
                    <a:tc>
                      <a:txBody>
                        <a:bodyPr/>
                        <a:lstStyle/>
                        <a:p>
                          <a:pPr algn="ctr"/>
                          <a:r>
                            <a:rPr sz="1400"/>
                            <a:t>66</a:t>
                          </a:r>
                          <a:endParaRPr sz="1400">
                            <a:latin typeface="Cambria Math"/>
                          </a:endParaRPr>
                        </a:p>
                      </a:txBody>
                      <a:tcPr/>
                    </a:tc>
                    <a:tc>
                      <a:txBody>
                        <a:bodyPr/>
                        <a:lstStyle/>
                        <a:p>
                          <a:pPr algn="ctr"/>
                          <a:r>
                            <a:rPr sz="1400"/>
                            <a:t>4</a:t>
                          </a:r>
                          <a:endParaRPr sz="1400">
                            <a:latin typeface="Cambria Math"/>
                          </a:endParaRPr>
                        </a:p>
                      </a:txBody>
                      <a:tcPr/>
                    </a:tc>
                    <a:tc>
                      <a:txBody>
                        <a:bodyPr/>
                        <a:lstStyle/>
                        <a:p>
                          <a:pPr algn="ctr"/>
                          <a:r>
                            <a:rPr sz="1400"/>
                            <a:t>4</a:t>
                          </a:r>
                          <a:endParaRPr sz="1400">
                            <a:latin typeface="Cambria Math"/>
                          </a:endParaRPr>
                        </a:p>
                      </a:txBody>
                      <a:tcPr/>
                    </a:tc>
                    <a:tc>
                      <a:txBody>
                        <a:bodyPr/>
                        <a:lstStyle/>
                        <a:p>
                          <a:pPr algn="ctr"/>
                          <a:r>
                            <a:rPr sz="1400"/>
                            <a:t>5.5</a:t>
                          </a:r>
                          <a:endParaRPr sz="1400">
                            <a:latin typeface="Cambria Math"/>
                          </a:endParaRPr>
                        </a:p>
                      </a:txBody>
                      <a:tcPr/>
                    </a:tc>
                    <a:tc>
                      <a:txBody>
                        <a:bodyPr/>
                        <a:lstStyle/>
                        <a:p>
                          <a:pPr algn="ctr"/>
                          <a:r>
                            <a:rPr sz="1400"/>
                            <a:t>5.5</a:t>
                          </a:r>
                          <a:endParaRPr sz="1400">
                            <a:latin typeface="Cambria Math"/>
                          </a:endParaRPr>
                        </a:p>
                      </a:txBody>
                      <a:tcPr/>
                    </a:tc>
                    <a:extLst>
                      <a:ext uri="{0D108BD9-81ED-4DB2-BD59-A6C34878D82A}">
                        <a16:rowId xmlns:a16="http://schemas.microsoft.com/office/drawing/2014/main" val="10006"/>
                      </a:ext>
                    </a:extLst>
                  </a:tr>
                  <a:tr h="304800">
                    <a:tc>
                      <a:txBody>
                        <a:bodyPr/>
                        <a:lstStyle/>
                        <a:p>
                          <a:pPr algn="ctr">
                            <a:defRPr sz="1400"/>
                          </a:pPr>
                          <a:r>
                            <a:t>6</a:t>
                          </a:r>
                        </a:p>
                      </a:txBody>
                      <a:tcPr/>
                    </a:tc>
                    <a:tc>
                      <a:txBody>
                        <a:bodyPr/>
                        <a:lstStyle/>
                        <a:p>
                          <a:pPr algn="ctr"/>
                          <a:r>
                            <a:rPr sz="1400"/>
                            <a:t>34</a:t>
                          </a:r>
                          <a:endParaRPr sz="1400">
                            <a:latin typeface="Cambria Math"/>
                          </a:endParaRPr>
                        </a:p>
                      </a:txBody>
                      <a:tcPr/>
                    </a:tc>
                    <a:tc>
                      <a:txBody>
                        <a:bodyPr/>
                        <a:lstStyle/>
                        <a:p>
                          <a:pPr algn="ctr"/>
                          <a:r>
                            <a:rPr sz="1400" dirty="0"/>
                            <a:t>36</a:t>
                          </a:r>
                          <a:endParaRPr sz="1400" dirty="0">
                            <a:latin typeface="Cambria Math"/>
                          </a:endParaRPr>
                        </a:p>
                      </a:txBody>
                      <a:tcPr/>
                    </a:tc>
                    <a:tc>
                      <a:txBody>
                        <a:bodyPr/>
                        <a:lstStyle/>
                        <a:p>
                          <a:endParaRPr lang="en-US"/>
                        </a:p>
                      </a:txBody>
                      <a:tcPr>
                        <a:blipFill>
                          <a:blip r:embed="rId2"/>
                          <a:stretch>
                            <a:fillRect l="-302604" t="-814000" r="-303125" b="-544000"/>
                          </a:stretch>
                        </a:blipFill>
                      </a:tcPr>
                    </a:tc>
                    <a:tc>
                      <a:txBody>
                        <a:bodyPr/>
                        <a:lstStyle/>
                        <a:p>
                          <a:pPr algn="ctr"/>
                          <a:r>
                            <a:rPr sz="1400"/>
                            <a:t>2</a:t>
                          </a:r>
                          <a:endParaRPr sz="1400">
                            <a:latin typeface="Cambria Math"/>
                          </a:endParaRPr>
                        </a:p>
                      </a:txBody>
                      <a:tcPr/>
                    </a:tc>
                    <a:tc>
                      <a:txBody>
                        <a:bodyPr/>
                        <a:lstStyle/>
                        <a:p>
                          <a:pPr algn="ctr"/>
                          <a:r>
                            <a:rPr sz="1400"/>
                            <a:t>2.5</a:t>
                          </a:r>
                          <a:endParaRPr sz="1400">
                            <a:latin typeface="Cambria Math"/>
                          </a:endParaRPr>
                        </a:p>
                      </a:txBody>
                      <a:tcPr/>
                    </a:tc>
                    <a:tc>
                      <a:txBody>
                        <a:bodyPr/>
                        <a:lstStyle/>
                        <a:p>
                          <a:endParaRPr lang="en-US"/>
                        </a:p>
                      </a:txBody>
                      <a:tcPr>
                        <a:blipFill>
                          <a:blip r:embed="rId2"/>
                          <a:stretch>
                            <a:fillRect l="-600518" t="-814000" r="-1554" b="-544000"/>
                          </a:stretch>
                        </a:blipFill>
                      </a:tcPr>
                    </a:tc>
                    <a:extLst>
                      <a:ext uri="{0D108BD9-81ED-4DB2-BD59-A6C34878D82A}">
                        <a16:rowId xmlns:a16="http://schemas.microsoft.com/office/drawing/2014/main" val="10007"/>
                      </a:ext>
                    </a:extLst>
                  </a:tr>
                  <a:tr h="304800">
                    <a:tc>
                      <a:txBody>
                        <a:bodyPr/>
                        <a:lstStyle/>
                        <a:p>
                          <a:pPr algn="ctr">
                            <a:defRPr sz="1400"/>
                          </a:pPr>
                          <a:r>
                            <a:t>7</a:t>
                          </a:r>
                        </a:p>
                      </a:txBody>
                      <a:tcPr/>
                    </a:tc>
                    <a:tc>
                      <a:txBody>
                        <a:bodyPr/>
                        <a:lstStyle/>
                        <a:p>
                          <a:pPr algn="ctr"/>
                          <a:r>
                            <a:rPr sz="1400"/>
                            <a:t>64</a:t>
                          </a:r>
                          <a:endParaRPr sz="1400">
                            <a:latin typeface="Cambria Math"/>
                          </a:endParaRPr>
                        </a:p>
                      </a:txBody>
                      <a:tcPr/>
                    </a:tc>
                    <a:tc>
                      <a:txBody>
                        <a:bodyPr/>
                        <a:lstStyle/>
                        <a:p>
                          <a:pPr algn="ctr"/>
                          <a:r>
                            <a:rPr sz="1400"/>
                            <a:t>60</a:t>
                          </a:r>
                          <a:endParaRPr sz="1400">
                            <a:latin typeface="Cambria Math"/>
                          </a:endParaRPr>
                        </a:p>
                      </a:txBody>
                      <a:tcPr/>
                    </a:tc>
                    <a:tc>
                      <a:txBody>
                        <a:bodyPr/>
                        <a:lstStyle/>
                        <a:p>
                          <a:pPr algn="ctr"/>
                          <a:r>
                            <a:rPr sz="1400"/>
                            <a:t>4</a:t>
                          </a:r>
                          <a:endParaRPr sz="1400">
                            <a:latin typeface="Cambria Math"/>
                          </a:endParaRPr>
                        </a:p>
                      </a:txBody>
                      <a:tcPr/>
                    </a:tc>
                    <a:tc>
                      <a:txBody>
                        <a:bodyPr/>
                        <a:lstStyle/>
                        <a:p>
                          <a:pPr algn="ctr"/>
                          <a:r>
                            <a:rPr sz="1400"/>
                            <a:t>4</a:t>
                          </a:r>
                          <a:endParaRPr sz="1400">
                            <a:latin typeface="Cambria Math"/>
                          </a:endParaRPr>
                        </a:p>
                      </a:txBody>
                      <a:tcPr/>
                    </a:tc>
                    <a:tc>
                      <a:txBody>
                        <a:bodyPr/>
                        <a:lstStyle/>
                        <a:p>
                          <a:pPr algn="ctr"/>
                          <a:r>
                            <a:rPr sz="1400"/>
                            <a:t>5.5</a:t>
                          </a:r>
                          <a:endParaRPr sz="1400">
                            <a:latin typeface="Cambria Math"/>
                          </a:endParaRPr>
                        </a:p>
                      </a:txBody>
                      <a:tcPr/>
                    </a:tc>
                    <a:tc>
                      <a:txBody>
                        <a:bodyPr/>
                        <a:lstStyle/>
                        <a:p>
                          <a:pPr algn="ctr"/>
                          <a:r>
                            <a:rPr sz="1400"/>
                            <a:t>5.5</a:t>
                          </a:r>
                          <a:endParaRPr sz="1400">
                            <a:latin typeface="Cambria Math"/>
                          </a:endParaRPr>
                        </a:p>
                      </a:txBody>
                      <a:tcPr/>
                    </a:tc>
                    <a:extLst>
                      <a:ext uri="{0D108BD9-81ED-4DB2-BD59-A6C34878D82A}">
                        <a16:rowId xmlns:a16="http://schemas.microsoft.com/office/drawing/2014/main" val="10008"/>
                      </a:ext>
                    </a:extLst>
                  </a:tr>
                  <a:tr h="304800">
                    <a:tc>
                      <a:txBody>
                        <a:bodyPr/>
                        <a:lstStyle/>
                        <a:p>
                          <a:pPr algn="ctr">
                            <a:defRPr sz="1400"/>
                          </a:pPr>
                          <a:r>
                            <a:t>8</a:t>
                          </a:r>
                        </a:p>
                      </a:txBody>
                      <a:tcPr/>
                    </a:tc>
                    <a:tc>
                      <a:txBody>
                        <a:bodyPr/>
                        <a:lstStyle/>
                        <a:p>
                          <a:pPr algn="ctr"/>
                          <a:r>
                            <a:rPr sz="1400"/>
                            <a:t>66</a:t>
                          </a:r>
                          <a:endParaRPr sz="1400">
                            <a:latin typeface="Cambria Math"/>
                          </a:endParaRPr>
                        </a:p>
                      </a:txBody>
                      <a:tcPr/>
                    </a:tc>
                    <a:tc>
                      <a:txBody>
                        <a:bodyPr/>
                        <a:lstStyle/>
                        <a:p>
                          <a:pPr algn="ctr"/>
                          <a:r>
                            <a:rPr sz="1400"/>
                            <a:t>64</a:t>
                          </a:r>
                          <a:endParaRPr sz="1400">
                            <a:latin typeface="Cambria Math"/>
                          </a:endParaRPr>
                        </a:p>
                      </a:txBody>
                      <a:tcPr/>
                    </a:tc>
                    <a:tc>
                      <a:txBody>
                        <a:bodyPr/>
                        <a:lstStyle/>
                        <a:p>
                          <a:pPr algn="ctr"/>
                          <a:r>
                            <a:rPr sz="1400"/>
                            <a:t>2</a:t>
                          </a:r>
                          <a:endParaRPr sz="1400">
                            <a:latin typeface="Cambria Math"/>
                          </a:endParaRPr>
                        </a:p>
                      </a:txBody>
                      <a:tcPr/>
                    </a:tc>
                    <a:tc>
                      <a:txBody>
                        <a:bodyPr/>
                        <a:lstStyle/>
                        <a:p>
                          <a:pPr algn="ctr"/>
                          <a:r>
                            <a:rPr sz="1400"/>
                            <a:t>2</a:t>
                          </a:r>
                          <a:endParaRPr sz="1400">
                            <a:latin typeface="Cambria Math"/>
                          </a:endParaRPr>
                        </a:p>
                      </a:txBody>
                      <a:tcPr/>
                    </a:tc>
                    <a:tc>
                      <a:txBody>
                        <a:bodyPr/>
                        <a:lstStyle/>
                        <a:p>
                          <a:pPr algn="ctr"/>
                          <a:r>
                            <a:rPr sz="1400"/>
                            <a:t>2.5</a:t>
                          </a:r>
                          <a:endParaRPr sz="1400">
                            <a:latin typeface="Cambria Math"/>
                          </a:endParaRPr>
                        </a:p>
                      </a:txBody>
                      <a:tcPr/>
                    </a:tc>
                    <a:tc>
                      <a:txBody>
                        <a:bodyPr/>
                        <a:lstStyle/>
                        <a:p>
                          <a:pPr algn="ctr"/>
                          <a:r>
                            <a:rPr sz="1400"/>
                            <a:t>2.5</a:t>
                          </a:r>
                          <a:endParaRPr sz="1400">
                            <a:latin typeface="Cambria Math"/>
                          </a:endParaRPr>
                        </a:p>
                      </a:txBody>
                      <a:tcPr/>
                    </a:tc>
                    <a:extLst>
                      <a:ext uri="{0D108BD9-81ED-4DB2-BD59-A6C34878D82A}">
                        <a16:rowId xmlns:a16="http://schemas.microsoft.com/office/drawing/2014/main" val="10009"/>
                      </a:ext>
                    </a:extLst>
                  </a:tr>
                  <a:tr h="304800">
                    <a:tc>
                      <a:txBody>
                        <a:bodyPr/>
                        <a:lstStyle/>
                        <a:p>
                          <a:pPr algn="ctr">
                            <a:defRPr sz="1400"/>
                          </a:pPr>
                          <a:r>
                            <a:t>9</a:t>
                          </a:r>
                        </a:p>
                      </a:txBody>
                      <a:tcPr/>
                    </a:tc>
                    <a:tc>
                      <a:txBody>
                        <a:bodyPr/>
                        <a:lstStyle/>
                        <a:p>
                          <a:pPr algn="ctr"/>
                          <a:r>
                            <a:rPr sz="1400"/>
                            <a:t>34</a:t>
                          </a:r>
                          <a:endParaRPr sz="1400">
                            <a:latin typeface="Cambria Math"/>
                          </a:endParaRPr>
                        </a:p>
                      </a:txBody>
                      <a:tcPr/>
                    </a:tc>
                    <a:tc>
                      <a:txBody>
                        <a:bodyPr/>
                        <a:lstStyle/>
                        <a:p>
                          <a:pPr algn="ctr"/>
                          <a:r>
                            <a:rPr sz="1400"/>
                            <a:t>33</a:t>
                          </a:r>
                          <a:endParaRPr sz="1400">
                            <a:latin typeface="Cambria Math"/>
                          </a:endParaRPr>
                        </a:p>
                      </a:txBody>
                      <a:tcPr/>
                    </a:tc>
                    <a:tc>
                      <a:txBody>
                        <a:bodyPr/>
                        <a:lstStyle/>
                        <a:p>
                          <a:pPr algn="ctr"/>
                          <a:r>
                            <a:rPr sz="1400"/>
                            <a:t>1</a:t>
                          </a:r>
                          <a:endParaRPr sz="1400">
                            <a:latin typeface="Cambria Math"/>
                          </a:endParaRPr>
                        </a:p>
                      </a:txBody>
                      <a:tcPr/>
                    </a:tc>
                    <a:tc>
                      <a:txBody>
                        <a:bodyPr/>
                        <a:lstStyle/>
                        <a:p>
                          <a:pPr algn="ctr"/>
                          <a:r>
                            <a:rPr sz="1400"/>
                            <a:t>1</a:t>
                          </a:r>
                          <a:endParaRPr sz="1400">
                            <a:latin typeface="Cambria Math"/>
                          </a:endParaRPr>
                        </a:p>
                      </a:txBody>
                      <a:tcPr/>
                    </a:tc>
                    <a:tc>
                      <a:txBody>
                        <a:bodyPr/>
                        <a:lstStyle/>
                        <a:p>
                          <a:pPr algn="ctr"/>
                          <a:r>
                            <a:rPr sz="1400"/>
                            <a:t>1</a:t>
                          </a:r>
                          <a:endParaRPr sz="1400">
                            <a:latin typeface="Cambria Math"/>
                          </a:endParaRPr>
                        </a:p>
                      </a:txBody>
                      <a:tcPr/>
                    </a:tc>
                    <a:tc>
                      <a:txBody>
                        <a:bodyPr/>
                        <a:lstStyle/>
                        <a:p>
                          <a:pPr algn="ctr"/>
                          <a:r>
                            <a:rPr sz="1400"/>
                            <a:t>1</a:t>
                          </a:r>
                          <a:endParaRPr sz="1400">
                            <a:latin typeface="Cambria Math"/>
                          </a:endParaRPr>
                        </a:p>
                      </a:txBody>
                      <a:tcPr/>
                    </a:tc>
                    <a:extLst>
                      <a:ext uri="{0D108BD9-81ED-4DB2-BD59-A6C34878D82A}">
                        <a16:rowId xmlns:a16="http://schemas.microsoft.com/office/drawing/2014/main" val="10010"/>
                      </a:ext>
                    </a:extLst>
                  </a:tr>
                  <a:tr h="365760">
                    <a:tc>
                      <a:txBody>
                        <a:bodyPr/>
                        <a:lstStyle/>
                        <a:p>
                          <a:pPr algn="ctr"/>
                          <a:endParaRPr dirty="0"/>
                        </a:p>
                      </a:txBody>
                      <a:tcPr/>
                    </a:tc>
                    <a:tc>
                      <a:txBody>
                        <a:bodyPr/>
                        <a:lstStyle/>
                        <a:p>
                          <a:pPr algn="ctr"/>
                          <a:endParaRPr/>
                        </a:p>
                      </a:txBody>
                      <a:tcPr/>
                    </a:tc>
                    <a:tc>
                      <a:txBody>
                        <a:bodyPr/>
                        <a:lstStyle/>
                        <a:p>
                          <a:pPr algn="ctr"/>
                          <a:endParaRPr/>
                        </a:p>
                      </a:txBody>
                      <a:tcPr/>
                    </a:tc>
                    <a:tc>
                      <a:txBody>
                        <a:bodyPr/>
                        <a:lstStyle/>
                        <a:p>
                          <a:pPr algn="ctr"/>
                          <a:endParaRPr/>
                        </a:p>
                      </a:txBody>
                      <a:tcPr/>
                    </a:tc>
                    <a:tc>
                      <a:txBody>
                        <a:bodyPr/>
                        <a:lstStyle/>
                        <a:p>
                          <a:pPr algn="ctr"/>
                          <a:endParaRPr dirty="0"/>
                        </a:p>
                      </a:txBody>
                      <a:tcPr/>
                    </a:tc>
                    <a:tc>
                      <a:txBody>
                        <a:bodyPr/>
                        <a:lstStyle/>
                        <a:p>
                          <a:endParaRPr lang="en-US"/>
                        </a:p>
                      </a:txBody>
                      <a:tcPr>
                        <a:blipFill>
                          <a:blip r:embed="rId2"/>
                          <a:stretch>
                            <a:fillRect l="-500518" t="-1011667" r="-101554" b="-103333"/>
                          </a:stretch>
                        </a:blipFill>
                      </a:tcPr>
                    </a:tc>
                    <a:tc>
                      <a:txBody>
                        <a:bodyPr/>
                        <a:lstStyle/>
                        <a:p>
                          <a:pPr algn="ctr"/>
                          <a:r>
                            <a:rPr sz="1400"/>
                            <a:t>29.5</a:t>
                          </a:r>
                          <a:endParaRPr sz="1400">
                            <a:latin typeface="Cambria Math"/>
                          </a:endParaRPr>
                        </a:p>
                      </a:txBody>
                      <a:tcPr/>
                    </a:tc>
                    <a:extLst>
                      <a:ext uri="{0D108BD9-81ED-4DB2-BD59-A6C34878D82A}">
                        <a16:rowId xmlns:a16="http://schemas.microsoft.com/office/drawing/2014/main" val="10011"/>
                      </a:ext>
                    </a:extLst>
                  </a:tr>
                  <a:tr h="365760">
                    <a:tc>
                      <a:txBody>
                        <a:bodyPr/>
                        <a:lstStyle/>
                        <a:p>
                          <a:pPr algn="ctr"/>
                          <a:endParaRPr dirty="0"/>
                        </a:p>
                      </a:txBody>
                      <a:tcPr/>
                    </a:tc>
                    <a:tc>
                      <a:txBody>
                        <a:bodyPr/>
                        <a:lstStyle/>
                        <a:p>
                          <a:pPr algn="ctr"/>
                          <a:endParaRPr/>
                        </a:p>
                      </a:txBody>
                      <a:tcPr/>
                    </a:tc>
                    <a:tc>
                      <a:txBody>
                        <a:bodyPr/>
                        <a:lstStyle/>
                        <a:p>
                          <a:pPr algn="ctr"/>
                          <a:endParaRPr/>
                        </a:p>
                      </a:txBody>
                      <a:tcPr/>
                    </a:tc>
                    <a:tc>
                      <a:txBody>
                        <a:bodyPr/>
                        <a:lstStyle/>
                        <a:p>
                          <a:pPr algn="ctr"/>
                          <a:endParaRPr/>
                        </a:p>
                      </a:txBody>
                      <a:tcPr/>
                    </a:tc>
                    <a:tc>
                      <a:txBody>
                        <a:bodyPr/>
                        <a:lstStyle/>
                        <a:p>
                          <a:pPr algn="ctr"/>
                          <a:endParaRPr dirty="0"/>
                        </a:p>
                      </a:txBody>
                      <a:tcPr/>
                    </a:tc>
                    <a:tc>
                      <a:txBody>
                        <a:bodyPr/>
                        <a:lstStyle/>
                        <a:p>
                          <a:endParaRPr lang="en-US"/>
                        </a:p>
                      </a:txBody>
                      <a:tcPr>
                        <a:blipFill>
                          <a:blip r:embed="rId2"/>
                          <a:stretch>
                            <a:fillRect l="-500518" t="-1111667" r="-101554" b="-3333"/>
                          </a:stretch>
                        </a:blipFill>
                      </a:tcPr>
                    </a:tc>
                    <a:tc>
                      <a:txBody>
                        <a:bodyPr/>
                        <a:lstStyle/>
                        <a:p>
                          <a:pPr algn="ctr"/>
                          <a:r>
                            <a:rPr sz="1400" dirty="0"/>
                            <a:t>6.5</a:t>
                          </a:r>
                          <a:endParaRPr sz="1400" dirty="0">
                            <a:latin typeface="Cambria Math"/>
                          </a:endParaRPr>
                        </a:p>
                      </a:txBody>
                      <a:tcPr/>
                    </a:tc>
                    <a:extLst>
                      <a:ext uri="{0D108BD9-81ED-4DB2-BD59-A6C34878D82A}">
                        <a16:rowId xmlns:a16="http://schemas.microsoft.com/office/drawing/2014/main" val="10012"/>
                      </a:ext>
                    </a:extLst>
                  </a:tr>
                </a:tbl>
              </a:graphicData>
            </a:graphic>
          </p:graphicFrame>
        </mc:Fallback>
      </mc:AlternateContent>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Performing the Wilcoxon Signed-Rank Test</a:t>
            </a:r>
            <a:r>
              <a:rPr lang="en-US" dirty="0"/>
              <a:t>—Slide 4</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lang="en-IN" b="1" dirty="0"/>
              <a:t>Step 1: Determine the null hypothesis. </a:t>
            </a:r>
            <a:endParaRPr lang="en-US" b="1" dirty="0"/>
          </a:p>
          <a:p>
            <a:r>
              <a:rPr dirty="0"/>
              <a:t>The null hypothesis is that the </a:t>
            </a:r>
            <a:r>
              <a:rPr sz="2800" dirty="0"/>
              <a:t>number of times that people dined out in 2006 (pre-recession) is equal to the number of times that people dined out in 2008 (recession). The null hypothesis can be written as</a:t>
            </a:r>
            <a:r>
              <a:rPr lang="en-IN" sz="2800" dirty="0"/>
              <a:t> </a:t>
            </a:r>
            <a:br>
              <a:rPr lang="en-IN" sz="2800" dirty="0"/>
            </a:br>
            <a:r>
              <a:rPr lang="en-IN" i="1" dirty="0"/>
              <a:t>H</a:t>
            </a:r>
            <a:r>
              <a:rPr lang="en-IN" dirty="0">
                <a:latin typeface="Calibri" panose="020F0502020204030204" pitchFamily="34" charset="0"/>
                <a:ea typeface="Calibri" panose="020F0502020204030204" pitchFamily="34" charset="0"/>
                <a:cs typeface="Calibri" panose="020F0502020204030204" pitchFamily="34" charset="0"/>
              </a:rPr>
              <a:t>₀</a:t>
            </a:r>
            <a:r>
              <a:rPr sz="2800" dirty="0"/>
              <a:t>: The distribution of those dining out in 2008 after</a:t>
            </a:r>
            <a:r>
              <a:rPr lang="en-IN" sz="2800" dirty="0"/>
              <a:t> </a:t>
            </a:r>
            <a:r>
              <a:rPr sz="2800" dirty="0"/>
              <a:t>the </a:t>
            </a:r>
            <a:r>
              <a:rPr sz="2800" dirty="0">
                <a:latin typeface="Cambria Math" panose="02040503050406030204" pitchFamily="18" charset="0"/>
                <a:ea typeface="Cambria Math" panose="02040503050406030204" pitchFamily="18" charset="0"/>
              </a:rPr>
              <a:t>U.S. </a:t>
            </a:r>
            <a:r>
              <a:rPr sz="2800" dirty="0"/>
              <a:t>economy entered into a recession is the same as the distribution of those dining out in 2006.</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38094382-966D-4E74-9DF8-C9D30F985CDC}"/>
</file>

<file path=customXml/itemProps2.xml><?xml version="1.0" encoding="utf-8"?>
<ds:datastoreItem xmlns:ds="http://schemas.openxmlformats.org/officeDocument/2006/customXml" ds:itemID="{6CBD6016-971C-4861-B8EA-1AE94074E22A}"/>
</file>

<file path=customXml/itemProps3.xml><?xml version="1.0" encoding="utf-8"?>
<ds:datastoreItem xmlns:ds="http://schemas.openxmlformats.org/officeDocument/2006/customXml" ds:itemID="{58EFA87A-5888-482B-807B-A07589E9C614}"/>
</file>

<file path=docProps/app.xml><?xml version="1.0" encoding="utf-8"?>
<Properties xmlns="http://schemas.openxmlformats.org/officeDocument/2006/extended-properties" xmlns:vt="http://schemas.openxmlformats.org/officeDocument/2006/docPropsVTypes">
  <TotalTime>3079</TotalTime>
  <Words>2480</Words>
  <Application>Microsoft Office PowerPoint</Application>
  <PresentationFormat>On-screen Show (4:3)</PresentationFormat>
  <Paragraphs>239</Paragraphs>
  <Slides>30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Calibri</vt:lpstr>
      <vt:lpstr>Cambria Math</vt:lpstr>
      <vt:lpstr>Courier New</vt:lpstr>
      <vt:lpstr>Arial</vt:lpstr>
      <vt:lpstr>Office Theme</vt:lpstr>
      <vt:lpstr>Section 17.2</vt:lpstr>
      <vt:lpstr>Example 1: Ranking Quantitative Data—Slide 1</vt:lpstr>
      <vt:lpstr>Example 1: Ranking Quantitative Data—Slide 2</vt:lpstr>
      <vt:lpstr>Example 1: Ranking Quantitative Data—Slide 3</vt:lpstr>
      <vt:lpstr>Example 1: Ranking Quantitative Data—Slide 4</vt:lpstr>
      <vt:lpstr>Example 2: Performing the Wilcoxon Signed-Rank Test—Slide 1</vt:lpstr>
      <vt:lpstr>Example 2: Performing the Wilcoxon Signed-Rank Test—Slide 2</vt:lpstr>
      <vt:lpstr>Example 2: Performing the Wilcoxon Signed-Rank Test—Slide 3</vt:lpstr>
      <vt:lpstr>Example 2: Performing the Wilcoxon Signed-Rank Test—Slide 4</vt:lpstr>
      <vt:lpstr>Example 2: Performing the Wilcoxon Signed-Rank Test—Slide 5</vt:lpstr>
      <vt:lpstr>Example 2: Performing the Wilcoxon Signed-Rank Test—Slide 6</vt:lpstr>
      <vt:lpstr>Example 2: Performing the Wilcoxon Signed-Rank Test—Slide 7</vt:lpstr>
      <vt:lpstr>Example 2: Performing the Wilcoxon Signed-Rank Test—Slide 8</vt:lpstr>
      <vt:lpstr>Example 2: Performing the Wilcoxon Signed-Rank Test—Slide 9</vt:lpstr>
      <vt:lpstr>Example 2: Performing the Wilcoxon Signed-Rank Test—Slide 10</vt:lpstr>
      <vt:lpstr>Example 2: Performing the Wilcoxon Signed-Rank Test—Slide 11</vt:lpstr>
      <vt:lpstr>Example 2: Performing the Wilcoxon Signed-Rank Test—Slide 12</vt:lpstr>
      <vt:lpstr>Example 2: Performing the Wilcoxon Signed-Rank Test—Slide 13</vt:lpstr>
      <vt:lpstr>Example 2: Performing the Wilcoxon Signed-Rank Test—Slide 14</vt:lpstr>
      <vt:lpstr>Example 2: Performing the Wilcoxon Signed-Rank Test—Slide 15</vt:lpstr>
      <vt:lpstr>Example 2: Performing the Wilcoxon Signed-Rank Test—Slide 16</vt:lpstr>
      <vt:lpstr>Example 2: Performing the Wilcoxon Signed-Rank Test—Slide 17</vt:lpstr>
      <vt:lpstr>Example 2: Performing the Wilcoxon Signed-Rank Test—Slide 18</vt:lpstr>
      <vt:lpstr>Example 2: Performing the Wilcoxon Signed-Rank Test—Slide 19</vt:lpstr>
      <vt:lpstr>Example 2: Performing the Wilcoxon Signed-Rank Test—Slide 20</vt:lpstr>
      <vt:lpstr>Procedure: Wilcoxon Signed-Rank Test—Slide 1</vt:lpstr>
      <vt:lpstr>Procedure: Wilcoxon Signed-Rank Test—Slide 2</vt:lpstr>
      <vt:lpstr>Procedure: Wilcoxon Signed-Rank Test—Slide 3</vt:lpstr>
      <vt:lpstr>Procedure: Wilcoxon Signed-Rank Test—Slide 4</vt:lpstr>
      <vt:lpstr>Procedure: Wilcoxon Signed-Rank Test—Slide 5</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- 17.2 - The Wilcoxon Signed-Rank Test</dc:title>
  <dc:creator>Hawkes Learning</dc:creator>
  <cp:lastModifiedBy>Allison Conger</cp:lastModifiedBy>
  <cp:revision>188</cp:revision>
  <dcterms:created xsi:type="dcterms:W3CDTF">2013-04-26T14:43:13Z</dcterms:created>
  <dcterms:modified xsi:type="dcterms:W3CDTF">2025-10-13T19:20:05Z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