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1"/>
  </p:notesMasterIdLst>
  <p:handoutMasterIdLst>
    <p:handoutMasterId r:id="rId32"/>
  </p:handoutMasterIdLst>
  <p:sldIdLst>
    <p:sldId id="256" r:id="rId2"/>
    <p:sldId id="257" r:id="rId3"/>
    <p:sldId id="274" r:id="rId4"/>
    <p:sldId id="258" r:id="rId5"/>
    <p:sldId id="259" r:id="rId6"/>
    <p:sldId id="292" r:id="rId7"/>
    <p:sldId id="260" r:id="rId8"/>
    <p:sldId id="263" r:id="rId9"/>
    <p:sldId id="264" r:id="rId10"/>
    <p:sldId id="265" r:id="rId11"/>
    <p:sldId id="275" r:id="rId12"/>
    <p:sldId id="293" r:id="rId13"/>
    <p:sldId id="286" r:id="rId14"/>
    <p:sldId id="276" r:id="rId15"/>
    <p:sldId id="294" r:id="rId16"/>
    <p:sldId id="291" r:id="rId17"/>
    <p:sldId id="278" r:id="rId18"/>
    <p:sldId id="295" r:id="rId19"/>
    <p:sldId id="267" r:id="rId20"/>
    <p:sldId id="290" r:id="rId21"/>
    <p:sldId id="268" r:id="rId22"/>
    <p:sldId id="281" r:id="rId23"/>
    <p:sldId id="271" r:id="rId24"/>
    <p:sldId id="289" r:id="rId25"/>
    <p:sldId id="273" r:id="rId26"/>
    <p:sldId id="284" r:id="rId27"/>
    <p:sldId id="283" r:id="rId28"/>
    <p:sldId id="296" r:id="rId29"/>
    <p:sldId id="285" r:id="rId30"/>
  </p:sldIdLst>
  <p:sldSz cx="9144000" cy="6858000" type="screen4x3"/>
  <p:notesSz cx="6858000" cy="9144000"/>
  <p:embeddedFontLst>
    <p:embeddedFont>
      <p:font typeface="Cambria Math" panose="02040503050406030204" pitchFamily="18" charset="0"/>
      <p:regular r:id="rId3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22" autoAdjust="0"/>
    <p:restoredTop sz="94673" autoAdjust="0"/>
  </p:normalViewPr>
  <p:slideViewPr>
    <p:cSldViewPr>
      <p:cViewPr varScale="1">
        <p:scale>
          <a:sx n="105" d="100"/>
          <a:sy n="105" d="100"/>
        </p:scale>
        <p:origin x="1320"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1.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heme" Target="theme/theme1.xml"/><Relationship Id="rId40"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8.png"/><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2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21.png"/><Relationship Id="rId1" Type="http://schemas.openxmlformats.org/officeDocument/2006/relationships/slideLayout" Target="../slideLayouts/slideLayout7.xml"/><Relationship Id="rId4" Type="http://schemas.openxmlformats.org/officeDocument/2006/relationships/image" Target="../media/image19.emf"/></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17.</a:t>
            </a:r>
            <a:r>
              <a:rPr lang="en-US"/>
              <a:t>3</a:t>
            </a:r>
            <a:endParaRPr/>
          </a:p>
        </p:txBody>
      </p:sp>
      <p:sp>
        <p:nvSpPr>
          <p:cNvPr id="2" name="Text Placeholder 1"/>
          <p:cNvSpPr>
            <a:spLocks noGrp="1"/>
          </p:cNvSpPr>
          <p:nvPr>
            <p:ph type="body" sz="quarter" idx="10"/>
          </p:nvPr>
        </p:nvSpPr>
        <p:spPr/>
        <p:txBody>
          <a:bodyPr/>
          <a:lstStyle/>
          <a:p>
            <a:pPr algn="ctr"/>
            <a:r>
              <a:t>The Wilcoxon Rank-Sum Test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the Wilcoxon Rank-Sum Test</a:t>
            </a:r>
            <a:r>
              <a:rPr lang="en-US" dirty="0"/>
              <a:t>—Slide 9</a:t>
            </a:r>
            <a:endParaRPr dirty="0"/>
          </a:p>
        </p:txBody>
      </p:sp>
      <p:sp>
        <p:nvSpPr>
          <p:cNvPr id="3" name="Text Placeholder 2"/>
          <p:cNvSpPr>
            <a:spLocks noGrp="1"/>
          </p:cNvSpPr>
          <p:nvPr>
            <p:ph type="body" sz="quarter" idx="10"/>
          </p:nvPr>
        </p:nvSpPr>
        <p:spPr/>
        <p:txBody>
          <a:bodyPr>
            <a:normAutofit/>
          </a:bodyPr>
          <a:lstStyle/>
          <a:p>
            <a:r>
              <a:rPr lang="en-US" sz="2800" b="1" dirty="0"/>
              <a:t>Step 3: </a:t>
            </a:r>
            <a:r>
              <a:rPr lang="en-US" b="1" dirty="0"/>
              <a:t>Select the appropriate test statistic based on the information at hand and the assumptions you are willing to make.</a:t>
            </a:r>
          </a:p>
          <a:p>
            <a:r>
              <a:rPr sz="2800" dirty="0"/>
              <a:t>The Wilcoxon rank-sum test uses the idea that if the null hypothesis is true, both samples come from the same population and you should be able to combine them. After the samples are combined, rank the data and compute the sum of the ranks for each sample. In our example, the Wilcoxon rank-sum test compares the sum of the ranks, the rank sum, for Brand A headphone ratings to the rank sum for Brand B headphone ratings.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A3000-D5B4-42F7-8CB4-1F40DA6DFD41}"/>
              </a:ext>
            </a:extLst>
          </p:cNvPr>
          <p:cNvSpPr>
            <a:spLocks noGrp="1"/>
          </p:cNvSpPr>
          <p:nvPr>
            <p:ph type="title"/>
          </p:nvPr>
        </p:nvSpPr>
        <p:spPr/>
        <p:txBody>
          <a:bodyPr/>
          <a:lstStyle/>
          <a:p>
            <a:r>
              <a:rPr lang="en-US" dirty="0"/>
              <a:t>Example 1: Performing the Wilcoxon Rank-Sum Test—Slide 10</a:t>
            </a:r>
            <a:endParaRPr lang="en-IN" dirty="0"/>
          </a:p>
        </p:txBody>
      </p:sp>
      <p:sp>
        <p:nvSpPr>
          <p:cNvPr id="3" name="Text Placeholder 2">
            <a:extLst>
              <a:ext uri="{FF2B5EF4-FFF2-40B4-BE49-F238E27FC236}">
                <a16:creationId xmlns:a16="http://schemas.microsoft.com/office/drawing/2014/main" id="{05611BD9-AC3A-437A-925E-36D186D25F5B}"/>
              </a:ext>
            </a:extLst>
          </p:cNvPr>
          <p:cNvSpPr>
            <a:spLocks noGrp="1"/>
          </p:cNvSpPr>
          <p:nvPr>
            <p:ph type="body" sz="quarter" idx="10"/>
          </p:nvPr>
        </p:nvSpPr>
        <p:spPr/>
        <p:txBody>
          <a:bodyPr/>
          <a:lstStyle/>
          <a:p>
            <a:pPr>
              <a:defRPr sz="2800"/>
            </a:pPr>
            <a:r>
              <a:rPr lang="en-US" sz="2800" dirty="0"/>
              <a:t>If the null hypothesis is true, we would expect the rank sums to have approximately the same value. If the rank sums are very different, it will cause us to doubt that the observations come from the same population. Thus, the rank sum will be the measure which will be used for our test statistic. How large a difference in the rank sums is necessary before they are considered significantly different</a:t>
            </a:r>
            <a:r>
              <a:rPr lang="en-US" sz="2800" dirty="0">
                <a:latin typeface="Cambria Math" panose="02040503050406030204" pitchFamily="18" charset="0"/>
                <a:ea typeface="Cambria Math" panose="02040503050406030204" pitchFamily="18" charset="0"/>
              </a:rPr>
              <a:t>?</a:t>
            </a:r>
            <a:r>
              <a:rPr lang="en-US" sz="2800" dirty="0"/>
              <a:t> This question is answered by the critical values specified in </a:t>
            </a:r>
            <a:r>
              <a:rPr lang="en-US" sz="2800" b="1" dirty="0"/>
              <a:t>Step 4</a:t>
            </a:r>
            <a:r>
              <a:rPr lang="en-US" sz="2800" dirty="0"/>
              <a:t>.</a:t>
            </a:r>
          </a:p>
        </p:txBody>
      </p:sp>
    </p:spTree>
    <p:extLst>
      <p:ext uri="{BB962C8B-B14F-4D97-AF65-F5344CB8AC3E}">
        <p14:creationId xmlns:p14="http://schemas.microsoft.com/office/powerpoint/2010/main" val="1990794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A3000-D5B4-42F7-8CB4-1F40DA6DFD41}"/>
              </a:ext>
            </a:extLst>
          </p:cNvPr>
          <p:cNvSpPr>
            <a:spLocks noGrp="1"/>
          </p:cNvSpPr>
          <p:nvPr>
            <p:ph type="title"/>
          </p:nvPr>
        </p:nvSpPr>
        <p:spPr/>
        <p:txBody>
          <a:bodyPr/>
          <a:lstStyle/>
          <a:p>
            <a:r>
              <a:rPr lang="en-US" dirty="0"/>
              <a:t>Example 1: Performing the Wilcoxon Rank-Sum Test—Slide 11</a:t>
            </a:r>
            <a:endParaRPr lang="en-IN"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05611BD9-AC3A-437A-925E-36D186D25F5B}"/>
                  </a:ext>
                </a:extLst>
              </p:cNvPr>
              <p:cNvSpPr>
                <a:spLocks noGrp="1"/>
              </p:cNvSpPr>
              <p:nvPr>
                <p:ph type="body" sz="quarter" idx="10"/>
              </p:nvPr>
            </p:nvSpPr>
            <p:spPr/>
            <p:txBody>
              <a:bodyPr/>
              <a:lstStyle/>
              <a:p>
                <a:r>
                  <a:rPr lang="en-US" sz="2800" dirty="0"/>
                  <a:t>If </a:t>
                </a:r>
                <a:r>
                  <a:rPr lang="en-US" sz="2800" i="1" dirty="0"/>
                  <a:t>n </a:t>
                </a:r>
                <a:r>
                  <a:rPr lang="en-IN" dirty="0"/>
                  <a:t>≤</a:t>
                </a:r>
                <a14:m>
                  <m:oMath xmlns:m="http://schemas.openxmlformats.org/officeDocument/2006/math">
                    <m:r>
                      <a:rPr lang="en-IN" b="0" i="0" smtClean="0">
                        <a:latin typeface="Cambria Math" panose="02040503050406030204" pitchFamily="18" charset="0"/>
                      </a:rPr>
                      <m:t> </m:t>
                    </m:r>
                    <m:r>
                      <a:rPr lang="en-US">
                        <a:latin typeface="Cambria Math" panose="02040503050406030204" pitchFamily="18" charset="0"/>
                      </a:rPr>
                      <m:t>10</m:t>
                    </m:r>
                  </m:oMath>
                </a14:m>
                <a:r>
                  <a:rPr lang="en-US" sz="2800" dirty="0"/>
                  <a:t>, the test statistic is given by the rank sum associated with the population from which the smallest </a:t>
                </a:r>
                <a:r>
                  <a:rPr lang="en-US" dirty="0"/>
                  <a:t>sample is taken.</a:t>
                </a:r>
              </a:p>
              <a:p>
                <a:r>
                  <a:rPr lang="en-US" i="1" dirty="0"/>
                  <a:t>T</a:t>
                </a:r>
                <a14:m>
                  <m:oMath xmlns:m="http://schemas.openxmlformats.org/officeDocument/2006/math">
                    <m:r>
                      <a:rPr lang="en-IN" b="0" i="1" smtClean="0">
                        <a:latin typeface="Cambria Math" panose="02040503050406030204" pitchFamily="18" charset="0"/>
                      </a:rPr>
                      <m:t> </m:t>
                    </m:r>
                    <m:r>
                      <a:rPr lang="en-US">
                        <a:latin typeface="Cambria Math" panose="02040503050406030204" pitchFamily="18" charset="0"/>
                      </a:rPr>
                      <m:t>=</m:t>
                    </m:r>
                  </m:oMath>
                </a14:m>
                <a:r>
                  <a:rPr lang="en-US" dirty="0"/>
                  <a:t> rank sum of the population with the smallest sample size</a:t>
                </a:r>
              </a:p>
              <a:p>
                <a:r>
                  <a:rPr lang="en-US" dirty="0"/>
                  <a:t>If the sample sizes are equal and the hypothesis is one-sided, use the rank sum associated with the population in the alternative hypothesis which is specified to be shifted to the right or shifted to the left. If the sample sizes are equal and the hypothesis is two-sided, either rank sum can be used.</a:t>
                </a:r>
              </a:p>
              <a:p>
                <a:pPr>
                  <a:defRPr sz="2800"/>
                </a:pPr>
                <a:endParaRPr lang="en-IN" dirty="0"/>
              </a:p>
            </p:txBody>
          </p:sp>
        </mc:Choice>
        <mc:Fallback xmlns="">
          <p:sp>
            <p:nvSpPr>
              <p:cNvPr id="3" name="Text Placeholder 2">
                <a:extLst>
                  <a:ext uri="{FF2B5EF4-FFF2-40B4-BE49-F238E27FC236}">
                    <a16:creationId xmlns:a16="http://schemas.microsoft.com/office/drawing/2014/main" id="{05611BD9-AC3A-437A-925E-36D186D25F5B}"/>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r="-1926" b="-3313"/>
                </a:stretch>
              </a:blipFill>
            </p:spPr>
            <p:txBody>
              <a:bodyPr/>
              <a:lstStyle/>
              <a:p>
                <a:r>
                  <a:rPr lang="en-IN">
                    <a:noFill/>
                  </a:rPr>
                  <a:t> </a:t>
                </a:r>
              </a:p>
            </p:txBody>
          </p:sp>
        </mc:Fallback>
      </mc:AlternateContent>
    </p:spTree>
    <p:extLst>
      <p:ext uri="{BB962C8B-B14F-4D97-AF65-F5344CB8AC3E}">
        <p14:creationId xmlns:p14="http://schemas.microsoft.com/office/powerpoint/2010/main" val="24591738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CD69E-05B9-4CAA-BBCC-1D0FB56CCCFC}"/>
              </a:ext>
            </a:extLst>
          </p:cNvPr>
          <p:cNvSpPr>
            <a:spLocks noGrp="1"/>
          </p:cNvSpPr>
          <p:nvPr>
            <p:ph type="title"/>
          </p:nvPr>
        </p:nvSpPr>
        <p:spPr/>
        <p:txBody>
          <a:bodyPr/>
          <a:lstStyle/>
          <a:p>
            <a:r>
              <a:rPr lang="en-US" dirty="0"/>
              <a:t>Example 1: Performing the Wilcoxon Rank-Sum Test—Slide 12</a:t>
            </a:r>
            <a:endParaRPr lang="en-IN"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B20641F9-20C8-45E5-9208-9B790F5387E9}"/>
                  </a:ext>
                </a:extLst>
              </p:cNvPr>
              <p:cNvSpPr>
                <a:spLocks noGrp="1"/>
              </p:cNvSpPr>
              <p:nvPr>
                <p:ph type="body" sz="quarter" idx="10"/>
              </p:nvPr>
            </p:nvSpPr>
            <p:spPr/>
            <p:txBody>
              <a:bodyPr/>
              <a:lstStyle/>
              <a:p>
                <a:r>
                  <a:rPr lang="en-US" sz="2800" dirty="0"/>
                  <a:t>If </a:t>
                </a:r>
                <a:r>
                  <a:rPr lang="en-US" sz="2800" i="1" dirty="0"/>
                  <a:t>n </a:t>
                </a:r>
                <a:r>
                  <a:rPr lang="en-IN" dirty="0">
                    <a:latin typeface="Calibri" panose="020F0502020204030204" pitchFamily="34" charset="0"/>
                    <a:ea typeface="Calibri" panose="020F0502020204030204" pitchFamily="34" charset="0"/>
                    <a:cs typeface="Calibri" panose="020F0502020204030204" pitchFamily="34" charset="0"/>
                  </a:rPr>
                  <a:t>&gt;</a:t>
                </a:r>
                <a14:m>
                  <m:oMath xmlns:m="http://schemas.openxmlformats.org/officeDocument/2006/math">
                    <m:r>
                      <a:rPr lang="en-IN" b="0" i="0" smtClean="0">
                        <a:latin typeface="Cambria Math" panose="02040503050406030204" pitchFamily="18" charset="0"/>
                      </a:rPr>
                      <m:t> </m:t>
                    </m:r>
                    <m:r>
                      <a:rPr lang="en-US">
                        <a:latin typeface="Cambria Math" panose="02040503050406030204" pitchFamily="18" charset="0"/>
                      </a:rPr>
                      <m:t>10</m:t>
                    </m:r>
                  </m:oMath>
                </a14:m>
                <a:r>
                  <a:rPr lang="en-US" sz="2800" dirty="0"/>
                  <a:t>, the test statistic is given in the procedure following this example</a:t>
                </a:r>
                <a:r>
                  <a:rPr lang="en-US" dirty="0"/>
                  <a:t>. The distribution of the test statistic can be approximated by a standard normal distribution.</a:t>
                </a:r>
              </a:p>
              <a:p>
                <a:endParaRPr lang="en-US" sz="2800" dirty="0"/>
              </a:p>
              <a:p>
                <a:endParaRPr lang="en-IN" dirty="0"/>
              </a:p>
            </p:txBody>
          </p:sp>
        </mc:Choice>
        <mc:Fallback xmlns="">
          <p:sp>
            <p:nvSpPr>
              <p:cNvPr id="3" name="Text Placeholder 2">
                <a:extLst>
                  <a:ext uri="{FF2B5EF4-FFF2-40B4-BE49-F238E27FC236}">
                    <a16:creationId xmlns:a16="http://schemas.microsoft.com/office/drawing/2014/main" id="{B20641F9-20C8-45E5-9208-9B790F5387E9}"/>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extLst>
      <p:ext uri="{BB962C8B-B14F-4D97-AF65-F5344CB8AC3E}">
        <p14:creationId xmlns:p14="http://schemas.microsoft.com/office/powerpoint/2010/main" val="35669788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F98BC-66BA-47DA-845C-1E1CBEA10F1B}"/>
              </a:ext>
            </a:extLst>
          </p:cNvPr>
          <p:cNvSpPr>
            <a:spLocks noGrp="1"/>
          </p:cNvSpPr>
          <p:nvPr>
            <p:ph type="title"/>
          </p:nvPr>
        </p:nvSpPr>
        <p:spPr/>
        <p:txBody>
          <a:bodyPr/>
          <a:lstStyle/>
          <a:p>
            <a:r>
              <a:rPr lang="en-US" dirty="0"/>
              <a:t>Example 1: Performing the Wilcoxon Rank-Sum Test—Slide 13</a:t>
            </a:r>
            <a:endParaRPr lang="en-IN"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38AD4892-745B-46BE-A751-751398FA780A}"/>
                  </a:ext>
                </a:extLst>
              </p:cNvPr>
              <p:cNvSpPr>
                <a:spLocks noGrp="1"/>
              </p:cNvSpPr>
              <p:nvPr>
                <p:ph type="body" sz="quarter" idx="10"/>
              </p:nvPr>
            </p:nvSpPr>
            <p:spPr/>
            <p:txBody>
              <a:bodyPr/>
              <a:lstStyle/>
              <a:p>
                <a:pPr>
                  <a:defRPr sz="2800"/>
                </a:pPr>
                <a:r>
                  <a:rPr lang="en-IN" b="1" dirty="0"/>
                  <a:t>Step 4: Determine the critical value of the test statistic.</a:t>
                </a:r>
              </a:p>
              <a:p>
                <a:pPr>
                  <a:defRPr sz="2800"/>
                </a:pPr>
                <a:r>
                  <a:rPr lang="en-IN" dirty="0"/>
                  <a:t>If </a:t>
                </a:r>
                <a:r>
                  <a:rPr lang="en-IN" i="1" dirty="0"/>
                  <a:t>n </a:t>
                </a:r>
                <a:r>
                  <a:rPr lang="en-IN" dirty="0"/>
                  <a:t>≤</a:t>
                </a:r>
                <a14:m>
                  <m:oMath xmlns:m="http://schemas.openxmlformats.org/officeDocument/2006/math">
                    <m:r>
                      <a:rPr lang="en-IN" b="0" i="0" smtClean="0">
                        <a:latin typeface="Cambria Math" panose="02040503050406030204" pitchFamily="18" charset="0"/>
                      </a:rPr>
                      <m:t> </m:t>
                    </m:r>
                    <m:r>
                      <a:rPr lang="en-IN">
                        <a:latin typeface="Cambria Math" panose="02040503050406030204" pitchFamily="18" charset="0"/>
                      </a:rPr>
                      <m:t>10</m:t>
                    </m:r>
                  </m:oMath>
                </a14:m>
                <a:r>
                  <a:rPr lang="en-IN" dirty="0"/>
                  <a:t>, the critical values are determined from Appendix </a:t>
                </a:r>
                <a:r>
                  <a:rPr lang="en-IN" dirty="0">
                    <a:cs typeface="Calibri Light" panose="020F0302020204030204" pitchFamily="34" charset="0"/>
                  </a:rPr>
                  <a:t>A</a:t>
                </a:r>
                <a:r>
                  <a:rPr lang="en-IN" dirty="0"/>
                  <a:t>, Table </a:t>
                </a:r>
                <a:r>
                  <a:rPr lang="en-IN" dirty="0">
                    <a:latin typeface="Cambria Math" panose="02040503050406030204" pitchFamily="18" charset="0"/>
                    <a:ea typeface="Cambria Math" panose="02040503050406030204" pitchFamily="18" charset="0"/>
                  </a:rPr>
                  <a:t>K</a:t>
                </a:r>
                <a:r>
                  <a:rPr lang="en-IN" dirty="0"/>
                  <a:t> for the Wilcoxon rank-sum test. The critical value is specified by the level of </a:t>
                </a:r>
                <a:r>
                  <a:rPr lang="el-GR" dirty="0">
                    <a:latin typeface="Calibri" panose="020F0502020204030204" pitchFamily="34" charset="0"/>
                    <a:ea typeface="Calibri" panose="020F0502020204030204" pitchFamily="34" charset="0"/>
                    <a:cs typeface="Calibri" panose="020F0502020204030204" pitchFamily="34" charset="0"/>
                  </a:rPr>
                  <a:t>α</a:t>
                </a:r>
                <a:r>
                  <a:rPr lang="en-IN" dirty="0"/>
                  <a:t>, </a:t>
                </a:r>
                <a:br>
                  <a:rPr lang="en-IN" dirty="0"/>
                </a:br>
                <a:r>
                  <a:rPr lang="en-IN" i="1" dirty="0"/>
                  <a:t>n</a:t>
                </a:r>
                <a:r>
                  <a:rPr lang="en-IN" dirty="0">
                    <a:latin typeface="Calibri" panose="020F0502020204030204" pitchFamily="34" charset="0"/>
                    <a:ea typeface="Calibri" panose="020F0502020204030204" pitchFamily="34" charset="0"/>
                    <a:cs typeface="Calibri" panose="020F0502020204030204" pitchFamily="34" charset="0"/>
                  </a:rPr>
                  <a:t>₁</a:t>
                </a:r>
                <a14:m>
                  <m:oMath xmlns:m="http://schemas.openxmlformats.org/officeDocument/2006/math">
                    <m:r>
                      <a:rPr lang="en-IN" b="0" i="0" smtClean="0">
                        <a:latin typeface="Cambria Math" panose="02040503050406030204" pitchFamily="18" charset="0"/>
                      </a:rPr>
                      <m:t> </m:t>
                    </m:r>
                    <m:r>
                      <a:rPr lang="ar-AE">
                        <a:latin typeface="Cambria Math" panose="02040503050406030204" pitchFamily="18" charset="0"/>
                      </a:rPr>
                      <m:t>=</m:t>
                    </m:r>
                  </m:oMath>
                </a14:m>
                <a:r>
                  <a:rPr lang="ar-AE" dirty="0"/>
                  <a:t> </a:t>
                </a:r>
                <a:r>
                  <a:rPr lang="en-IN" dirty="0"/>
                  <a:t>the size of the first sample, </a:t>
                </a:r>
                <a:br>
                  <a:rPr lang="en-IN" dirty="0"/>
                </a:br>
                <a:r>
                  <a:rPr lang="en-IN" i="1" dirty="0"/>
                  <a:t>n</a:t>
                </a:r>
                <a:r>
                  <a:rPr lang="en-IN" dirty="0">
                    <a:latin typeface="Calibri" panose="020F0502020204030204" pitchFamily="34" charset="0"/>
                    <a:ea typeface="Calibri" panose="020F0502020204030204" pitchFamily="34" charset="0"/>
                    <a:cs typeface="Calibri" panose="020F0502020204030204" pitchFamily="34" charset="0"/>
                  </a:rPr>
                  <a:t>₂</a:t>
                </a:r>
                <a14:m>
                  <m:oMath xmlns:m="http://schemas.openxmlformats.org/officeDocument/2006/math">
                    <m:r>
                      <a:rPr lang="en-IN" b="0" i="0" smtClean="0">
                        <a:latin typeface="Cambria Math" panose="02040503050406030204" pitchFamily="18" charset="0"/>
                      </a:rPr>
                      <m:t> </m:t>
                    </m:r>
                    <m:r>
                      <a:rPr lang="ar-AE">
                        <a:latin typeface="Cambria Math" panose="02040503050406030204" pitchFamily="18" charset="0"/>
                      </a:rPr>
                      <m:t>=</m:t>
                    </m:r>
                  </m:oMath>
                </a14:m>
                <a:r>
                  <a:rPr lang="ar-AE" dirty="0"/>
                  <a:t> </a:t>
                </a:r>
                <a:r>
                  <a:rPr lang="en-IN" dirty="0"/>
                  <a:t>the size of the second sample, and whether the test is a one-tailed or two-tailed test.</a:t>
                </a:r>
              </a:p>
              <a:p>
                <a:pPr>
                  <a:defRPr sz="2800"/>
                </a:pPr>
                <a:endParaRPr lang="en-IN" dirty="0"/>
              </a:p>
            </p:txBody>
          </p:sp>
        </mc:Choice>
        <mc:Fallback xmlns="">
          <p:sp>
            <p:nvSpPr>
              <p:cNvPr id="3" name="Text Placeholder 2">
                <a:extLst>
                  <a:ext uri="{FF2B5EF4-FFF2-40B4-BE49-F238E27FC236}">
                    <a16:creationId xmlns:a16="http://schemas.microsoft.com/office/drawing/2014/main" id="{38AD4892-745B-46BE-A751-751398FA780A}"/>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extLst>
      <p:ext uri="{BB962C8B-B14F-4D97-AF65-F5344CB8AC3E}">
        <p14:creationId xmlns:p14="http://schemas.microsoft.com/office/powerpoint/2010/main" val="15795145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F98BC-66BA-47DA-845C-1E1CBEA10F1B}"/>
              </a:ext>
            </a:extLst>
          </p:cNvPr>
          <p:cNvSpPr>
            <a:spLocks noGrp="1"/>
          </p:cNvSpPr>
          <p:nvPr>
            <p:ph type="title"/>
          </p:nvPr>
        </p:nvSpPr>
        <p:spPr/>
        <p:txBody>
          <a:bodyPr/>
          <a:lstStyle/>
          <a:p>
            <a:r>
              <a:rPr lang="en-US" dirty="0"/>
              <a:t>Example 1: Performing the Wilcoxon Rank-Sum Test—Slide 14</a:t>
            </a:r>
            <a:endParaRPr lang="en-IN" dirty="0"/>
          </a:p>
        </p:txBody>
      </p:sp>
      <p:sp>
        <p:nvSpPr>
          <p:cNvPr id="3" name="Text Placeholder 2">
            <a:extLst>
              <a:ext uri="{FF2B5EF4-FFF2-40B4-BE49-F238E27FC236}">
                <a16:creationId xmlns:a16="http://schemas.microsoft.com/office/drawing/2014/main" id="{38AD4892-745B-46BE-A751-751398FA780A}"/>
              </a:ext>
            </a:extLst>
          </p:cNvPr>
          <p:cNvSpPr>
            <a:spLocks noGrp="1"/>
          </p:cNvSpPr>
          <p:nvPr>
            <p:ph type="body" sz="quarter" idx="10"/>
          </p:nvPr>
        </p:nvSpPr>
        <p:spPr/>
        <p:txBody>
          <a:bodyPr/>
          <a:lstStyle/>
          <a:p>
            <a:pPr marL="514350" indent="-514350">
              <a:buFont typeface="+mj-lt"/>
              <a:buChar char="•"/>
              <a:defRPr sz="2800"/>
            </a:pPr>
            <a:r>
              <a:rPr lang="en-IN" dirty="0"/>
              <a:t>​If the alternative hypothesis is one-sided and specifies that the distribution of Population </a:t>
            </a:r>
            <a:r>
              <a:rPr lang="en-IN" i="1" dirty="0"/>
              <a:t>X</a:t>
            </a:r>
            <a:r>
              <a:rPr lang="en-IN" dirty="0"/>
              <a:t> is shifted to the right of the distribution of Population </a:t>
            </a:r>
            <a:r>
              <a:rPr lang="en-IN" i="1" dirty="0"/>
              <a:t>Y</a:t>
            </a:r>
            <a:r>
              <a:rPr lang="en-IN" dirty="0"/>
              <a:t>, the null hypothesis is rejected if </a:t>
            </a:r>
            <a:r>
              <a:rPr lang="en-IN" i="1" dirty="0"/>
              <a:t>T </a:t>
            </a:r>
            <a:r>
              <a:rPr lang="en-IN" dirty="0"/>
              <a:t>≥ </a:t>
            </a:r>
            <a:r>
              <a:rPr lang="en-IN" i="1" dirty="0"/>
              <a:t>T</a:t>
            </a:r>
            <a:r>
              <a:rPr lang="en-IN" sz="1050" i="1" dirty="0"/>
              <a:t> </a:t>
            </a:r>
            <a:r>
              <a:rPr lang="en-IN" i="1" baseline="-25000" dirty="0"/>
              <a:t>U</a:t>
            </a:r>
            <a:r>
              <a:rPr lang="ar-AE" dirty="0"/>
              <a:t> </a:t>
            </a:r>
            <a:r>
              <a:rPr lang="en-IN" dirty="0"/>
              <a:t>from the table K.</a:t>
            </a:r>
          </a:p>
          <a:p>
            <a:pPr marL="514350" indent="-514350">
              <a:buFont typeface="+mj-lt"/>
              <a:buChar char="•"/>
              <a:defRPr sz="2800"/>
            </a:pPr>
            <a:r>
              <a:rPr lang="en-US" dirty="0"/>
              <a:t>If the alternative hypothesis is one-sided, and specifies that the distribution of Population </a:t>
            </a:r>
            <a:r>
              <a:rPr lang="en-US" i="1" dirty="0"/>
              <a:t>X</a:t>
            </a:r>
            <a:r>
              <a:rPr lang="en-US" dirty="0"/>
              <a:t> is shifted to the left of the distribution of Population </a:t>
            </a:r>
            <a:r>
              <a:rPr lang="en-US" i="1" dirty="0"/>
              <a:t>Y</a:t>
            </a:r>
            <a:r>
              <a:rPr lang="en-US" dirty="0"/>
              <a:t>, the null hypothesis is rejected if </a:t>
            </a:r>
            <a:r>
              <a:rPr lang="en-IN" i="1" dirty="0"/>
              <a:t>T </a:t>
            </a:r>
            <a:r>
              <a:rPr lang="en-IN" dirty="0"/>
              <a:t>≤ </a:t>
            </a:r>
            <a:r>
              <a:rPr lang="en-IN" i="1" dirty="0"/>
              <a:t>T</a:t>
            </a:r>
            <a:r>
              <a:rPr lang="en-IN" sz="1050" i="1" dirty="0"/>
              <a:t> </a:t>
            </a:r>
            <a:r>
              <a:rPr lang="en-IN" i="1" baseline="-25000" dirty="0"/>
              <a:t>L</a:t>
            </a:r>
            <a:r>
              <a:rPr lang="en-US" dirty="0"/>
              <a:t> from </a:t>
            </a:r>
            <a:br>
              <a:rPr lang="en-US" dirty="0"/>
            </a:br>
            <a:r>
              <a:rPr lang="en-US" dirty="0"/>
              <a:t>Table K.</a:t>
            </a:r>
          </a:p>
          <a:p>
            <a:pPr marL="514350" indent="-514350">
              <a:buFont typeface="+mj-lt"/>
              <a:buChar char="•"/>
              <a:defRPr sz="2800"/>
            </a:pPr>
            <a:endParaRPr lang="en-IN" sz="2400" dirty="0"/>
          </a:p>
          <a:p>
            <a:pPr>
              <a:defRPr sz="2800"/>
            </a:pPr>
            <a:endParaRPr lang="en-US" sz="2800" dirty="0"/>
          </a:p>
          <a:p>
            <a:endParaRPr lang="en-IN" dirty="0"/>
          </a:p>
        </p:txBody>
      </p:sp>
    </p:spTree>
    <p:extLst>
      <p:ext uri="{BB962C8B-B14F-4D97-AF65-F5344CB8AC3E}">
        <p14:creationId xmlns:p14="http://schemas.microsoft.com/office/powerpoint/2010/main" val="41032583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F2933-AE64-48C4-87B8-ACB3A6A361A3}"/>
              </a:ext>
            </a:extLst>
          </p:cNvPr>
          <p:cNvSpPr>
            <a:spLocks noGrp="1"/>
          </p:cNvSpPr>
          <p:nvPr>
            <p:ph type="title"/>
          </p:nvPr>
        </p:nvSpPr>
        <p:spPr/>
        <p:txBody>
          <a:bodyPr/>
          <a:lstStyle/>
          <a:p>
            <a:r>
              <a:rPr lang="en-US" dirty="0"/>
              <a:t>Example 1: Performing the Wilcoxon Rank-Sum Test—Slide 15</a:t>
            </a:r>
            <a:endParaRPr lang="en-IN" dirty="0"/>
          </a:p>
        </p:txBody>
      </p:sp>
      <p:sp>
        <p:nvSpPr>
          <p:cNvPr id="3" name="Text Placeholder 2">
            <a:extLst>
              <a:ext uri="{FF2B5EF4-FFF2-40B4-BE49-F238E27FC236}">
                <a16:creationId xmlns:a16="http://schemas.microsoft.com/office/drawing/2014/main" id="{A2033F21-01F3-4E1D-AE71-89FCFA4F1277}"/>
              </a:ext>
            </a:extLst>
          </p:cNvPr>
          <p:cNvSpPr>
            <a:spLocks noGrp="1"/>
          </p:cNvSpPr>
          <p:nvPr>
            <p:ph type="body" sz="quarter" idx="10"/>
          </p:nvPr>
        </p:nvSpPr>
        <p:spPr/>
        <p:txBody>
          <a:bodyPr/>
          <a:lstStyle/>
          <a:p>
            <a:pPr marL="514350" indent="-514350">
              <a:buFont typeface="+mj-lt"/>
              <a:buChar char="•"/>
              <a:defRPr sz="2800"/>
            </a:pPr>
            <a:r>
              <a:rPr lang="en-US" dirty="0"/>
              <a:t>If the alternative hypothesis is two-sided and specifies that the distribution of Population </a:t>
            </a:r>
            <a:r>
              <a:rPr lang="en-US" i="1" dirty="0"/>
              <a:t>X</a:t>
            </a:r>
            <a:r>
              <a:rPr lang="en-US" dirty="0"/>
              <a:t> is shifted to the left of the distribution of Population </a:t>
            </a:r>
            <a:r>
              <a:rPr lang="en-US" i="1" dirty="0"/>
              <a:t>Y</a:t>
            </a:r>
            <a:r>
              <a:rPr lang="en-US" dirty="0"/>
              <a:t> or the distribution of Population </a:t>
            </a:r>
            <a:r>
              <a:rPr lang="en-US" i="1" dirty="0"/>
              <a:t>X</a:t>
            </a:r>
            <a:r>
              <a:rPr lang="en-US" dirty="0"/>
              <a:t> is shifted to the right of the distribution of Population </a:t>
            </a:r>
            <a:r>
              <a:rPr lang="en-US" i="1" dirty="0"/>
              <a:t>Y</a:t>
            </a:r>
            <a:r>
              <a:rPr lang="en-US" dirty="0"/>
              <a:t>, the null hypothesis is rejected if </a:t>
            </a:r>
            <a:r>
              <a:rPr lang="en-IN" i="1" dirty="0"/>
              <a:t>T </a:t>
            </a:r>
            <a:r>
              <a:rPr lang="en-IN" dirty="0"/>
              <a:t>≤ </a:t>
            </a:r>
            <a:r>
              <a:rPr lang="en-IN" i="1" dirty="0"/>
              <a:t>T</a:t>
            </a:r>
            <a:r>
              <a:rPr lang="en-IN" sz="1050" i="1" dirty="0"/>
              <a:t> </a:t>
            </a:r>
            <a:r>
              <a:rPr lang="en-IN" i="1" baseline="-25000" dirty="0"/>
              <a:t>L</a:t>
            </a:r>
            <a:r>
              <a:rPr lang="ar-AE" dirty="0"/>
              <a:t> </a:t>
            </a:r>
            <a:r>
              <a:rPr lang="en-IN" dirty="0"/>
              <a:t>or </a:t>
            </a:r>
            <a:r>
              <a:rPr lang="en-IN" i="1" dirty="0"/>
              <a:t>T </a:t>
            </a:r>
            <a:r>
              <a:rPr lang="en-IN" dirty="0"/>
              <a:t>≥ </a:t>
            </a:r>
            <a:r>
              <a:rPr lang="en-IN" i="1" dirty="0"/>
              <a:t>T</a:t>
            </a:r>
            <a:r>
              <a:rPr lang="en-IN" sz="1050" i="1" dirty="0"/>
              <a:t> </a:t>
            </a:r>
            <a:r>
              <a:rPr lang="en-IN" i="1" baseline="-25000" dirty="0"/>
              <a:t>U</a:t>
            </a:r>
            <a:r>
              <a:rPr lang="en-US" dirty="0"/>
              <a:t> from </a:t>
            </a:r>
            <a:br>
              <a:rPr lang="en-US" dirty="0"/>
            </a:br>
            <a:r>
              <a:rPr lang="en-IN" dirty="0"/>
              <a:t>Table K.</a:t>
            </a:r>
          </a:p>
          <a:p>
            <a:pPr marL="514350" indent="-514350">
              <a:buFont typeface="+mj-lt"/>
              <a:buChar char="•"/>
              <a:defRPr sz="2800"/>
            </a:pPr>
            <a:endParaRPr lang="en-IN" dirty="0"/>
          </a:p>
        </p:txBody>
      </p:sp>
    </p:spTree>
    <p:extLst>
      <p:ext uri="{BB962C8B-B14F-4D97-AF65-F5344CB8AC3E}">
        <p14:creationId xmlns:p14="http://schemas.microsoft.com/office/powerpoint/2010/main" val="29550513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011D2-1F9A-47A0-BD8D-4185D09412CE}"/>
              </a:ext>
            </a:extLst>
          </p:cNvPr>
          <p:cNvSpPr>
            <a:spLocks noGrp="1"/>
          </p:cNvSpPr>
          <p:nvPr>
            <p:ph type="title"/>
          </p:nvPr>
        </p:nvSpPr>
        <p:spPr/>
        <p:txBody>
          <a:bodyPr/>
          <a:lstStyle/>
          <a:p>
            <a:r>
              <a:rPr lang="en-US" dirty="0"/>
              <a:t>Example 1: Performing the Wilcoxon Rank-Sum Test—Slide 16</a:t>
            </a:r>
            <a:endParaRPr lang="en-IN"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B2CFCDF9-AEA7-4DA9-A1A8-01E5A5FAB9D6}"/>
                  </a:ext>
                </a:extLst>
              </p:cNvPr>
              <p:cNvSpPr>
                <a:spLocks noGrp="1"/>
              </p:cNvSpPr>
              <p:nvPr>
                <p:ph type="body" sz="quarter" idx="10"/>
              </p:nvPr>
            </p:nvSpPr>
            <p:spPr/>
            <p:txBody>
              <a:bodyPr/>
              <a:lstStyle/>
              <a:p>
                <a:pPr>
                  <a:defRPr sz="2800"/>
                </a:pPr>
                <a:r>
                  <a:rPr lang="en-IN" sz="2600" dirty="0"/>
                  <a:t>The level of the test is specified in the problem to be           </a:t>
                </a:r>
                <a:r>
                  <a:rPr lang="el-GR" sz="2400" dirty="0">
                    <a:latin typeface="Calibri" panose="020F0502020204030204" pitchFamily="34" charset="0"/>
                    <a:ea typeface="Calibri" panose="020F0502020204030204" pitchFamily="34" charset="0"/>
                    <a:cs typeface="Calibri" panose="020F0502020204030204" pitchFamily="34" charset="0"/>
                  </a:rPr>
                  <a:t>α</a:t>
                </a:r>
                <a14:m>
                  <m:oMath xmlns:m="http://schemas.openxmlformats.org/officeDocument/2006/math">
                    <m:r>
                      <a:rPr lang="en-IN" sz="2600" b="0" i="0" smtClean="0">
                        <a:latin typeface="Cambria Math" panose="02040503050406030204" pitchFamily="18" charset="0"/>
                      </a:rPr>
                      <m:t> </m:t>
                    </m:r>
                    <m:r>
                      <a:rPr lang="en-IN" sz="2600">
                        <a:latin typeface="Cambria Math" panose="02040503050406030204" pitchFamily="18" charset="0"/>
                      </a:rPr>
                      <m:t>=</m:t>
                    </m:r>
                    <m:r>
                      <a:rPr lang="en-IN" sz="2600">
                        <a:latin typeface="Cambria Math" panose="02040503050406030204" pitchFamily="18" charset="0"/>
                      </a:rPr>
                      <m:t>0</m:t>
                    </m:r>
                    <m:r>
                      <a:rPr lang="en-IN" sz="2600">
                        <a:latin typeface="Cambria Math" panose="02040503050406030204" pitchFamily="18" charset="0"/>
                      </a:rPr>
                      <m:t>.</m:t>
                    </m:r>
                    <m:r>
                      <a:rPr lang="en-IN" sz="2600">
                        <a:latin typeface="Cambria Math" panose="02040503050406030204" pitchFamily="18" charset="0"/>
                      </a:rPr>
                      <m:t>05</m:t>
                    </m:r>
                  </m:oMath>
                </a14:m>
                <a:r>
                  <a:rPr lang="en-IN" sz="2600" dirty="0"/>
                  <a:t>.</a:t>
                </a:r>
              </a:p>
              <a:p>
                <a:pPr>
                  <a:defRPr sz="2800"/>
                </a:pPr>
                <a:r>
                  <a:rPr lang="en-IN" sz="2600" dirty="0"/>
                  <a:t>For the headphones example, </a:t>
                </a:r>
                <a:r>
                  <a:rPr lang="en-IN" sz="2600" i="1" dirty="0"/>
                  <a:t>n</a:t>
                </a:r>
                <a:r>
                  <a:rPr lang="en-IN" sz="2600" dirty="0">
                    <a:latin typeface="Calibri" panose="020F0502020204030204" pitchFamily="34" charset="0"/>
                    <a:ea typeface="Calibri" panose="020F0502020204030204" pitchFamily="34" charset="0"/>
                    <a:cs typeface="Calibri" panose="020F0502020204030204" pitchFamily="34" charset="0"/>
                  </a:rPr>
                  <a:t>₁ = 10, </a:t>
                </a:r>
                <a:r>
                  <a:rPr lang="en-IN" sz="2600" i="1" dirty="0"/>
                  <a:t>n</a:t>
                </a:r>
                <a:r>
                  <a:rPr lang="en-IN" sz="2600" dirty="0">
                    <a:latin typeface="Calibri" panose="020F0502020204030204" pitchFamily="34" charset="0"/>
                    <a:ea typeface="Calibri" panose="020F0502020204030204" pitchFamily="34" charset="0"/>
                    <a:cs typeface="Calibri" panose="020F0502020204030204" pitchFamily="34" charset="0"/>
                  </a:rPr>
                  <a:t>₂ = 10</a:t>
                </a:r>
                <a:r>
                  <a:rPr lang="en-US" sz="2600" dirty="0"/>
                  <a:t>,</a:t>
                </a:r>
                <a:r>
                  <a:rPr lang="ar-AE" sz="2600" dirty="0"/>
                  <a:t> </a:t>
                </a:r>
                <a:r>
                  <a:rPr lang="el-GR" sz="2600" dirty="0">
                    <a:latin typeface="Calibri" panose="020F0502020204030204" pitchFamily="34" charset="0"/>
                    <a:ea typeface="Calibri" panose="020F0502020204030204" pitchFamily="34" charset="0"/>
                    <a:cs typeface="Calibri" panose="020F0502020204030204" pitchFamily="34" charset="0"/>
                  </a:rPr>
                  <a:t>α </a:t>
                </a:r>
                <a14:m>
                  <m:oMath xmlns:m="http://schemas.openxmlformats.org/officeDocument/2006/math">
                    <m:r>
                      <a:rPr lang="ar-AE" sz="2600">
                        <a:latin typeface="Cambria Math" panose="02040503050406030204" pitchFamily="18" charset="0"/>
                      </a:rPr>
                      <m:t>=</m:t>
                    </m:r>
                    <m:r>
                      <a:rPr lang="ar-AE" sz="2600">
                        <a:latin typeface="Cambria Math" panose="02040503050406030204" pitchFamily="18" charset="0"/>
                      </a:rPr>
                      <m:t>0</m:t>
                    </m:r>
                    <m:r>
                      <a:rPr lang="ar-AE" sz="2600">
                        <a:latin typeface="Cambria Math" panose="02040503050406030204" pitchFamily="18" charset="0"/>
                      </a:rPr>
                      <m:t>.</m:t>
                    </m:r>
                    <m:r>
                      <a:rPr lang="ar-AE" sz="2600">
                        <a:latin typeface="Cambria Math" panose="02040503050406030204" pitchFamily="18" charset="0"/>
                      </a:rPr>
                      <m:t>05</m:t>
                    </m:r>
                    <m:r>
                      <a:rPr lang="en-US" sz="2600" b="0" i="0" smtClean="0">
                        <a:latin typeface="Cambria Math" panose="02040503050406030204" pitchFamily="18" charset="0"/>
                      </a:rPr>
                      <m:t>,</m:t>
                    </m:r>
                  </m:oMath>
                </a14:m>
                <a:r>
                  <a:rPr lang="ar-AE" sz="2600" dirty="0"/>
                  <a:t> </a:t>
                </a:r>
                <a:r>
                  <a:rPr lang="en-IN" sz="2600" dirty="0"/>
                  <a:t>and the alternative hypothesis is that there is a difference between the headphone ratings. Thus, this is a two-tailed test where the distribution of the ratings for Brand </a:t>
                </a:r>
                <a:r>
                  <a:rPr lang="en-IN" sz="2600" dirty="0">
                    <a:latin typeface="Cambria Math" panose="02040503050406030204" pitchFamily="18" charset="0"/>
                    <a:ea typeface="Cambria Math" panose="02040503050406030204" pitchFamily="18" charset="0"/>
                  </a:rPr>
                  <a:t>A</a:t>
                </a:r>
                <a:r>
                  <a:rPr lang="en-IN" sz="2600" dirty="0"/>
                  <a:t> headphones is hypothesized to be shifted to the right or to the left of the distribution of the ratings for Brand B headphones.</a:t>
                </a:r>
                <a:r>
                  <a:rPr lang="en-US" sz="2600" dirty="0">
                    <a:latin typeface="Cambria Math" panose="02040503050406030204" pitchFamily="18" charset="0"/>
                    <a:ea typeface="Cambria Math" panose="02040503050406030204" pitchFamily="18" charset="0"/>
                  </a:rPr>
                  <a:t> </a:t>
                </a:r>
                <a:endParaRPr lang="en-IN" dirty="0"/>
              </a:p>
            </p:txBody>
          </p:sp>
        </mc:Choice>
        <mc:Fallback xmlns="">
          <p:sp>
            <p:nvSpPr>
              <p:cNvPr id="3" name="Text Placeholder 2">
                <a:extLst>
                  <a:ext uri="{FF2B5EF4-FFF2-40B4-BE49-F238E27FC236}">
                    <a16:creationId xmlns:a16="http://schemas.microsoft.com/office/drawing/2014/main" id="{B2CFCDF9-AEA7-4DA9-A1A8-01E5A5FAB9D6}"/>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333" t="-982"/>
                </a:stretch>
              </a:blipFill>
            </p:spPr>
            <p:txBody>
              <a:bodyPr/>
              <a:lstStyle/>
              <a:p>
                <a:r>
                  <a:rPr lang="en-IN">
                    <a:noFill/>
                  </a:rPr>
                  <a:t> </a:t>
                </a:r>
              </a:p>
            </p:txBody>
          </p:sp>
        </mc:Fallback>
      </mc:AlternateContent>
    </p:spTree>
    <p:extLst>
      <p:ext uri="{BB962C8B-B14F-4D97-AF65-F5344CB8AC3E}">
        <p14:creationId xmlns:p14="http://schemas.microsoft.com/office/powerpoint/2010/main" val="21062521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011D2-1F9A-47A0-BD8D-4185D09412CE}"/>
              </a:ext>
            </a:extLst>
          </p:cNvPr>
          <p:cNvSpPr>
            <a:spLocks noGrp="1"/>
          </p:cNvSpPr>
          <p:nvPr>
            <p:ph type="title"/>
          </p:nvPr>
        </p:nvSpPr>
        <p:spPr/>
        <p:txBody>
          <a:bodyPr/>
          <a:lstStyle/>
          <a:p>
            <a:r>
              <a:rPr lang="en-US" dirty="0"/>
              <a:t>Example 1: Performing the Wilcoxon Rank-Sum Test—Slide 17</a:t>
            </a:r>
            <a:endParaRPr lang="en-IN" dirty="0"/>
          </a:p>
        </p:txBody>
      </p:sp>
      <p:sp>
        <p:nvSpPr>
          <p:cNvPr id="3" name="Text Placeholder 2">
            <a:extLst>
              <a:ext uri="{FF2B5EF4-FFF2-40B4-BE49-F238E27FC236}">
                <a16:creationId xmlns:a16="http://schemas.microsoft.com/office/drawing/2014/main" id="{B2CFCDF9-AEA7-4DA9-A1A8-01E5A5FAB9D6}"/>
              </a:ext>
            </a:extLst>
          </p:cNvPr>
          <p:cNvSpPr>
            <a:spLocks noGrp="1"/>
          </p:cNvSpPr>
          <p:nvPr>
            <p:ph type="body" sz="quarter" idx="10"/>
          </p:nvPr>
        </p:nvSpPr>
        <p:spPr/>
        <p:txBody>
          <a:bodyPr/>
          <a:lstStyle/>
          <a:p>
            <a:pPr>
              <a:defRPr sz="2800"/>
            </a:pPr>
            <a:r>
              <a:rPr lang="en-US" sz="2600" dirty="0">
                <a:latin typeface="Cambria Math" panose="02040503050406030204" pitchFamily="18" charset="0"/>
                <a:ea typeface="Cambria Math" panose="02040503050406030204" pitchFamily="18" charset="0"/>
              </a:rPr>
              <a:t>U</a:t>
            </a:r>
            <a:r>
              <a:rPr lang="en-US" sz="2600" dirty="0"/>
              <a:t>sing Table </a:t>
            </a:r>
            <a:r>
              <a:rPr lang="en-US" sz="2600" dirty="0">
                <a:latin typeface="Cambria Math" panose="02040503050406030204" pitchFamily="18" charset="0"/>
                <a:ea typeface="Cambria Math" panose="02040503050406030204" pitchFamily="18" charset="0"/>
              </a:rPr>
              <a:t>K</a:t>
            </a:r>
            <a:r>
              <a:rPr lang="en-US" sz="2600" dirty="0"/>
              <a:t>, we find that the null hypothesis should be rejected if </a:t>
            </a:r>
            <a:r>
              <a:rPr lang="en-US" sz="2600" i="1" dirty="0"/>
              <a:t>T </a:t>
            </a:r>
            <a:r>
              <a:rPr lang="en-IN" sz="2600" dirty="0"/>
              <a:t>≤ 79 </a:t>
            </a:r>
            <a:r>
              <a:rPr lang="en-US" sz="2600" dirty="0"/>
              <a:t>or </a:t>
            </a:r>
            <a:r>
              <a:rPr lang="en-US" sz="2600" i="1" dirty="0"/>
              <a:t>T </a:t>
            </a:r>
            <a:r>
              <a:rPr lang="en-IN" sz="2600" dirty="0"/>
              <a:t>≥ 131</a:t>
            </a:r>
            <a:r>
              <a:rPr lang="en-US" sz="2600" dirty="0"/>
              <a:t>. The rejection region is displayed in Figure 3.</a:t>
            </a:r>
          </a:p>
          <a:p>
            <a:pPr>
              <a:defRPr sz="2800"/>
            </a:pPr>
            <a:endParaRPr lang="en-IN" dirty="0"/>
          </a:p>
        </p:txBody>
      </p:sp>
      <p:pic>
        <p:nvPicPr>
          <p:cNvPr id="7" name="Picture 6" descr="A horizontal line T has two markings at 79 and 131. The region to the left of 79 is labeled as Reject Null Hypotheses H naught. The region between 79 and 131 is labeled as Fail to Reject Null Hypotheses H naught, and the region to the right of 131 is labeled as Reject Null Hypotheses H naught.">
            <a:extLst>
              <a:ext uri="{FF2B5EF4-FFF2-40B4-BE49-F238E27FC236}">
                <a16:creationId xmlns:a16="http://schemas.microsoft.com/office/drawing/2014/main" id="{7C597143-7C73-4A47-9500-B6BC6C4A047B}"/>
              </a:ext>
            </a:extLst>
          </p:cNvPr>
          <p:cNvPicPr>
            <a:picLocks noChangeAspect="1"/>
          </p:cNvPicPr>
          <p:nvPr/>
        </p:nvPicPr>
        <p:blipFill>
          <a:blip r:embed="rId2"/>
          <a:srcRect b="29220"/>
          <a:stretch>
            <a:fillRect/>
          </a:stretch>
        </p:blipFill>
        <p:spPr>
          <a:xfrm>
            <a:off x="813863" y="2409534"/>
            <a:ext cx="7516274" cy="1476666"/>
          </a:xfrm>
          <a:prstGeom prst="rect">
            <a:avLst/>
          </a:prstGeom>
        </p:spPr>
      </p:pic>
      <p:sp>
        <p:nvSpPr>
          <p:cNvPr id="5" name="TextBox 4">
            <a:extLst>
              <a:ext uri="{FF2B5EF4-FFF2-40B4-BE49-F238E27FC236}">
                <a16:creationId xmlns:a16="http://schemas.microsoft.com/office/drawing/2014/main" id="{27F81D31-74CD-5C41-72D2-D2BDFA6461E8}"/>
              </a:ext>
            </a:extLst>
          </p:cNvPr>
          <p:cNvSpPr txBox="1"/>
          <p:nvPr/>
        </p:nvSpPr>
        <p:spPr>
          <a:xfrm>
            <a:off x="3886200" y="4003357"/>
            <a:ext cx="1371600" cy="492443"/>
          </a:xfrm>
          <a:prstGeom prst="rect">
            <a:avLst/>
          </a:prstGeom>
          <a:noFill/>
        </p:spPr>
        <p:txBody>
          <a:bodyPr wrap="square">
            <a:spAutoFit/>
          </a:bodyPr>
          <a:lstStyle/>
          <a:p>
            <a:r>
              <a:rPr lang="en-US" sz="2600" dirty="0"/>
              <a:t>Figure 3</a:t>
            </a:r>
            <a:endParaRPr lang="en-IN" sz="2600" dirty="0"/>
          </a:p>
        </p:txBody>
      </p:sp>
    </p:spTree>
    <p:extLst>
      <p:ext uri="{BB962C8B-B14F-4D97-AF65-F5344CB8AC3E}">
        <p14:creationId xmlns:p14="http://schemas.microsoft.com/office/powerpoint/2010/main" val="29931316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the Wilcoxon Rank-Sum Test</a:t>
            </a:r>
            <a:r>
              <a:rPr lang="en-US" dirty="0"/>
              <a:t>—Slide 18</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If </a:t>
                </a:r>
                <a:r>
                  <a:rPr lang="en-IN" sz="2800" i="1" dirty="0"/>
                  <a:t>n </a:t>
                </a:r>
                <a:r>
                  <a:rPr lang="en-IN" dirty="0">
                    <a:latin typeface="Calibri" panose="020F0502020204030204" pitchFamily="34" charset="0"/>
                    <a:ea typeface="Calibri" panose="020F0502020204030204" pitchFamily="34" charset="0"/>
                    <a:cs typeface="Calibri" panose="020F0502020204030204" pitchFamily="34" charset="0"/>
                  </a:rPr>
                  <a:t>&gt;</a:t>
                </a:r>
                <a14:m>
                  <m:oMath xmlns:m="http://schemas.openxmlformats.org/officeDocument/2006/math">
                    <m:r>
                      <a:rPr lang="en-IN" b="0" i="0" smtClean="0">
                        <a:latin typeface="Cambria Math" panose="02040503050406030204" pitchFamily="18" charset="0"/>
                      </a:rPr>
                      <m:t> </m:t>
                    </m:r>
                    <m:r>
                      <a:rPr lang="en-IN" smtClean="0">
                        <a:latin typeface="Cambria Math" panose="02040503050406030204" pitchFamily="18" charset="0"/>
                      </a:rPr>
                      <m:t>10</m:t>
                    </m:r>
                  </m:oMath>
                </a14:m>
                <a:r>
                  <a:rPr lang="en-IN" sz="2800" dirty="0"/>
                  <a:t>, the critical values are determined in the usual manner for test statistics which have an approximate standard normal distribution under the null hypothesis. The box following this example describes the procedure for determining the rejection region in this case.</a:t>
                </a:r>
              </a:p>
              <a:p>
                <a:pPr>
                  <a:defRPr sz="2800"/>
                </a:pP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222"/>
                </a:stretch>
              </a:blipFill>
            </p:spPr>
            <p:txBody>
              <a:bodyPr/>
              <a:lstStyle/>
              <a:p>
                <a:r>
                  <a:rPr lang="en-IN">
                    <a:noFill/>
                  </a:rPr>
                  <a:t> </a:t>
                </a:r>
              </a:p>
            </p:txBody>
          </p:sp>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Performing the Wilcoxon Rank-Sum Test</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Audiophiles </a:t>
            </a:r>
            <a:r>
              <a:rPr sz="2800" dirty="0">
                <a:latin typeface="Cambria Math" panose="02040503050406030204" pitchFamily="18" charset="0"/>
                <a:ea typeface="Cambria Math" panose="02040503050406030204" pitchFamily="18" charset="0"/>
              </a:rPr>
              <a:t>R U</a:t>
            </a:r>
            <a:r>
              <a:rPr lang="en-US" sz="100" dirty="0">
                <a:latin typeface="Cambria Math" panose="02040503050406030204" pitchFamily="18" charset="0"/>
                <a:ea typeface="Cambria Math" panose="02040503050406030204" pitchFamily="18" charset="0"/>
              </a:rPr>
              <a:t> </a:t>
            </a:r>
            <a:r>
              <a:rPr sz="2800" dirty="0">
                <a:latin typeface="Cambria Math" panose="02040503050406030204" pitchFamily="18" charset="0"/>
                <a:ea typeface="Cambria Math" panose="02040503050406030204" pitchFamily="18" charset="0"/>
              </a:rPr>
              <a:t>s (A</a:t>
            </a:r>
            <a:r>
              <a:rPr lang="en-US" sz="100" dirty="0">
                <a:latin typeface="Cambria Math" panose="02040503050406030204" pitchFamily="18" charset="0"/>
                <a:ea typeface="Cambria Math" panose="02040503050406030204" pitchFamily="18" charset="0"/>
              </a:rPr>
              <a:t> </a:t>
            </a:r>
            <a:r>
              <a:rPr sz="2800" dirty="0">
                <a:latin typeface="Cambria Math" panose="02040503050406030204" pitchFamily="18" charset="0"/>
                <a:ea typeface="Cambria Math" panose="02040503050406030204" pitchFamily="18" charset="0"/>
              </a:rPr>
              <a:t>R</a:t>
            </a:r>
            <a:r>
              <a:rPr lang="en-US" sz="100" dirty="0">
                <a:latin typeface="Cambria Math" panose="02040503050406030204" pitchFamily="18" charset="0"/>
                <a:ea typeface="Cambria Math" panose="02040503050406030204" pitchFamily="18" charset="0"/>
              </a:rPr>
              <a:t> </a:t>
            </a:r>
            <a:r>
              <a:rPr sz="2800" dirty="0">
                <a:latin typeface="Cambria Math" panose="02040503050406030204" pitchFamily="18" charset="0"/>
                <a:ea typeface="Cambria Math" panose="02040503050406030204" pitchFamily="18" charset="0"/>
              </a:rPr>
              <a:t>U) </a:t>
            </a:r>
            <a:r>
              <a:rPr sz="2800" dirty="0"/>
              <a:t>reviews high-end audio electronics as a service to customers and publishes their findings in </a:t>
            </a:r>
            <a:r>
              <a:rPr sz="2800" i="1" dirty="0">
                <a:latin typeface="Cambria Math" panose="02040503050406030204" pitchFamily="18" charset="0"/>
                <a:ea typeface="Cambria Math" panose="02040503050406030204" pitchFamily="18" charset="0"/>
              </a:rPr>
              <a:t>A</a:t>
            </a:r>
            <a:r>
              <a:rPr lang="en-US" sz="100" i="1" dirty="0">
                <a:latin typeface="Cambria Math" panose="02040503050406030204" pitchFamily="18" charset="0"/>
                <a:ea typeface="Cambria Math" panose="02040503050406030204" pitchFamily="18" charset="0"/>
              </a:rPr>
              <a:t> </a:t>
            </a:r>
            <a:r>
              <a:rPr sz="2800" i="1" dirty="0">
                <a:latin typeface="Cambria Math" panose="02040503050406030204" pitchFamily="18" charset="0"/>
                <a:ea typeface="Cambria Math" panose="02040503050406030204" pitchFamily="18" charset="0"/>
              </a:rPr>
              <a:t>R</a:t>
            </a:r>
            <a:r>
              <a:rPr lang="en-US" sz="100" i="1" dirty="0">
                <a:latin typeface="Cambria Math" panose="02040503050406030204" pitchFamily="18" charset="0"/>
                <a:ea typeface="Cambria Math" panose="02040503050406030204" pitchFamily="18" charset="0"/>
              </a:rPr>
              <a:t> </a:t>
            </a:r>
            <a:r>
              <a:rPr sz="2800" i="1" dirty="0">
                <a:latin typeface="Cambria Math" panose="02040503050406030204" pitchFamily="18" charset="0"/>
                <a:ea typeface="Cambria Math" panose="02040503050406030204" pitchFamily="18" charset="0"/>
              </a:rPr>
              <a:t>U Magazine</a:t>
            </a:r>
            <a:r>
              <a:rPr sz="2800" dirty="0"/>
              <a:t>. One of the most popular issues is the one in which </a:t>
            </a:r>
            <a:r>
              <a:rPr lang="en-IN" dirty="0">
                <a:latin typeface="Cambria Math" panose="02040503050406030204" pitchFamily="18" charset="0"/>
                <a:ea typeface="Cambria Math" panose="02040503050406030204" pitchFamily="18" charset="0"/>
              </a:rPr>
              <a:t>A</a:t>
            </a:r>
            <a:r>
              <a:rPr lang="en-IN" sz="100" dirty="0">
                <a:latin typeface="Cambria Math" panose="02040503050406030204" pitchFamily="18" charset="0"/>
                <a:ea typeface="Cambria Math" panose="02040503050406030204" pitchFamily="18" charset="0"/>
              </a:rPr>
              <a:t> </a:t>
            </a:r>
            <a:r>
              <a:rPr lang="en-IN" dirty="0">
                <a:latin typeface="Cambria Math" panose="02040503050406030204" pitchFamily="18" charset="0"/>
                <a:ea typeface="Cambria Math" panose="02040503050406030204" pitchFamily="18" charset="0"/>
              </a:rPr>
              <a:t>R</a:t>
            </a:r>
            <a:r>
              <a:rPr lang="en-IN" sz="100" dirty="0">
                <a:latin typeface="Cambria Math" panose="02040503050406030204" pitchFamily="18" charset="0"/>
                <a:ea typeface="Cambria Math" panose="02040503050406030204" pitchFamily="18" charset="0"/>
              </a:rPr>
              <a:t> </a:t>
            </a:r>
            <a:r>
              <a:rPr lang="en-IN" dirty="0">
                <a:latin typeface="Cambria Math" panose="02040503050406030204" pitchFamily="18" charset="0"/>
                <a:ea typeface="Cambria Math" panose="02040503050406030204" pitchFamily="18" charset="0"/>
              </a:rPr>
              <a:t>U</a:t>
            </a:r>
            <a:r>
              <a:rPr sz="2800" dirty="0"/>
              <a:t> reviews headphones. In its most recent magazine article about headphones, </a:t>
            </a:r>
            <a:r>
              <a:rPr lang="en-IN" dirty="0">
                <a:latin typeface="Cambria Math" panose="02040503050406030204" pitchFamily="18" charset="0"/>
                <a:ea typeface="Cambria Math" panose="02040503050406030204" pitchFamily="18" charset="0"/>
              </a:rPr>
              <a:t>A</a:t>
            </a:r>
            <a:r>
              <a:rPr lang="en-IN" sz="100" dirty="0">
                <a:latin typeface="Cambria Math" panose="02040503050406030204" pitchFamily="18" charset="0"/>
                <a:ea typeface="Cambria Math" panose="02040503050406030204" pitchFamily="18" charset="0"/>
              </a:rPr>
              <a:t> </a:t>
            </a:r>
            <a:r>
              <a:rPr lang="en-IN" dirty="0">
                <a:latin typeface="Cambria Math" panose="02040503050406030204" pitchFamily="18" charset="0"/>
                <a:ea typeface="Cambria Math" panose="02040503050406030204" pitchFamily="18" charset="0"/>
              </a:rPr>
              <a:t>R</a:t>
            </a:r>
            <a:r>
              <a:rPr lang="en-IN" sz="100" dirty="0">
                <a:latin typeface="Cambria Math" panose="02040503050406030204" pitchFamily="18" charset="0"/>
                <a:ea typeface="Cambria Math" panose="02040503050406030204" pitchFamily="18" charset="0"/>
              </a:rPr>
              <a:t> </a:t>
            </a:r>
            <a:r>
              <a:rPr lang="en-IN" dirty="0">
                <a:latin typeface="Cambria Math" panose="02040503050406030204" pitchFamily="18" charset="0"/>
                <a:ea typeface="Cambria Math" panose="02040503050406030204" pitchFamily="18" charset="0"/>
              </a:rPr>
              <a:t>U</a:t>
            </a:r>
            <a:r>
              <a:rPr sz="2800" dirty="0"/>
              <a:t> reviewed two of the most popular high-end models of headphones on the market. Brand A headphones cost </a:t>
            </a:r>
            <a:r>
              <a:rPr lang="en-US" sz="2800" dirty="0"/>
              <a:t>$449</a:t>
            </a:r>
            <a:r>
              <a:rPr sz="2800" dirty="0"/>
              <a:t> and feature over the ear pads and crisp sound.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4A0A8-3DAB-46EE-A573-5FE0591EAB72}"/>
              </a:ext>
            </a:extLst>
          </p:cNvPr>
          <p:cNvSpPr>
            <a:spLocks noGrp="1"/>
          </p:cNvSpPr>
          <p:nvPr>
            <p:ph type="title"/>
          </p:nvPr>
        </p:nvSpPr>
        <p:spPr/>
        <p:txBody>
          <a:bodyPr/>
          <a:lstStyle/>
          <a:p>
            <a:r>
              <a:rPr lang="en-US" dirty="0"/>
              <a:t>Example 1: Performing the Wilcoxon Rank-Sum Test—Slide 19</a:t>
            </a:r>
            <a:endParaRPr lang="en-IN"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96A41CFB-9064-4BB5-B00D-9F21332FB472}"/>
                  </a:ext>
                </a:extLst>
              </p:cNvPr>
              <p:cNvSpPr>
                <a:spLocks noGrp="1"/>
              </p:cNvSpPr>
              <p:nvPr>
                <p:ph type="body" sz="quarter" idx="10"/>
              </p:nvPr>
            </p:nvSpPr>
            <p:spPr/>
            <p:txBody>
              <a:bodyPr/>
              <a:lstStyle/>
              <a:p>
                <a:pPr>
                  <a:defRPr sz="2800"/>
                </a:pPr>
                <a:r>
                  <a:rPr lang="en-IN" b="1" dirty="0"/>
                  <a:t>Step 5: Collect the sample data and compute the value of the test statistic.</a:t>
                </a:r>
                <a:endParaRPr lang="en-IN" sz="2800" b="1" dirty="0"/>
              </a:p>
              <a:p>
                <a:pPr>
                  <a:defRPr sz="2800"/>
                </a:pPr>
                <a:r>
                  <a:rPr lang="en-IN" sz="2800" dirty="0"/>
                  <a:t>For the headphones example, </a:t>
                </a:r>
                <a:r>
                  <a:rPr lang="en-IN" i="1" dirty="0"/>
                  <a:t>n</a:t>
                </a:r>
                <a:r>
                  <a:rPr lang="en-IN" dirty="0">
                    <a:latin typeface="Calibri" panose="020F0502020204030204" pitchFamily="34" charset="0"/>
                    <a:ea typeface="Calibri" panose="020F0502020204030204" pitchFamily="34" charset="0"/>
                    <a:cs typeface="Calibri" panose="020F0502020204030204" pitchFamily="34" charset="0"/>
                  </a:rPr>
                  <a:t>₁ = 10</a:t>
                </a:r>
                <a:r>
                  <a:rPr lang="ar-AE" sz="2800" dirty="0"/>
                  <a:t> </a:t>
                </a:r>
                <a:r>
                  <a:rPr lang="en-IN" sz="2800" dirty="0"/>
                  <a:t>and </a:t>
                </a:r>
                <a:r>
                  <a:rPr lang="en-IN" i="1" dirty="0"/>
                  <a:t>n</a:t>
                </a:r>
                <a:r>
                  <a:rPr lang="en-IN" dirty="0">
                    <a:latin typeface="Calibri" panose="020F0502020204030204" pitchFamily="34" charset="0"/>
                    <a:ea typeface="Calibri" panose="020F0502020204030204" pitchFamily="34" charset="0"/>
                    <a:cs typeface="Calibri" panose="020F0502020204030204" pitchFamily="34" charset="0"/>
                  </a:rPr>
                  <a:t>₂ = 10</a:t>
                </a:r>
                <a:r>
                  <a:rPr lang="en-US" sz="2800" dirty="0"/>
                  <a:t>.</a:t>
                </a:r>
                <a:r>
                  <a:rPr lang="ar-AE" sz="2800" dirty="0"/>
                  <a:t> </a:t>
                </a:r>
                <a:r>
                  <a:rPr lang="en-IN" sz="2800" dirty="0">
                    <a:latin typeface="Cambria Math" panose="02040503050406030204" pitchFamily="18" charset="0"/>
                    <a:ea typeface="Cambria Math" panose="02040503050406030204" pitchFamily="18" charset="0"/>
                  </a:rPr>
                  <a:t>S</a:t>
                </a:r>
                <a:r>
                  <a:rPr lang="en-IN" sz="2800" dirty="0"/>
                  <a:t>ince the two sample sizes are the same, we will use the rank sum associated with the ratings for Brand </a:t>
                </a:r>
                <a:r>
                  <a:rPr lang="en-IN" sz="2800" dirty="0">
                    <a:latin typeface="Cambria Math" panose="02040503050406030204" pitchFamily="18" charset="0"/>
                    <a:ea typeface="Cambria Math" panose="02040503050406030204" pitchFamily="18" charset="0"/>
                  </a:rPr>
                  <a:t>A</a:t>
                </a:r>
                <a:r>
                  <a:rPr lang="en-IN" sz="2800" dirty="0"/>
                  <a:t> headphones. Since </a:t>
                </a:r>
                <a:r>
                  <a:rPr lang="en-IN" i="1" dirty="0"/>
                  <a:t>n</a:t>
                </a:r>
                <a:r>
                  <a:rPr lang="en-IN" dirty="0">
                    <a:latin typeface="Calibri" panose="020F0502020204030204" pitchFamily="34" charset="0"/>
                    <a:ea typeface="Calibri" panose="020F0502020204030204" pitchFamily="34" charset="0"/>
                    <a:cs typeface="Calibri" panose="020F0502020204030204" pitchFamily="34" charset="0"/>
                  </a:rPr>
                  <a:t>₁ =</a:t>
                </a:r>
                <a:r>
                  <a:rPr lang="en-IN" dirty="0"/>
                  <a:t> </a:t>
                </a:r>
                <a:r>
                  <a:rPr lang="en-IN" i="1" dirty="0"/>
                  <a:t>n</a:t>
                </a:r>
                <a:r>
                  <a:rPr lang="en-IN" dirty="0">
                    <a:latin typeface="Calibri" panose="020F0502020204030204" pitchFamily="34" charset="0"/>
                    <a:ea typeface="Calibri" panose="020F0502020204030204" pitchFamily="34" charset="0"/>
                    <a:cs typeface="Calibri" panose="020F0502020204030204" pitchFamily="34" charset="0"/>
                  </a:rPr>
                  <a:t>₂</a:t>
                </a:r>
                <a:r>
                  <a:rPr lang="en-US" sz="2800" dirty="0"/>
                  <a:t>,</a:t>
                </a:r>
                <a:r>
                  <a:rPr lang="ar-AE" sz="2800" dirty="0"/>
                  <a:t> </a:t>
                </a:r>
                <a:r>
                  <a:rPr lang="en-IN" sz="2800" dirty="0"/>
                  <a:t>we have the following.</a:t>
                </a:r>
              </a:p>
              <a:p>
                <a:pPr algn="ctr">
                  <a:defRPr sz="2800"/>
                </a:pPr>
                <a:r>
                  <a:rPr lang="en-IN" i="1" dirty="0"/>
                  <a:t>T</a:t>
                </a:r>
                <a14:m>
                  <m:oMath xmlns:m="http://schemas.openxmlformats.org/officeDocument/2006/math">
                    <m:r>
                      <a:rPr lang="en-IN" b="0" i="1" smtClean="0">
                        <a:latin typeface="Cambria Math" panose="02040503050406030204" pitchFamily="18" charset="0"/>
                      </a:rPr>
                      <m:t> </m:t>
                    </m:r>
                    <m:r>
                      <a:rPr lang="en-IN" smtClean="0">
                        <a:latin typeface="Cambria Math" panose="02040503050406030204" pitchFamily="18" charset="0"/>
                      </a:rPr>
                      <m:t>=</m:t>
                    </m:r>
                    <m:r>
                      <m:rPr>
                        <m:nor/>
                      </m:rPr>
                      <a:rPr lang="en-IN"/>
                      <m:t>the</m:t>
                    </m:r>
                    <m:r>
                      <m:rPr>
                        <m:nor/>
                      </m:rPr>
                      <a:rPr lang="en-IN"/>
                      <m:t> </m:t>
                    </m:r>
                    <m:r>
                      <m:rPr>
                        <m:nor/>
                      </m:rPr>
                      <a:rPr lang="en-IN"/>
                      <m:t>rank</m:t>
                    </m:r>
                    <m:r>
                      <m:rPr>
                        <m:nor/>
                      </m:rPr>
                      <a:rPr lang="en-IN"/>
                      <m:t> </m:t>
                    </m:r>
                    <m:r>
                      <m:rPr>
                        <m:nor/>
                      </m:rPr>
                      <a:rPr lang="en-IN"/>
                      <m:t>sum</m:t>
                    </m:r>
                    <m:r>
                      <m:rPr>
                        <m:nor/>
                      </m:rPr>
                      <a:rPr lang="en-IN"/>
                      <m:t> </m:t>
                    </m:r>
                    <m:r>
                      <m:rPr>
                        <m:nor/>
                      </m:rPr>
                      <a:rPr lang="en-IN"/>
                      <m:t>for</m:t>
                    </m:r>
                    <m:r>
                      <m:rPr>
                        <m:nor/>
                      </m:rPr>
                      <a:rPr lang="en-IN"/>
                      <m:t> </m:t>
                    </m:r>
                    <m:r>
                      <m:rPr>
                        <m:nor/>
                      </m:rPr>
                      <a:rPr lang="en-IN"/>
                      <m:t>Brand</m:t>
                    </m:r>
                    <m:r>
                      <m:rPr>
                        <m:nor/>
                      </m:rPr>
                      <a:rPr lang="en-IN"/>
                      <m:t> </m:t>
                    </m:r>
                    <m:r>
                      <m:rPr>
                        <m:nor/>
                      </m:rPr>
                      <a:rPr lang="en-IN">
                        <a:latin typeface="Cambria Math" panose="02040503050406030204" pitchFamily="18" charset="0"/>
                        <a:ea typeface="Cambria Math" panose="02040503050406030204" pitchFamily="18" charset="0"/>
                      </a:rPr>
                      <m:t>A</m:t>
                    </m:r>
                    <m:r>
                      <m:rPr>
                        <m:nor/>
                      </m:rPr>
                      <a:rPr lang="en-IN"/>
                      <m:t> </m:t>
                    </m:r>
                    <m:r>
                      <m:rPr>
                        <m:nor/>
                      </m:rPr>
                      <a:rPr lang="en-IN"/>
                      <m:t>headphones</m:t>
                    </m:r>
                    <m:r>
                      <a:rPr lang="en-IN">
                        <a:latin typeface="Cambria Math" panose="02040503050406030204" pitchFamily="18" charset="0"/>
                      </a:rPr>
                      <m:t>=</m:t>
                    </m:r>
                    <m:r>
                      <a:rPr lang="en-IN">
                        <a:latin typeface="Cambria Math" panose="02040503050406030204" pitchFamily="18" charset="0"/>
                      </a:rPr>
                      <m:t>110</m:t>
                    </m:r>
                  </m:oMath>
                </a14:m>
                <a:endParaRPr lang="en-IN" sz="2800" dirty="0"/>
              </a:p>
              <a:p>
                <a:r>
                  <a:rPr lang="en-IN" sz="2800" dirty="0"/>
                  <a:t>Note that since the sample sizes are the same and we have a two-sided alternative, either population could have been used to calculate the rank sum for the test statistic.</a:t>
                </a:r>
              </a:p>
              <a:p>
                <a:pPr>
                  <a:defRPr sz="2800"/>
                </a:pPr>
                <a:endParaRPr lang="en-IN" sz="2800" dirty="0"/>
              </a:p>
              <a:p>
                <a:endParaRPr lang="en-IN" dirty="0"/>
              </a:p>
            </p:txBody>
          </p:sp>
        </mc:Choice>
        <mc:Fallback xmlns="">
          <p:sp>
            <p:nvSpPr>
              <p:cNvPr id="3" name="Text Placeholder 2">
                <a:extLst>
                  <a:ext uri="{FF2B5EF4-FFF2-40B4-BE49-F238E27FC236}">
                    <a16:creationId xmlns:a16="http://schemas.microsoft.com/office/drawing/2014/main" id="{96A41CFB-9064-4BB5-B00D-9F21332FB472}"/>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r="-2444" b="-5031"/>
                </a:stretch>
              </a:blipFill>
            </p:spPr>
            <p:txBody>
              <a:bodyPr/>
              <a:lstStyle/>
              <a:p>
                <a:r>
                  <a:rPr lang="en-IN">
                    <a:noFill/>
                  </a:rPr>
                  <a:t> </a:t>
                </a:r>
              </a:p>
            </p:txBody>
          </p:sp>
        </mc:Fallback>
      </mc:AlternateContent>
    </p:spTree>
    <p:extLst>
      <p:ext uri="{BB962C8B-B14F-4D97-AF65-F5344CB8AC3E}">
        <p14:creationId xmlns:p14="http://schemas.microsoft.com/office/powerpoint/2010/main" val="35398208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the Wilcoxon Rank-Sum Test</a:t>
            </a:r>
            <a:r>
              <a:rPr lang="en-US" dirty="0"/>
              <a:t>—Slide 20</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b="1" dirty="0"/>
                  <a:t>Step 6: Make the decision and state the conclusion in terms of the original question.</a:t>
                </a:r>
              </a:p>
              <a:p>
                <a:r>
                  <a:rPr lang="en-US" sz="2800" dirty="0"/>
                  <a:t>As shown in Figure 4, the value of the test statistic does not fall in the rejection region ( 79 </a:t>
                </a:r>
                <a:r>
                  <a:rPr lang="en-IN" dirty="0">
                    <a:latin typeface="Calibri" panose="020F0502020204030204" pitchFamily="34" charset="0"/>
                    <a:ea typeface="Calibri" panose="020F0502020204030204" pitchFamily="34" charset="0"/>
                    <a:cs typeface="Calibri" panose="020F0502020204030204" pitchFamily="34" charset="0"/>
                  </a:rPr>
                  <a:t>&lt; </a:t>
                </a:r>
                <a:r>
                  <a:rPr lang="en-US" sz="2800" i="1" dirty="0"/>
                  <a:t>T</a:t>
                </a:r>
                <a:r>
                  <a:rPr lang="en-US" sz="2800" dirty="0"/>
                  <a:t> </a:t>
                </a:r>
                <a:r>
                  <a:rPr lang="en-IN" dirty="0">
                    <a:latin typeface="Calibri" panose="020F0502020204030204" pitchFamily="34" charset="0"/>
                    <a:ea typeface="Calibri" panose="020F0502020204030204" pitchFamily="34" charset="0"/>
                    <a:cs typeface="Calibri" panose="020F0502020204030204" pitchFamily="34" charset="0"/>
                  </a:rPr>
                  <a:t>&lt; </a:t>
                </a:r>
                <a:r>
                  <a:rPr lang="en-US" sz="2800" dirty="0"/>
                  <a:t>131 ). Thus, we fail to reject the null hypothesis at </a:t>
                </a:r>
                <a:r>
                  <a:rPr lang="el-GR" dirty="0">
                    <a:latin typeface="Calibri" panose="020F0502020204030204" pitchFamily="34" charset="0"/>
                    <a:ea typeface="Calibri" panose="020F0502020204030204" pitchFamily="34" charset="0"/>
                    <a:cs typeface="Calibri" panose="020F0502020204030204" pitchFamily="34" charset="0"/>
                  </a:rPr>
                  <a:t>α</a:t>
                </a:r>
                <a14:m>
                  <m:oMath xmlns:m="http://schemas.openxmlformats.org/officeDocument/2006/math">
                    <m:r>
                      <a:rPr lang="en-IN" b="0" i="0" smtClean="0">
                        <a:latin typeface="Cambria Math" panose="02040503050406030204" pitchFamily="18" charset="0"/>
                      </a:rPr>
                      <m:t> </m:t>
                    </m:r>
                    <m:r>
                      <a:rPr lang="en-US">
                        <a:latin typeface="Cambria Math" panose="02040503050406030204" pitchFamily="18" charset="0"/>
                      </a:rPr>
                      <m:t>=</m:t>
                    </m:r>
                    <m:r>
                      <a:rPr lang="en-US">
                        <a:latin typeface="Cambria Math" panose="02040503050406030204" pitchFamily="18" charset="0"/>
                      </a:rPr>
                      <m:t>0</m:t>
                    </m:r>
                    <m:r>
                      <a:rPr lang="en-US">
                        <a:latin typeface="Cambria Math" panose="02040503050406030204" pitchFamily="18" charset="0"/>
                      </a:rPr>
                      <m:t>.</m:t>
                    </m:r>
                    <m:r>
                      <a:rPr lang="en-US">
                        <a:latin typeface="Cambria Math" panose="02040503050406030204" pitchFamily="18" charset="0"/>
                      </a:rPr>
                      <m:t>05</m:t>
                    </m:r>
                  </m:oMath>
                </a14:m>
                <a:r>
                  <a:rPr lang="en-US" sz="2800" dirty="0"/>
                  <a:t>.</a:t>
                </a:r>
                <a:r>
                  <a:rPr lang="en-US" b="1" dirty="0"/>
                  <a:t> </a:t>
                </a:r>
                <a:r>
                  <a:rPr lang="en-US" sz="2800" dirty="0"/>
                  <a:t>The difference in the distributions of the populations is not likely to be attributed to anything other than ordinary sampling variation.</a:t>
                </a:r>
              </a:p>
              <a:p>
                <a:endParaRPr lang="en-US" sz="2800" dirty="0"/>
              </a:p>
              <a:p>
                <a:endParaRPr lang="en-IN" sz="2800" dirty="0"/>
              </a:p>
              <a:p>
                <a:pPr>
                  <a:defRPr b="1"/>
                </a:pP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852"/>
                </a:stretch>
              </a:blipFill>
            </p:spPr>
            <p:txBody>
              <a:bodyPr/>
              <a:lstStyle/>
              <a:p>
                <a:r>
                  <a:rPr lang="en-IN">
                    <a:noFill/>
                  </a:rPr>
                  <a:t> </a:t>
                </a:r>
              </a:p>
            </p:txBody>
          </p:sp>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8037F-7460-4642-BCF8-97506C6C1588}"/>
              </a:ext>
            </a:extLst>
          </p:cNvPr>
          <p:cNvSpPr>
            <a:spLocks noGrp="1"/>
          </p:cNvSpPr>
          <p:nvPr>
            <p:ph type="title"/>
          </p:nvPr>
        </p:nvSpPr>
        <p:spPr/>
        <p:txBody>
          <a:bodyPr/>
          <a:lstStyle/>
          <a:p>
            <a:r>
              <a:rPr lang="en-US" dirty="0"/>
              <a:t>Example 1: Performing the Wilcoxon Rank-Sum Test—Slide 21</a:t>
            </a:r>
            <a:endParaRPr lang="en-IN" dirty="0"/>
          </a:p>
        </p:txBody>
      </p:sp>
      <p:pic>
        <p:nvPicPr>
          <p:cNvPr id="6" name="Content Placeholder 3" descr="A horizontal line T has two markings at 79 and 131. The region to the left of 79 is labeled as Reject Null Hypotheses H naught. The region between 79 and 131 is labeled as Fail to Reject Null Hypotheses H naught, and the region to the right of 131 is labeled as Reject Null Hypotheses H naught. A point is marked in the region between 79 and 131 is T equals 110.">
            <a:extLst>
              <a:ext uri="{FF2B5EF4-FFF2-40B4-BE49-F238E27FC236}">
                <a16:creationId xmlns:a16="http://schemas.microsoft.com/office/drawing/2014/main" id="{0C7B332C-CB25-4D79-93E2-063517A4FCDD}"/>
              </a:ext>
            </a:extLst>
          </p:cNvPr>
          <p:cNvPicPr>
            <a:picLocks noChangeAspect="1"/>
          </p:cNvPicPr>
          <p:nvPr/>
        </p:nvPicPr>
        <p:blipFill>
          <a:blip r:embed="rId2"/>
          <a:srcRect b="25432"/>
          <a:stretch>
            <a:fillRect/>
          </a:stretch>
        </p:blipFill>
        <p:spPr>
          <a:xfrm>
            <a:off x="762000" y="1447800"/>
            <a:ext cx="7269662" cy="1477328"/>
          </a:xfrm>
          <a:prstGeom prst="rect">
            <a:avLst/>
          </a:prstGeom>
        </p:spPr>
      </p:pic>
      <p:sp>
        <p:nvSpPr>
          <p:cNvPr id="8" name="TextBox 7">
            <a:extLst>
              <a:ext uri="{FF2B5EF4-FFF2-40B4-BE49-F238E27FC236}">
                <a16:creationId xmlns:a16="http://schemas.microsoft.com/office/drawing/2014/main" id="{8F9D9F1D-DFDC-5764-3D41-8FE0C01F5436}"/>
              </a:ext>
            </a:extLst>
          </p:cNvPr>
          <p:cNvSpPr txBox="1"/>
          <p:nvPr/>
        </p:nvSpPr>
        <p:spPr>
          <a:xfrm>
            <a:off x="3711031" y="2895600"/>
            <a:ext cx="1371600" cy="523220"/>
          </a:xfrm>
          <a:prstGeom prst="rect">
            <a:avLst/>
          </a:prstGeom>
          <a:noFill/>
        </p:spPr>
        <p:txBody>
          <a:bodyPr wrap="square">
            <a:spAutoFit/>
          </a:bodyPr>
          <a:lstStyle/>
          <a:p>
            <a:r>
              <a:rPr lang="en-US" sz="2800" dirty="0"/>
              <a:t>Figure 4</a:t>
            </a:r>
            <a:endParaRPr lang="en-IN" sz="2800" dirty="0"/>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DDCCFB0D-1FFB-91DB-8372-B3BD49A62D2C}"/>
                  </a:ext>
                </a:extLst>
              </p:cNvPr>
              <p:cNvSpPr txBox="1"/>
              <p:nvPr/>
            </p:nvSpPr>
            <p:spPr>
              <a:xfrm>
                <a:off x="457200" y="3581400"/>
                <a:ext cx="8229600" cy="1815882"/>
              </a:xfrm>
              <a:prstGeom prst="rect">
                <a:avLst/>
              </a:prstGeom>
              <a:noFill/>
            </p:spPr>
            <p:txBody>
              <a:bodyPr wrap="square">
                <a:spAutoFit/>
              </a:bodyPr>
              <a:lstStyle/>
              <a:p>
                <a:r>
                  <a:rPr lang="en-IN" sz="2800" i="1" dirty="0"/>
                  <a:t>Conclusion and Interpretation</a:t>
                </a:r>
                <a:r>
                  <a:rPr lang="en-IN" sz="2800" dirty="0"/>
                  <a:t>: </a:t>
                </a:r>
                <a:r>
                  <a:rPr lang="en-US" sz="2800" dirty="0"/>
                  <a:t>There is not enough evidence to conclude at the </a:t>
                </a:r>
                <a:r>
                  <a:rPr lang="el-GR" sz="2800" dirty="0">
                    <a:latin typeface="Calibri" panose="020F0502020204030204" pitchFamily="34" charset="0"/>
                    <a:ea typeface="Calibri" panose="020F0502020204030204" pitchFamily="34" charset="0"/>
                    <a:cs typeface="Calibri" panose="020F0502020204030204" pitchFamily="34" charset="0"/>
                  </a:rPr>
                  <a:t>α</a:t>
                </a:r>
                <a14:m>
                  <m:oMath xmlns:m="http://schemas.openxmlformats.org/officeDocument/2006/math">
                    <m:r>
                      <a:rPr lang="en-IN" sz="2800" b="0" i="0" smtClean="0">
                        <a:latin typeface="Cambria Math" panose="02040503050406030204" pitchFamily="18" charset="0"/>
                      </a:rPr>
                      <m:t> </m:t>
                    </m:r>
                    <m:r>
                      <a:rPr lang="en-IN" sz="2800">
                        <a:latin typeface="Cambria Math" panose="02040503050406030204" pitchFamily="18" charset="0"/>
                      </a:rPr>
                      <m:t>=</m:t>
                    </m:r>
                  </m:oMath>
                </a14:m>
                <a:r>
                  <a:rPr lang="en-US" sz="2800" dirty="0"/>
                  <a:t> 0.05 level that there is a significant difference in the ratings between Brand </a:t>
                </a:r>
                <a:r>
                  <a:rPr lang="en-US" sz="2800" dirty="0">
                    <a:latin typeface="Cambria Math" panose="02040503050406030204" pitchFamily="18" charset="0"/>
                    <a:ea typeface="Cambria Math" panose="02040503050406030204" pitchFamily="18" charset="0"/>
                  </a:rPr>
                  <a:t>A</a:t>
                </a:r>
                <a:r>
                  <a:rPr lang="en-US" sz="2800" dirty="0"/>
                  <a:t> and Brand </a:t>
                </a:r>
                <a:r>
                  <a:rPr lang="en-US" sz="2800" dirty="0">
                    <a:latin typeface="Cambria Math" panose="02040503050406030204" pitchFamily="18" charset="0"/>
                    <a:ea typeface="Cambria Math" panose="02040503050406030204" pitchFamily="18" charset="0"/>
                  </a:rPr>
                  <a:t>B</a:t>
                </a:r>
                <a:r>
                  <a:rPr lang="en-US" sz="2800" dirty="0"/>
                  <a:t> headphones.</a:t>
                </a:r>
              </a:p>
            </p:txBody>
          </p:sp>
        </mc:Choice>
        <mc:Fallback xmlns="">
          <p:sp>
            <p:nvSpPr>
              <p:cNvPr id="5" name="TextBox 4">
                <a:extLst>
                  <a:ext uri="{FF2B5EF4-FFF2-40B4-BE49-F238E27FC236}">
                    <a16:creationId xmlns:a16="http://schemas.microsoft.com/office/drawing/2014/main" id="{DDCCFB0D-1FFB-91DB-8372-B3BD49A62D2C}"/>
                  </a:ext>
                </a:extLst>
              </p:cNvPr>
              <p:cNvSpPr txBox="1">
                <a:spLocks noRot="1" noChangeAspect="1" noMove="1" noResize="1" noEditPoints="1" noAdjustHandles="1" noChangeArrowheads="1" noChangeShapeType="1" noTextEdit="1"/>
              </p:cNvSpPr>
              <p:nvPr/>
            </p:nvSpPr>
            <p:spPr>
              <a:xfrm>
                <a:off x="457200" y="3581400"/>
                <a:ext cx="8229600" cy="1815882"/>
              </a:xfrm>
              <a:prstGeom prst="rect">
                <a:avLst/>
              </a:prstGeom>
              <a:blipFill>
                <a:blip r:embed="rId3"/>
                <a:stretch>
                  <a:fillRect l="-1481" t="-3367" r="-889" b="-8754"/>
                </a:stretch>
              </a:blipFill>
            </p:spPr>
            <p:txBody>
              <a:bodyPr/>
              <a:lstStyle/>
              <a:p>
                <a:r>
                  <a:rPr lang="en-IN">
                    <a:noFill/>
                  </a:rPr>
                  <a:t> </a:t>
                </a:r>
              </a:p>
            </p:txBody>
          </p:sp>
        </mc:Fallback>
      </mc:AlternateContent>
    </p:spTree>
    <p:extLst>
      <p:ext uri="{BB962C8B-B14F-4D97-AF65-F5344CB8AC3E}">
        <p14:creationId xmlns:p14="http://schemas.microsoft.com/office/powerpoint/2010/main" val="39950607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Wilcoxon Rank-Sum Test</a:t>
            </a:r>
            <a:r>
              <a:rPr lang="en-US" dirty="0"/>
              <a:t>—Slide 1</a:t>
            </a:r>
            <a:endParaRPr dirty="0"/>
          </a:p>
        </p:txBody>
      </p:sp>
      <p:sp>
        <p:nvSpPr>
          <p:cNvPr id="3" name="Text Placeholder 2"/>
          <p:cNvSpPr>
            <a:spLocks noGrp="1"/>
          </p:cNvSpPr>
          <p:nvPr>
            <p:ph type="body" sz="quarter" idx="10"/>
          </p:nvPr>
        </p:nvSpPr>
        <p:spPr/>
        <p:txBody>
          <a:bodyPr>
            <a:normAutofit fontScale="25000" lnSpcReduction="20000"/>
          </a:bodyPr>
          <a:lstStyle/>
          <a:p>
            <a:pPr algn="ctr">
              <a:defRPr sz="2800" b="1"/>
            </a:pPr>
            <a:endParaRPr sz="9600" dirty="0"/>
          </a:p>
          <a:p>
            <a:r>
              <a:rPr sz="9600" b="1" dirty="0"/>
              <a:t>Hypothes</a:t>
            </a:r>
            <a:r>
              <a:rPr lang="en-US" sz="9600" b="1" dirty="0"/>
              <a:t>e</a:t>
            </a:r>
            <a:r>
              <a:rPr sz="9600" b="1" dirty="0"/>
              <a:t>s:</a:t>
            </a:r>
            <a:endParaRPr lang="en-US" sz="9600" b="1" dirty="0"/>
          </a:p>
          <a:p>
            <a:r>
              <a:rPr lang="en-IN" sz="9600" i="1" dirty="0"/>
              <a:t>H</a:t>
            </a:r>
            <a:r>
              <a:rPr lang="en-IN" sz="9600" dirty="0">
                <a:latin typeface="Calibri" panose="020F0502020204030204" pitchFamily="34" charset="0"/>
                <a:ea typeface="Calibri" panose="020F0502020204030204" pitchFamily="34" charset="0"/>
                <a:cs typeface="Calibri" panose="020F0502020204030204" pitchFamily="34" charset="0"/>
              </a:rPr>
              <a:t>₀</a:t>
            </a:r>
            <a:r>
              <a:rPr lang="en-IN" sz="9600" i="1" dirty="0">
                <a:latin typeface="Calibri" panose="020F0502020204030204" pitchFamily="34" charset="0"/>
                <a:ea typeface="Calibri" panose="020F0502020204030204" pitchFamily="34" charset="0"/>
                <a:cs typeface="Calibri" panose="020F0502020204030204" pitchFamily="34" charset="0"/>
              </a:rPr>
              <a:t> </a:t>
            </a:r>
            <a:r>
              <a:rPr lang="ar-AE" sz="9600" dirty="0"/>
              <a:t>:</a:t>
            </a:r>
            <a:r>
              <a:rPr lang="en-US" sz="9600" dirty="0"/>
              <a:t> The distributions of the two populations of interest   </a:t>
            </a:r>
          </a:p>
          <a:p>
            <a:r>
              <a:rPr lang="en-US" sz="9600" dirty="0"/>
              <a:t>        are the same.</a:t>
            </a:r>
          </a:p>
          <a:p>
            <a:r>
              <a:rPr lang="en-IN" sz="9600" i="1" dirty="0"/>
              <a:t>H</a:t>
            </a:r>
            <a:r>
              <a:rPr lang="en-IN" sz="4200" i="1" dirty="0"/>
              <a:t> </a:t>
            </a:r>
            <a:r>
              <a:rPr lang="en-IN" sz="9600" i="1" baseline="-25000" dirty="0"/>
              <a:t>a</a:t>
            </a:r>
            <a:r>
              <a:rPr lang="en-IN" sz="9600" i="1" dirty="0">
                <a:latin typeface="Calibri" panose="020F0502020204030204" pitchFamily="34" charset="0"/>
                <a:ea typeface="Calibri" panose="020F0502020204030204" pitchFamily="34" charset="0"/>
                <a:cs typeface="Calibri" panose="020F0502020204030204" pitchFamily="34" charset="0"/>
              </a:rPr>
              <a:t> </a:t>
            </a:r>
            <a:r>
              <a:rPr lang="ar-AE" sz="9600" dirty="0"/>
              <a:t>:</a:t>
            </a:r>
            <a:r>
              <a:rPr lang="en-US" sz="9600" dirty="0"/>
              <a:t> </a:t>
            </a:r>
            <a:r>
              <a:rPr lang="en-IN" sz="9600" dirty="0">
                <a:latin typeface="Calibri" panose="020F0502020204030204" pitchFamily="34" charset="0"/>
                <a:ea typeface="Calibri" panose="020F0502020204030204" pitchFamily="34" charset="0"/>
                <a:cs typeface="Calibri" panose="020F0502020204030204" pitchFamily="34" charset="0"/>
              </a:rPr>
              <a:t>&gt; O</a:t>
            </a:r>
            <a:r>
              <a:rPr lang="en-US" sz="9600" dirty="0"/>
              <a:t>ne-Tailed: The distribution of Population </a:t>
            </a:r>
            <a:r>
              <a:rPr lang="en-US" sz="9600" i="1" dirty="0"/>
              <a:t>X</a:t>
            </a:r>
            <a:r>
              <a:rPr lang="en-US" sz="9600" dirty="0"/>
              <a:t> is shifted  </a:t>
            </a:r>
          </a:p>
          <a:p>
            <a:r>
              <a:rPr lang="en-US" sz="9600" dirty="0"/>
              <a:t>                                 to the right of the distribution of Population </a:t>
            </a:r>
            <a:r>
              <a:rPr lang="en-US" sz="9600" i="1" dirty="0"/>
              <a:t>Y</a:t>
            </a:r>
            <a:r>
              <a:rPr lang="en-US" sz="9600" dirty="0"/>
              <a:t>.</a:t>
            </a:r>
          </a:p>
          <a:p>
            <a:r>
              <a:rPr lang="en-US" sz="9600" dirty="0"/>
              <a:t>       </a:t>
            </a:r>
            <a:r>
              <a:rPr lang="en-IN" sz="9600" dirty="0">
                <a:latin typeface="Calibri" panose="020F0502020204030204" pitchFamily="34" charset="0"/>
                <a:ea typeface="Calibri" panose="020F0502020204030204" pitchFamily="34" charset="0"/>
                <a:cs typeface="Calibri" panose="020F0502020204030204" pitchFamily="34" charset="0"/>
              </a:rPr>
              <a:t>&lt; </a:t>
            </a:r>
            <a:r>
              <a:rPr lang="en-US" sz="9600" dirty="0"/>
              <a:t>One-Tailed: The distribution of Population </a:t>
            </a:r>
            <a:r>
              <a:rPr lang="en-US" sz="9600" i="1" dirty="0"/>
              <a:t>X</a:t>
            </a:r>
            <a:r>
              <a:rPr lang="en-US" sz="9600" dirty="0"/>
              <a:t> is shifted   </a:t>
            </a:r>
          </a:p>
          <a:p>
            <a:r>
              <a:rPr lang="en-US" sz="9600" dirty="0"/>
              <a:t>                                 to the left of the distribution of Population </a:t>
            </a:r>
            <a:r>
              <a:rPr lang="en-US" sz="9600" i="1" dirty="0"/>
              <a:t>Y</a:t>
            </a:r>
            <a:r>
              <a:rPr lang="en-US" sz="9600" dirty="0"/>
              <a:t>.</a:t>
            </a:r>
          </a:p>
          <a:p>
            <a:r>
              <a:rPr lang="en-US" sz="9600" dirty="0"/>
              <a:t>       </a:t>
            </a:r>
            <a:r>
              <a:rPr lang="en-IN" sz="9600" dirty="0"/>
              <a:t>≠ T</a:t>
            </a:r>
            <a:r>
              <a:rPr lang="en-US" sz="9600" dirty="0"/>
              <a:t>wo-Tailed: The distribution of Population </a:t>
            </a:r>
            <a:r>
              <a:rPr lang="en-US" sz="9600" i="1" dirty="0"/>
              <a:t>X</a:t>
            </a:r>
            <a:r>
              <a:rPr lang="en-US" sz="9600" dirty="0"/>
              <a:t> is shifted               </a:t>
            </a:r>
          </a:p>
          <a:p>
            <a:r>
              <a:rPr lang="en-US" sz="9600" dirty="0"/>
              <a:t>                                to the right or to the left of the distribution of   </a:t>
            </a:r>
          </a:p>
          <a:p>
            <a:r>
              <a:rPr lang="en-US" sz="9600" dirty="0"/>
              <a:t>                                of Population </a:t>
            </a:r>
            <a:r>
              <a:rPr lang="en-US" sz="9600" i="1" dirty="0"/>
              <a:t>Y</a:t>
            </a:r>
            <a:r>
              <a:rPr lang="en-US" sz="9600" dirty="0"/>
              <a:t>.      </a:t>
            </a:r>
          </a:p>
          <a:p>
            <a:endParaRPr lang="en-US" dirty="0"/>
          </a:p>
          <a:p>
            <a:endParaRPr lang="en-US" dirty="0"/>
          </a:p>
          <a:p>
            <a:endParaRPr sz="2800" b="1" dirty="0"/>
          </a:p>
          <a:p>
            <a:endParaRPr sz="2800"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D373B-81C5-455B-A001-D0A1A0FE87BC}"/>
              </a:ext>
            </a:extLst>
          </p:cNvPr>
          <p:cNvSpPr>
            <a:spLocks noGrp="1"/>
          </p:cNvSpPr>
          <p:nvPr>
            <p:ph type="title"/>
          </p:nvPr>
        </p:nvSpPr>
        <p:spPr/>
        <p:txBody>
          <a:bodyPr/>
          <a:lstStyle/>
          <a:p>
            <a:r>
              <a:rPr lang="en-IN" dirty="0"/>
              <a:t>Definition: Wilcoxon Rank-Sum Test</a:t>
            </a:r>
            <a:r>
              <a:rPr lang="en-US" dirty="0"/>
              <a:t>—Slide 2</a:t>
            </a:r>
            <a:endParaRPr lang="en-IN" dirty="0"/>
          </a:p>
        </p:txBody>
      </p:sp>
      <p:sp>
        <p:nvSpPr>
          <p:cNvPr id="3" name="Text Placeholder 2">
            <a:extLst>
              <a:ext uri="{FF2B5EF4-FFF2-40B4-BE49-F238E27FC236}">
                <a16:creationId xmlns:a16="http://schemas.microsoft.com/office/drawing/2014/main" id="{189C8D35-0DB0-41AC-846F-D9D59358C372}"/>
              </a:ext>
              <a:ext uri="{C183D7F6-B498-43B3-948B-1728B52AA6E4}">
                <adec:decorative xmlns:adec="http://schemas.microsoft.com/office/drawing/2017/decorative" val="1"/>
              </a:ext>
            </a:extLst>
          </p:cNvPr>
          <p:cNvSpPr>
            <a:spLocks noGrp="1"/>
          </p:cNvSpPr>
          <p:nvPr>
            <p:ph type="body" sz="quarter" idx="10"/>
          </p:nvPr>
        </p:nvSpPr>
        <p:spPr/>
        <p:txBody>
          <a:bodyPr/>
          <a:lstStyle/>
          <a:p>
            <a:r>
              <a:rPr lang="en-US" dirty="0"/>
              <a:t>      </a:t>
            </a:r>
            <a:endParaRPr lang="en-IN" dirty="0"/>
          </a:p>
          <a:p>
            <a:endParaRPr lang="en-IN" dirty="0"/>
          </a:p>
        </p:txBody>
      </p:sp>
      <p:pic>
        <p:nvPicPr>
          <p:cNvPr id="10" name="Picture 9" descr="The image contains two labeled illustrations of overlapping bell curves:&#10;&#10;1. Shifted to the Right:&#10;A solid red curve is overlapped by a dashed red curve that is shifted to the right, indicating a positive shift in the distribution.&#10;&#10;2. Shifted to the Left:&#10;A solid red curve is overlapped by a dashed red curve that is shifted to the left, indicating a negative shift in the distribution.">
            <a:extLst>
              <a:ext uri="{FF2B5EF4-FFF2-40B4-BE49-F238E27FC236}">
                <a16:creationId xmlns:a16="http://schemas.microsoft.com/office/drawing/2014/main" id="{99D98BA9-04B0-446F-AE09-D061B1718D4B}"/>
              </a:ext>
            </a:extLst>
          </p:cNvPr>
          <p:cNvPicPr>
            <a:picLocks noChangeAspect="1"/>
          </p:cNvPicPr>
          <p:nvPr/>
        </p:nvPicPr>
        <p:blipFill>
          <a:blip r:embed="rId2"/>
          <a:stretch>
            <a:fillRect/>
          </a:stretch>
        </p:blipFill>
        <p:spPr>
          <a:xfrm>
            <a:off x="2514600" y="1233844"/>
            <a:ext cx="3753374" cy="4610743"/>
          </a:xfrm>
          <a:prstGeom prst="rect">
            <a:avLst/>
          </a:prstGeom>
        </p:spPr>
      </p:pic>
    </p:spTree>
    <p:extLst>
      <p:ext uri="{BB962C8B-B14F-4D97-AF65-F5344CB8AC3E}">
        <p14:creationId xmlns:p14="http://schemas.microsoft.com/office/powerpoint/2010/main" val="41234797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Wilcoxon Rank-Sum Test</a:t>
            </a:r>
            <a:r>
              <a:rPr lang="en-US" dirty="0"/>
              <a:t>—Slide 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a:bodyPr>
              <a:lstStyle/>
              <a:p>
                <a:r>
                  <a:rPr lang="en-IN" sz="2800" b="1" dirty="0"/>
                  <a:t>Test Statistic:</a:t>
                </a:r>
              </a:p>
              <a:p>
                <a:r>
                  <a:rPr lang="en-US" dirty="0"/>
                  <a:t> </a:t>
                </a:r>
                <a:r>
                  <a:rPr lang="en-IN" i="1" dirty="0"/>
                  <a:t>n</a:t>
                </a:r>
                <a:r>
                  <a:rPr lang="en-IN" dirty="0">
                    <a:latin typeface="Calibri" panose="020F0502020204030204" pitchFamily="34" charset="0"/>
                    <a:ea typeface="Calibri" panose="020F0502020204030204" pitchFamily="34" charset="0"/>
                    <a:cs typeface="Calibri" panose="020F0502020204030204" pitchFamily="34" charset="0"/>
                  </a:rPr>
                  <a:t>₁</a:t>
                </a:r>
                <a14:m>
                  <m:oMath xmlns:m="http://schemas.openxmlformats.org/officeDocument/2006/math">
                    <m:r>
                      <a:rPr lang="en-IN" b="0" i="0" smtClean="0">
                        <a:latin typeface="Cambria Math" panose="02040503050406030204" pitchFamily="18" charset="0"/>
                      </a:rPr>
                      <m:t> </m:t>
                    </m:r>
                    <m:r>
                      <a:rPr lang="ar-AE">
                        <a:latin typeface="Cambria Math" panose="02040503050406030204" pitchFamily="18" charset="0"/>
                      </a:rPr>
                      <m:t>=</m:t>
                    </m:r>
                  </m:oMath>
                </a14:m>
                <a:r>
                  <a:rPr lang="ar-AE" sz="2800" dirty="0"/>
                  <a:t> </a:t>
                </a:r>
                <a:r>
                  <a:rPr lang="en-IN" sz="2800" dirty="0"/>
                  <a:t>the smaller of the sample sizes</a:t>
                </a:r>
              </a:p>
              <a:p>
                <a:r>
                  <a:rPr lang="en-US" dirty="0"/>
                  <a:t> </a:t>
                </a:r>
                <a:r>
                  <a:rPr lang="en-IN" i="1" dirty="0"/>
                  <a:t>n</a:t>
                </a:r>
                <a:r>
                  <a:rPr lang="en-IN" dirty="0">
                    <a:latin typeface="Calibri" panose="020F0502020204030204" pitchFamily="34" charset="0"/>
                    <a:ea typeface="Calibri" panose="020F0502020204030204" pitchFamily="34" charset="0"/>
                    <a:cs typeface="Calibri" panose="020F0502020204030204" pitchFamily="34" charset="0"/>
                  </a:rPr>
                  <a:t>₂</a:t>
                </a:r>
                <a14:m>
                  <m:oMath xmlns:m="http://schemas.openxmlformats.org/officeDocument/2006/math">
                    <m:r>
                      <a:rPr lang="en-IN" b="0" i="0" smtClean="0">
                        <a:latin typeface="Cambria Math" panose="02040503050406030204" pitchFamily="18" charset="0"/>
                      </a:rPr>
                      <m:t> </m:t>
                    </m:r>
                    <m:r>
                      <a:rPr lang="ar-AE">
                        <a:latin typeface="Cambria Math" panose="02040503050406030204" pitchFamily="18" charset="0"/>
                      </a:rPr>
                      <m:t>=</m:t>
                    </m:r>
                  </m:oMath>
                </a14:m>
                <a:r>
                  <a:rPr lang="ar-AE" sz="2800" dirty="0"/>
                  <a:t> </a:t>
                </a:r>
                <a:r>
                  <a:rPr lang="en-IN" sz="2800" dirty="0"/>
                  <a:t>the larger of the sample sizes</a:t>
                </a:r>
              </a:p>
              <a:p>
                <a:pPr>
                  <a:defRPr sz="2800"/>
                </a:pPr>
                <a:r>
                  <a:rPr lang="en-IN" sz="2800" dirty="0"/>
                  <a:t>If </a:t>
                </a:r>
                <a:r>
                  <a:rPr lang="en-IN" i="1" dirty="0"/>
                  <a:t>n</a:t>
                </a:r>
                <a:r>
                  <a:rPr lang="en-IN" dirty="0">
                    <a:latin typeface="Calibri" panose="020F0502020204030204" pitchFamily="34" charset="0"/>
                    <a:ea typeface="Calibri" panose="020F0502020204030204" pitchFamily="34" charset="0"/>
                    <a:cs typeface="Calibri" panose="020F0502020204030204" pitchFamily="34" charset="0"/>
                  </a:rPr>
                  <a:t>₁ </a:t>
                </a:r>
                <a:r>
                  <a:rPr lang="en-IN" dirty="0"/>
                  <a:t>≤</a:t>
                </a:r>
                <a14:m>
                  <m:oMath xmlns:m="http://schemas.openxmlformats.org/officeDocument/2006/math">
                    <m:r>
                      <a:rPr lang="en-IN" b="0" i="0" smtClean="0">
                        <a:latin typeface="Cambria Math" panose="02040503050406030204" pitchFamily="18" charset="0"/>
                      </a:rPr>
                      <m:t> </m:t>
                    </m:r>
                    <m:r>
                      <a:rPr lang="ar-AE">
                        <a:latin typeface="Cambria Math" panose="02040503050406030204" pitchFamily="18" charset="0"/>
                      </a:rPr>
                      <m:t>10</m:t>
                    </m:r>
                  </m:oMath>
                </a14:m>
                <a:r>
                  <a:rPr lang="en-US" sz="2800" dirty="0"/>
                  <a:t>,</a:t>
                </a:r>
                <a:r>
                  <a:rPr lang="ar-AE" sz="2800" dirty="0"/>
                  <a:t> </a:t>
                </a:r>
                <a:r>
                  <a:rPr lang="en-IN" sz="2800" dirty="0"/>
                  <a:t>and the smaller sample size, </a:t>
                </a:r>
                <a:r>
                  <a:rPr lang="en-IN" i="1" dirty="0"/>
                  <a:t>n</a:t>
                </a:r>
                <a:r>
                  <a:rPr lang="en-IN" dirty="0">
                    <a:latin typeface="Calibri" panose="020F0502020204030204" pitchFamily="34" charset="0"/>
                    <a:ea typeface="Calibri" panose="020F0502020204030204" pitchFamily="34" charset="0"/>
                    <a:cs typeface="Calibri" panose="020F0502020204030204" pitchFamily="34" charset="0"/>
                  </a:rPr>
                  <a:t>₁</a:t>
                </a:r>
                <a14:m>
                  <m:oMath xmlns:m="http://schemas.openxmlformats.org/officeDocument/2006/math">
                    <m:r>
                      <a:rPr lang="en-US" b="0" i="0" smtClean="0">
                        <a:latin typeface="Cambria Math" panose="02040503050406030204" pitchFamily="18" charset="0"/>
                      </a:rPr>
                      <m:t>,</m:t>
                    </m:r>
                  </m:oMath>
                </a14:m>
                <a:r>
                  <a:rPr lang="ar-AE" sz="2800" dirty="0"/>
                  <a:t> </a:t>
                </a:r>
                <a:r>
                  <a:rPr lang="en-IN" sz="2800" dirty="0"/>
                  <a:t>is associated   </a:t>
                </a:r>
              </a:p>
              <a:p>
                <a:pPr>
                  <a:defRPr sz="2800"/>
                </a:pPr>
                <a:r>
                  <a:rPr lang="en-IN" dirty="0"/>
                  <a:t>       </a:t>
                </a:r>
                <a:r>
                  <a:rPr lang="en-IN" sz="2800" dirty="0"/>
                  <a:t>with Population </a:t>
                </a:r>
                <a:r>
                  <a:rPr lang="en-IN" sz="2800" i="1" dirty="0"/>
                  <a:t>X</a:t>
                </a:r>
                <a:r>
                  <a:rPr lang="en-IN" sz="2800" dirty="0"/>
                  <a:t>:</a:t>
                </a:r>
              </a:p>
              <a:p>
                <a:pPr>
                  <a:defRPr sz="2800"/>
                </a:pPr>
                <a:r>
                  <a:rPr lang="en-IN" sz="2800" dirty="0"/>
                  <a:t>If </a:t>
                </a:r>
                <a:r>
                  <a:rPr lang="en-IN" i="1" dirty="0"/>
                  <a:t>H</a:t>
                </a:r>
                <a:r>
                  <a:rPr lang="en-IN" sz="1050" i="1" dirty="0"/>
                  <a:t> </a:t>
                </a:r>
                <a:r>
                  <a:rPr lang="en-IN" i="1" baseline="-25000" dirty="0"/>
                  <a:t>a</a:t>
                </a:r>
                <a:r>
                  <a:rPr lang="ar-AE" sz="2800" dirty="0"/>
                  <a:t> </a:t>
                </a:r>
                <a:r>
                  <a:rPr lang="en-IN" sz="2800" dirty="0"/>
                  <a:t>is </a:t>
                </a:r>
                <a:r>
                  <a:rPr lang="en-IN" dirty="0">
                    <a:latin typeface="Calibri" panose="020F0502020204030204" pitchFamily="34" charset="0"/>
                    <a:ea typeface="Calibri" panose="020F0502020204030204" pitchFamily="34" charset="0"/>
                    <a:cs typeface="Calibri" panose="020F0502020204030204" pitchFamily="34" charset="0"/>
                  </a:rPr>
                  <a:t>&gt;</a:t>
                </a:r>
                <a:r>
                  <a:rPr lang="en-IN" sz="2800" dirty="0"/>
                  <a:t> One-Tailed, then</a:t>
                </a:r>
              </a:p>
              <a:p>
                <a:r>
                  <a:rPr lang="en-IN" dirty="0"/>
                  <a:t>        </a:t>
                </a:r>
                <a:r>
                  <a:rPr lang="en-IN" i="1" dirty="0"/>
                  <a:t>T</a:t>
                </a:r>
                <a:r>
                  <a:rPr lang="en-IN" dirty="0"/>
                  <a:t> = </a:t>
                </a:r>
                <a:r>
                  <a:rPr lang="en-IN" i="1" dirty="0"/>
                  <a:t>T</a:t>
                </a:r>
                <a:r>
                  <a:rPr lang="en-IN" sz="1100" i="1" dirty="0"/>
                  <a:t> </a:t>
                </a:r>
                <a:r>
                  <a:rPr lang="en-IN" i="1" baseline="-25000" dirty="0"/>
                  <a:t>x</a:t>
                </a:r>
                <a14:m>
                  <m:oMath xmlns:m="http://schemas.openxmlformats.org/officeDocument/2006/math">
                    <m:r>
                      <a:rPr lang="en-IN" b="0" i="1" smtClean="0">
                        <a:latin typeface="Cambria Math" panose="02040503050406030204" pitchFamily="18" charset="0"/>
                      </a:rPr>
                      <m:t> </m:t>
                    </m:r>
                    <m:r>
                      <a:rPr lang="ar-AE">
                        <a:latin typeface="Cambria Math" panose="02040503050406030204" pitchFamily="18" charset="0"/>
                      </a:rPr>
                      <m:t>=</m:t>
                    </m:r>
                  </m:oMath>
                </a14:m>
                <a:r>
                  <a:rPr lang="ar-AE" sz="2800" dirty="0"/>
                  <a:t> </a:t>
                </a:r>
                <a:r>
                  <a:rPr lang="en-IN" sz="2800" dirty="0"/>
                  <a:t>the rank sum of the sample with the fewest    </a:t>
                </a:r>
              </a:p>
              <a:p>
                <a:r>
                  <a:rPr lang="en-IN" dirty="0"/>
                  <a:t>        </a:t>
                </a:r>
                <a:r>
                  <a:rPr lang="en-IN" sz="2800" dirty="0"/>
                  <a:t>members. (If the sample sizes are the same, </a:t>
                </a:r>
                <a:r>
                  <a:rPr lang="en-IN" i="1" dirty="0"/>
                  <a:t>T</a:t>
                </a:r>
                <a:r>
                  <a:rPr lang="en-IN" sz="1100" i="1" dirty="0"/>
                  <a:t> </a:t>
                </a:r>
                <a:r>
                  <a:rPr lang="en-IN" i="1" baseline="-25000" dirty="0"/>
                  <a:t>x</a:t>
                </a:r>
                <a14:m>
                  <m:oMath xmlns:m="http://schemas.openxmlformats.org/officeDocument/2006/math">
                    <m:r>
                      <a:rPr lang="en-IN" b="0" i="1" smtClean="0">
                        <a:latin typeface="Cambria Math" panose="02040503050406030204" pitchFamily="18" charset="0"/>
                      </a:rPr>
                      <m:t> </m:t>
                    </m:r>
                    <m:r>
                      <a:rPr lang="ar-AE">
                        <a:latin typeface="Cambria Math" panose="02040503050406030204" pitchFamily="18" charset="0"/>
                      </a:rPr>
                      <m:t>=</m:t>
                    </m:r>
                  </m:oMath>
                </a14:m>
                <a:r>
                  <a:rPr lang="ar-AE" sz="2800" dirty="0"/>
                  <a:t> </a:t>
                </a:r>
                <a:r>
                  <a:rPr lang="en-IN" sz="2800" dirty="0"/>
                  <a:t>the  </a:t>
                </a:r>
              </a:p>
              <a:p>
                <a:r>
                  <a:rPr lang="en-IN" dirty="0"/>
                  <a:t>        </a:t>
                </a:r>
                <a:r>
                  <a:rPr lang="en-IN" sz="2800" dirty="0"/>
                  <a:t>rank sum of the population hypothesized to be shifted   </a:t>
                </a:r>
              </a:p>
              <a:p>
                <a:r>
                  <a:rPr lang="en-IN" dirty="0"/>
                  <a:t>        </a:t>
                </a:r>
                <a:r>
                  <a:rPr lang="en-IN" sz="2800" dirty="0"/>
                  <a:t>to the right.)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81" t="-863" r="-1402"/>
                </a:stretch>
              </a:blipFill>
            </p:spPr>
            <p:txBody>
              <a:bodyPr/>
              <a:lstStyle/>
              <a:p>
                <a:r>
                  <a:rPr lang="en-IN">
                    <a:noFill/>
                  </a:rPr>
                  <a:t> </a:t>
                </a:r>
              </a:p>
            </p:txBody>
          </p:sp>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56866-F153-4BDF-B513-5375BB779E1D}"/>
              </a:ext>
            </a:extLst>
          </p:cNvPr>
          <p:cNvSpPr>
            <a:spLocks noGrp="1"/>
          </p:cNvSpPr>
          <p:nvPr>
            <p:ph type="title"/>
          </p:nvPr>
        </p:nvSpPr>
        <p:spPr/>
        <p:txBody>
          <a:bodyPr/>
          <a:lstStyle/>
          <a:p>
            <a:r>
              <a:rPr lang="en-IN" dirty="0"/>
              <a:t>Definition: Wilcoxon Rank-Sum Test</a:t>
            </a:r>
            <a:r>
              <a:rPr lang="en-US" dirty="0"/>
              <a:t>—Slide 4</a:t>
            </a:r>
            <a:endParaRPr lang="en-IN"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F4229D37-AADF-4B91-99B0-E75B8ED691A3}"/>
                  </a:ext>
                </a:extLst>
              </p:cNvPr>
              <p:cNvSpPr>
                <a:spLocks noGrp="1"/>
              </p:cNvSpPr>
              <p:nvPr>
                <p:ph type="body" sz="quarter" idx="10"/>
              </p:nvPr>
            </p:nvSpPr>
            <p:spPr/>
            <p:txBody>
              <a:bodyPr/>
              <a:lstStyle/>
              <a:p>
                <a:r>
                  <a:rPr lang="en-IN" sz="2800" dirty="0"/>
                  <a:t>If </a:t>
                </a:r>
                <a:r>
                  <a:rPr lang="en-IN" i="1" dirty="0"/>
                  <a:t>H</a:t>
                </a:r>
                <a:r>
                  <a:rPr lang="en-IN" sz="1050" i="1" dirty="0"/>
                  <a:t> </a:t>
                </a:r>
                <a:r>
                  <a:rPr lang="en-IN" i="1" baseline="-25000" dirty="0"/>
                  <a:t>a</a:t>
                </a:r>
                <a:r>
                  <a:rPr lang="ar-AE" sz="2800" dirty="0"/>
                  <a:t> </a:t>
                </a:r>
                <a:r>
                  <a:rPr lang="en-IN" sz="2800" dirty="0"/>
                  <a:t>is </a:t>
                </a:r>
                <a:r>
                  <a:rPr lang="en-IN" dirty="0">
                    <a:latin typeface="Calibri" panose="020F0502020204030204" pitchFamily="34" charset="0"/>
                    <a:ea typeface="Calibri" panose="020F0502020204030204" pitchFamily="34" charset="0"/>
                    <a:cs typeface="Calibri" panose="020F0502020204030204" pitchFamily="34" charset="0"/>
                  </a:rPr>
                  <a:t>&lt;</a:t>
                </a:r>
                <a:r>
                  <a:rPr lang="en-IN" sz="2800" dirty="0"/>
                  <a:t> One-Tailed, then</a:t>
                </a:r>
                <a:r>
                  <a:rPr lang="en-US" dirty="0"/>
                  <a:t>      </a:t>
                </a:r>
              </a:p>
              <a:p>
                <a:r>
                  <a:rPr lang="en-IN" i="1" dirty="0"/>
                  <a:t>T</a:t>
                </a:r>
                <a:r>
                  <a:rPr lang="en-IN" dirty="0"/>
                  <a:t> = </a:t>
                </a:r>
                <a:r>
                  <a:rPr lang="en-IN" i="1" dirty="0"/>
                  <a:t>T</a:t>
                </a:r>
                <a:r>
                  <a:rPr lang="en-IN" sz="1100" i="1" dirty="0"/>
                  <a:t> </a:t>
                </a:r>
                <a:r>
                  <a:rPr lang="en-IN" i="1" baseline="-25000" dirty="0"/>
                  <a:t>x</a:t>
                </a:r>
                <a14:m>
                  <m:oMath xmlns:m="http://schemas.openxmlformats.org/officeDocument/2006/math">
                    <m:r>
                      <a:rPr lang="en-IN" i="1">
                        <a:latin typeface="Cambria Math" panose="02040503050406030204" pitchFamily="18" charset="0"/>
                      </a:rPr>
                      <m:t> </m:t>
                    </m:r>
                    <m:r>
                      <a:rPr lang="ar-AE">
                        <a:latin typeface="Cambria Math" panose="02040503050406030204" pitchFamily="18" charset="0"/>
                      </a:rPr>
                      <m:t>=</m:t>
                    </m:r>
                  </m:oMath>
                </a14:m>
                <a:r>
                  <a:rPr lang="ar-AE" sz="2800" dirty="0"/>
                  <a:t> </a:t>
                </a:r>
                <a:r>
                  <a:rPr lang="en-IN" sz="2800" dirty="0"/>
                  <a:t>the rank sum of the sample with the fewest members. (If the sample sizes are the same,</a:t>
                </a:r>
                <a:br>
                  <a:rPr lang="en-IN" sz="2800" dirty="0"/>
                </a:br>
                <a:r>
                  <a:rPr lang="en-IN" i="1" dirty="0"/>
                  <a:t>T</a:t>
                </a:r>
                <a:r>
                  <a:rPr lang="en-IN" sz="1100" i="1" dirty="0"/>
                  <a:t> </a:t>
                </a:r>
                <a:r>
                  <a:rPr lang="en-IN" i="1" baseline="-25000" dirty="0"/>
                  <a:t>x </a:t>
                </a:r>
                <a14:m>
                  <m:oMath xmlns:m="http://schemas.openxmlformats.org/officeDocument/2006/math">
                    <m:r>
                      <a:rPr lang="ar-AE">
                        <a:latin typeface="Cambria Math" panose="02040503050406030204" pitchFamily="18" charset="0"/>
                      </a:rPr>
                      <m:t>=</m:t>
                    </m:r>
                  </m:oMath>
                </a14:m>
                <a:r>
                  <a:rPr lang="ar-AE" sz="2800" dirty="0"/>
                  <a:t> </a:t>
                </a:r>
                <a:r>
                  <a:rPr lang="en-IN" sz="2800" dirty="0"/>
                  <a:t>the rank sum of the population hypothesized to be shifted to the left.)</a:t>
                </a:r>
              </a:p>
              <a:p>
                <a:r>
                  <a:rPr lang="en-IN" sz="2800" dirty="0"/>
                  <a:t>If </a:t>
                </a:r>
                <a:r>
                  <a:rPr lang="en-IN" i="1" dirty="0"/>
                  <a:t>H</a:t>
                </a:r>
                <a:r>
                  <a:rPr lang="en-IN" sz="1050" i="1" dirty="0"/>
                  <a:t> </a:t>
                </a:r>
                <a:r>
                  <a:rPr lang="en-IN" i="1" baseline="-25000" dirty="0"/>
                  <a:t>a</a:t>
                </a:r>
                <a:r>
                  <a:rPr lang="ar-AE" sz="2800" dirty="0"/>
                  <a:t> </a:t>
                </a:r>
                <a:r>
                  <a:rPr lang="en-IN" sz="2800" dirty="0"/>
                  <a:t>is</a:t>
                </a:r>
                <a:r>
                  <a:rPr lang="en-IN" dirty="0"/>
                  <a:t> ≠</a:t>
                </a:r>
                <a:r>
                  <a:rPr lang="en-IN" sz="2800" dirty="0"/>
                  <a:t> Two-Tailed, then</a:t>
                </a:r>
              </a:p>
              <a:p>
                <a:r>
                  <a:rPr lang="en-IN" i="1" dirty="0"/>
                  <a:t>T</a:t>
                </a:r>
                <a:r>
                  <a:rPr lang="en-IN" dirty="0"/>
                  <a:t> = </a:t>
                </a:r>
                <a:r>
                  <a:rPr lang="en-IN" i="1" dirty="0"/>
                  <a:t>T</a:t>
                </a:r>
                <a:r>
                  <a:rPr lang="en-IN" sz="1100" i="1" dirty="0"/>
                  <a:t> </a:t>
                </a:r>
                <a:r>
                  <a:rPr lang="en-IN" i="1" baseline="-25000" dirty="0"/>
                  <a:t>x</a:t>
                </a:r>
                <a14:m>
                  <m:oMath xmlns:m="http://schemas.openxmlformats.org/officeDocument/2006/math">
                    <m:r>
                      <a:rPr lang="en-IN" b="0" i="1" smtClean="0">
                        <a:latin typeface="Cambria Math" panose="02040503050406030204" pitchFamily="18" charset="0"/>
                      </a:rPr>
                      <m:t> </m:t>
                    </m:r>
                    <m:r>
                      <a:rPr lang="ar-AE">
                        <a:latin typeface="Cambria Math" panose="02040503050406030204" pitchFamily="18" charset="0"/>
                      </a:rPr>
                      <m:t>=</m:t>
                    </m:r>
                  </m:oMath>
                </a14:m>
                <a:r>
                  <a:rPr lang="ar-AE" sz="2800" dirty="0"/>
                  <a:t> </a:t>
                </a:r>
                <a:r>
                  <a:rPr lang="en-IN" sz="2800" dirty="0"/>
                  <a:t>the rank sum of the sample with the fewest members. (If the sample sizes are the same, either rank sum can be used.)</a:t>
                </a:r>
              </a:p>
              <a:p>
                <a:endParaRPr lang="en-IN" dirty="0"/>
              </a:p>
            </p:txBody>
          </p:sp>
        </mc:Choice>
        <mc:Fallback xmlns="">
          <p:sp>
            <p:nvSpPr>
              <p:cNvPr id="3" name="Text Placeholder 2">
                <a:extLst>
                  <a:ext uri="{FF2B5EF4-FFF2-40B4-BE49-F238E27FC236}">
                    <a16:creationId xmlns:a16="http://schemas.microsoft.com/office/drawing/2014/main" id="{F4229D37-AADF-4B91-99B0-E75B8ED691A3}"/>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328" t="-1356" r="-1993"/>
                </a:stretch>
              </a:blipFill>
            </p:spPr>
            <p:txBody>
              <a:bodyPr/>
              <a:lstStyle/>
              <a:p>
                <a:r>
                  <a:rPr lang="en-IN">
                    <a:noFill/>
                  </a:rPr>
                  <a:t> </a:t>
                </a:r>
              </a:p>
            </p:txBody>
          </p:sp>
        </mc:Fallback>
      </mc:AlternateContent>
    </p:spTree>
    <p:extLst>
      <p:ext uri="{BB962C8B-B14F-4D97-AF65-F5344CB8AC3E}">
        <p14:creationId xmlns:p14="http://schemas.microsoft.com/office/powerpoint/2010/main" val="4358555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2C3C4-1FB9-4466-8647-D3F654923E17}"/>
              </a:ext>
            </a:extLst>
          </p:cNvPr>
          <p:cNvSpPr>
            <a:spLocks noGrp="1"/>
          </p:cNvSpPr>
          <p:nvPr>
            <p:ph type="title"/>
          </p:nvPr>
        </p:nvSpPr>
        <p:spPr/>
        <p:txBody>
          <a:bodyPr/>
          <a:lstStyle/>
          <a:p>
            <a:r>
              <a:rPr lang="en-IN" dirty="0"/>
              <a:t>Definition: Wilcoxon Rank-Sum Test</a:t>
            </a:r>
            <a:r>
              <a:rPr lang="en-US" dirty="0"/>
              <a:t>—Slide 5</a:t>
            </a:r>
            <a:endParaRPr lang="en-IN"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A134D447-FBBC-4772-8B3E-D42B871D03AE}"/>
                  </a:ext>
                </a:extLst>
              </p:cNvPr>
              <p:cNvSpPr>
                <a:spLocks noGrp="1"/>
              </p:cNvSpPr>
              <p:nvPr>
                <p:ph type="body" sz="quarter" idx="10"/>
              </p:nvPr>
            </p:nvSpPr>
            <p:spPr>
              <a:xfrm>
                <a:off x="457200" y="1082078"/>
                <a:ext cx="8229600" cy="3185122"/>
              </a:xfrm>
            </p:spPr>
            <p:txBody>
              <a:bodyPr/>
              <a:lstStyle/>
              <a:p>
                <a:pPr>
                  <a:defRPr sz="2800"/>
                </a:pPr>
                <a:r>
                  <a:rPr lang="en-IN" sz="2500" dirty="0"/>
                  <a:t>If </a:t>
                </a:r>
                <a:r>
                  <a:rPr lang="en-IN" sz="2400" i="1" dirty="0"/>
                  <a:t>n</a:t>
                </a:r>
                <a:r>
                  <a:rPr lang="en-IN" sz="2400" dirty="0">
                    <a:latin typeface="Calibri" panose="020F0502020204030204" pitchFamily="34" charset="0"/>
                    <a:ea typeface="Calibri" panose="020F0502020204030204" pitchFamily="34" charset="0"/>
                    <a:cs typeface="Calibri" panose="020F0502020204030204" pitchFamily="34" charset="0"/>
                  </a:rPr>
                  <a:t>₁ &gt; 10</a:t>
                </a:r>
                <a14:m>
                  <m:oMath xmlns:m="http://schemas.openxmlformats.org/officeDocument/2006/math">
                    <m:r>
                      <a:rPr lang="en-US" sz="2500">
                        <a:latin typeface="Cambria Math" panose="02040503050406030204" pitchFamily="18" charset="0"/>
                      </a:rPr>
                      <m:t>,</m:t>
                    </m:r>
                  </m:oMath>
                </a14:m>
                <a:r>
                  <a:rPr lang="ar-AE" sz="2500" dirty="0"/>
                  <a:t> </a:t>
                </a:r>
                <a:r>
                  <a:rPr lang="en-IN" sz="2500" dirty="0"/>
                  <a:t>and the smaller sample size, </a:t>
                </a:r>
                <a:r>
                  <a:rPr lang="en-IN" i="1" dirty="0"/>
                  <a:t>n</a:t>
                </a:r>
                <a:r>
                  <a:rPr lang="en-IN" dirty="0">
                    <a:latin typeface="Calibri" panose="020F0502020204030204" pitchFamily="34" charset="0"/>
                    <a:ea typeface="Calibri" panose="020F0502020204030204" pitchFamily="34" charset="0"/>
                    <a:cs typeface="Calibri" panose="020F0502020204030204" pitchFamily="34" charset="0"/>
                  </a:rPr>
                  <a:t>₁</a:t>
                </a:r>
                <a14:m>
                  <m:oMath xmlns:m="http://schemas.openxmlformats.org/officeDocument/2006/math">
                    <m:r>
                      <a:rPr lang="en-US" sz="2500">
                        <a:latin typeface="Cambria Math" panose="02040503050406030204" pitchFamily="18" charset="0"/>
                      </a:rPr>
                      <m:t>,</m:t>
                    </m:r>
                  </m:oMath>
                </a14:m>
                <a:r>
                  <a:rPr lang="ar-AE" sz="2500" dirty="0"/>
                  <a:t> </a:t>
                </a:r>
                <a:r>
                  <a:rPr lang="en-IN" sz="2500" dirty="0"/>
                  <a:t>is associated with Population </a:t>
                </a:r>
                <a:r>
                  <a:rPr lang="en-IN" sz="2500" i="1" dirty="0"/>
                  <a:t>X</a:t>
                </a:r>
                <a:r>
                  <a:rPr lang="en-IN" sz="2500" dirty="0"/>
                  <a:t>, then </a:t>
                </a:r>
              </a:p>
            </p:txBody>
          </p:sp>
        </mc:Choice>
        <mc:Fallback xmlns="">
          <p:sp>
            <p:nvSpPr>
              <p:cNvPr id="3" name="Text Placeholder 2">
                <a:extLst>
                  <a:ext uri="{FF2B5EF4-FFF2-40B4-BE49-F238E27FC236}">
                    <a16:creationId xmlns:a16="http://schemas.microsoft.com/office/drawing/2014/main" id="{A134D447-FBBC-4772-8B3E-D42B871D03AE}"/>
                  </a:ext>
                </a:extLst>
              </p:cNvPr>
              <p:cNvSpPr>
                <a:spLocks noGrp="1" noRot="1" noChangeAspect="1" noMove="1" noResize="1" noEditPoints="1" noAdjustHandles="1" noChangeArrowheads="1" noChangeShapeType="1" noTextEdit="1"/>
              </p:cNvSpPr>
              <p:nvPr>
                <p:ph type="body" sz="quarter" idx="10"/>
              </p:nvPr>
            </p:nvSpPr>
            <p:spPr>
              <a:xfrm>
                <a:off x="457200" y="1082078"/>
                <a:ext cx="8229600" cy="3185122"/>
              </a:xfrm>
              <a:blipFill>
                <a:blip r:embed="rId2"/>
                <a:stretch>
                  <a:fillRect l="-1033" t="-1518"/>
                </a:stretch>
              </a:blipFill>
            </p:spPr>
            <p:txBody>
              <a:bodyPr/>
              <a:lstStyle/>
              <a:p>
                <a:r>
                  <a:rPr lang="en-IN">
                    <a:noFill/>
                  </a:rPr>
                  <a:t> </a:t>
                </a:r>
              </a:p>
            </p:txBody>
          </p:sp>
        </mc:Fallback>
      </mc:AlternateContent>
      <p:pic>
        <p:nvPicPr>
          <p:cNvPr id="7" name="Picture 6" descr="z equals open fraction T minus open fraction n subscript 1 open parentheses n subscript 1 plus n subscript 2 plus 1 close parentheses whole divided by 2  close fraction whole divided by square root of open fraction n subscript 1 times n subscript 2 times open parentheses n subscript 1 plus n subscript 2 plus 1 close parentheses whole divided by 12 close fraction close fraction.">
            <a:extLst>
              <a:ext uri="{FF2B5EF4-FFF2-40B4-BE49-F238E27FC236}">
                <a16:creationId xmlns:a16="http://schemas.microsoft.com/office/drawing/2014/main" id="{9FEAEF06-A245-343A-94CA-35D60B0BB8BB}"/>
              </a:ext>
            </a:extLst>
          </p:cNvPr>
          <p:cNvPicPr>
            <a:picLocks noChangeAspect="1"/>
          </p:cNvPicPr>
          <p:nvPr/>
        </p:nvPicPr>
        <p:blipFill>
          <a:blip r:embed="rId3"/>
          <a:stretch>
            <a:fillRect/>
          </a:stretch>
        </p:blipFill>
        <p:spPr>
          <a:xfrm>
            <a:off x="3314699" y="2057400"/>
            <a:ext cx="2514600" cy="1523504"/>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42D76D34-0469-E90D-C3DB-B92DCE2987ED}"/>
                  </a:ext>
                </a:extLst>
              </p:cNvPr>
              <p:cNvSpPr txBox="1"/>
              <p:nvPr/>
            </p:nvSpPr>
            <p:spPr>
              <a:xfrm>
                <a:off x="457199" y="3743980"/>
                <a:ext cx="8229600" cy="523220"/>
              </a:xfrm>
              <a:prstGeom prst="rect">
                <a:avLst/>
              </a:prstGeom>
              <a:noFill/>
            </p:spPr>
            <p:txBody>
              <a:bodyPr wrap="square">
                <a:spAutoFit/>
              </a:bodyPr>
              <a:lstStyle/>
              <a:p>
                <a:pPr>
                  <a:defRPr sz="2800"/>
                </a:pPr>
                <a:r>
                  <a:rPr lang="en-IN" sz="2800" dirty="0">
                    <a:solidFill>
                      <a:srgbClr val="000000"/>
                    </a:solidFill>
                  </a:rPr>
                  <a:t>Where </a:t>
                </a:r>
                <a:r>
                  <a:rPr lang="en-IN" sz="2800" i="1" dirty="0">
                    <a:solidFill>
                      <a:srgbClr val="000000"/>
                    </a:solidFill>
                  </a:rPr>
                  <a:t>T</a:t>
                </a:r>
                <a:r>
                  <a:rPr lang="en-IN" sz="2800" dirty="0">
                    <a:solidFill>
                      <a:srgbClr val="000000"/>
                    </a:solidFill>
                  </a:rPr>
                  <a:t> is defined just as when </a:t>
                </a:r>
                <a:r>
                  <a:rPr lang="en-IN" sz="2800" i="1" dirty="0">
                    <a:solidFill>
                      <a:srgbClr val="000000"/>
                    </a:solidFill>
                  </a:rPr>
                  <a:t>n</a:t>
                </a:r>
                <a:r>
                  <a:rPr lang="en-IN" sz="2800" dirty="0">
                    <a:solidFill>
                      <a:srgbClr val="000000"/>
                    </a:solidFill>
                    <a:latin typeface="Calibri" panose="020F0502020204030204" pitchFamily="34" charset="0"/>
                    <a:ea typeface="Calibri" panose="020F0502020204030204" pitchFamily="34" charset="0"/>
                    <a:cs typeface="Calibri" panose="020F0502020204030204" pitchFamily="34" charset="0"/>
                  </a:rPr>
                  <a:t>₁</a:t>
                </a:r>
                <a:r>
                  <a:rPr lang="en-IN" sz="2800" dirty="0">
                    <a:solidFill>
                      <a:srgbClr val="000000"/>
                    </a:solidFill>
                  </a:rPr>
                  <a:t> ≤</a:t>
                </a:r>
                <a14:m>
                  <m:oMath xmlns:m="http://schemas.openxmlformats.org/officeDocument/2006/math">
                    <m:r>
                      <a:rPr lang="en-IN" sz="2800" b="0" i="0" smtClean="0">
                        <a:solidFill>
                          <a:srgbClr val="000000"/>
                        </a:solidFill>
                        <a:latin typeface="Cambria Math" panose="02040503050406030204" pitchFamily="18" charset="0"/>
                      </a:rPr>
                      <m:t> </m:t>
                    </m:r>
                    <m:r>
                      <a:rPr lang="en-IN" sz="2800">
                        <a:solidFill>
                          <a:srgbClr val="000000"/>
                        </a:solidFill>
                        <a:latin typeface="Cambria Math" panose="02040503050406030204" pitchFamily="18" charset="0"/>
                      </a:rPr>
                      <m:t>10</m:t>
                    </m:r>
                  </m:oMath>
                </a14:m>
                <a:r>
                  <a:rPr lang="en-IN" sz="2800" dirty="0">
                    <a:solidFill>
                      <a:srgbClr val="000000"/>
                    </a:solidFill>
                  </a:rPr>
                  <a:t>.</a:t>
                </a:r>
              </a:p>
            </p:txBody>
          </p:sp>
        </mc:Choice>
        <mc:Fallback xmlns="">
          <p:sp>
            <p:nvSpPr>
              <p:cNvPr id="5" name="TextBox 4">
                <a:extLst>
                  <a:ext uri="{FF2B5EF4-FFF2-40B4-BE49-F238E27FC236}">
                    <a16:creationId xmlns:a16="http://schemas.microsoft.com/office/drawing/2014/main" id="{42D76D34-0469-E90D-C3DB-B92DCE2987ED}"/>
                  </a:ext>
                </a:extLst>
              </p:cNvPr>
              <p:cNvSpPr txBox="1">
                <a:spLocks noRot="1" noChangeAspect="1" noMove="1" noResize="1" noEditPoints="1" noAdjustHandles="1" noChangeArrowheads="1" noChangeShapeType="1" noTextEdit="1"/>
              </p:cNvSpPr>
              <p:nvPr/>
            </p:nvSpPr>
            <p:spPr>
              <a:xfrm>
                <a:off x="457199" y="3743980"/>
                <a:ext cx="8229600" cy="523220"/>
              </a:xfrm>
              <a:prstGeom prst="rect">
                <a:avLst/>
              </a:prstGeom>
              <a:blipFill>
                <a:blip r:embed="rId4"/>
                <a:stretch>
                  <a:fillRect l="-1481" t="-10465" b="-32558"/>
                </a:stretch>
              </a:blipFill>
            </p:spPr>
            <p:txBody>
              <a:bodyPr/>
              <a:lstStyle/>
              <a:p>
                <a:r>
                  <a:rPr lang="en-IN">
                    <a:noFill/>
                  </a:rPr>
                  <a:t> </a:t>
                </a:r>
              </a:p>
            </p:txBody>
          </p:sp>
        </mc:Fallback>
      </mc:AlternateContent>
    </p:spTree>
    <p:extLst>
      <p:ext uri="{BB962C8B-B14F-4D97-AF65-F5344CB8AC3E}">
        <p14:creationId xmlns:p14="http://schemas.microsoft.com/office/powerpoint/2010/main" val="15851216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2C3C4-1FB9-4466-8647-D3F654923E17}"/>
              </a:ext>
            </a:extLst>
          </p:cNvPr>
          <p:cNvSpPr>
            <a:spLocks noGrp="1"/>
          </p:cNvSpPr>
          <p:nvPr>
            <p:ph type="title"/>
          </p:nvPr>
        </p:nvSpPr>
        <p:spPr/>
        <p:txBody>
          <a:bodyPr/>
          <a:lstStyle/>
          <a:p>
            <a:r>
              <a:rPr lang="en-IN" dirty="0"/>
              <a:t>Definition: Wilcoxon Rank-Sum Test</a:t>
            </a:r>
            <a:r>
              <a:rPr lang="en-US" dirty="0"/>
              <a:t>—Slide 6</a:t>
            </a:r>
            <a:endParaRPr lang="en-IN" dirty="0"/>
          </a:p>
        </p:txBody>
      </p:sp>
      <mc:AlternateContent xmlns:mc="http://schemas.openxmlformats.org/markup-compatibility/2006">
        <mc:Choice xmlns:a14="http://schemas.microsoft.com/office/drawing/2010/main" Requires="a14">
          <p:sp>
            <p:nvSpPr>
              <p:cNvPr id="3" name="Text Placeholder 2">
                <a:extLst>
                  <a:ext uri="{FF2B5EF4-FFF2-40B4-BE49-F238E27FC236}">
                    <a16:creationId xmlns:a16="http://schemas.microsoft.com/office/drawing/2014/main" id="{A134D447-FBBC-4772-8B3E-D42B871D03AE}"/>
                  </a:ext>
                </a:extLst>
              </p:cNvPr>
              <p:cNvSpPr>
                <a:spLocks noGrp="1"/>
              </p:cNvSpPr>
              <p:nvPr>
                <p:ph type="body" sz="quarter" idx="10"/>
              </p:nvPr>
            </p:nvSpPr>
            <p:spPr>
              <a:xfrm>
                <a:off x="457200" y="1082078"/>
                <a:ext cx="8229600" cy="4099522"/>
              </a:xfrm>
            </p:spPr>
            <p:txBody>
              <a:bodyPr/>
              <a:lstStyle/>
              <a:p>
                <a:r>
                  <a:rPr lang="en-IN" sz="2500" b="1" dirty="0"/>
                  <a:t>Critical Value(s):</a:t>
                </a:r>
              </a:p>
              <a:p>
                <a:pPr>
                  <a:defRPr sz="2800"/>
                </a:pPr>
                <a:r>
                  <a:rPr lang="en-IN" dirty="0"/>
                  <a:t>If </a:t>
                </a:r>
                <a:r>
                  <a:rPr lang="en-IN" i="1" dirty="0"/>
                  <a:t>n</a:t>
                </a:r>
                <a:r>
                  <a:rPr lang="en-IN" dirty="0">
                    <a:latin typeface="Calibri" panose="020F0502020204030204" pitchFamily="34" charset="0"/>
                    <a:ea typeface="Calibri" panose="020F0502020204030204" pitchFamily="34" charset="0"/>
                    <a:cs typeface="Calibri" panose="020F0502020204030204" pitchFamily="34" charset="0"/>
                  </a:rPr>
                  <a:t>₁ </a:t>
                </a:r>
                <a:r>
                  <a:rPr lang="en-IN" dirty="0"/>
                  <a:t>≤</a:t>
                </a:r>
                <a14:m>
                  <m:oMath xmlns:m="http://schemas.openxmlformats.org/officeDocument/2006/math">
                    <m:r>
                      <a:rPr lang="en-IN" b="0" i="0" smtClean="0">
                        <a:latin typeface="Cambria Math" panose="02040503050406030204" pitchFamily="18" charset="0"/>
                      </a:rPr>
                      <m:t> </m:t>
                    </m:r>
                    <m:r>
                      <a:rPr lang="en-IN">
                        <a:latin typeface="Cambria Math" panose="02040503050406030204" pitchFamily="18" charset="0"/>
                      </a:rPr>
                      <m:t>10</m:t>
                    </m:r>
                  </m:oMath>
                </a14:m>
                <a:r>
                  <a:rPr lang="en-IN" dirty="0"/>
                  <a:t>:</a:t>
                </a:r>
              </a:p>
              <a:p>
                <a:pPr>
                  <a:defRPr sz="2800"/>
                </a:pPr>
                <a:r>
                  <a:rPr lang="en-IN" dirty="0"/>
                  <a:t>	If </a:t>
                </a:r>
                <a:r>
                  <a:rPr lang="en-IN" i="1" dirty="0"/>
                  <a:t>H</a:t>
                </a:r>
                <a:r>
                  <a:rPr lang="en-IN" sz="1050" i="1" dirty="0"/>
                  <a:t> </a:t>
                </a:r>
                <a:r>
                  <a:rPr lang="en-IN" i="1" baseline="-25000" dirty="0"/>
                  <a:t>a</a:t>
                </a:r>
                <a:r>
                  <a:rPr lang="ar-AE" dirty="0"/>
                  <a:t> </a:t>
                </a:r>
                <a:r>
                  <a:rPr lang="en-IN" dirty="0"/>
                  <a:t>is </a:t>
                </a:r>
                <a:r>
                  <a:rPr lang="en-IN" dirty="0">
                    <a:latin typeface="Calibri" panose="020F0502020204030204" pitchFamily="34" charset="0"/>
                    <a:ea typeface="Calibri" panose="020F0502020204030204" pitchFamily="34" charset="0"/>
                    <a:cs typeface="Calibri" panose="020F0502020204030204" pitchFamily="34" charset="0"/>
                  </a:rPr>
                  <a:t>&gt; </a:t>
                </a:r>
                <a:r>
                  <a:rPr lang="en-IN" dirty="0"/>
                  <a:t>One-Tailed: then reject </a:t>
                </a:r>
                <a:r>
                  <a:rPr lang="en-IN" i="1" dirty="0"/>
                  <a:t>H</a:t>
                </a:r>
                <a:r>
                  <a:rPr lang="en-IN" dirty="0">
                    <a:latin typeface="Calibri" panose="020F0502020204030204" pitchFamily="34" charset="0"/>
                    <a:ea typeface="Calibri" panose="020F0502020204030204" pitchFamily="34" charset="0"/>
                    <a:cs typeface="Calibri" panose="020F0502020204030204" pitchFamily="34" charset="0"/>
                  </a:rPr>
                  <a:t>₀</a:t>
                </a:r>
                <a:r>
                  <a:rPr lang="ar-AE" dirty="0"/>
                  <a:t> </a:t>
                </a:r>
                <a:r>
                  <a:rPr lang="en-IN" dirty="0"/>
                  <a:t>if </a:t>
                </a:r>
                <a:r>
                  <a:rPr lang="en-IN" i="1" dirty="0"/>
                  <a:t>T </a:t>
                </a:r>
                <a:r>
                  <a:rPr lang="en-IN" dirty="0"/>
                  <a:t>≥ </a:t>
                </a:r>
                <a:r>
                  <a:rPr lang="en-IN" i="1" dirty="0"/>
                  <a:t>T</a:t>
                </a:r>
                <a:r>
                  <a:rPr lang="en-IN" sz="1050" i="1" dirty="0"/>
                  <a:t> </a:t>
                </a:r>
                <a:r>
                  <a:rPr lang="en-IN" i="1" baseline="-25000" dirty="0"/>
                  <a:t>U</a:t>
                </a:r>
                <a:r>
                  <a:rPr lang="en-US" dirty="0"/>
                  <a:t>,        </a:t>
                </a:r>
              </a:p>
              <a:p>
                <a:pPr>
                  <a:defRPr sz="2800"/>
                </a:pPr>
                <a:r>
                  <a:rPr lang="en-IN" dirty="0"/>
                  <a:t>	the critical value in Table </a:t>
                </a:r>
                <a:r>
                  <a:rPr lang="en-IN" dirty="0">
                    <a:latin typeface="Cambria Math" panose="02040503050406030204" pitchFamily="18" charset="0"/>
                    <a:ea typeface="Cambria Math" panose="02040503050406030204" pitchFamily="18" charset="0"/>
                  </a:rPr>
                  <a:t>K</a:t>
                </a:r>
                <a:r>
                  <a:rPr lang="en-IN" dirty="0"/>
                  <a:t>.</a:t>
                </a:r>
              </a:p>
              <a:p>
                <a:pPr marL="573088" indent="-573088">
                  <a:defRPr sz="2800"/>
                </a:pPr>
                <a:r>
                  <a:rPr lang="en-IN" dirty="0"/>
                  <a:t>		If </a:t>
                </a:r>
                <a:r>
                  <a:rPr lang="en-IN" i="1" dirty="0"/>
                  <a:t>H</a:t>
                </a:r>
                <a:r>
                  <a:rPr lang="en-IN" sz="1050" i="1" dirty="0"/>
                  <a:t> </a:t>
                </a:r>
                <a:r>
                  <a:rPr lang="en-IN" i="1" baseline="-25000" dirty="0"/>
                  <a:t>a</a:t>
                </a:r>
                <a:r>
                  <a:rPr lang="ar-AE" dirty="0"/>
                  <a:t> </a:t>
                </a:r>
                <a:r>
                  <a:rPr lang="en-IN" dirty="0"/>
                  <a:t>is </a:t>
                </a:r>
                <a:r>
                  <a:rPr lang="en-IN" dirty="0">
                    <a:latin typeface="Calibri" panose="020F0502020204030204" pitchFamily="34" charset="0"/>
                    <a:ea typeface="Calibri" panose="020F0502020204030204" pitchFamily="34" charset="0"/>
                    <a:cs typeface="Calibri" panose="020F0502020204030204" pitchFamily="34" charset="0"/>
                  </a:rPr>
                  <a:t>&lt;</a:t>
                </a:r>
                <a:r>
                  <a:rPr lang="en-IN" dirty="0"/>
                  <a:t> One-Tailed: then reject </a:t>
                </a:r>
                <a:r>
                  <a:rPr lang="en-IN" i="1" dirty="0"/>
                  <a:t>H</a:t>
                </a:r>
                <a:r>
                  <a:rPr lang="en-IN" dirty="0">
                    <a:latin typeface="Calibri" panose="020F0502020204030204" pitchFamily="34" charset="0"/>
                    <a:ea typeface="Calibri" panose="020F0502020204030204" pitchFamily="34" charset="0"/>
                    <a:cs typeface="Calibri" panose="020F0502020204030204" pitchFamily="34" charset="0"/>
                  </a:rPr>
                  <a:t>₀</a:t>
                </a:r>
                <a:r>
                  <a:rPr lang="ar-AE" dirty="0"/>
                  <a:t> </a:t>
                </a:r>
                <a:r>
                  <a:rPr lang="en-IN" dirty="0"/>
                  <a:t>if</a:t>
                </a:r>
                <a:r>
                  <a:rPr lang="en-IN" i="1" dirty="0"/>
                  <a:t> T </a:t>
                </a:r>
                <a:r>
                  <a:rPr lang="en-IN" dirty="0"/>
                  <a:t>≤ </a:t>
                </a:r>
                <a:r>
                  <a:rPr lang="en-IN" i="1" dirty="0"/>
                  <a:t>T</a:t>
                </a:r>
                <a:r>
                  <a:rPr lang="en-IN" sz="1050" i="1" dirty="0"/>
                  <a:t> </a:t>
                </a:r>
                <a:r>
                  <a:rPr lang="en-IN" i="1" baseline="-25000" dirty="0"/>
                  <a:t>L</a:t>
                </a:r>
                <a:r>
                  <a:rPr lang="en-US" dirty="0"/>
                  <a:t>, </a:t>
                </a:r>
                <a:r>
                  <a:rPr lang="en-IN" dirty="0"/>
                  <a:t>the              	critical value in Table </a:t>
                </a:r>
                <a:r>
                  <a:rPr lang="en-IN" dirty="0">
                    <a:latin typeface="Cambria Math" panose="02040503050406030204" pitchFamily="18" charset="0"/>
                    <a:ea typeface="Cambria Math" panose="02040503050406030204" pitchFamily="18" charset="0"/>
                  </a:rPr>
                  <a:t>K</a:t>
                </a:r>
                <a:r>
                  <a:rPr lang="en-IN" dirty="0"/>
                  <a:t>.</a:t>
                </a:r>
              </a:p>
              <a:p>
                <a:pPr>
                  <a:defRPr sz="2800"/>
                </a:pPr>
                <a:r>
                  <a:rPr lang="en-IN" sz="2800" dirty="0"/>
                  <a:t>	If </a:t>
                </a:r>
                <a:r>
                  <a:rPr lang="en-IN" i="1" dirty="0"/>
                  <a:t>H</a:t>
                </a:r>
                <a:r>
                  <a:rPr lang="en-IN" sz="1050" i="1" dirty="0"/>
                  <a:t> </a:t>
                </a:r>
                <a:r>
                  <a:rPr lang="en-IN" i="1" baseline="-25000" dirty="0"/>
                  <a:t>a</a:t>
                </a:r>
                <a:r>
                  <a:rPr lang="ar-AE" sz="2800" dirty="0"/>
                  <a:t> </a:t>
                </a:r>
                <a:r>
                  <a:rPr lang="en-IN" sz="2800" dirty="0"/>
                  <a:t>is </a:t>
                </a:r>
                <a14:m>
                  <m:oMath xmlns:m="http://schemas.openxmlformats.org/officeDocument/2006/math">
                    <m:r>
                      <a:rPr lang="en-IN" i="1">
                        <a:latin typeface="Cambria Math" panose="02040503050406030204" pitchFamily="18" charset="0"/>
                      </a:rPr>
                      <m:t>≠</m:t>
                    </m:r>
                  </m:oMath>
                </a14:m>
                <a:r>
                  <a:rPr lang="en-IN" sz="2800" dirty="0"/>
                  <a:t> Two-Tailed: then reject </a:t>
                </a:r>
                <a:r>
                  <a:rPr lang="en-IN" i="1" dirty="0"/>
                  <a:t>H</a:t>
                </a:r>
                <a:r>
                  <a:rPr lang="en-IN" dirty="0">
                    <a:latin typeface="Calibri" panose="020F0502020204030204" pitchFamily="34" charset="0"/>
                    <a:ea typeface="Calibri" panose="020F0502020204030204" pitchFamily="34" charset="0"/>
                    <a:cs typeface="Calibri" panose="020F0502020204030204" pitchFamily="34" charset="0"/>
                  </a:rPr>
                  <a:t>₀</a:t>
                </a:r>
                <a:r>
                  <a:rPr lang="ar-AE" sz="2800" dirty="0"/>
                  <a:t> </a:t>
                </a:r>
                <a:r>
                  <a:rPr lang="en-IN" sz="2800" dirty="0"/>
                  <a:t>if </a:t>
                </a:r>
                <a:r>
                  <a:rPr lang="en-IN" i="1" dirty="0"/>
                  <a:t>T </a:t>
                </a:r>
                <a:r>
                  <a:rPr lang="en-IN" dirty="0"/>
                  <a:t>≤ </a:t>
                </a:r>
                <a:r>
                  <a:rPr lang="en-IN" i="1" dirty="0"/>
                  <a:t>T</a:t>
                </a:r>
                <a:r>
                  <a:rPr lang="en-IN" sz="1050" i="1" dirty="0"/>
                  <a:t> </a:t>
                </a:r>
                <a:r>
                  <a:rPr lang="en-IN" i="1" baseline="-25000" dirty="0"/>
                  <a:t>L</a:t>
                </a:r>
                <a:r>
                  <a:rPr lang="en-US" sz="2800" dirty="0"/>
                  <a:t>, </a:t>
                </a:r>
                <a:r>
                  <a:rPr lang="en-IN" sz="2800" dirty="0"/>
                  <a:t>or </a:t>
                </a:r>
                <a:br>
                  <a:rPr lang="en-IN" sz="2800" dirty="0"/>
                </a:br>
                <a:r>
                  <a:rPr lang="en-IN" sz="2800" dirty="0"/>
                  <a:t>	</a:t>
                </a:r>
                <a:r>
                  <a:rPr lang="en-IN" i="1" dirty="0"/>
                  <a:t>T </a:t>
                </a:r>
                <a:r>
                  <a:rPr lang="en-IN" dirty="0"/>
                  <a:t>≥ </a:t>
                </a:r>
                <a:r>
                  <a:rPr lang="en-IN" i="1" dirty="0"/>
                  <a:t>T</a:t>
                </a:r>
                <a:r>
                  <a:rPr lang="en-IN" sz="1050" i="1" dirty="0"/>
                  <a:t> </a:t>
                </a:r>
                <a:r>
                  <a:rPr lang="en-IN" i="1" baseline="-25000" dirty="0"/>
                  <a:t>U</a:t>
                </a:r>
                <a:r>
                  <a:rPr lang="ar-AE" sz="2800" dirty="0"/>
                  <a:t> </a:t>
                </a:r>
                <a:r>
                  <a:rPr lang="en-IN" sz="2800" dirty="0"/>
                  <a:t>the critical values in Table K.</a:t>
                </a:r>
              </a:p>
              <a:p>
                <a:endParaRPr lang="en-IN" dirty="0"/>
              </a:p>
            </p:txBody>
          </p:sp>
        </mc:Choice>
        <mc:Fallback>
          <p:sp>
            <p:nvSpPr>
              <p:cNvPr id="3" name="Text Placeholder 2">
                <a:extLst>
                  <a:ext uri="{FF2B5EF4-FFF2-40B4-BE49-F238E27FC236}">
                    <a16:creationId xmlns:a16="http://schemas.microsoft.com/office/drawing/2014/main" id="{A134D447-FBBC-4772-8B3E-D42B871D03AE}"/>
                  </a:ext>
                </a:extLst>
              </p:cNvPr>
              <p:cNvSpPr>
                <a:spLocks noGrp="1" noRot="1" noChangeAspect="1" noMove="1" noResize="1" noEditPoints="1" noAdjustHandles="1" noChangeArrowheads="1" noChangeShapeType="1" noTextEdit="1"/>
              </p:cNvSpPr>
              <p:nvPr>
                <p:ph type="body" sz="quarter" idx="10"/>
              </p:nvPr>
            </p:nvSpPr>
            <p:spPr>
              <a:xfrm>
                <a:off x="457200" y="1082078"/>
                <a:ext cx="8229600" cy="4099522"/>
              </a:xfrm>
              <a:blipFill>
                <a:blip r:embed="rId2"/>
                <a:stretch>
                  <a:fillRect l="-1328" t="-886" r="-12103"/>
                </a:stretch>
              </a:blipFill>
            </p:spPr>
            <p:txBody>
              <a:bodyPr/>
              <a:lstStyle/>
              <a:p>
                <a:r>
                  <a:rPr lang="en-IN">
                    <a:noFill/>
                  </a:rPr>
                  <a:t> </a:t>
                </a:r>
              </a:p>
            </p:txBody>
          </p:sp>
        </mc:Fallback>
      </mc:AlternateContent>
    </p:spTree>
    <p:extLst>
      <p:ext uri="{BB962C8B-B14F-4D97-AF65-F5344CB8AC3E}">
        <p14:creationId xmlns:p14="http://schemas.microsoft.com/office/powerpoint/2010/main" val="4483492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Wilcoxon Rank-Sum Test</a:t>
            </a:r>
            <a:r>
              <a:rPr lang="en-US" dirty="0"/>
              <a:t>—Slide 7</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If </a:t>
                </a:r>
                <a:r>
                  <a:rPr lang="en-IN" i="1" dirty="0"/>
                  <a:t>n</a:t>
                </a:r>
                <a:r>
                  <a:rPr lang="en-IN" dirty="0">
                    <a:latin typeface="Calibri" panose="020F0502020204030204" pitchFamily="34" charset="0"/>
                    <a:ea typeface="Calibri" panose="020F0502020204030204" pitchFamily="34" charset="0"/>
                    <a:cs typeface="Calibri" panose="020F0502020204030204" pitchFamily="34" charset="0"/>
                  </a:rPr>
                  <a:t>₁ &gt; 10</a:t>
                </a:r>
                <a:r>
                  <a:rPr lang="ar-AE" sz="2800" dirty="0"/>
                  <a:t>:</a:t>
                </a:r>
              </a:p>
              <a:p>
                <a:pPr>
                  <a:defRPr sz="2800"/>
                </a:pPr>
                <a:r>
                  <a:rPr lang="en-IN" sz="2800" dirty="0"/>
                  <a:t>        if </a:t>
                </a:r>
                <a:r>
                  <a:rPr lang="en-IN" i="1" dirty="0"/>
                  <a:t>H</a:t>
                </a:r>
                <a:r>
                  <a:rPr lang="en-IN" sz="1050" i="1" dirty="0"/>
                  <a:t> </a:t>
                </a:r>
                <a:r>
                  <a:rPr lang="en-IN" i="1" baseline="-25000" dirty="0"/>
                  <a:t>a</a:t>
                </a:r>
                <a:r>
                  <a:rPr lang="ar-AE" sz="2800" dirty="0"/>
                  <a:t> </a:t>
                </a:r>
                <a:r>
                  <a:rPr lang="en-IN" sz="2800" dirty="0"/>
                  <a:t>is </a:t>
                </a:r>
                <a:r>
                  <a:rPr lang="en-IN" dirty="0">
                    <a:latin typeface="Calibri" panose="020F0502020204030204" pitchFamily="34" charset="0"/>
                    <a:ea typeface="Calibri" panose="020F0502020204030204" pitchFamily="34" charset="0"/>
                    <a:cs typeface="Calibri" panose="020F0502020204030204" pitchFamily="34" charset="0"/>
                  </a:rPr>
                  <a:t>&gt;</a:t>
                </a:r>
                <a:r>
                  <a:rPr lang="en-IN" sz="2800" dirty="0"/>
                  <a:t> One-Tailed, then reject </a:t>
                </a:r>
                <a:r>
                  <a:rPr lang="en-IN" i="1" dirty="0"/>
                  <a:t>H</a:t>
                </a:r>
                <a:r>
                  <a:rPr lang="en-IN" dirty="0">
                    <a:latin typeface="Calibri" panose="020F0502020204030204" pitchFamily="34" charset="0"/>
                    <a:ea typeface="Calibri" panose="020F0502020204030204" pitchFamily="34" charset="0"/>
                    <a:cs typeface="Calibri" panose="020F0502020204030204" pitchFamily="34" charset="0"/>
                  </a:rPr>
                  <a:t>₀</a:t>
                </a:r>
                <a:r>
                  <a:rPr lang="ar-AE" sz="2800" dirty="0"/>
                  <a:t> </a:t>
                </a:r>
                <a:r>
                  <a:rPr lang="en-IN" sz="2800" dirty="0"/>
                  <a:t>if</a:t>
                </a:r>
                <a:r>
                  <a:rPr lang="en-IN" dirty="0"/>
                  <a:t> </a:t>
                </a:r>
                <a:r>
                  <a:rPr lang="en-IN" i="1" dirty="0"/>
                  <a:t>z </a:t>
                </a:r>
                <a:r>
                  <a:rPr lang="en-IN" dirty="0"/>
                  <a:t>≥ </a:t>
                </a:r>
                <a:r>
                  <a:rPr lang="en-IN" i="1" dirty="0"/>
                  <a:t>z</a:t>
                </a:r>
                <a:r>
                  <a:rPr lang="en-IN" sz="1050" i="1" dirty="0"/>
                  <a:t> </a:t>
                </a:r>
                <a:r>
                  <a:rPr lang="el-GR" baseline="-25000" dirty="0">
                    <a:latin typeface="Calibri" panose="020F0502020204030204" pitchFamily="34" charset="0"/>
                    <a:ea typeface="Calibri" panose="020F0502020204030204" pitchFamily="34" charset="0"/>
                    <a:cs typeface="Calibri" panose="020F0502020204030204" pitchFamily="34" charset="0"/>
                  </a:rPr>
                  <a:t>α</a:t>
                </a:r>
                <a:r>
                  <a:rPr lang="ar-AE" sz="2800" dirty="0"/>
                  <a:t>.</a:t>
                </a:r>
              </a:p>
              <a:p>
                <a:pPr>
                  <a:defRPr sz="2800"/>
                </a:pPr>
                <a:r>
                  <a:rPr lang="en-IN" sz="2800" dirty="0"/>
                  <a:t>        if </a:t>
                </a:r>
                <a:r>
                  <a:rPr lang="en-IN" i="1" dirty="0"/>
                  <a:t>H</a:t>
                </a:r>
                <a:r>
                  <a:rPr lang="en-IN" sz="1050" i="1" dirty="0"/>
                  <a:t> </a:t>
                </a:r>
                <a:r>
                  <a:rPr lang="en-IN" i="1" baseline="-25000" dirty="0"/>
                  <a:t>a</a:t>
                </a:r>
                <a:r>
                  <a:rPr lang="ar-AE" sz="2800" dirty="0"/>
                  <a:t> </a:t>
                </a:r>
                <a:r>
                  <a:rPr lang="en-IN" sz="2800" dirty="0"/>
                  <a:t>is </a:t>
                </a:r>
                <a:r>
                  <a:rPr lang="en-IN" dirty="0">
                    <a:latin typeface="Calibri" panose="020F0502020204030204" pitchFamily="34" charset="0"/>
                    <a:ea typeface="Calibri" panose="020F0502020204030204" pitchFamily="34" charset="0"/>
                    <a:cs typeface="Calibri" panose="020F0502020204030204" pitchFamily="34" charset="0"/>
                  </a:rPr>
                  <a:t>&lt;</a:t>
                </a:r>
                <a:r>
                  <a:rPr lang="en-IN" sz="2800" dirty="0"/>
                  <a:t> One-Tailed, then reject </a:t>
                </a:r>
                <a:r>
                  <a:rPr lang="en-IN" i="1" dirty="0"/>
                  <a:t>H</a:t>
                </a:r>
                <a:r>
                  <a:rPr lang="en-IN" dirty="0">
                    <a:latin typeface="Calibri" panose="020F0502020204030204" pitchFamily="34" charset="0"/>
                    <a:ea typeface="Calibri" panose="020F0502020204030204" pitchFamily="34" charset="0"/>
                    <a:cs typeface="Calibri" panose="020F0502020204030204" pitchFamily="34" charset="0"/>
                  </a:rPr>
                  <a:t>₀</a:t>
                </a:r>
                <a:r>
                  <a:rPr lang="en-IN" i="1" dirty="0">
                    <a:latin typeface="Calibri" panose="020F0502020204030204" pitchFamily="34" charset="0"/>
                    <a:ea typeface="Calibri" panose="020F0502020204030204" pitchFamily="34" charset="0"/>
                    <a:cs typeface="Calibri" panose="020F0502020204030204" pitchFamily="34" charset="0"/>
                  </a:rPr>
                  <a:t> </a:t>
                </a:r>
                <a:r>
                  <a:rPr lang="en-IN" sz="2800" dirty="0"/>
                  <a:t>if </a:t>
                </a:r>
                <a:r>
                  <a:rPr lang="en-IN" i="1" dirty="0"/>
                  <a:t>z </a:t>
                </a:r>
                <a:r>
                  <a:rPr lang="en-IN" dirty="0"/>
                  <a:t>≤</a:t>
                </a:r>
                <a14:m>
                  <m:oMath xmlns:m="http://schemas.openxmlformats.org/officeDocument/2006/math">
                    <m:r>
                      <a:rPr lang="en-IN" b="0" i="0" smtClean="0">
                        <a:latin typeface="Cambria Math" panose="02040503050406030204" pitchFamily="18" charset="0"/>
                      </a:rPr>
                      <m:t> </m:t>
                    </m:r>
                    <m:r>
                      <a:rPr lang="en-IN">
                        <a:latin typeface="Cambria Math" panose="02040503050406030204" pitchFamily="18" charset="0"/>
                      </a:rPr>
                      <m:t>−</m:t>
                    </m:r>
                  </m:oMath>
                </a14:m>
                <a:r>
                  <a:rPr lang="en-IN" i="1" dirty="0"/>
                  <a:t>z</a:t>
                </a:r>
                <a:r>
                  <a:rPr lang="en-IN" sz="1050" i="1" dirty="0"/>
                  <a:t> </a:t>
                </a:r>
                <a:r>
                  <a:rPr lang="el-GR" baseline="-25000" dirty="0">
                    <a:latin typeface="Calibri" panose="020F0502020204030204" pitchFamily="34" charset="0"/>
                    <a:ea typeface="Calibri" panose="020F0502020204030204" pitchFamily="34" charset="0"/>
                    <a:cs typeface="Calibri" panose="020F0502020204030204" pitchFamily="34" charset="0"/>
                  </a:rPr>
                  <a:t>α</a:t>
                </a:r>
                <a:r>
                  <a:rPr lang="ar-AE" sz="2800" dirty="0"/>
                  <a:t>.</a:t>
                </a:r>
              </a:p>
              <a:p>
                <a:pPr marL="628650" indent="-628650">
                  <a:defRPr sz="2800"/>
                </a:pPr>
                <a:r>
                  <a:rPr lang="en-IN" sz="2800" dirty="0"/>
                  <a:t>        if </a:t>
                </a:r>
                <a:r>
                  <a:rPr lang="en-IN" i="1" dirty="0"/>
                  <a:t>H</a:t>
                </a:r>
                <a:r>
                  <a:rPr lang="en-IN" sz="1050" i="1" dirty="0"/>
                  <a:t> </a:t>
                </a:r>
                <a:r>
                  <a:rPr lang="en-IN" i="1" baseline="-25000" dirty="0"/>
                  <a:t>a</a:t>
                </a:r>
                <a:r>
                  <a:rPr lang="ar-AE" sz="2800" dirty="0"/>
                  <a:t> </a:t>
                </a:r>
                <a:r>
                  <a:rPr lang="en-IN" sz="2800" dirty="0"/>
                  <a:t>is </a:t>
                </a:r>
                <a:r>
                  <a:rPr lang="en-IN" dirty="0"/>
                  <a:t>≠</a:t>
                </a:r>
                <a:r>
                  <a:rPr lang="en-IN" sz="2800" dirty="0"/>
                  <a:t> Two-Tailed, then reject </a:t>
                </a:r>
                <a:r>
                  <a:rPr lang="en-IN" i="1" dirty="0"/>
                  <a:t>H</a:t>
                </a:r>
                <a:r>
                  <a:rPr lang="en-IN" dirty="0">
                    <a:latin typeface="Calibri" panose="020F0502020204030204" pitchFamily="34" charset="0"/>
                    <a:ea typeface="Calibri" panose="020F0502020204030204" pitchFamily="34" charset="0"/>
                    <a:cs typeface="Calibri" panose="020F0502020204030204" pitchFamily="34" charset="0"/>
                  </a:rPr>
                  <a:t>₀</a:t>
                </a:r>
                <a:r>
                  <a:rPr lang="ar-AE" sz="2800" dirty="0"/>
                  <a:t> </a:t>
                </a:r>
                <a:r>
                  <a:rPr lang="en-IN" sz="2800" dirty="0"/>
                  <a:t>if</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1356"/>
                </a:stretch>
              </a:blipFill>
            </p:spPr>
            <p:txBody>
              <a:bodyPr/>
              <a:lstStyle/>
              <a:p>
                <a:r>
                  <a:rPr lang="en-IN">
                    <a:noFill/>
                  </a:rPr>
                  <a:t> </a:t>
                </a:r>
              </a:p>
            </p:txBody>
          </p:sp>
        </mc:Fallback>
      </mc:AlternateContent>
      <p:pic>
        <p:nvPicPr>
          <p:cNvPr id="6" name="Picture 5" descr="z less than or equal to negative z subscript alpha divided by 2">
            <a:extLst>
              <a:ext uri="{FF2B5EF4-FFF2-40B4-BE49-F238E27FC236}">
                <a16:creationId xmlns:a16="http://schemas.microsoft.com/office/drawing/2014/main" id="{9B3A08C4-7395-0167-B630-7B528050CE35}"/>
              </a:ext>
            </a:extLst>
          </p:cNvPr>
          <p:cNvPicPr>
            <a:picLocks noChangeAspect="1"/>
          </p:cNvPicPr>
          <p:nvPr/>
        </p:nvPicPr>
        <p:blipFill>
          <a:blip r:embed="rId3"/>
          <a:stretch>
            <a:fillRect/>
          </a:stretch>
        </p:blipFill>
        <p:spPr>
          <a:xfrm>
            <a:off x="6600825" y="2717522"/>
            <a:ext cx="1095375" cy="457200"/>
          </a:xfrm>
          <a:prstGeom prst="rect">
            <a:avLst/>
          </a:prstGeom>
        </p:spPr>
      </p:pic>
      <p:sp>
        <p:nvSpPr>
          <p:cNvPr id="14" name="TextBox 13">
            <a:extLst>
              <a:ext uri="{FF2B5EF4-FFF2-40B4-BE49-F238E27FC236}">
                <a16:creationId xmlns:a16="http://schemas.microsoft.com/office/drawing/2014/main" id="{83C975AB-05AF-98BE-BC80-36FF2D96687D}"/>
              </a:ext>
            </a:extLst>
          </p:cNvPr>
          <p:cNvSpPr txBox="1"/>
          <p:nvPr/>
        </p:nvSpPr>
        <p:spPr>
          <a:xfrm>
            <a:off x="1066800" y="3134380"/>
            <a:ext cx="797859" cy="523220"/>
          </a:xfrm>
          <a:prstGeom prst="rect">
            <a:avLst/>
          </a:prstGeom>
          <a:noFill/>
        </p:spPr>
        <p:txBody>
          <a:bodyPr wrap="square">
            <a:spAutoFit/>
          </a:bodyPr>
          <a:lstStyle/>
          <a:p>
            <a:r>
              <a:rPr lang="en-IN" sz="2800" dirty="0">
                <a:solidFill>
                  <a:srgbClr val="000000"/>
                </a:solidFill>
              </a:rPr>
              <a:t>or if</a:t>
            </a:r>
          </a:p>
        </p:txBody>
      </p:sp>
      <p:pic>
        <p:nvPicPr>
          <p:cNvPr id="12" name="Picture 11" descr="z greater than or equal to z subscript alpha divided by 2">
            <a:extLst>
              <a:ext uri="{FF2B5EF4-FFF2-40B4-BE49-F238E27FC236}">
                <a16:creationId xmlns:a16="http://schemas.microsoft.com/office/drawing/2014/main" id="{B4D37D5C-0365-A58C-EBAD-5158487022FB}"/>
              </a:ext>
            </a:extLst>
          </p:cNvPr>
          <p:cNvPicPr>
            <a:picLocks noChangeAspect="1"/>
          </p:cNvPicPr>
          <p:nvPr/>
        </p:nvPicPr>
        <p:blipFill>
          <a:blip r:embed="rId4"/>
          <a:stretch>
            <a:fillRect/>
          </a:stretch>
        </p:blipFill>
        <p:spPr>
          <a:xfrm>
            <a:off x="1868580" y="3222811"/>
            <a:ext cx="1000125" cy="457200"/>
          </a:xfrm>
          <a:prstGeom prst="rect">
            <a:avLst/>
          </a:prstGeom>
        </p:spPr>
      </p:pic>
      <p:sp>
        <p:nvSpPr>
          <p:cNvPr id="5" name="TextBox 4">
            <a:extLst>
              <a:ext uri="{FF2B5EF4-FFF2-40B4-BE49-F238E27FC236}">
                <a16:creationId xmlns:a16="http://schemas.microsoft.com/office/drawing/2014/main" id="{E8DE4D6B-4F21-3B7C-7F19-964AB73FF749}"/>
              </a:ext>
            </a:extLst>
          </p:cNvPr>
          <p:cNvSpPr txBox="1"/>
          <p:nvPr/>
        </p:nvSpPr>
        <p:spPr>
          <a:xfrm>
            <a:off x="457200" y="3962400"/>
            <a:ext cx="8229600" cy="1815882"/>
          </a:xfrm>
          <a:prstGeom prst="rect">
            <a:avLst/>
          </a:prstGeom>
          <a:noFill/>
        </p:spPr>
        <p:txBody>
          <a:bodyPr wrap="square">
            <a:spAutoFit/>
          </a:bodyPr>
          <a:lstStyle/>
          <a:p>
            <a:r>
              <a:rPr lang="en-IN" sz="2800" b="1" dirty="0">
                <a:solidFill>
                  <a:srgbClr val="000000"/>
                </a:solidFill>
              </a:rPr>
              <a:t>Assumptions:</a:t>
            </a:r>
          </a:p>
          <a:p>
            <a:r>
              <a:rPr lang="en-IN" sz="2800" dirty="0">
                <a:solidFill>
                  <a:srgbClr val="000000"/>
                </a:solidFill>
              </a:rPr>
              <a:t>The data are such that they can be ranked. The two samples are selected in an independent and random fashion.</a:t>
            </a:r>
          </a:p>
        </p:txBody>
      </p:sp>
    </p:spTree>
    <p:extLst>
      <p:ext uri="{BB962C8B-B14F-4D97-AF65-F5344CB8AC3E}">
        <p14:creationId xmlns:p14="http://schemas.microsoft.com/office/powerpoint/2010/main" val="3832939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126B6-F477-48CA-9E66-ADB1047DA548}"/>
              </a:ext>
            </a:extLst>
          </p:cNvPr>
          <p:cNvSpPr>
            <a:spLocks noGrp="1"/>
          </p:cNvSpPr>
          <p:nvPr>
            <p:ph type="title"/>
          </p:nvPr>
        </p:nvSpPr>
        <p:spPr/>
        <p:txBody>
          <a:bodyPr/>
          <a:lstStyle/>
          <a:p>
            <a:r>
              <a:rPr lang="en-US" dirty="0"/>
              <a:t>Example 1: Performing the Wilcoxon Rank-Sum Test—Slide 2</a:t>
            </a:r>
            <a:endParaRPr lang="en-IN" dirty="0"/>
          </a:p>
        </p:txBody>
      </p:sp>
      <mc:AlternateContent xmlns:mc="http://schemas.openxmlformats.org/markup-compatibility/2006">
        <mc:Choice xmlns:a14="http://schemas.microsoft.com/office/drawing/2010/main" Requires="a14">
          <p:sp>
            <p:nvSpPr>
              <p:cNvPr id="3" name="Text Placeholder 2">
                <a:extLst>
                  <a:ext uri="{FF2B5EF4-FFF2-40B4-BE49-F238E27FC236}">
                    <a16:creationId xmlns:a16="http://schemas.microsoft.com/office/drawing/2014/main" id="{B6135788-3D5F-4A97-A38C-FD06B0C9B6AE}"/>
                  </a:ext>
                </a:extLst>
              </p:cNvPr>
              <p:cNvSpPr>
                <a:spLocks noGrp="1"/>
              </p:cNvSpPr>
              <p:nvPr>
                <p:ph type="body" sz="quarter" idx="10"/>
              </p:nvPr>
            </p:nvSpPr>
            <p:spPr/>
            <p:txBody>
              <a:bodyPr/>
              <a:lstStyle/>
              <a:p>
                <a:r>
                  <a:rPr lang="en-US" dirty="0">
                    <a:latin typeface="Cambria Math" panose="02040503050406030204" pitchFamily="18" charset="0"/>
                    <a:ea typeface="Cambria Math" panose="02040503050406030204" pitchFamily="18" charset="0"/>
                  </a:rPr>
                  <a:t>B</a:t>
                </a:r>
                <a:r>
                  <a:rPr lang="en-US" dirty="0"/>
                  <a:t>rand </a:t>
                </a:r>
                <a:r>
                  <a:rPr lang="en-US" dirty="0">
                    <a:latin typeface="Cambria Math" panose="02040503050406030204" pitchFamily="18" charset="0"/>
                    <a:ea typeface="Cambria Math" panose="02040503050406030204" pitchFamily="18" charset="0"/>
                  </a:rPr>
                  <a:t>B</a:t>
                </a:r>
                <a:r>
                  <a:rPr lang="en-US" dirty="0"/>
                  <a:t> headphones cost </a:t>
                </a:r>
                <a14:m>
                  <m:oMath xmlns:m="http://schemas.openxmlformats.org/officeDocument/2006/math">
                    <m:r>
                      <a:rPr lang="en-US">
                        <a:latin typeface="Cambria Math" panose="02040503050406030204" pitchFamily="18" charset="0"/>
                      </a:rPr>
                      <m:t>$</m:t>
                    </m:r>
                    <m:r>
                      <a:rPr lang="en-US">
                        <a:latin typeface="Cambria Math" panose="02040503050406030204" pitchFamily="18" charset="0"/>
                      </a:rPr>
                      <m:t>300</m:t>
                    </m:r>
                  </m:oMath>
                </a14:m>
                <a:r>
                  <a:rPr lang="en-US" dirty="0"/>
                  <a:t> and have on-ear pads and equally crisp sound. </a:t>
                </a:r>
                <a:r>
                  <a:rPr lang="en-IN" dirty="0">
                    <a:latin typeface="Cambria Math" panose="02040503050406030204" pitchFamily="18" charset="0"/>
                    <a:ea typeface="Cambria Math" panose="02040503050406030204" pitchFamily="18" charset="0"/>
                  </a:rPr>
                  <a:t>A</a:t>
                </a:r>
                <a:r>
                  <a:rPr lang="en-IN" sz="100" dirty="0">
                    <a:latin typeface="Cambria Math" panose="02040503050406030204" pitchFamily="18" charset="0"/>
                    <a:ea typeface="Cambria Math" panose="02040503050406030204" pitchFamily="18" charset="0"/>
                  </a:rPr>
                  <a:t> </a:t>
                </a:r>
                <a:r>
                  <a:rPr lang="en-IN" dirty="0">
                    <a:latin typeface="Cambria Math" panose="02040503050406030204" pitchFamily="18" charset="0"/>
                    <a:ea typeface="Cambria Math" panose="02040503050406030204" pitchFamily="18" charset="0"/>
                  </a:rPr>
                  <a:t>R</a:t>
                </a:r>
                <a:r>
                  <a:rPr lang="en-IN" sz="100" dirty="0">
                    <a:latin typeface="Cambria Math" panose="02040503050406030204" pitchFamily="18" charset="0"/>
                    <a:ea typeface="Cambria Math" panose="02040503050406030204" pitchFamily="18" charset="0"/>
                  </a:rPr>
                  <a:t> </a:t>
                </a:r>
                <a:r>
                  <a:rPr lang="en-IN" dirty="0">
                    <a:latin typeface="Cambria Math" panose="02040503050406030204" pitchFamily="18" charset="0"/>
                    <a:ea typeface="Cambria Math" panose="02040503050406030204" pitchFamily="18" charset="0"/>
                  </a:rPr>
                  <a:t>U</a:t>
                </a:r>
                <a:r>
                  <a:rPr lang="en-US" dirty="0"/>
                  <a:t> has randomly selected </a:t>
                </a:r>
                <a:r>
                  <a:rPr lang="en-US" dirty="0">
                    <a:latin typeface="Cambria Math"/>
                  </a:rPr>
                  <a:t>20</a:t>
                </a:r>
                <a:r>
                  <a:rPr lang="en-US" dirty="0"/>
                  <a:t> customers to evaluate the </a:t>
                </a:r>
                <a:r>
                  <a:rPr lang="en-US" sz="2800" dirty="0"/>
                  <a:t>headphones (</a:t>
                </a:r>
                <a:r>
                  <a:rPr lang="en-US" sz="2800" dirty="0">
                    <a:latin typeface="Cambria Math"/>
                  </a:rPr>
                  <a:t>10</a:t>
                </a:r>
                <a:r>
                  <a:rPr lang="en-US" sz="2800" dirty="0"/>
                  <a:t> provided with </a:t>
                </a:r>
                <a:r>
                  <a:rPr lang="en-US" sz="2800" dirty="0">
                    <a:latin typeface="Cambria Math" panose="02040503050406030204" pitchFamily="18" charset="0"/>
                    <a:ea typeface="Cambria Math" panose="02040503050406030204" pitchFamily="18" charset="0"/>
                  </a:rPr>
                  <a:t>B</a:t>
                </a:r>
                <a:r>
                  <a:rPr lang="en-US" sz="2800" dirty="0"/>
                  <a:t>rand </a:t>
                </a:r>
                <a:r>
                  <a:rPr lang="en-US" sz="2800" dirty="0">
                    <a:latin typeface="Cambria Math" panose="02040503050406030204" pitchFamily="18" charset="0"/>
                    <a:ea typeface="Cambria Math" panose="02040503050406030204" pitchFamily="18" charset="0"/>
                  </a:rPr>
                  <a:t>A</a:t>
                </a:r>
                <a:r>
                  <a:rPr lang="en-US" sz="2800" dirty="0"/>
                  <a:t> headphones and </a:t>
                </a:r>
                <a:r>
                  <a:rPr lang="en-US" sz="2800" dirty="0">
                    <a:latin typeface="Cambria Math"/>
                  </a:rPr>
                  <a:t>10</a:t>
                </a:r>
                <a:r>
                  <a:rPr lang="en-US" sz="2800" dirty="0"/>
                  <a:t> provided with </a:t>
                </a:r>
                <a:r>
                  <a:rPr lang="en-US" sz="2800" dirty="0">
                    <a:latin typeface="Cambria Math" panose="02040503050406030204" pitchFamily="18" charset="0"/>
                    <a:ea typeface="Cambria Math" panose="02040503050406030204" pitchFamily="18" charset="0"/>
                  </a:rPr>
                  <a:t>B</a:t>
                </a:r>
                <a:r>
                  <a:rPr lang="en-US" sz="2800" dirty="0"/>
                  <a:t>rand </a:t>
                </a:r>
                <a:r>
                  <a:rPr lang="en-US" sz="2800" dirty="0">
                    <a:latin typeface="Cambria Math" panose="02040503050406030204" pitchFamily="18" charset="0"/>
                    <a:ea typeface="Cambria Math" panose="02040503050406030204" pitchFamily="18" charset="0"/>
                  </a:rPr>
                  <a:t>B</a:t>
                </a:r>
                <a:r>
                  <a:rPr lang="en-US" sz="2800" dirty="0"/>
                  <a:t> headphones). The customers were told to provide a review of the headphones, giving a score between </a:t>
                </a:r>
                <a:r>
                  <a:rPr lang="en-US" sz="2800" dirty="0">
                    <a:latin typeface="Cambria Math"/>
                  </a:rPr>
                  <a:t>0</a:t>
                </a:r>
                <a:r>
                  <a:rPr lang="en-US" sz="2800" dirty="0"/>
                  <a:t> and </a:t>
                </a:r>
                <a:r>
                  <a:rPr lang="en-US" sz="2800" dirty="0">
                    <a:latin typeface="Cambria Math"/>
                  </a:rPr>
                  <a:t>100</a:t>
                </a:r>
                <a:r>
                  <a:rPr lang="en-US" sz="2800" dirty="0"/>
                  <a:t>. The ratings are given in Table 1. Do the data provide sufficient evidence for </a:t>
                </a:r>
                <a:r>
                  <a:rPr lang="en-IN" dirty="0">
                    <a:latin typeface="Cambria Math" panose="02040503050406030204" pitchFamily="18" charset="0"/>
                    <a:ea typeface="Cambria Math" panose="02040503050406030204" pitchFamily="18" charset="0"/>
                  </a:rPr>
                  <a:t>A</a:t>
                </a:r>
                <a:r>
                  <a:rPr lang="en-IN" sz="100" dirty="0">
                    <a:latin typeface="Cambria Math" panose="02040503050406030204" pitchFamily="18" charset="0"/>
                    <a:ea typeface="Cambria Math" panose="02040503050406030204" pitchFamily="18" charset="0"/>
                  </a:rPr>
                  <a:t> </a:t>
                </a:r>
                <a:r>
                  <a:rPr lang="en-IN" dirty="0">
                    <a:latin typeface="Cambria Math" panose="02040503050406030204" pitchFamily="18" charset="0"/>
                    <a:ea typeface="Cambria Math" panose="02040503050406030204" pitchFamily="18" charset="0"/>
                  </a:rPr>
                  <a:t>R</a:t>
                </a:r>
                <a:r>
                  <a:rPr lang="en-IN" sz="100" dirty="0">
                    <a:latin typeface="Cambria Math" panose="02040503050406030204" pitchFamily="18" charset="0"/>
                    <a:ea typeface="Cambria Math" panose="02040503050406030204" pitchFamily="18" charset="0"/>
                  </a:rPr>
                  <a:t> </a:t>
                </a:r>
                <a:r>
                  <a:rPr lang="en-IN" dirty="0">
                    <a:latin typeface="Cambria Math" panose="02040503050406030204" pitchFamily="18" charset="0"/>
                    <a:ea typeface="Cambria Math" panose="02040503050406030204" pitchFamily="18" charset="0"/>
                  </a:rPr>
                  <a:t>U</a:t>
                </a:r>
                <a:r>
                  <a:rPr lang="en-US" sz="2800" dirty="0"/>
                  <a:t> to conclude that there is a difference between Brand </a:t>
                </a:r>
                <a:r>
                  <a:rPr lang="en-US" sz="2800" dirty="0">
                    <a:latin typeface="Cambria Math" panose="02040503050406030204" pitchFamily="18" charset="0"/>
                    <a:ea typeface="Cambria Math" panose="02040503050406030204" pitchFamily="18" charset="0"/>
                  </a:rPr>
                  <a:t>A</a:t>
                </a:r>
                <a:r>
                  <a:rPr lang="en-US" sz="2800" dirty="0"/>
                  <a:t> and Brand </a:t>
                </a:r>
                <a:r>
                  <a:rPr lang="en-US" sz="2800" dirty="0">
                    <a:latin typeface="Cambria Math" panose="02040503050406030204" pitchFamily="18" charset="0"/>
                    <a:ea typeface="Cambria Math" panose="02040503050406030204" pitchFamily="18" charset="0"/>
                  </a:rPr>
                  <a:t>B</a:t>
                </a:r>
                <a:r>
                  <a:rPr lang="en-US" sz="2800" dirty="0"/>
                  <a:t> headphones at </a:t>
                </a:r>
                <a:r>
                  <a:rPr lang="el-GR" sz="2800" dirty="0">
                    <a:latin typeface="Calibri" panose="020F0502020204030204" pitchFamily="34" charset="0"/>
                    <a:ea typeface="Calibri" panose="020F0502020204030204" pitchFamily="34" charset="0"/>
                    <a:cs typeface="Calibri" panose="020F0502020204030204" pitchFamily="34" charset="0"/>
                  </a:rPr>
                  <a:t>α</a:t>
                </a:r>
                <a14:m>
                  <m:oMath xmlns:m="http://schemas.openxmlformats.org/officeDocument/2006/math">
                    <m:r>
                      <a:rPr lang="en-IN" b="0" i="0" smtClean="0">
                        <a:latin typeface="Cambria Math" panose="02040503050406030204" pitchFamily="18" charset="0"/>
                      </a:rPr>
                      <m:t> </m:t>
                    </m:r>
                    <m:r>
                      <a:rPr lang="en-US">
                        <a:latin typeface="Cambria Math" panose="02040503050406030204" pitchFamily="18" charset="0"/>
                      </a:rPr>
                      <m:t>=</m:t>
                    </m:r>
                    <m:r>
                      <a:rPr lang="en-US">
                        <a:latin typeface="Cambria Math" panose="02040503050406030204" pitchFamily="18" charset="0"/>
                      </a:rPr>
                      <m:t>0</m:t>
                    </m:r>
                    <m:r>
                      <a:rPr lang="en-US">
                        <a:latin typeface="Cambria Math" panose="02040503050406030204" pitchFamily="18" charset="0"/>
                      </a:rPr>
                      <m:t>.</m:t>
                    </m:r>
                    <m:r>
                      <a:rPr lang="en-US">
                        <a:latin typeface="Cambria Math" panose="02040503050406030204" pitchFamily="18" charset="0"/>
                      </a:rPr>
                      <m:t>05</m:t>
                    </m:r>
                  </m:oMath>
                </a14:m>
                <a:r>
                  <a:rPr lang="en-US" sz="2800" dirty="0">
                    <a:latin typeface="Cambria Math" panose="02040503050406030204" pitchFamily="18" charset="0"/>
                    <a:ea typeface="Cambria Math" panose="02040503050406030204" pitchFamily="18" charset="0"/>
                  </a:rPr>
                  <a:t>?</a:t>
                </a:r>
                <a:endParaRPr lang="en-IN" dirty="0">
                  <a:latin typeface="Cambria Math" panose="02040503050406030204" pitchFamily="18" charset="0"/>
                  <a:ea typeface="Cambria Math" panose="02040503050406030204" pitchFamily="18" charset="0"/>
                </a:endParaRPr>
              </a:p>
            </p:txBody>
          </p:sp>
        </mc:Choice>
        <mc:Fallback>
          <p:sp>
            <p:nvSpPr>
              <p:cNvPr id="3" name="Text Placeholder 2">
                <a:extLst>
                  <a:ext uri="{FF2B5EF4-FFF2-40B4-BE49-F238E27FC236}">
                    <a16:creationId xmlns:a16="http://schemas.microsoft.com/office/drawing/2014/main" id="{B6135788-3D5F-4A97-A38C-FD06B0C9B6AE}"/>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595" r="-1407"/>
                </a:stretch>
              </a:blipFill>
            </p:spPr>
            <p:txBody>
              <a:bodyPr/>
              <a:lstStyle/>
              <a:p>
                <a:r>
                  <a:rPr lang="en-IN">
                    <a:noFill/>
                  </a:rPr>
                  <a:t> </a:t>
                </a:r>
              </a:p>
            </p:txBody>
          </p:sp>
        </mc:Fallback>
      </mc:AlternateContent>
    </p:spTree>
    <p:extLst>
      <p:ext uri="{BB962C8B-B14F-4D97-AF65-F5344CB8AC3E}">
        <p14:creationId xmlns:p14="http://schemas.microsoft.com/office/powerpoint/2010/main" val="1686476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the Wilcoxon Rank-Sum Test</a:t>
            </a:r>
            <a:r>
              <a:rPr lang="en-US" dirty="0"/>
              <a:t>—Slide 3</a:t>
            </a:r>
            <a:endParaRPr dirty="0"/>
          </a:p>
        </p:txBody>
      </p:sp>
      <p:sp>
        <p:nvSpPr>
          <p:cNvPr id="5" name="TextBox 4">
            <a:extLst>
              <a:ext uri="{FF2B5EF4-FFF2-40B4-BE49-F238E27FC236}">
                <a16:creationId xmlns:a16="http://schemas.microsoft.com/office/drawing/2014/main" id="{B2CC6B41-6CC7-3C17-2350-9E5A3973788D}"/>
              </a:ext>
            </a:extLst>
          </p:cNvPr>
          <p:cNvSpPr txBox="1"/>
          <p:nvPr/>
        </p:nvSpPr>
        <p:spPr>
          <a:xfrm>
            <a:off x="457200" y="1029287"/>
            <a:ext cx="8229600" cy="461665"/>
          </a:xfrm>
          <a:prstGeom prst="rect">
            <a:avLst/>
          </a:prstGeom>
          <a:noFill/>
        </p:spPr>
        <p:txBody>
          <a:bodyPr wrap="square">
            <a:spAutoFit/>
          </a:bodyPr>
          <a:lstStyle/>
          <a:p>
            <a:pPr algn="ctr">
              <a:defRPr sz="1800" b="1"/>
            </a:pPr>
            <a:r>
              <a:rPr lang="en-IN" sz="2400" b="1" dirty="0"/>
              <a:t>Table 1–Headphone Ratings</a:t>
            </a:r>
          </a:p>
        </p:txBody>
      </p:sp>
      <p:graphicFrame>
        <p:nvGraphicFramePr>
          <p:cNvPr id="3" name="Table Placeholder 2" descr="Table has 4 columns with Brand A, it's rank and Brand B, it's Rank.&#10;&#10;Now Brand A values and it's ranks are:&#10;Value is 93, Ranked at 15.5.&#10;Value is 100, Ranked at 20.&#10;Value is 75, Ranked at 3.&#10;Value is 92, Ranked at 14.&#10;Value is 55, Ranked at 1.&#10;Value is 98, Ranked at 18.&#10;Value is 85, Ranked at 10.&#10;Value is 84, Ranked at 8.5.&#10;Value is 82, Ranked at 7.&#10;Value is 90, Ranked at 13.&#10;Rank Sum for Brand A equals 110.&#10;&#10;Brand B values and it's ranks are:&#10;Value is 99, Ranked at 19.&#10;Value is 84, Ranked at 8.5.&#10;Value is 76, Ranked at 4.&#10;Value is 93, Ranked at 15.5.&#10;Value is 87, Ranked at 12.&#10;Value is 95, Ranked at 17.&#10;Value is 77, Ranked at 5.&#10;Value is 79, Ranked at 6.&#10;Value is 61, Ranked at 2.&#10;Value is 86, Ranked at 11.&#10;Rank Sum for Brand B equals 100."/>
          <p:cNvGraphicFramePr>
            <a:graphicFrameLocks noGrp="1"/>
          </p:cNvGraphicFramePr>
          <p:nvPr>
            <p:ph type="tbl" sz="quarter" idx="10"/>
            <p:extLst>
              <p:ext uri="{D42A27DB-BD31-4B8C-83A1-F6EECF244321}">
                <p14:modId xmlns:p14="http://schemas.microsoft.com/office/powerpoint/2010/main" val="2076596912"/>
              </p:ext>
            </p:extLst>
          </p:nvPr>
        </p:nvGraphicFramePr>
        <p:xfrm>
          <a:off x="457200" y="1493520"/>
          <a:ext cx="8229600" cy="445008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dirty="0"/>
                        <a:t>Brand A</a:t>
                      </a:r>
                    </a:p>
                  </a:txBody>
                  <a:tcPr/>
                </a:tc>
                <a:tc>
                  <a:txBody>
                    <a:bodyPr/>
                    <a:lstStyle/>
                    <a:p>
                      <a:pPr algn="ctr">
                        <a:defRPr sz="1600" b="1"/>
                      </a:pPr>
                      <a:r>
                        <a:t>Rank</a:t>
                      </a:r>
                    </a:p>
                  </a:txBody>
                  <a:tcPr/>
                </a:tc>
                <a:tc>
                  <a:txBody>
                    <a:bodyPr/>
                    <a:lstStyle/>
                    <a:p>
                      <a:pPr algn="ctr">
                        <a:defRPr sz="1600" b="1"/>
                      </a:pPr>
                      <a:r>
                        <a:t>Brand B</a:t>
                      </a:r>
                    </a:p>
                  </a:txBody>
                  <a:tcPr/>
                </a:tc>
                <a:tc>
                  <a:txBody>
                    <a:bodyPr/>
                    <a:lstStyle/>
                    <a:p>
                      <a:pPr algn="ctr">
                        <a:defRPr sz="1600" b="1"/>
                      </a:pPr>
                      <a:r>
                        <a:rPr dirty="0"/>
                        <a:t>Rank</a:t>
                      </a:r>
                    </a:p>
                  </a:txBody>
                  <a:tcPr/>
                </a:tc>
                <a:extLst>
                  <a:ext uri="{0D108BD9-81ED-4DB2-BD59-A6C34878D82A}">
                    <a16:rowId xmlns:a16="http://schemas.microsoft.com/office/drawing/2014/main" val="10001"/>
                  </a:ext>
                </a:extLst>
              </a:tr>
              <a:tr h="370840">
                <a:tc>
                  <a:txBody>
                    <a:bodyPr/>
                    <a:lstStyle/>
                    <a:p>
                      <a:pPr algn="ctr"/>
                      <a:r>
                        <a:rPr sz="1600" dirty="0"/>
                        <a:t>93</a:t>
                      </a:r>
                      <a:endParaRPr sz="1600" dirty="0">
                        <a:latin typeface="Cambria Math"/>
                      </a:endParaRPr>
                    </a:p>
                  </a:txBody>
                  <a:tcPr/>
                </a:tc>
                <a:tc>
                  <a:txBody>
                    <a:bodyPr/>
                    <a:lstStyle/>
                    <a:p>
                      <a:pPr algn="ctr"/>
                      <a:r>
                        <a:rPr sz="1600" dirty="0"/>
                        <a:t>15.5</a:t>
                      </a:r>
                      <a:endParaRPr sz="1600" dirty="0">
                        <a:latin typeface="Cambria Math"/>
                      </a:endParaRPr>
                    </a:p>
                  </a:txBody>
                  <a:tcPr/>
                </a:tc>
                <a:tc>
                  <a:txBody>
                    <a:bodyPr/>
                    <a:lstStyle/>
                    <a:p>
                      <a:pPr algn="ctr"/>
                      <a:r>
                        <a:rPr sz="1600" dirty="0"/>
                        <a:t>99</a:t>
                      </a:r>
                      <a:endParaRPr sz="1600" dirty="0">
                        <a:latin typeface="Cambria Math"/>
                      </a:endParaRPr>
                    </a:p>
                  </a:txBody>
                  <a:tcPr/>
                </a:tc>
                <a:tc>
                  <a:txBody>
                    <a:bodyPr/>
                    <a:lstStyle/>
                    <a:p>
                      <a:pPr algn="ctr"/>
                      <a:r>
                        <a:rPr sz="1600" dirty="0"/>
                        <a:t>19</a:t>
                      </a:r>
                      <a:endParaRPr sz="1600" dirty="0">
                        <a:latin typeface="Cambria Math"/>
                      </a:endParaRPr>
                    </a:p>
                  </a:txBody>
                  <a:tcPr/>
                </a:tc>
                <a:extLst>
                  <a:ext uri="{0D108BD9-81ED-4DB2-BD59-A6C34878D82A}">
                    <a16:rowId xmlns:a16="http://schemas.microsoft.com/office/drawing/2014/main" val="10002"/>
                  </a:ext>
                </a:extLst>
              </a:tr>
              <a:tr h="370840">
                <a:tc>
                  <a:txBody>
                    <a:bodyPr/>
                    <a:lstStyle/>
                    <a:p>
                      <a:pPr algn="ctr"/>
                      <a:r>
                        <a:rPr sz="1600"/>
                        <a:t>100</a:t>
                      </a:r>
                      <a:endParaRPr sz="1600">
                        <a:latin typeface="Cambria Math"/>
                      </a:endParaRPr>
                    </a:p>
                  </a:txBody>
                  <a:tcPr/>
                </a:tc>
                <a:tc>
                  <a:txBody>
                    <a:bodyPr/>
                    <a:lstStyle/>
                    <a:p>
                      <a:pPr algn="ctr"/>
                      <a:r>
                        <a:rPr sz="1600"/>
                        <a:t>20</a:t>
                      </a:r>
                      <a:endParaRPr sz="1600">
                        <a:latin typeface="Cambria Math"/>
                      </a:endParaRPr>
                    </a:p>
                  </a:txBody>
                  <a:tcPr/>
                </a:tc>
                <a:tc>
                  <a:txBody>
                    <a:bodyPr/>
                    <a:lstStyle/>
                    <a:p>
                      <a:pPr algn="ctr"/>
                      <a:r>
                        <a:rPr sz="1600" dirty="0"/>
                        <a:t>84</a:t>
                      </a:r>
                      <a:endParaRPr sz="1600" dirty="0">
                        <a:latin typeface="Cambria Math"/>
                      </a:endParaRPr>
                    </a:p>
                  </a:txBody>
                  <a:tcPr/>
                </a:tc>
                <a:tc>
                  <a:txBody>
                    <a:bodyPr/>
                    <a:lstStyle/>
                    <a:p>
                      <a:pPr algn="ctr"/>
                      <a:r>
                        <a:rPr sz="1600" dirty="0"/>
                        <a:t>8.5</a:t>
                      </a:r>
                      <a:endParaRPr sz="1600" dirty="0">
                        <a:latin typeface="Cambria Math"/>
                      </a:endParaRPr>
                    </a:p>
                  </a:txBody>
                  <a:tcPr/>
                </a:tc>
                <a:extLst>
                  <a:ext uri="{0D108BD9-81ED-4DB2-BD59-A6C34878D82A}">
                    <a16:rowId xmlns:a16="http://schemas.microsoft.com/office/drawing/2014/main" val="10003"/>
                  </a:ext>
                </a:extLst>
              </a:tr>
              <a:tr h="370840">
                <a:tc>
                  <a:txBody>
                    <a:bodyPr/>
                    <a:lstStyle/>
                    <a:p>
                      <a:pPr algn="ctr"/>
                      <a:r>
                        <a:rPr sz="1600" dirty="0"/>
                        <a:t>75</a:t>
                      </a:r>
                      <a:endParaRPr sz="1600" dirty="0">
                        <a:latin typeface="Cambria Math"/>
                      </a:endParaRPr>
                    </a:p>
                  </a:txBody>
                  <a:tcPr/>
                </a:tc>
                <a:tc>
                  <a:txBody>
                    <a:bodyPr/>
                    <a:lstStyle/>
                    <a:p>
                      <a:pPr algn="ctr"/>
                      <a:r>
                        <a:rPr sz="1600" dirty="0"/>
                        <a:t>3</a:t>
                      </a:r>
                      <a:endParaRPr sz="1600" dirty="0">
                        <a:latin typeface="Cambria Math"/>
                      </a:endParaRPr>
                    </a:p>
                  </a:txBody>
                  <a:tcPr/>
                </a:tc>
                <a:tc>
                  <a:txBody>
                    <a:bodyPr/>
                    <a:lstStyle/>
                    <a:p>
                      <a:pPr algn="ctr"/>
                      <a:r>
                        <a:rPr sz="1600"/>
                        <a:t>76</a:t>
                      </a:r>
                      <a:endParaRPr sz="1600">
                        <a:latin typeface="Cambria Math"/>
                      </a:endParaRPr>
                    </a:p>
                  </a:txBody>
                  <a:tcPr/>
                </a:tc>
                <a:tc>
                  <a:txBody>
                    <a:bodyPr/>
                    <a:lstStyle/>
                    <a:p>
                      <a:pPr algn="ctr"/>
                      <a:r>
                        <a:rPr sz="1600" dirty="0"/>
                        <a:t>4</a:t>
                      </a:r>
                      <a:endParaRPr sz="1600" dirty="0">
                        <a:latin typeface="Cambria Math"/>
                      </a:endParaRPr>
                    </a:p>
                  </a:txBody>
                  <a:tcPr/>
                </a:tc>
                <a:extLst>
                  <a:ext uri="{0D108BD9-81ED-4DB2-BD59-A6C34878D82A}">
                    <a16:rowId xmlns:a16="http://schemas.microsoft.com/office/drawing/2014/main" val="10004"/>
                  </a:ext>
                </a:extLst>
              </a:tr>
              <a:tr h="370840">
                <a:tc>
                  <a:txBody>
                    <a:bodyPr/>
                    <a:lstStyle/>
                    <a:p>
                      <a:pPr algn="ctr"/>
                      <a:r>
                        <a:rPr sz="1600"/>
                        <a:t>92</a:t>
                      </a:r>
                      <a:endParaRPr sz="1600">
                        <a:latin typeface="Cambria Math"/>
                      </a:endParaRPr>
                    </a:p>
                  </a:txBody>
                  <a:tcPr/>
                </a:tc>
                <a:tc>
                  <a:txBody>
                    <a:bodyPr/>
                    <a:lstStyle/>
                    <a:p>
                      <a:pPr algn="ctr"/>
                      <a:r>
                        <a:rPr sz="1600"/>
                        <a:t>14</a:t>
                      </a:r>
                      <a:endParaRPr sz="1600">
                        <a:latin typeface="Cambria Math"/>
                      </a:endParaRPr>
                    </a:p>
                  </a:txBody>
                  <a:tcPr/>
                </a:tc>
                <a:tc>
                  <a:txBody>
                    <a:bodyPr/>
                    <a:lstStyle/>
                    <a:p>
                      <a:pPr algn="ctr"/>
                      <a:r>
                        <a:rPr sz="1600" dirty="0"/>
                        <a:t>93</a:t>
                      </a:r>
                      <a:endParaRPr sz="1600" dirty="0">
                        <a:latin typeface="Cambria Math"/>
                      </a:endParaRPr>
                    </a:p>
                  </a:txBody>
                  <a:tcPr/>
                </a:tc>
                <a:tc>
                  <a:txBody>
                    <a:bodyPr/>
                    <a:lstStyle/>
                    <a:p>
                      <a:pPr algn="ctr"/>
                      <a:r>
                        <a:rPr sz="1600" dirty="0"/>
                        <a:t>15.5</a:t>
                      </a:r>
                      <a:endParaRPr sz="1600" dirty="0">
                        <a:latin typeface="Cambria Math"/>
                      </a:endParaRPr>
                    </a:p>
                  </a:txBody>
                  <a:tcPr/>
                </a:tc>
                <a:extLst>
                  <a:ext uri="{0D108BD9-81ED-4DB2-BD59-A6C34878D82A}">
                    <a16:rowId xmlns:a16="http://schemas.microsoft.com/office/drawing/2014/main" val="10005"/>
                  </a:ext>
                </a:extLst>
              </a:tr>
              <a:tr h="370840">
                <a:tc>
                  <a:txBody>
                    <a:bodyPr/>
                    <a:lstStyle/>
                    <a:p>
                      <a:pPr algn="ctr"/>
                      <a:r>
                        <a:rPr sz="1600"/>
                        <a:t>55</a:t>
                      </a:r>
                      <a:endParaRPr sz="1600">
                        <a:latin typeface="Cambria Math"/>
                      </a:endParaRPr>
                    </a:p>
                  </a:txBody>
                  <a:tcPr/>
                </a:tc>
                <a:tc>
                  <a:txBody>
                    <a:bodyPr/>
                    <a:lstStyle/>
                    <a:p>
                      <a:pPr algn="ctr"/>
                      <a:r>
                        <a:rPr sz="1600"/>
                        <a:t>1</a:t>
                      </a:r>
                      <a:endParaRPr sz="1600">
                        <a:latin typeface="Cambria Math"/>
                      </a:endParaRPr>
                    </a:p>
                  </a:txBody>
                  <a:tcPr/>
                </a:tc>
                <a:tc>
                  <a:txBody>
                    <a:bodyPr/>
                    <a:lstStyle/>
                    <a:p>
                      <a:pPr algn="ctr"/>
                      <a:r>
                        <a:rPr sz="1600" dirty="0"/>
                        <a:t>87</a:t>
                      </a:r>
                      <a:endParaRPr sz="1600" dirty="0">
                        <a:latin typeface="Cambria Math"/>
                      </a:endParaRPr>
                    </a:p>
                  </a:txBody>
                  <a:tcPr/>
                </a:tc>
                <a:tc>
                  <a:txBody>
                    <a:bodyPr/>
                    <a:lstStyle/>
                    <a:p>
                      <a:pPr algn="ctr"/>
                      <a:r>
                        <a:rPr sz="1600" dirty="0"/>
                        <a:t>12</a:t>
                      </a:r>
                      <a:endParaRPr sz="1600" dirty="0">
                        <a:latin typeface="Cambria Math"/>
                      </a:endParaRPr>
                    </a:p>
                  </a:txBody>
                  <a:tcPr/>
                </a:tc>
                <a:extLst>
                  <a:ext uri="{0D108BD9-81ED-4DB2-BD59-A6C34878D82A}">
                    <a16:rowId xmlns:a16="http://schemas.microsoft.com/office/drawing/2014/main" val="10006"/>
                  </a:ext>
                </a:extLst>
              </a:tr>
              <a:tr h="370840">
                <a:tc>
                  <a:txBody>
                    <a:bodyPr/>
                    <a:lstStyle/>
                    <a:p>
                      <a:pPr algn="ctr"/>
                      <a:r>
                        <a:rPr sz="1600"/>
                        <a:t>98</a:t>
                      </a:r>
                      <a:endParaRPr sz="1600">
                        <a:latin typeface="Cambria Math"/>
                      </a:endParaRPr>
                    </a:p>
                  </a:txBody>
                  <a:tcPr/>
                </a:tc>
                <a:tc>
                  <a:txBody>
                    <a:bodyPr/>
                    <a:lstStyle/>
                    <a:p>
                      <a:pPr algn="ctr"/>
                      <a:r>
                        <a:rPr sz="1600"/>
                        <a:t>18</a:t>
                      </a:r>
                      <a:endParaRPr sz="1600">
                        <a:latin typeface="Cambria Math"/>
                      </a:endParaRPr>
                    </a:p>
                  </a:txBody>
                  <a:tcPr/>
                </a:tc>
                <a:tc>
                  <a:txBody>
                    <a:bodyPr/>
                    <a:lstStyle/>
                    <a:p>
                      <a:pPr algn="ctr"/>
                      <a:r>
                        <a:rPr sz="1600" dirty="0"/>
                        <a:t>95</a:t>
                      </a:r>
                      <a:endParaRPr sz="1600" dirty="0">
                        <a:latin typeface="Cambria Math"/>
                      </a:endParaRPr>
                    </a:p>
                  </a:txBody>
                  <a:tcPr/>
                </a:tc>
                <a:tc>
                  <a:txBody>
                    <a:bodyPr/>
                    <a:lstStyle/>
                    <a:p>
                      <a:pPr algn="ctr"/>
                      <a:r>
                        <a:rPr sz="1600" dirty="0"/>
                        <a:t>17</a:t>
                      </a:r>
                      <a:endParaRPr sz="1600" dirty="0">
                        <a:latin typeface="Cambria Math"/>
                      </a:endParaRPr>
                    </a:p>
                  </a:txBody>
                  <a:tcPr/>
                </a:tc>
                <a:extLst>
                  <a:ext uri="{0D108BD9-81ED-4DB2-BD59-A6C34878D82A}">
                    <a16:rowId xmlns:a16="http://schemas.microsoft.com/office/drawing/2014/main" val="10007"/>
                  </a:ext>
                </a:extLst>
              </a:tr>
              <a:tr h="370840">
                <a:tc>
                  <a:txBody>
                    <a:bodyPr/>
                    <a:lstStyle/>
                    <a:p>
                      <a:pPr algn="ctr"/>
                      <a:r>
                        <a:rPr sz="1600"/>
                        <a:t>85</a:t>
                      </a:r>
                      <a:endParaRPr sz="1600">
                        <a:latin typeface="Cambria Math"/>
                      </a:endParaRPr>
                    </a:p>
                  </a:txBody>
                  <a:tcPr/>
                </a:tc>
                <a:tc>
                  <a:txBody>
                    <a:bodyPr/>
                    <a:lstStyle/>
                    <a:p>
                      <a:pPr algn="ctr"/>
                      <a:r>
                        <a:rPr sz="1600"/>
                        <a:t>10</a:t>
                      </a:r>
                      <a:endParaRPr sz="1600">
                        <a:latin typeface="Cambria Math"/>
                      </a:endParaRPr>
                    </a:p>
                  </a:txBody>
                  <a:tcPr/>
                </a:tc>
                <a:tc>
                  <a:txBody>
                    <a:bodyPr/>
                    <a:lstStyle/>
                    <a:p>
                      <a:pPr algn="ctr"/>
                      <a:r>
                        <a:rPr sz="1600" dirty="0"/>
                        <a:t>77</a:t>
                      </a:r>
                      <a:endParaRPr sz="1600" dirty="0">
                        <a:latin typeface="Cambria Math"/>
                      </a:endParaRPr>
                    </a:p>
                  </a:txBody>
                  <a:tcPr/>
                </a:tc>
                <a:tc>
                  <a:txBody>
                    <a:bodyPr/>
                    <a:lstStyle/>
                    <a:p>
                      <a:pPr algn="ctr"/>
                      <a:r>
                        <a:rPr sz="1600" dirty="0"/>
                        <a:t>5</a:t>
                      </a:r>
                      <a:endParaRPr sz="1600" dirty="0">
                        <a:latin typeface="Cambria Math"/>
                      </a:endParaRPr>
                    </a:p>
                  </a:txBody>
                  <a:tcPr/>
                </a:tc>
                <a:extLst>
                  <a:ext uri="{0D108BD9-81ED-4DB2-BD59-A6C34878D82A}">
                    <a16:rowId xmlns:a16="http://schemas.microsoft.com/office/drawing/2014/main" val="10008"/>
                  </a:ext>
                </a:extLst>
              </a:tr>
              <a:tr h="370840">
                <a:tc>
                  <a:txBody>
                    <a:bodyPr/>
                    <a:lstStyle/>
                    <a:p>
                      <a:pPr algn="ctr"/>
                      <a:r>
                        <a:rPr sz="1600"/>
                        <a:t>84</a:t>
                      </a:r>
                      <a:endParaRPr sz="1600">
                        <a:latin typeface="Cambria Math"/>
                      </a:endParaRPr>
                    </a:p>
                  </a:txBody>
                  <a:tcPr/>
                </a:tc>
                <a:tc>
                  <a:txBody>
                    <a:bodyPr/>
                    <a:lstStyle/>
                    <a:p>
                      <a:pPr algn="ctr"/>
                      <a:r>
                        <a:rPr sz="1600"/>
                        <a:t>8.5</a:t>
                      </a:r>
                      <a:endParaRPr sz="1600">
                        <a:latin typeface="Cambria Math"/>
                      </a:endParaRPr>
                    </a:p>
                  </a:txBody>
                  <a:tcPr/>
                </a:tc>
                <a:tc>
                  <a:txBody>
                    <a:bodyPr/>
                    <a:lstStyle/>
                    <a:p>
                      <a:pPr algn="ctr"/>
                      <a:r>
                        <a:rPr sz="1600" dirty="0"/>
                        <a:t>79</a:t>
                      </a:r>
                      <a:endParaRPr sz="1600" dirty="0">
                        <a:latin typeface="Cambria Math"/>
                      </a:endParaRPr>
                    </a:p>
                  </a:txBody>
                  <a:tcPr/>
                </a:tc>
                <a:tc>
                  <a:txBody>
                    <a:bodyPr/>
                    <a:lstStyle/>
                    <a:p>
                      <a:pPr algn="ctr"/>
                      <a:r>
                        <a:rPr sz="1600" dirty="0"/>
                        <a:t>6</a:t>
                      </a:r>
                      <a:endParaRPr sz="1600" dirty="0">
                        <a:latin typeface="Cambria Math"/>
                      </a:endParaRPr>
                    </a:p>
                  </a:txBody>
                  <a:tcPr/>
                </a:tc>
                <a:extLst>
                  <a:ext uri="{0D108BD9-81ED-4DB2-BD59-A6C34878D82A}">
                    <a16:rowId xmlns:a16="http://schemas.microsoft.com/office/drawing/2014/main" val="10009"/>
                  </a:ext>
                </a:extLst>
              </a:tr>
              <a:tr h="370840">
                <a:tc>
                  <a:txBody>
                    <a:bodyPr/>
                    <a:lstStyle/>
                    <a:p>
                      <a:pPr algn="ctr"/>
                      <a:r>
                        <a:rPr sz="1600"/>
                        <a:t>82</a:t>
                      </a:r>
                      <a:endParaRPr sz="1600">
                        <a:latin typeface="Cambria Math"/>
                      </a:endParaRPr>
                    </a:p>
                  </a:txBody>
                  <a:tcPr/>
                </a:tc>
                <a:tc>
                  <a:txBody>
                    <a:bodyPr/>
                    <a:lstStyle/>
                    <a:p>
                      <a:pPr algn="ctr"/>
                      <a:r>
                        <a:rPr sz="1600"/>
                        <a:t>7</a:t>
                      </a:r>
                      <a:endParaRPr sz="1600">
                        <a:latin typeface="Cambria Math"/>
                      </a:endParaRPr>
                    </a:p>
                  </a:txBody>
                  <a:tcPr/>
                </a:tc>
                <a:tc>
                  <a:txBody>
                    <a:bodyPr/>
                    <a:lstStyle/>
                    <a:p>
                      <a:pPr algn="ctr"/>
                      <a:r>
                        <a:rPr sz="1600" dirty="0"/>
                        <a:t>61</a:t>
                      </a:r>
                      <a:endParaRPr sz="1600" dirty="0">
                        <a:latin typeface="Cambria Math"/>
                      </a:endParaRPr>
                    </a:p>
                  </a:txBody>
                  <a:tcPr/>
                </a:tc>
                <a:tc>
                  <a:txBody>
                    <a:bodyPr/>
                    <a:lstStyle/>
                    <a:p>
                      <a:pPr algn="ctr"/>
                      <a:r>
                        <a:rPr sz="1600" dirty="0"/>
                        <a:t>2</a:t>
                      </a:r>
                      <a:endParaRPr sz="1600" dirty="0">
                        <a:latin typeface="Cambria Math"/>
                      </a:endParaRPr>
                    </a:p>
                  </a:txBody>
                  <a:tcPr/>
                </a:tc>
                <a:extLst>
                  <a:ext uri="{0D108BD9-81ED-4DB2-BD59-A6C34878D82A}">
                    <a16:rowId xmlns:a16="http://schemas.microsoft.com/office/drawing/2014/main" val="10010"/>
                  </a:ext>
                </a:extLst>
              </a:tr>
              <a:tr h="370840">
                <a:tc>
                  <a:txBody>
                    <a:bodyPr/>
                    <a:lstStyle/>
                    <a:p>
                      <a:pPr algn="ctr"/>
                      <a:r>
                        <a:rPr sz="1600"/>
                        <a:t>90</a:t>
                      </a:r>
                      <a:endParaRPr sz="1600">
                        <a:latin typeface="Cambria Math"/>
                      </a:endParaRPr>
                    </a:p>
                  </a:txBody>
                  <a:tcPr/>
                </a:tc>
                <a:tc>
                  <a:txBody>
                    <a:bodyPr/>
                    <a:lstStyle/>
                    <a:p>
                      <a:pPr algn="ctr"/>
                      <a:r>
                        <a:rPr sz="1600"/>
                        <a:t>13</a:t>
                      </a:r>
                      <a:endParaRPr sz="1600">
                        <a:latin typeface="Cambria Math"/>
                      </a:endParaRPr>
                    </a:p>
                  </a:txBody>
                  <a:tcPr/>
                </a:tc>
                <a:tc>
                  <a:txBody>
                    <a:bodyPr/>
                    <a:lstStyle/>
                    <a:p>
                      <a:pPr algn="ctr"/>
                      <a:r>
                        <a:rPr sz="1600" dirty="0"/>
                        <a:t>86</a:t>
                      </a:r>
                      <a:endParaRPr sz="1600" dirty="0">
                        <a:latin typeface="Cambria Math"/>
                      </a:endParaRPr>
                    </a:p>
                  </a:txBody>
                  <a:tcPr/>
                </a:tc>
                <a:tc>
                  <a:txBody>
                    <a:bodyPr/>
                    <a:lstStyle/>
                    <a:p>
                      <a:pPr algn="ctr"/>
                      <a:r>
                        <a:rPr sz="1600" dirty="0"/>
                        <a:t>11</a:t>
                      </a:r>
                      <a:endParaRPr sz="1600" dirty="0">
                        <a:latin typeface="Cambria Math"/>
                      </a:endParaRPr>
                    </a:p>
                  </a:txBody>
                  <a:tcPr/>
                </a:tc>
                <a:extLst>
                  <a:ext uri="{0D108BD9-81ED-4DB2-BD59-A6C34878D82A}">
                    <a16:rowId xmlns:a16="http://schemas.microsoft.com/office/drawing/2014/main" val="10011"/>
                  </a:ext>
                </a:extLst>
              </a:tr>
              <a:tr h="370840">
                <a:tc>
                  <a:txBody>
                    <a:bodyPr/>
                    <a:lstStyle/>
                    <a:p>
                      <a:pPr algn="ctr">
                        <a:defRPr sz="1600" b="1"/>
                      </a:pPr>
                      <a:r>
                        <a:rPr dirty="0"/>
                        <a:t>Rank Sum</a:t>
                      </a:r>
                    </a:p>
                  </a:txBody>
                  <a:tcPr/>
                </a:tc>
                <a:tc>
                  <a:txBody>
                    <a:bodyPr/>
                    <a:lstStyle/>
                    <a:p>
                      <a:pPr algn="ctr"/>
                      <a:r>
                        <a:rPr sz="1600"/>
                        <a:t>110</a:t>
                      </a:r>
                      <a:endParaRPr sz="1600">
                        <a:latin typeface="Cambria Math"/>
                      </a:endParaRPr>
                    </a:p>
                  </a:txBody>
                  <a:tcPr/>
                </a:tc>
                <a:tc>
                  <a:txBody>
                    <a:bodyPr/>
                    <a:lstStyle/>
                    <a:p>
                      <a:pPr algn="ctr"/>
                      <a:endParaRPr dirty="0"/>
                    </a:p>
                  </a:txBody>
                  <a:tcPr/>
                </a:tc>
                <a:tc>
                  <a:txBody>
                    <a:bodyPr/>
                    <a:lstStyle/>
                    <a:p>
                      <a:pPr algn="ctr"/>
                      <a:r>
                        <a:rPr sz="1600" dirty="0"/>
                        <a:t>100</a:t>
                      </a:r>
                      <a:endParaRPr sz="1600" dirty="0">
                        <a:latin typeface="Cambria Math"/>
                      </a:endParaRPr>
                    </a:p>
                  </a:txBody>
                  <a:tcPr/>
                </a:tc>
                <a:extLst>
                  <a:ext uri="{0D108BD9-81ED-4DB2-BD59-A6C34878D82A}">
                    <a16:rowId xmlns:a16="http://schemas.microsoft.com/office/drawing/2014/main" val="10012"/>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the Wilcoxon Rank-Sum Test</a:t>
            </a:r>
            <a:r>
              <a:rPr lang="en-US" dirty="0"/>
              <a:t>—Slide 4</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Histograms of the two ratings are provided in Figure 1 and Figure 2. The histograms indicate that the ratings for Brand A and Brand B headphones appear to follow a skewed distribution. Thus, the assumption of normality may not be reasonable for these data.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the Wilcoxon Rank-Sum Test</a:t>
            </a:r>
            <a:r>
              <a:rPr lang="en-US" dirty="0"/>
              <a:t>—Slide 5</a:t>
            </a:r>
            <a:endParaRPr dirty="0"/>
          </a:p>
        </p:txBody>
      </p:sp>
      <p:sp>
        <p:nvSpPr>
          <p:cNvPr id="3" name="Text Placeholder 2"/>
          <p:cNvSpPr>
            <a:spLocks noGrp="1"/>
          </p:cNvSpPr>
          <p:nvPr>
            <p:ph type="body" sz="quarter" idx="10"/>
          </p:nvPr>
        </p:nvSpPr>
        <p:spPr/>
        <p:txBody>
          <a:bodyPr>
            <a:normAutofit/>
          </a:bodyPr>
          <a:lstStyle/>
          <a:p>
            <a:pPr>
              <a:defRPr sz="2800"/>
            </a:pPr>
            <a:r>
              <a:rPr sz="2800" dirty="0"/>
              <a:t>If the assumption of normality is not met, the</a:t>
            </a:r>
            <a:r>
              <a:rPr lang="en-IN" sz="2800" dirty="0"/>
              <a:t> </a:t>
            </a:r>
            <a:r>
              <a:rPr lang="en-IN" sz="2800" i="1" dirty="0"/>
              <a:t>t</a:t>
            </a:r>
            <a:r>
              <a:rPr sz="2800" dirty="0"/>
              <a:t>-test for comparing two</a:t>
            </a:r>
            <a:r>
              <a:rPr lang="en-US" sz="2800" dirty="0"/>
              <a:t> </a:t>
            </a:r>
            <a:r>
              <a:rPr sz="2800" dirty="0"/>
              <a:t>population means will not be valid. However, independent random samples were drawn for each set of customers and the data can be ranked. Thus, the assumptions for the Wilcoxon rank-sum test are satisfied and we can proceed with the test procedure.</a:t>
            </a:r>
          </a:p>
        </p:txBody>
      </p:sp>
    </p:spTree>
    <p:extLst>
      <p:ext uri="{BB962C8B-B14F-4D97-AF65-F5344CB8AC3E}">
        <p14:creationId xmlns:p14="http://schemas.microsoft.com/office/powerpoint/2010/main" val="3718795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the Wilcoxon Rank-Sum Test</a:t>
            </a:r>
            <a:r>
              <a:rPr lang="en-US" dirty="0"/>
              <a:t>—Slide 6</a:t>
            </a:r>
            <a:endParaRPr dirty="0"/>
          </a:p>
        </p:txBody>
      </p:sp>
      <p:pic>
        <p:nvPicPr>
          <p:cNvPr id="6" name="Picture 5" descr="A graph depicts a histogram plot titled, Brand A. The horizontal axis represents Ratings ranging from 0 to 120 in increments of 20. The vertical axis represents the Frequency ranging from 0 to 8, in increments of 1. The bins plotted are as follows (40 to 60 comma 1), (60 to 80 comma 1), (80 to 100 comma 7) and (100 to 120 comma 1). All the bins are shaded.">
            <a:extLst>
              <a:ext uri="{FF2B5EF4-FFF2-40B4-BE49-F238E27FC236}">
                <a16:creationId xmlns:a16="http://schemas.microsoft.com/office/drawing/2014/main" id="{5CB493A8-FD1F-423D-A106-D2CEDEAC0BC2}"/>
              </a:ext>
            </a:extLst>
          </p:cNvPr>
          <p:cNvPicPr>
            <a:picLocks noChangeAspect="1"/>
          </p:cNvPicPr>
          <p:nvPr/>
        </p:nvPicPr>
        <p:blipFill>
          <a:blip r:embed="rId2"/>
          <a:srcRect r="52342" b="7746"/>
          <a:stretch>
            <a:fillRect/>
          </a:stretch>
        </p:blipFill>
        <p:spPr>
          <a:xfrm>
            <a:off x="457200" y="1174765"/>
            <a:ext cx="3922058" cy="4159236"/>
          </a:xfrm>
          <a:prstGeom prst="rect">
            <a:avLst/>
          </a:prstGeom>
        </p:spPr>
      </p:pic>
      <p:sp>
        <p:nvSpPr>
          <p:cNvPr id="4" name="TextBox 3">
            <a:extLst>
              <a:ext uri="{FF2B5EF4-FFF2-40B4-BE49-F238E27FC236}">
                <a16:creationId xmlns:a16="http://schemas.microsoft.com/office/drawing/2014/main" id="{55616332-CF7C-E764-4B83-7DF3DF0C88A7}"/>
              </a:ext>
            </a:extLst>
          </p:cNvPr>
          <p:cNvSpPr txBox="1"/>
          <p:nvPr/>
        </p:nvSpPr>
        <p:spPr>
          <a:xfrm>
            <a:off x="1922929" y="5484816"/>
            <a:ext cx="990600" cy="369332"/>
          </a:xfrm>
          <a:prstGeom prst="rect">
            <a:avLst/>
          </a:prstGeom>
          <a:noFill/>
        </p:spPr>
        <p:txBody>
          <a:bodyPr wrap="square">
            <a:spAutoFit/>
          </a:bodyPr>
          <a:lstStyle/>
          <a:p>
            <a:r>
              <a:rPr lang="en-IN" sz="1800" dirty="0"/>
              <a:t>Figure 1</a:t>
            </a:r>
            <a:endParaRPr lang="en-IN" dirty="0"/>
          </a:p>
        </p:txBody>
      </p:sp>
      <p:pic>
        <p:nvPicPr>
          <p:cNvPr id="7" name="Picture 6" descr="A graph depicts a histogram plot titled, Brand B. The horizontal axis represents Rating ranging from 0 to 100 in increments of 20. The vertical axis represents the Frequency ranging from 0 to 8, in increments of 1. The bins plotted are as follows (60 to 80 comma 4), and (80 to 100 comma 6). All the bins are shaded.">
            <a:extLst>
              <a:ext uri="{FF2B5EF4-FFF2-40B4-BE49-F238E27FC236}">
                <a16:creationId xmlns:a16="http://schemas.microsoft.com/office/drawing/2014/main" id="{057089CF-546C-1F7E-0FF5-F56A0E4B61BB}"/>
              </a:ext>
            </a:extLst>
          </p:cNvPr>
          <p:cNvPicPr>
            <a:picLocks noChangeAspect="1"/>
          </p:cNvPicPr>
          <p:nvPr/>
        </p:nvPicPr>
        <p:blipFill>
          <a:blip r:embed="rId2"/>
          <a:srcRect l="50000" b="7409"/>
          <a:stretch>
            <a:fillRect/>
          </a:stretch>
        </p:blipFill>
        <p:spPr>
          <a:xfrm>
            <a:off x="4764744" y="1174764"/>
            <a:ext cx="4114799" cy="4174463"/>
          </a:xfrm>
          <a:prstGeom prst="rect">
            <a:avLst/>
          </a:prstGeom>
        </p:spPr>
      </p:pic>
      <p:sp>
        <p:nvSpPr>
          <p:cNvPr id="5" name="TextBox 4">
            <a:extLst>
              <a:ext uri="{FF2B5EF4-FFF2-40B4-BE49-F238E27FC236}">
                <a16:creationId xmlns:a16="http://schemas.microsoft.com/office/drawing/2014/main" id="{84D8C3EF-E873-D43F-3CE9-A23ECBCADA67}"/>
              </a:ext>
            </a:extLst>
          </p:cNvPr>
          <p:cNvSpPr txBox="1"/>
          <p:nvPr/>
        </p:nvSpPr>
        <p:spPr>
          <a:xfrm>
            <a:off x="6477000" y="5484816"/>
            <a:ext cx="990600" cy="369332"/>
          </a:xfrm>
          <a:prstGeom prst="rect">
            <a:avLst/>
          </a:prstGeom>
          <a:noFill/>
        </p:spPr>
        <p:txBody>
          <a:bodyPr wrap="square">
            <a:spAutoFit/>
          </a:bodyPr>
          <a:lstStyle/>
          <a:p>
            <a:r>
              <a:rPr lang="en-IN" sz="1800" dirty="0"/>
              <a:t>Figure 2</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the Wilcoxon Rank-Sum Test</a:t>
            </a:r>
            <a:r>
              <a:rPr lang="en-US" dirty="0"/>
              <a:t>—Slide 7</a:t>
            </a:r>
            <a:endParaRPr dirty="0"/>
          </a:p>
        </p:txBody>
      </p:sp>
      <p:sp>
        <p:nvSpPr>
          <p:cNvPr id="3" name="Text Placeholder 2"/>
          <p:cNvSpPr>
            <a:spLocks noGrp="1"/>
          </p:cNvSpPr>
          <p:nvPr>
            <p:ph type="body" sz="quarter" idx="10"/>
          </p:nvPr>
        </p:nvSpPr>
        <p:spPr/>
        <p:txBody>
          <a:bodyPr>
            <a:normAutofit/>
          </a:bodyPr>
          <a:lstStyle/>
          <a:p>
            <a:r>
              <a:rPr lang="en-IN" b="1" dirty="0"/>
              <a:t>Step 1: Determine the null hypothesis.</a:t>
            </a:r>
            <a:endParaRPr lang="en-US" b="1" dirty="0"/>
          </a:p>
          <a:p>
            <a:r>
              <a:rPr lang="en-US" sz="2800" dirty="0"/>
              <a:t>The null hypothesis is that the ratings for Brand A and Brand B headphones are the same. The null hypothesis </a:t>
            </a:r>
            <a:r>
              <a:rPr sz="2800" dirty="0"/>
              <a:t>can be written as</a:t>
            </a:r>
          </a:p>
          <a:p>
            <a:r>
              <a:rPr lang="en-IN" i="1" dirty="0"/>
              <a:t>H</a:t>
            </a:r>
            <a:r>
              <a:rPr lang="en-IN" dirty="0">
                <a:latin typeface="Calibri" panose="020F0502020204030204" pitchFamily="34" charset="0"/>
                <a:ea typeface="Calibri" panose="020F0502020204030204" pitchFamily="34" charset="0"/>
                <a:cs typeface="Calibri" panose="020F0502020204030204" pitchFamily="34" charset="0"/>
              </a:rPr>
              <a:t>₀</a:t>
            </a:r>
            <a:r>
              <a:rPr sz="2800" dirty="0"/>
              <a:t>:</a:t>
            </a:r>
            <a:r>
              <a:rPr lang="en-IN" dirty="0"/>
              <a:t>  </a:t>
            </a:r>
            <a:r>
              <a:rPr sz="2800" dirty="0"/>
              <a:t>The distributions of the ratings for Brand A </a:t>
            </a:r>
            <a:r>
              <a:rPr lang="en-US" sz="2800" dirty="0"/>
              <a:t>   </a:t>
            </a:r>
          </a:p>
          <a:p>
            <a:r>
              <a:rPr lang="en-US" dirty="0"/>
              <a:t>        </a:t>
            </a:r>
            <a:r>
              <a:rPr sz="2800" dirty="0"/>
              <a:t>headphones and Brand B headphones are the </a:t>
            </a:r>
            <a:r>
              <a:rPr lang="en-US" sz="2800" dirty="0"/>
              <a:t> </a:t>
            </a:r>
          </a:p>
          <a:p>
            <a:r>
              <a:rPr lang="en-US" dirty="0"/>
              <a:t>        </a:t>
            </a:r>
            <a:r>
              <a:rPr sz="2800" dirty="0"/>
              <a:t>same.</a:t>
            </a:r>
            <a:endParaRPr lang="en-US" sz="2800" dirty="0"/>
          </a:p>
          <a:p>
            <a:endParaRPr lang="en-US" sz="2800" b="1" dirty="0"/>
          </a:p>
          <a:p>
            <a:endParaRP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Performing the Wilcoxon Rank-Sum Test</a:t>
            </a:r>
            <a:r>
              <a:rPr lang="en-US" dirty="0"/>
              <a:t>—Slide 8</a:t>
            </a:r>
            <a:endParaRPr dirty="0"/>
          </a:p>
        </p:txBody>
      </p:sp>
      <p:sp>
        <p:nvSpPr>
          <p:cNvPr id="3" name="Text Placeholder 2"/>
          <p:cNvSpPr>
            <a:spLocks noGrp="1"/>
          </p:cNvSpPr>
          <p:nvPr>
            <p:ph type="body" sz="quarter" idx="10"/>
          </p:nvPr>
        </p:nvSpPr>
        <p:spPr/>
        <p:txBody>
          <a:bodyPr>
            <a:normAutofit lnSpcReduction="10000"/>
          </a:bodyPr>
          <a:lstStyle/>
          <a:p>
            <a:r>
              <a:rPr lang="en-IN" b="1" dirty="0"/>
              <a:t>Step 2: Determine the alternative hypothesis.</a:t>
            </a:r>
            <a:endParaRPr lang="en-US" sz="2800" b="1" dirty="0"/>
          </a:p>
          <a:p>
            <a:r>
              <a:rPr lang="en-US" sz="2800" dirty="0"/>
              <a:t>The alternative hypothesis is that the ratings for Brand A and Brand B headphones are different. </a:t>
            </a:r>
            <a:r>
              <a:rPr lang="en-IN" sz="2800" dirty="0"/>
              <a:t>The alternative </a:t>
            </a:r>
            <a:r>
              <a:rPr lang="en-US" sz="2800" dirty="0"/>
              <a:t>hypothesis can be written as</a:t>
            </a:r>
          </a:p>
          <a:p>
            <a:r>
              <a:rPr lang="en-IN" i="1" dirty="0"/>
              <a:t>H</a:t>
            </a:r>
            <a:r>
              <a:rPr lang="en-IN" sz="1050" i="1" dirty="0"/>
              <a:t> </a:t>
            </a:r>
            <a:r>
              <a:rPr lang="en-IN" i="1" baseline="-25000" dirty="0"/>
              <a:t>a</a:t>
            </a:r>
            <a:r>
              <a:rPr sz="2800" dirty="0"/>
              <a:t>: The distribution of the ratings for Brand A </a:t>
            </a:r>
            <a:r>
              <a:rPr lang="en-US" sz="2800" dirty="0"/>
              <a:t>  </a:t>
            </a:r>
          </a:p>
          <a:p>
            <a:r>
              <a:rPr lang="en-US" dirty="0"/>
              <a:t>        </a:t>
            </a:r>
            <a:r>
              <a:rPr sz="2800" dirty="0"/>
              <a:t>headphones is shifted to the right or to the left of </a:t>
            </a:r>
            <a:r>
              <a:rPr lang="en-US" sz="2800" dirty="0"/>
              <a:t> </a:t>
            </a:r>
          </a:p>
          <a:p>
            <a:r>
              <a:rPr lang="en-US" dirty="0"/>
              <a:t>        </a:t>
            </a:r>
            <a:r>
              <a:rPr sz="2800" dirty="0"/>
              <a:t>the distribution of the ratings for Brand B </a:t>
            </a:r>
            <a:endParaRPr lang="en-US" sz="2800" dirty="0"/>
          </a:p>
          <a:p>
            <a:r>
              <a:rPr lang="en-IN" dirty="0"/>
              <a:t>        </a:t>
            </a:r>
            <a:r>
              <a:rPr sz="2800" dirty="0"/>
              <a:t>headphones.</a:t>
            </a:r>
          </a:p>
          <a:p>
            <a:r>
              <a:rPr sz="2800" dirty="0"/>
              <a:t>Since A</a:t>
            </a:r>
            <a:r>
              <a:rPr lang="en-US" sz="100" dirty="0"/>
              <a:t> </a:t>
            </a:r>
            <a:r>
              <a:rPr sz="2800" dirty="0"/>
              <a:t>R</a:t>
            </a:r>
            <a:r>
              <a:rPr lang="en-US" sz="100" dirty="0"/>
              <a:t> </a:t>
            </a:r>
            <a:r>
              <a:rPr sz="2800" dirty="0"/>
              <a:t>U wants to determine if there is a difference between the headphones, this is a two-tailed test, and the hypothesis will be two-sided.</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2FBB8F7-AD27-48D2-88F8-AC05180E678C}"/>
</file>

<file path=customXml/itemProps2.xml><?xml version="1.0" encoding="utf-8"?>
<ds:datastoreItem xmlns:ds="http://schemas.openxmlformats.org/officeDocument/2006/customXml" ds:itemID="{FD753C3F-97CC-4A50-A5E3-A247FA8288C9}"/>
</file>

<file path=customXml/itemProps3.xml><?xml version="1.0" encoding="utf-8"?>
<ds:datastoreItem xmlns:ds="http://schemas.openxmlformats.org/officeDocument/2006/customXml" ds:itemID="{219051D0-D63F-485F-808C-C69D1AC89ADA}"/>
</file>

<file path=docProps/app.xml><?xml version="1.0" encoding="utf-8"?>
<Properties xmlns="http://schemas.openxmlformats.org/officeDocument/2006/extended-properties" xmlns:vt="http://schemas.openxmlformats.org/officeDocument/2006/docPropsVTypes">
  <TotalTime>3636</TotalTime>
  <Words>2245</Words>
  <Application>Microsoft Office PowerPoint</Application>
  <PresentationFormat>On-screen Show (4:3)</PresentationFormat>
  <Paragraphs>167</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Cambria Math</vt:lpstr>
      <vt:lpstr>Calibri Light</vt:lpstr>
      <vt:lpstr>Courier New</vt:lpstr>
      <vt:lpstr>Office Theme</vt:lpstr>
      <vt:lpstr>Section 17.3</vt:lpstr>
      <vt:lpstr>Example 1: Performing the Wilcoxon Rank-Sum Test—Slide 1</vt:lpstr>
      <vt:lpstr>Example 1: Performing the Wilcoxon Rank-Sum Test—Slide 2</vt:lpstr>
      <vt:lpstr>Example 1: Performing the Wilcoxon Rank-Sum Test—Slide 3</vt:lpstr>
      <vt:lpstr>Example 1: Performing the Wilcoxon Rank-Sum Test—Slide 4</vt:lpstr>
      <vt:lpstr>Example 1: Performing the Wilcoxon Rank-Sum Test—Slide 5</vt:lpstr>
      <vt:lpstr>Example 1: Performing the Wilcoxon Rank-Sum Test—Slide 6</vt:lpstr>
      <vt:lpstr>Example 1: Performing the Wilcoxon Rank-Sum Test—Slide 7</vt:lpstr>
      <vt:lpstr>Example 1: Performing the Wilcoxon Rank-Sum Test—Slide 8</vt:lpstr>
      <vt:lpstr>Example 1: Performing the Wilcoxon Rank-Sum Test—Slide 9</vt:lpstr>
      <vt:lpstr>Example 1: Performing the Wilcoxon Rank-Sum Test—Slide 10</vt:lpstr>
      <vt:lpstr>Example 1: Performing the Wilcoxon Rank-Sum Test—Slide 11</vt:lpstr>
      <vt:lpstr>Example 1: Performing the Wilcoxon Rank-Sum Test—Slide 12</vt:lpstr>
      <vt:lpstr>Example 1: Performing the Wilcoxon Rank-Sum Test—Slide 13</vt:lpstr>
      <vt:lpstr>Example 1: Performing the Wilcoxon Rank-Sum Test—Slide 14</vt:lpstr>
      <vt:lpstr>Example 1: Performing the Wilcoxon Rank-Sum Test—Slide 15</vt:lpstr>
      <vt:lpstr>Example 1: Performing the Wilcoxon Rank-Sum Test—Slide 16</vt:lpstr>
      <vt:lpstr>Example 1: Performing the Wilcoxon Rank-Sum Test—Slide 17</vt:lpstr>
      <vt:lpstr>Example 1: Performing the Wilcoxon Rank-Sum Test—Slide 18</vt:lpstr>
      <vt:lpstr>Example 1: Performing the Wilcoxon Rank-Sum Test—Slide 19</vt:lpstr>
      <vt:lpstr>Example 1: Performing the Wilcoxon Rank-Sum Test—Slide 20</vt:lpstr>
      <vt:lpstr>Example 1: Performing the Wilcoxon Rank-Sum Test—Slide 21</vt:lpstr>
      <vt:lpstr>Definition: Wilcoxon Rank-Sum Test—Slide 1</vt:lpstr>
      <vt:lpstr>Definition: Wilcoxon Rank-Sum Test—Slide 2</vt:lpstr>
      <vt:lpstr>Definition: Wilcoxon Rank-Sum Test—Slide 3</vt:lpstr>
      <vt:lpstr>Definition: Wilcoxon Rank-Sum Test—Slide 4</vt:lpstr>
      <vt:lpstr>Definition: Wilcoxon Rank-Sum Test—Slide 5</vt:lpstr>
      <vt:lpstr>Definition: Wilcoxon Rank-Sum Test—Slide 6</vt:lpstr>
      <vt:lpstr>Definition: Wilcoxon Rank-Sum Test—Slide 7</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- 17.3 - The Wilcoxon Rank-Sum Test</dc:title>
  <dc:creator>Hawkes Learning</dc:creator>
  <cp:lastModifiedBy>Kodanda Ram Bade</cp:lastModifiedBy>
  <cp:revision>181</cp:revision>
  <dcterms:created xsi:type="dcterms:W3CDTF">2013-04-26T14:43:13Z</dcterms:created>
  <dcterms:modified xsi:type="dcterms:W3CDTF">2025-10-06T11:52:37Z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