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78" r:id="rId5"/>
    <p:sldId id="280" r:id="rId6"/>
    <p:sldId id="260" r:id="rId7"/>
    <p:sldId id="273" r:id="rId8"/>
    <p:sldId id="274" r:id="rId9"/>
    <p:sldId id="265" r:id="rId10"/>
    <p:sldId id="275" r:id="rId11"/>
    <p:sldId id="267" r:id="rId12"/>
    <p:sldId id="269" r:id="rId13"/>
    <p:sldId id="279" r:id="rId14"/>
    <p:sldId id="270" r:id="rId15"/>
    <p:sldId id="272" r:id="rId1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30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17.</a:t>
            </a:r>
            <a:r>
              <a:rPr lang="en-US" dirty="0"/>
              <a:t>4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The Rank </a:t>
            </a:r>
            <a:r>
              <a:t>Correlation Tes</a:t>
            </a:r>
            <a:r>
              <a:rPr lang="en-US"/>
              <a:t>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Performing the Rank Correlation Test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9C54E1-27BA-1708-0BA1-F46B36EA9282}"/>
              </a:ext>
            </a:extLst>
          </p:cNvPr>
          <p:cNvSpPr txBox="1"/>
          <p:nvPr/>
        </p:nvSpPr>
        <p:spPr>
          <a:xfrm>
            <a:off x="454152" y="1029287"/>
            <a:ext cx="82296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IN" sz="2600" b="1" dirty="0"/>
              <a:t>Table 3 – S</a:t>
            </a:r>
            <a:r>
              <a:rPr lang="en-IN" sz="100" b="1" dirty="0"/>
              <a:t> </a:t>
            </a:r>
            <a:r>
              <a:rPr lang="en-IN" sz="2600" b="1" dirty="0"/>
              <a:t>A</a:t>
            </a:r>
            <a:r>
              <a:rPr lang="en-IN" sz="100" b="1" dirty="0"/>
              <a:t> </a:t>
            </a:r>
            <a:r>
              <a:rPr lang="en-IN" sz="2600" b="1" dirty="0"/>
              <a:t>T Scores and G</a:t>
            </a:r>
            <a:r>
              <a:rPr lang="en-IN" sz="100" b="1" dirty="0"/>
              <a:t> </a:t>
            </a:r>
            <a:r>
              <a:rPr lang="en-IN" sz="2600" b="1" dirty="0"/>
              <a:t>P</a:t>
            </a:r>
            <a:r>
              <a:rPr lang="en-IN" sz="100" b="1" dirty="0"/>
              <a:t> </a:t>
            </a:r>
            <a:r>
              <a:rPr lang="en-IN" sz="2600" b="1" dirty="0"/>
              <a:t>A</a:t>
            </a:r>
            <a:r>
              <a:rPr lang="en-IN" sz="100" b="1" dirty="0"/>
              <a:t> </a:t>
            </a:r>
            <a:r>
              <a:rPr lang="en-IN" sz="2600" b="1" dirty="0"/>
              <a:t>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Continuation of table from the previous slide.&#10;In this slide we mentioned next eight rows of the table.&#10;&#10;Row 5: Student 5, S A T score is 1020, G P A is 3.72.&#10;Row 6: Student 6, S A T score is 1090, G P A is 3.60.&#10;Row 7: Student 7, S A T score is 1120, G P A is 3.51.&#10;Row 8: Student 8, S A T score is 1030, G P A is 3.49.&#10;Row 9: Student 9, S A T score is 1050, G P A is 3.45.&#10;Row 10: Student 10, S A T score is 1040, G P A is 3.39.&#10;Row 11: Student 11, S A T score is 1070, G P A is 3.28.&#10;Row 12: Student 12, S A T score is 1060, G P A is 3.27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2803820843"/>
                  </p:ext>
                </p:extLst>
              </p:nvPr>
            </p:nvGraphicFramePr>
            <p:xfrm>
              <a:off x="571500" y="1524000"/>
              <a:ext cx="8001000" cy="3435279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667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4558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dirty="0"/>
                            <a:t>Student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1800" dirty="0"/>
                            <a:t>SAT(</a:t>
                          </a:r>
                          <a14:m>
                            <m:oMath xmlns:m="http://schemas.openxmlformats.org/officeDocument/2006/math">
                              <m:r>
                                <a:rPr sz="180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sz="1800" dirty="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1800" dirty="0"/>
                            <a:t>GPA(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r>
                            <a:rPr sz="1800" dirty="0"/>
                            <a:t>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455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5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1020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3.72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455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6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1090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3.60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455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7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1120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3.51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455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8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1030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3.49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455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9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1050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3.45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41357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1040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3.39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41357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11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1070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3.28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0405452"/>
                      </a:ext>
                    </a:extLst>
                  </a:tr>
                  <a:tr h="41357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12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1060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3.27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0020524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Continuation of table from the previous slide.&#10;In this slide we mentioned next eight rows of the table.&#10;&#10;Row 5: Student 5, S A T score is 1020, G P A is 3.72.&#10;Row 6: Student 6, S A T score is 1090, G P A is 3.60.&#10;Row 7: Student 7, S A T score is 1120, G P A is 3.51.&#10;Row 8: Student 8, S A T score is 1030, G P A is 3.49.&#10;Row 9: Student 9, S A T score is 1050, G P A is 3.45.&#10;Row 10: Student 10, S A T score is 1040, G P A is 3.39.&#10;Row 11: Student 11, S A T score is 1070, G P A is 3.28.&#10;Row 12: Student 12, S A T score is 1060, G P A is 3.27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2803820843"/>
                  </p:ext>
                </p:extLst>
              </p:nvPr>
            </p:nvGraphicFramePr>
            <p:xfrm>
              <a:off x="571500" y="1524000"/>
              <a:ext cx="8001000" cy="3435279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667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dirty="0"/>
                            <a:t>Student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28" t="-8333" r="-100457" b="-85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228" t="-8333" r="-457" b="-85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5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1020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3.72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6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1090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3.60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7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1120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3.51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8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1030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3.49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9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1050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3.45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41357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1040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3.39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41357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11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1070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3.28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40405452"/>
                      </a:ext>
                    </a:extLst>
                  </a:tr>
                  <a:tr h="41357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12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1060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3.27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0020524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108B71E-E88F-4E89-8D33-5B7FDD632731}"/>
                  </a:ext>
                </a:extLst>
              </p:cNvPr>
              <p:cNvSpPr txBox="1"/>
              <p:nvPr/>
            </p:nvSpPr>
            <p:spPr>
              <a:xfrm>
                <a:off x="571500" y="5029200"/>
                <a:ext cx="80010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Test the hypothesis that there is a relationship between the variables at the </a:t>
                </a:r>
                <a:r>
                  <a:rPr lang="el-GR" sz="2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α</a:t>
                </a:r>
                <a14:m>
                  <m:oMath xmlns:m="http://schemas.openxmlformats.org/officeDocument/2006/math">
                    <m:r>
                      <a:rPr lang="en-IN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=0.10</m:t>
                    </m:r>
                  </m:oMath>
                </a14:m>
                <a:r>
                  <a:rPr lang="en-US" sz="2800" dirty="0"/>
                  <a:t> level.</a:t>
                </a:r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108B71E-E88F-4E89-8D33-5B7FDD6327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" y="5029200"/>
                <a:ext cx="8001000" cy="954107"/>
              </a:xfrm>
              <a:prstGeom prst="rect">
                <a:avLst/>
              </a:prstGeom>
              <a:blipFill>
                <a:blip r:embed="rId3"/>
                <a:stretch>
                  <a:fillRect l="-1601" t="-5732" b="-1719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5089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Performing the Rank Correlation Test</a:t>
            </a:r>
            <a:r>
              <a:rPr lang="en-US" dirty="0"/>
              <a:t>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IN" sz="2800" b="1" dirty="0"/>
              <a:t>Solution</a:t>
            </a:r>
          </a:p>
        </p:txBody>
      </p:sp>
      <p:pic>
        <p:nvPicPr>
          <p:cNvPr id="6" name="Picture 5" descr="Null hypothesis: H naught is rho subscript s equals 0 and,&#10;Alternative hypothesis: H subscript a is rho subscript s not equal to 0">
            <a:extLst>
              <a:ext uri="{FF2B5EF4-FFF2-40B4-BE49-F238E27FC236}">
                <a16:creationId xmlns:a16="http://schemas.microsoft.com/office/drawing/2014/main" id="{A9BE250E-96D8-CB35-A5A7-0D048BC97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1828800"/>
            <a:ext cx="1314450" cy="9048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06A13B0-0A90-4584-F422-4FC8EEFE5BC2}"/>
                  </a:ext>
                </a:extLst>
              </p:cNvPr>
              <p:cNvSpPr txBox="1"/>
              <p:nvPr/>
            </p:nvSpPr>
            <p:spPr>
              <a:xfrm>
                <a:off x="457200" y="2876944"/>
                <a:ext cx="8229600" cy="13849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defRPr sz="2800"/>
                </a:pPr>
                <a:r>
                  <a:rPr lang="en-IN" sz="2800" dirty="0"/>
                  <a:t>In order to test whether an association exists between these two variables at </a:t>
                </a:r>
                <a:r>
                  <a:rPr lang="el-GR" sz="2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α</a:t>
                </a:r>
                <a14:m>
                  <m:oMath xmlns:m="http://schemas.openxmlformats.org/officeDocument/2006/math">
                    <m:r>
                      <a:rPr lang="en-IN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sz="2800">
                        <a:latin typeface="Cambria Math" panose="02040503050406030204" pitchFamily="18" charset="0"/>
                      </a:rPr>
                      <m:t>=0.10</m:t>
                    </m:r>
                  </m:oMath>
                </a14:m>
                <a:r>
                  <a:rPr lang="en-IN" sz="2800" dirty="0"/>
                  <a:t> we prepare the following table.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06A13B0-0A90-4584-F422-4FC8EEFE5B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876944"/>
                <a:ext cx="8229600" cy="1384995"/>
              </a:xfrm>
              <a:prstGeom prst="rect">
                <a:avLst/>
              </a:prstGeom>
              <a:blipFill>
                <a:blip r:embed="rId3"/>
                <a:stretch>
                  <a:fillRect l="-1481" t="-4405" b="-1189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Performing the Rank Correlation Test</a:t>
            </a:r>
            <a:r>
              <a:rPr lang="en-US" dirty="0"/>
              <a:t>—Slide 4</a:t>
            </a: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1399BF-3D09-03D3-E3AC-E63B54825ABF}"/>
              </a:ext>
            </a:extLst>
          </p:cNvPr>
          <p:cNvSpPr txBox="1"/>
          <p:nvPr/>
        </p:nvSpPr>
        <p:spPr>
          <a:xfrm>
            <a:off x="457200" y="1295400"/>
            <a:ext cx="82296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IN" sz="2600" b="1" dirty="0"/>
              <a:t>Table 4 – S</a:t>
            </a:r>
            <a:r>
              <a:rPr lang="en-IN" sz="100" b="1" dirty="0"/>
              <a:t> </a:t>
            </a:r>
            <a:r>
              <a:rPr lang="en-IN" sz="2600" b="1" dirty="0"/>
              <a:t>A</a:t>
            </a:r>
            <a:r>
              <a:rPr lang="en-IN" sz="100" b="1" dirty="0"/>
              <a:t> </a:t>
            </a:r>
            <a:r>
              <a:rPr lang="en-IN" sz="2600" b="1" dirty="0"/>
              <a:t>T Scores and G</a:t>
            </a:r>
            <a:r>
              <a:rPr lang="en-IN" sz="100" b="1" dirty="0"/>
              <a:t> </a:t>
            </a:r>
            <a:r>
              <a:rPr lang="en-IN" sz="2600" b="1" dirty="0"/>
              <a:t>P</a:t>
            </a:r>
            <a:r>
              <a:rPr lang="en-IN" sz="100" b="1" dirty="0"/>
              <a:t> </a:t>
            </a:r>
            <a:r>
              <a:rPr lang="en-IN" sz="2600" b="1" dirty="0"/>
              <a:t>A</a:t>
            </a:r>
            <a:r>
              <a:rPr lang="en-IN" sz="100" b="1" dirty="0"/>
              <a:t> </a:t>
            </a:r>
            <a:r>
              <a:rPr lang="en-IN" sz="2600" b="1" dirty="0"/>
              <a:t>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Placeholder 2" descr="The table contains 6 columns and 12 rows excluding the column headers which are: Student, S A T denoted x, G P A denoted y, R of x, R of y, d squared subscript i equals open square bracket R of x subscript i minus R of y subscript i close square bracket squared.&#10;&#10;In this slide we have mentioned 9 rows of the table, the remaining 3 rows are mentioned in the next slide.&#10;&#10;Row 1: Student 1,  S A T score is 1210, G P A is 4.00,  S A T Rank is 12, G P A Rank is 12, d squared = 0.&#10;Row 2: Student 2,  S A T score is 1110, G P A is 3.97,  S A T Rank is 9, G P A Rank is 11, d squared = 4.&#10;Row 3: Student 3,  S A T score is 1140, G P A is 3.92,  S A T Rank is 11, G P A Rank is 10, d squared = 1.&#10;Row 4: Student 4,  S A T score is 1080, G P A is 3.85,  S A T Rank is 7, G P A Rank is 9, d squared = 4.&#10;Row 5: Student 5,  S A T score is 1020, G P A is 3.72,  S A T Rank is 1, G P A Rank is 8, d squared = 49.&#10;Row 6: Student 6,  S A T score is 1090, G P A is 3.60,  S A T Rank is 8, G P A Rank is 7, d squared = 1.&#10;Row 7: Student 7,  S A T score is 1120, G P A is 3.51,  S A T Rank is 10, G P A Rank is 6, d squared = 16.&#10;Row 8: Student 8,  S A T score is 1030, G P A is 3.49,  S A T Rank is 2, G P A Rank is 5, d squared = 9.&#10;Row 9: Student 9,  S A T score is 1050, G P A is 3.45,  S A T Rank is 4, G P A Rank is 4, d squared = 0.&#10;&#10;Table is continued in the next slide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2151464901"/>
                  </p:ext>
                </p:extLst>
              </p:nvPr>
            </p:nvGraphicFramePr>
            <p:xfrm>
              <a:off x="457200" y="1742428"/>
              <a:ext cx="8229600" cy="375413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66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143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143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143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1800" dirty="0"/>
                            <a:t>Student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1800" dirty="0"/>
                            <a:t>SAT (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sz="1800" dirty="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1800" dirty="0"/>
                            <a:t>GPA (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r>
                            <a:rPr sz="1800" dirty="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⁡</m:t>
                                </m:r>
                                <m:d>
                                  <m:d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⁡</m:t>
                                </m:r>
                                <m:d>
                                  <m:d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unc>
                                          <m:funcPr>
                                            <m:ctrlPr>
                                              <a:rPr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uncPr>
                                          <m:fName>
                                            <m:r>
                                              <a:rPr sz="1800">
                                                <a:latin typeface="Cambria Math" panose="02040503050406030204" pitchFamily="18" charset="0"/>
                                              </a:rPr>
                                              <m:t>𝑅</m:t>
                                            </m:r>
                                          </m:fName>
                                          <m:e>
                                            <m:d>
                                              <m:dPr>
                                                <m:ctrlPr>
                                                  <a:rPr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sz="18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sz="1800">
                                                        <a:latin typeface="Cambria Math" panose="02040503050406030204" pitchFamily="18" charset="0"/>
                                                      </a:rPr>
                                                      <m:t>𝑥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sz="1800">
                                                        <a:latin typeface="Cambria Math" panose="02040503050406030204" pitchFamily="18" charset="0"/>
                                                      </a:rPr>
                                                      <m:t>𝑖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e>
                                        </m:func>
                                        <m:r>
                                          <a:rPr sz="18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func>
                                          <m:funcPr>
                                            <m:ctrlPr>
                                              <a:rPr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uncPr>
                                          <m:fName>
                                            <m:r>
                                              <a:rPr sz="1800">
                                                <a:latin typeface="Cambria Math" panose="02040503050406030204" pitchFamily="18" charset="0"/>
                                              </a:rPr>
                                              <m:t>𝑅</m:t>
                                            </m:r>
                                          </m:fName>
                                          <m:e>
                                            <m:d>
                                              <m:dPr>
                                                <m:ctrlPr>
                                                  <a:rPr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sz="18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sz="1800">
                                                        <a:latin typeface="Cambria Math" panose="02040503050406030204" pitchFamily="18" charset="0"/>
                                                      </a:rPr>
                                                      <m:t>𝑦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sz="1800">
                                                        <a:latin typeface="Cambria Math" panose="02040503050406030204" pitchFamily="18" charset="0"/>
                                                      </a:rPr>
                                                      <m:t>𝑖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e>
                                        </m:func>
                                      </m:e>
                                    </m:d>
                                  </m:e>
                                  <m:sup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sz="1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1210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4.00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12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12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2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1110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3.97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9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4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1140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3.92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0679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4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1080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3.85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7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9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4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5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1020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3.72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8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49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6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1090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3.60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8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7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7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1120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3.51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6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16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8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1030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3.49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2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5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9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9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1050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3.45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4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4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Placeholder 2" descr="The table contains 6 columns and 12 rows excluding the column headers which are: Student, S A T denoted x, G P A denoted y, R of x, R of y, d squared subscript i equals open square bracket R of x subscript i minus R of y subscript i close square bracket squared.&#10;&#10;In this slide we have mentioned 9 rows of the table, the remaining 3 rows are mentioned in the next slide.&#10;&#10;Row 1: Student 1,  S A T score is 1210, G P A is 4.00,  S A T Rank is 12, G P A Rank is 12, d squared = 0.&#10;Row 2: Student 2,  S A T score is 1110, G P A is 3.97,  S A T Rank is 9, G P A Rank is 11, d squared = 4.&#10;Row 3: Student 3,  S A T score is 1140, G P A is 3.92,  S A T Rank is 11, G P A Rank is 10, d squared = 1.&#10;Row 4: Student 4,  S A T score is 1080, G P A is 3.85,  S A T Rank is 7, G P A Rank is 9, d squared = 4.&#10;Row 5: Student 5,  S A T score is 1020, G P A is 3.72,  S A T Rank is 1, G P A Rank is 8, d squared = 49.&#10;Row 6: Student 6,  S A T score is 1090, G P A is 3.60,  S A T Rank is 8, G P A Rank is 7, d squared = 1.&#10;Row 7: Student 7,  S A T score is 1120, G P A is 3.51,  S A T Rank is 10, G P A Rank is 6, d squared = 16.&#10;Row 8: Student 8,  S A T score is 1030, G P A is 3.49,  S A T Rank is 2, G P A Rank is 5, d squared = 9.&#10;Row 9: Student 9,  S A T score is 1050, G P A is 3.45,  S A T Rank is 4, G P A Rank is 4, d squared = 0.&#10;&#10;Table is continued in the next slide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2151464901"/>
                  </p:ext>
                </p:extLst>
              </p:nvPr>
            </p:nvGraphicFramePr>
            <p:xfrm>
              <a:off x="457200" y="1742428"/>
              <a:ext cx="8229600" cy="375413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66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143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143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668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143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380619"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1800" dirty="0"/>
                            <a:t>Student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4149" t="-7937" r="-526596" b="-9031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5187" t="-7937" r="-429412" b="-9031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5429" t="-7937" r="-358857" b="-9031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86702" t="-7937" r="-234043" b="-9031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9382" t="-7937" r="-686" b="-9031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1210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4.00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12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12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2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1110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3.97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9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4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1140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3.92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0679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4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1080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3.85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7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9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4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5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1020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3.72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8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49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6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1090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3.60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8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7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7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1120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3.51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6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16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8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1030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3.49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2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5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9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9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1050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3.45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4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4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Performing the Rank Correlation Test</a:t>
            </a:r>
            <a:r>
              <a:rPr lang="en-US" dirty="0"/>
              <a:t>—Slide 5</a:t>
            </a:r>
            <a:endParaRPr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B4F468-805A-05B5-49D7-7ABBE86D050D}"/>
              </a:ext>
            </a:extLst>
          </p:cNvPr>
          <p:cNvSpPr txBox="1"/>
          <p:nvPr/>
        </p:nvSpPr>
        <p:spPr>
          <a:xfrm>
            <a:off x="457200" y="1066800"/>
            <a:ext cx="82296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IN" sz="2600" b="1" dirty="0"/>
              <a:t>Table 4 – S</a:t>
            </a:r>
            <a:r>
              <a:rPr lang="en-IN" sz="100" b="1" dirty="0"/>
              <a:t> </a:t>
            </a:r>
            <a:r>
              <a:rPr lang="en-IN" sz="2600" b="1" dirty="0"/>
              <a:t>A</a:t>
            </a:r>
            <a:r>
              <a:rPr lang="en-IN" sz="100" b="1" dirty="0"/>
              <a:t> </a:t>
            </a:r>
            <a:r>
              <a:rPr lang="en-IN" sz="2600" b="1" dirty="0"/>
              <a:t>T Scores and G</a:t>
            </a:r>
            <a:r>
              <a:rPr lang="en-IN" sz="100" b="1" dirty="0"/>
              <a:t> </a:t>
            </a:r>
            <a:r>
              <a:rPr lang="en-IN" sz="2600" b="1" dirty="0"/>
              <a:t>P</a:t>
            </a:r>
            <a:r>
              <a:rPr lang="en-IN" sz="100" b="1" dirty="0"/>
              <a:t> </a:t>
            </a:r>
            <a:r>
              <a:rPr lang="en-IN" sz="2600" b="1" dirty="0"/>
              <a:t>A</a:t>
            </a:r>
            <a:r>
              <a:rPr lang="en-IN" sz="100" b="1" dirty="0"/>
              <a:t> </a:t>
            </a:r>
            <a:r>
              <a:rPr lang="en-IN" sz="2600" b="1" dirty="0"/>
              <a:t>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Placeholder 2" descr="Table is continued from the next slide.&#10;&#10;Row 10: Student 10,  S A T score is 1040, G P A is 3.39,  S A T Rank is 3, G P A Rank is 3, d squared = 0.&#10;Row 11: Student 11,  S A T score is 1070, G P A is 3.28,  S A T Rank is 6, G P A Rank is 2, d squared = 16.&#10;Row 12: Student 12,  S A T score is 1060, G P A is 3.27,  S A T Rank is 5, G P A Rank is 1, d squared = 16.&#10;&#10;Sum of d square subscript i equals 116.">
                <a:extLst>
                  <a:ext uri="{FF2B5EF4-FFF2-40B4-BE49-F238E27FC236}">
                    <a16:creationId xmlns:a16="http://schemas.microsoft.com/office/drawing/2014/main" id="{F31C5F69-8DE8-4A65-889B-9C0BE269E09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566202"/>
                  </p:ext>
                </p:extLst>
              </p:nvPr>
            </p:nvGraphicFramePr>
            <p:xfrm>
              <a:off x="457200" y="1596756"/>
              <a:ext cx="8229600" cy="1863979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90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143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295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906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2954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25146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1800" dirty="0"/>
                            <a:t>Student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1800" dirty="0"/>
                            <a:t>SAT (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sz="1800" dirty="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1800"/>
                            <a:t>GPA (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r>
                            <a:rPr sz="180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⁡</m:t>
                                </m:r>
                                <m:d>
                                  <m:d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⁡</m:t>
                                </m:r>
                                <m:d>
                                  <m:d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1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unc>
                                          <m:funcPr>
                                            <m:ctrlPr>
                                              <a:rPr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uncPr>
                                          <m:fName>
                                            <m:r>
                                              <a:rPr sz="1800">
                                                <a:latin typeface="Cambria Math" panose="02040503050406030204" pitchFamily="18" charset="0"/>
                                              </a:rPr>
                                              <m:t>𝑅</m:t>
                                            </m:r>
                                          </m:fName>
                                          <m:e>
                                            <m:d>
                                              <m:dPr>
                                                <m:ctrlPr>
                                                  <a:rPr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sz="18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sz="1800">
                                                        <a:latin typeface="Cambria Math" panose="02040503050406030204" pitchFamily="18" charset="0"/>
                                                      </a:rPr>
                                                      <m:t>𝑥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sz="1800">
                                                        <a:latin typeface="Cambria Math" panose="02040503050406030204" pitchFamily="18" charset="0"/>
                                                      </a:rPr>
                                                      <m:t>𝑖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e>
                                        </m:func>
                                        <m:r>
                                          <a:rPr sz="18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func>
                                          <m:funcPr>
                                            <m:ctrlPr>
                                              <a:rPr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uncPr>
                                          <m:fName>
                                            <m:r>
                                              <a:rPr sz="1800">
                                                <a:latin typeface="Cambria Math" panose="02040503050406030204" pitchFamily="18" charset="0"/>
                                              </a:rPr>
                                              <m:t>𝑅</m:t>
                                            </m:r>
                                          </m:fName>
                                          <m:e>
                                            <m:d>
                                              <m:dPr>
                                                <m:ctrlPr>
                                                  <a:rPr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b>
                                                  <m:sSubPr>
                                                    <m:ctrlPr>
                                                      <a:rPr sz="18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sz="1800">
                                                        <a:latin typeface="Cambria Math" panose="02040503050406030204" pitchFamily="18" charset="0"/>
                                                      </a:rPr>
                                                      <m:t>𝑦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sz="1800">
                                                        <a:latin typeface="Cambria Math" panose="02040503050406030204" pitchFamily="18" charset="0"/>
                                                      </a:rPr>
                                                      <m:t>𝑖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e>
                                        </m:func>
                                      </m:e>
                                    </m:d>
                                  </m:e>
                                  <m:sup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sz="1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1040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3.39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1070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3.28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6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2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16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12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1060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3.27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5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16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endParaRPr sz="1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1800" dirty="0"/>
                            <a:t>Total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116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Placeholder 2" descr="Table is continued from the next slide.&#10;&#10;Row 10: Student 10,  S A T score is 1040, G P A is 3.39,  S A T Rank is 3, G P A Rank is 3, d squared = 0.&#10;Row 11: Student 11,  S A T score is 1070, G P A is 3.28,  S A T Rank is 6, G P A Rank is 2, d squared = 16.&#10;Row 12: Student 12,  S A T score is 1060, G P A is 3.27,  S A T Rank is 5, G P A Rank is 1, d squared = 16.&#10;&#10;Sum of d square subscript i equals 116.">
                <a:extLst>
                  <a:ext uri="{FF2B5EF4-FFF2-40B4-BE49-F238E27FC236}">
                    <a16:creationId xmlns:a16="http://schemas.microsoft.com/office/drawing/2014/main" id="{F31C5F69-8DE8-4A65-889B-9C0BE269E09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566202"/>
                  </p:ext>
                </p:extLst>
              </p:nvPr>
            </p:nvGraphicFramePr>
            <p:xfrm>
              <a:off x="457200" y="1596756"/>
              <a:ext cx="8229600" cy="1863979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90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143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295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906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2954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25146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380619"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1800" dirty="0"/>
                            <a:t>Student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8235" t="-7937" r="-536364" b="-4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5258" t="-7937" r="-370892" b="-4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48765" t="-7937" r="-387654" b="-4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41315" t="-7937" r="-194836" b="-4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28155" t="-7937" r="-728" b="-41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1040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3.39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1070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3.28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6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2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16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12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1060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3.27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5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16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endParaRPr sz="1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endParaRPr sz="1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1800" dirty="0"/>
                            <a:t>Total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116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41F83465-E657-DF48-7028-0055CAE99427}"/>
              </a:ext>
            </a:extLst>
          </p:cNvPr>
          <p:cNvSpPr txBox="1"/>
          <p:nvPr/>
        </p:nvSpPr>
        <p:spPr>
          <a:xfrm>
            <a:off x="457200" y="373380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We then calculate the test statistic</a:t>
            </a:r>
          </a:p>
        </p:txBody>
      </p:sp>
      <p:pic>
        <p:nvPicPr>
          <p:cNvPr id="11" name="Picture 10" descr="r subscript s equals 1 minus numerator 6 times 116 whole divided by denominator 12 times open parenthesis 12 squared minus 1 close parenthesis approximately equal to 0.5944">
            <a:extLst>
              <a:ext uri="{FF2B5EF4-FFF2-40B4-BE49-F238E27FC236}">
                <a16:creationId xmlns:a16="http://schemas.microsoft.com/office/drawing/2014/main" id="{30EA617E-4EE0-CD44-872A-716B8A920A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8437" y="4419600"/>
            <a:ext cx="3667125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4204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Performing the Rank Correlation Test</a:t>
            </a:r>
            <a:r>
              <a:rPr lang="en-US" dirty="0"/>
              <a:t>—Slide 6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Since our sample size is </a:t>
                </a:r>
                <a:r>
                  <a:rPr lang="en-IN" sz="2800" dirty="0">
                    <a:latin typeface="Cambria Math"/>
                  </a:rPr>
                  <a:t>12</a:t>
                </a:r>
                <a:r>
                  <a:rPr lang="en-IN" sz="2800" dirty="0"/>
                  <a:t> (</a:t>
                </a:r>
                <a:r>
                  <a:rPr lang="en-IN" sz="2800" i="1" dirty="0"/>
                  <a:t>n </a:t>
                </a:r>
                <a:r>
                  <a:rPr lang="en-IN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&lt;</a:t>
                </a:r>
                <a14:m>
                  <m:oMath xmlns:m="http://schemas.openxmlformats.org/officeDocument/2006/math">
                    <m:r>
                      <a:rPr lang="en-IN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IN" sz="2800" dirty="0"/>
                  <a:t>), the value of the statistic is compared with the critical value obtained using Appendix A, Table </a:t>
                </a:r>
                <a:r>
                  <a:rPr lang="en-IN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L</a:t>
                </a:r>
                <a:r>
                  <a:rPr lang="en-IN" sz="2800" dirty="0"/>
                  <a:t>.</a:t>
                </a:r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5" descr="This is a critical value table, here we considered the table from sample size 11 to 15.&#10;&#10;For each value of n, the table lists corresponding values for different significance levels of alpha which are 0.10, 0.05, 0.01.&#10;&#10;When n = 11:&#10;At alpha = 0.10, the value is 0.523, At alpha = 0.05, the value is 0.623, At alpha = 0.01, the value is 0.818.&#10;When n = 12:&#10;At alpha = 0.10, the value is 0.497, At alpha = 0.05, the value is 0.591, At alpha = 0.01, the value is 0.780.&#10;When n = 13:&#10;At alpha = 0.10, the value is 0.475, At alpha = 0.05, the value is 0.566, At alpha = 0.01, the value is 0.745.&#10;When n = 14:&#10;At alpha = 0.10, the value is 0.457, At alpha = 0.05, the value is 0.545, At alpha = 0.01, the value is 0.716.&#10;When n = 15:&#10;At alpha = 0.10, the value is 0.441, At alpha = 0.05, the value is 0.525, At alpha = 0.01, the value is 0.689.&#10;&#10;The value 0.497 when n equals 12 and alpha equals 0.10 is marked.">
                <a:extLst>
                  <a:ext uri="{FF2B5EF4-FFF2-40B4-BE49-F238E27FC236}">
                    <a16:creationId xmlns:a16="http://schemas.microsoft.com/office/drawing/2014/main" id="{9D4B2691-B712-4A7B-A17C-9EAD4D6089F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20160369"/>
                  </p:ext>
                </p:extLst>
              </p:nvPr>
            </p:nvGraphicFramePr>
            <p:xfrm>
              <a:off x="457200" y="2514600"/>
              <a:ext cx="8229600" cy="31699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645920">
                      <a:extLst>
                        <a:ext uri="{9D8B030D-6E8A-4147-A177-3AD203B41FA5}">
                          <a16:colId xmlns:a16="http://schemas.microsoft.com/office/drawing/2014/main" val="4075945167"/>
                        </a:ext>
                      </a:extLst>
                    </a:gridCol>
                    <a:gridCol w="1692503">
                      <a:extLst>
                        <a:ext uri="{9D8B030D-6E8A-4147-A177-3AD203B41FA5}">
                          <a16:colId xmlns:a16="http://schemas.microsoft.com/office/drawing/2014/main" val="3434105805"/>
                        </a:ext>
                      </a:extLst>
                    </a:gridCol>
                    <a:gridCol w="1599337">
                      <a:extLst>
                        <a:ext uri="{9D8B030D-6E8A-4147-A177-3AD203B41FA5}">
                          <a16:colId xmlns:a16="http://schemas.microsoft.com/office/drawing/2014/main" val="3278854281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566953859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377584161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IN" sz="2000" b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IN" sz="2000" b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=0.10</m:t>
                              </m:r>
                            </m:oMath>
                          </a14:m>
                          <a:r>
                            <a:rPr lang="en-IN" sz="20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IN" sz="2000" b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IN" sz="2000" b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=0.05</m:t>
                              </m:r>
                            </m:oMath>
                          </a14:m>
                          <a:r>
                            <a:rPr lang="en-IN" sz="20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>
                              <a:solidFill>
                                <a:schemeClr val="tx1"/>
                              </a:solidFill>
                            </a:rPr>
                            <a:t>…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IN" sz="2000" b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IN" sz="2000" b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=0.01</m:t>
                              </m:r>
                            </m:oMath>
                          </a14:m>
                          <a:r>
                            <a:rPr lang="en-IN" sz="20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787275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…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5430049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11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0.523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0.623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0.818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6006587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12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0.497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0.591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0.780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7861004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13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0.475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0.566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0.745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898166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14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0.457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0.545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0.716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3060186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15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0.441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0.525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0.689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741122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…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1832997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5" descr="This is a critical value table, here we considered the table from sample size 11 to 15.&#10;&#10;For each value of n, the table lists corresponding values for different significance levels of alpha which are 0.10, 0.05, 0.01.&#10;&#10;When n = 11:&#10;At alpha = 0.10, the value is 0.523, At alpha = 0.05, the value is 0.623, At alpha = 0.01, the value is 0.818.&#10;When n = 12:&#10;At alpha = 0.10, the value is 0.497, At alpha = 0.05, the value is 0.591, At alpha = 0.01, the value is 0.780.&#10;When n = 13:&#10;At alpha = 0.10, the value is 0.475, At alpha = 0.05, the value is 0.566, At alpha = 0.01, the value is 0.745.&#10;When n = 14:&#10;At alpha = 0.10, the value is 0.457, At alpha = 0.05, the value is 0.545, At alpha = 0.01, the value is 0.716.&#10;When n = 15:&#10;At alpha = 0.10, the value is 0.441, At alpha = 0.05, the value is 0.525, At alpha = 0.01, the value is 0.689.&#10;&#10;The value 0.497 when n equals 12 and alpha equals 0.10 is marked.">
                <a:extLst>
                  <a:ext uri="{FF2B5EF4-FFF2-40B4-BE49-F238E27FC236}">
                    <a16:creationId xmlns:a16="http://schemas.microsoft.com/office/drawing/2014/main" id="{9D4B2691-B712-4A7B-A17C-9EAD4D6089F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20160369"/>
                  </p:ext>
                </p:extLst>
              </p:nvPr>
            </p:nvGraphicFramePr>
            <p:xfrm>
              <a:off x="457200" y="2514600"/>
              <a:ext cx="8229600" cy="31699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645920">
                      <a:extLst>
                        <a:ext uri="{9D8B030D-6E8A-4147-A177-3AD203B41FA5}">
                          <a16:colId xmlns:a16="http://schemas.microsoft.com/office/drawing/2014/main" val="4075945167"/>
                        </a:ext>
                      </a:extLst>
                    </a:gridCol>
                    <a:gridCol w="1692503">
                      <a:extLst>
                        <a:ext uri="{9D8B030D-6E8A-4147-A177-3AD203B41FA5}">
                          <a16:colId xmlns:a16="http://schemas.microsoft.com/office/drawing/2014/main" val="3434105805"/>
                        </a:ext>
                      </a:extLst>
                    </a:gridCol>
                    <a:gridCol w="1599337">
                      <a:extLst>
                        <a:ext uri="{9D8B030D-6E8A-4147-A177-3AD203B41FA5}">
                          <a16:colId xmlns:a16="http://schemas.microsoft.com/office/drawing/2014/main" val="3278854281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566953859"/>
                        </a:ext>
                      </a:extLst>
                    </a:gridCol>
                    <a:gridCol w="1645920">
                      <a:extLst>
                        <a:ext uri="{9D8B030D-6E8A-4147-A177-3AD203B41FA5}">
                          <a16:colId xmlns:a16="http://schemas.microsoft.com/office/drawing/2014/main" val="3775841611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741" t="-7692" r="-401111" b="-7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97842" t="-7692" r="-289568" b="-7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9924" t="-7692" r="-207252" b="-7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>
                              <a:solidFill>
                                <a:schemeClr val="tx1"/>
                              </a:solidFill>
                            </a:rPr>
                            <a:t>…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741" t="-7692" r="-1111" b="-7276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78727508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…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54300497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11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0.523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0.623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0.818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60065876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12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highlight>
                                <a:srgbClr val="FFFF00"/>
                              </a:highlight>
                            </a:rPr>
                            <a:t>0.497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0.591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0.780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78610047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13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0.475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0.566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0.745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89816695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14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0.457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0.545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0.716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30601869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15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0.441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0.525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0.689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74112207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>
                              <a:solidFill>
                                <a:schemeClr val="tx1"/>
                              </a:solidFill>
                            </a:rPr>
                            <a:t>…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1832997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Performing the Rank Correlation Test</a:t>
            </a:r>
            <a:r>
              <a:rPr lang="en-US" dirty="0"/>
              <a:t>—Slide 7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Note that Table L in Appendix A is constructed for a two-tailed test. So, we want to reject </a:t>
                </a:r>
                <a:r>
                  <a:rPr lang="en-IN" i="1" dirty="0"/>
                  <a:t>H</a:t>
                </a:r>
                <a:r>
                  <a:rPr lang="en-IN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₀</a:t>
                </a:r>
                <a:r>
                  <a:rPr lang="en-IN" sz="2800" dirty="0"/>
                  <a:t> if </a:t>
                </a:r>
                <a:r>
                  <a:rPr lang="en-IN" i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</a:t>
                </a:r>
                <a:r>
                  <a:rPr lang="en-IN" sz="1050" i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IN" i="1" baseline="-25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</a:t>
                </a:r>
                <a:r>
                  <a:rPr lang="en-IN" i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IN" dirty="0"/>
                  <a:t>≤</a:t>
                </a:r>
                <a14:m>
                  <m:oMath xmlns:m="http://schemas.openxmlformats.org/officeDocument/2006/math">
                    <m:r>
                      <a:rPr lang="en-IN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−0.497</m:t>
                    </m:r>
                  </m:oMath>
                </a14:m>
                <a:r>
                  <a:rPr lang="en-IN" sz="2800" dirty="0"/>
                  <a:t> or </a:t>
                </a:r>
                <a:r>
                  <a:rPr lang="en-IN" i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</a:t>
                </a:r>
                <a:r>
                  <a:rPr lang="en-IN" sz="1050" i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IN" i="1" baseline="-25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</a:t>
                </a:r>
                <a:r>
                  <a:rPr lang="en-IN" i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IN" dirty="0"/>
                  <a:t>≥</a:t>
                </a:r>
                <a14:m>
                  <m:oMath xmlns:m="http://schemas.openxmlformats.org/officeDocument/2006/math">
                    <m:r>
                      <a:rPr lang="en-IN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ar-AE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>
                        <a:latin typeface="Cambria Math" panose="02040503050406030204" pitchFamily="18" charset="0"/>
                      </a:rPr>
                      <m:t>497</m:t>
                    </m:r>
                    <m:r>
                      <a:rPr lang="en-IN" b="0" i="0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en-IN" sz="2800" dirty="0"/>
                  <a:t>Since 0.5944 </a:t>
                </a:r>
                <a:r>
                  <a:rPr lang="en-IN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&gt; 0.497</a:t>
                </a:r>
                <a:r>
                  <a:rPr lang="en-IN" sz="2800" dirty="0"/>
                  <a:t>, we reject the null hypothesis at the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10</m:t>
                    </m:r>
                    <m:r>
                      <a:rPr lang="en-IN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IN" sz="2800" dirty="0"/>
                  <a:t> level of significance. Hence, there seems to be an association between S</a:t>
                </a:r>
                <a:r>
                  <a:rPr lang="en-IN" sz="100" dirty="0"/>
                  <a:t> </a:t>
                </a:r>
                <a:r>
                  <a:rPr lang="en-IN" sz="2800" dirty="0"/>
                  <a:t>A</a:t>
                </a:r>
                <a:r>
                  <a:rPr lang="en-IN" sz="100" dirty="0"/>
                  <a:t> </a:t>
                </a:r>
                <a:r>
                  <a:rPr lang="en-IN" sz="2800" dirty="0"/>
                  <a:t>T scores and G</a:t>
                </a:r>
                <a:r>
                  <a:rPr lang="en-IN" sz="100" dirty="0"/>
                  <a:t> </a:t>
                </a:r>
                <a:r>
                  <a:rPr lang="en-IN" sz="2800" dirty="0"/>
                  <a:t>P</a:t>
                </a:r>
                <a:r>
                  <a:rPr lang="en-IN" sz="100" dirty="0"/>
                  <a:t> </a:t>
                </a:r>
                <a:r>
                  <a:rPr lang="en-IN" sz="2800" dirty="0"/>
                  <a:t>A</a:t>
                </a:r>
                <a:r>
                  <a:rPr lang="en-IN" sz="100" dirty="0"/>
                  <a:t> </a:t>
                </a:r>
                <a:r>
                  <a:rPr lang="en-IN" sz="2800" dirty="0"/>
                  <a:t>s.</a:t>
                </a:r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 descr="A horizontal line r subscript s has two markings, one at negative 0.497 and the other at 0.497. The region to the left of negative 0.497 is labeled as Reject H naught. The region between negative 0.497 and 0.497 is labeled as Fail to Reject H naught, and the region to the right of 0.497 is labeled as Reject H naught. Also, on the line, the r subscript s equals 0.5944 is also marked.">
            <a:extLst>
              <a:ext uri="{FF2B5EF4-FFF2-40B4-BE49-F238E27FC236}">
                <a16:creationId xmlns:a16="http://schemas.microsoft.com/office/drawing/2014/main" id="{851FA423-C247-4EA2-B452-BC0EC280535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25559"/>
          <a:stretch>
            <a:fillRect/>
          </a:stretch>
        </p:blipFill>
        <p:spPr>
          <a:xfrm>
            <a:off x="832915" y="3704753"/>
            <a:ext cx="7478169" cy="155304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3241BF-612F-A38B-76FC-4225F90943FD}"/>
              </a:ext>
            </a:extLst>
          </p:cNvPr>
          <p:cNvSpPr txBox="1"/>
          <p:nvPr/>
        </p:nvSpPr>
        <p:spPr>
          <a:xfrm>
            <a:off x="3886199" y="5181781"/>
            <a:ext cx="1371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Figure 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Spearman Rank Correlation Coefficient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727922"/>
          </a:xfrm>
        </p:spPr>
        <p:txBody>
          <a:bodyPr>
            <a:normAutofit/>
          </a:bodyPr>
          <a:lstStyle/>
          <a:p>
            <a:r>
              <a:rPr sz="2800" dirty="0"/>
              <a:t>The </a:t>
            </a:r>
            <a:r>
              <a:rPr sz="2800" b="1" dirty="0"/>
              <a:t>Spearman </a:t>
            </a:r>
            <a:r>
              <a:rPr lang="en-US" sz="2800" b="1" dirty="0"/>
              <a:t>R</a:t>
            </a:r>
            <a:r>
              <a:rPr sz="2800" b="1" dirty="0"/>
              <a:t>ank correlation coefficient</a:t>
            </a:r>
            <a:r>
              <a:rPr sz="2800" dirty="0"/>
              <a:t> is given by</a:t>
            </a:r>
          </a:p>
          <a:p>
            <a:pPr>
              <a:defRPr sz="2800"/>
            </a:pPr>
            <a:endParaRPr lang="en-IN" sz="2800" dirty="0"/>
          </a:p>
          <a:p>
            <a:pPr>
              <a:defRPr sz="2800"/>
            </a:pPr>
            <a:endParaRPr lang="en-IN" dirty="0"/>
          </a:p>
          <a:p>
            <a:pPr>
              <a:defRPr sz="2800"/>
            </a:pPr>
            <a:endParaRPr sz="2800" dirty="0"/>
          </a:p>
          <a:p>
            <a:endParaRPr sz="2800" dirty="0"/>
          </a:p>
        </p:txBody>
      </p:sp>
      <p:pic>
        <p:nvPicPr>
          <p:cNvPr id="6" name="Picture 5" descr="r subscript s equals 1 minus open fraction 6 times summation over i equals 1 to n of d subscript i squared whole divided by n times open parenthesis n squared minus 1 close parenthesis close fraction.">
            <a:extLst>
              <a:ext uri="{FF2B5EF4-FFF2-40B4-BE49-F238E27FC236}">
                <a16:creationId xmlns:a16="http://schemas.microsoft.com/office/drawing/2014/main" id="{D7075EA5-5D9A-CFC7-E4BC-67117234A2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0912" y="1736426"/>
            <a:ext cx="2162175" cy="14192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6336DA9-2FFC-E7D4-A003-A18023C6A607}"/>
              </a:ext>
            </a:extLst>
          </p:cNvPr>
          <p:cNvSpPr txBox="1"/>
          <p:nvPr/>
        </p:nvSpPr>
        <p:spPr>
          <a:xfrm>
            <a:off x="488576" y="3240026"/>
            <a:ext cx="114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where</a:t>
            </a:r>
          </a:p>
        </p:txBody>
      </p:sp>
      <p:pic>
        <p:nvPicPr>
          <p:cNvPr id="8" name="Picture 7" descr="d subscript i equals R times open parenthesis x subscript i close parenthesis minus R times open parenthesis y subscript i close parenthesis">
            <a:extLst>
              <a:ext uri="{FF2B5EF4-FFF2-40B4-BE49-F238E27FC236}">
                <a16:creationId xmlns:a16="http://schemas.microsoft.com/office/drawing/2014/main" id="{594C26CF-9DFC-5F6A-188A-815C3079C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7010" y="3319898"/>
            <a:ext cx="2381250" cy="4667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Calculating the Spearman Rank Correlation Coefficient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A faculty member at State University is curious if there is a relationship between the number of hours that a student spends studying in their freshman math course versus the number of hours spent studying in their freshman English class. The data in Table 1 below is a random sample of four students in the faculty member's class. The variables</a:t>
            </a:r>
            <a:r>
              <a:rPr lang="en-IN" sz="2800" dirty="0"/>
              <a:t> </a:t>
            </a:r>
            <a:r>
              <a:rPr lang="en-IN" sz="2800" i="1" dirty="0"/>
              <a:t>x</a:t>
            </a:r>
            <a:r>
              <a:rPr sz="2800" dirty="0"/>
              <a:t> and</a:t>
            </a:r>
            <a:r>
              <a:rPr lang="en-IN" sz="2800" dirty="0"/>
              <a:t> </a:t>
            </a:r>
            <a:r>
              <a:rPr lang="en-IN" sz="2800" i="1" dirty="0"/>
              <a:t>y</a:t>
            </a:r>
            <a:r>
              <a:rPr sz="2800" dirty="0"/>
              <a:t> represent the number of hours spent studying for math and English, respectively.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Calculating the Spearman Rank Correlation Coefficient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D4EB94-6E7C-4E5D-E62D-CE89685F6239}"/>
              </a:ext>
            </a:extLst>
          </p:cNvPr>
          <p:cNvSpPr txBox="1"/>
          <p:nvPr/>
        </p:nvSpPr>
        <p:spPr>
          <a:xfrm>
            <a:off x="457200" y="1295400"/>
            <a:ext cx="82296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IN" sz="2600" b="1" dirty="0"/>
              <a:t>Table 1 – Time Spent Studying (hours)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Placeholder 2" descr="Table contains two columns with four rows excluding the column headers which are: Math denoted x and English denoted y.&#10;&#10;Row 1: Math x equals 7, English y equals 4.&#10;Row 2: Math x equals 5, English y equals 7.&#10;Row 3: Math x equals 8, English y equals 9.&#10;Row 4: Math x equals 9, English y equals 8.">
                <a:extLst>
                  <a:ext uri="{FF2B5EF4-FFF2-40B4-BE49-F238E27FC236}">
                    <a16:creationId xmlns:a16="http://schemas.microsoft.com/office/drawing/2014/main" id="{913A4EB2-B752-472F-80D6-75DA67DEADB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809064442"/>
                  </p:ext>
                </p:extLst>
              </p:nvPr>
            </p:nvGraphicFramePr>
            <p:xfrm>
              <a:off x="457200" y="1828800"/>
              <a:ext cx="8229600" cy="18288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114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11046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1800" dirty="0"/>
                            <a:t>Math</a:t>
                          </a:r>
                          <a:r>
                            <a:rPr lang="en-US" sz="1800" dirty="0"/>
                            <a:t> </a:t>
                          </a:r>
                          <a:r>
                            <a:rPr sz="1800" dirty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sz="180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sz="1800" dirty="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1800" dirty="0"/>
                            <a:t>English</a:t>
                          </a:r>
                          <a:r>
                            <a:rPr lang="en-US" sz="1800" dirty="0"/>
                            <a:t> </a:t>
                          </a:r>
                          <a:r>
                            <a:rPr sz="1800" dirty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r>
                            <a:rPr sz="1800" dirty="0"/>
                            <a:t>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1104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7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4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1104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5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7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1104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8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9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1104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9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8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Placeholder 2" descr="Table contains two columns with four rows excluding the column headers which are: Math denoted x and English denoted y.&#10;&#10;Row 1: Math x equals 7, English y equals 4.&#10;Row 2: Math x equals 5, English y equals 7.&#10;Row 3: Math x equals 8, English y equals 9.&#10;Row 4: Math x equals 9, English y equals 8.">
                <a:extLst>
                  <a:ext uri="{FF2B5EF4-FFF2-40B4-BE49-F238E27FC236}">
                    <a16:creationId xmlns:a16="http://schemas.microsoft.com/office/drawing/2014/main" id="{913A4EB2-B752-472F-80D6-75DA67DEADB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809064442"/>
                  </p:ext>
                </p:extLst>
              </p:nvPr>
            </p:nvGraphicFramePr>
            <p:xfrm>
              <a:off x="457200" y="1828800"/>
              <a:ext cx="8229600" cy="18288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114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96" t="-8333" r="-100444" b="-4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8333" r="-444" b="-42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7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4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5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7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8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9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9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8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81BE4523-A37F-BE3D-3343-85AD63934AED}"/>
              </a:ext>
            </a:extLst>
          </p:cNvPr>
          <p:cNvSpPr txBox="1"/>
          <p:nvPr/>
        </p:nvSpPr>
        <p:spPr>
          <a:xfrm>
            <a:off x="457200" y="4038600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Calculate the Spearman rank correlation coefficient, </a:t>
            </a:r>
            <a:r>
              <a:rPr lang="en-IN" sz="2800" i="1" dirty="0"/>
              <a:t>r</a:t>
            </a:r>
            <a:r>
              <a:rPr lang="en-IN" sz="1050" i="1" dirty="0"/>
              <a:t> </a:t>
            </a:r>
            <a:r>
              <a:rPr lang="en-IN" sz="2800" i="1" baseline="-25000" dirty="0"/>
              <a:t>s</a:t>
            </a:r>
            <a:r>
              <a:rPr lang="en-IN" sz="2800" dirty="0"/>
              <a:t>, for these data.</a:t>
            </a:r>
          </a:p>
        </p:txBody>
      </p:sp>
    </p:spTree>
    <p:extLst>
      <p:ext uri="{BB962C8B-B14F-4D97-AF65-F5344CB8AC3E}">
        <p14:creationId xmlns:p14="http://schemas.microsoft.com/office/powerpoint/2010/main" val="2908437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Calculating the Spearman Rank Correlation Coefficient</a:t>
            </a:r>
            <a:r>
              <a:rPr lang="en-US" dirty="0"/>
              <a:t>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r>
              <a:rPr lang="en-US" sz="2800" dirty="0"/>
              <a:t>Converting the data to ranks (from smallest to largest), we obtain</a:t>
            </a:r>
          </a:p>
          <a:p>
            <a:endParaRPr lang="en-US" sz="2800" dirty="0"/>
          </a:p>
          <a:p>
            <a:pPr>
              <a:defRPr sz="2800"/>
            </a:pPr>
            <a:endParaRPr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CA4B49-7147-CD42-3461-A4B362EC37E1}"/>
              </a:ext>
            </a:extLst>
          </p:cNvPr>
          <p:cNvSpPr txBox="1"/>
          <p:nvPr/>
        </p:nvSpPr>
        <p:spPr>
          <a:xfrm>
            <a:off x="457200" y="252478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IN" sz="2800" b="1" dirty="0"/>
              <a:t>Table 2 – Ranked Data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4" descr="Table contains four columns with four rows excluding the column headers which are: x, Rank of X is denoted as R of x, y and Rank of Y is denoted as R of y.&#10;&#10;Row 1: x equals 7, R of x is 2, y equals 4, R of y is 1.&#10;Row 2: x equals 5, R of x is 1, y equals 7, R of y is 2.&#10;Row 3: x equals 8, R of x is 3, y equals 9, R of y is 4.&#10;Row 4: x equals 9, R of x is 4, y equals 8, R of y is 3.">
                <a:extLst>
                  <a:ext uri="{FF2B5EF4-FFF2-40B4-BE49-F238E27FC236}">
                    <a16:creationId xmlns:a16="http://schemas.microsoft.com/office/drawing/2014/main" id="{FCC49ED8-0693-4229-A87D-EC034FE2A50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58417500"/>
                  </p:ext>
                </p:extLst>
              </p:nvPr>
            </p:nvGraphicFramePr>
            <p:xfrm>
              <a:off x="533400" y="3124200"/>
              <a:ext cx="8153400" cy="19202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038350">
                      <a:extLst>
                        <a:ext uri="{9D8B030D-6E8A-4147-A177-3AD203B41FA5}">
                          <a16:colId xmlns:a16="http://schemas.microsoft.com/office/drawing/2014/main" val="1697592430"/>
                        </a:ext>
                      </a:extLst>
                    </a:gridCol>
                    <a:gridCol w="2038350">
                      <a:extLst>
                        <a:ext uri="{9D8B030D-6E8A-4147-A177-3AD203B41FA5}">
                          <a16:colId xmlns:a16="http://schemas.microsoft.com/office/drawing/2014/main" val="2394157970"/>
                        </a:ext>
                      </a:extLst>
                    </a:gridCol>
                    <a:gridCol w="2038350">
                      <a:extLst>
                        <a:ext uri="{9D8B030D-6E8A-4147-A177-3AD203B41FA5}">
                          <a16:colId xmlns:a16="http://schemas.microsoft.com/office/drawing/2014/main" val="3389460571"/>
                        </a:ext>
                      </a:extLst>
                    </a:gridCol>
                    <a:gridCol w="2038350">
                      <a:extLst>
                        <a:ext uri="{9D8B030D-6E8A-4147-A177-3AD203B41FA5}">
                          <a16:colId xmlns:a16="http://schemas.microsoft.com/office/drawing/2014/main" val="293907273"/>
                        </a:ext>
                      </a:extLst>
                    </a:gridCol>
                  </a:tblGrid>
                  <a:tr h="3810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180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1800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ar-AE" sz="1800" smtClean="0">
                                    <a:latin typeface="Cambria Math" panose="02040503050406030204" pitchFamily="18" charset="0"/>
                                  </a:rPr>
                                  <m:t>⁡</m:t>
                                </m:r>
                                <m:d>
                                  <m:dPr>
                                    <m:ctrlP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ar-AE" sz="180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sz="1800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1800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ar-AE" sz="1800" smtClean="0">
                                    <a:latin typeface="Cambria Math" panose="02040503050406030204" pitchFamily="18" charset="0"/>
                                  </a:rPr>
                                  <m:t>⁡</m:t>
                                </m:r>
                                <m:d>
                                  <m:dPr>
                                    <m:ctrlP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ar-AE" sz="180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29210389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7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2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4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1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2495770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5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1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7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2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30083361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8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3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9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4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76395110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9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4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8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3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601598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4" descr="Table contains four columns with four rows excluding the column headers which are: x, Rank of X is denoted as R of x, y and Rank of Y is denoted as R of y.&#10;&#10;Row 1: x equals 7, R of x is 2, y equals 4, R of y is 1.&#10;Row 2: x equals 5, R of x is 1, y equals 7, R of y is 2.&#10;Row 3: x equals 8, R of x is 3, y equals 9, R of y is 4.&#10;Row 4: x equals 9, R of x is 4, y equals 8, R of y is 3.">
                <a:extLst>
                  <a:ext uri="{FF2B5EF4-FFF2-40B4-BE49-F238E27FC236}">
                    <a16:creationId xmlns:a16="http://schemas.microsoft.com/office/drawing/2014/main" id="{FCC49ED8-0693-4229-A87D-EC034FE2A50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58417500"/>
                  </p:ext>
                </p:extLst>
              </p:nvPr>
            </p:nvGraphicFramePr>
            <p:xfrm>
              <a:off x="533400" y="3124200"/>
              <a:ext cx="8153400" cy="19202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038350">
                      <a:extLst>
                        <a:ext uri="{9D8B030D-6E8A-4147-A177-3AD203B41FA5}">
                          <a16:colId xmlns:a16="http://schemas.microsoft.com/office/drawing/2014/main" val="1697592430"/>
                        </a:ext>
                      </a:extLst>
                    </a:gridCol>
                    <a:gridCol w="2038350">
                      <a:extLst>
                        <a:ext uri="{9D8B030D-6E8A-4147-A177-3AD203B41FA5}">
                          <a16:colId xmlns:a16="http://schemas.microsoft.com/office/drawing/2014/main" val="2394157970"/>
                        </a:ext>
                      </a:extLst>
                    </a:gridCol>
                    <a:gridCol w="2038350">
                      <a:extLst>
                        <a:ext uri="{9D8B030D-6E8A-4147-A177-3AD203B41FA5}">
                          <a16:colId xmlns:a16="http://schemas.microsoft.com/office/drawing/2014/main" val="3389460571"/>
                        </a:ext>
                      </a:extLst>
                    </a:gridCol>
                    <a:gridCol w="2038350">
                      <a:extLst>
                        <a:ext uri="{9D8B030D-6E8A-4147-A177-3AD203B41FA5}">
                          <a16:colId xmlns:a16="http://schemas.microsoft.com/office/drawing/2014/main" val="293907273"/>
                        </a:ext>
                      </a:extLst>
                    </a:gridCol>
                  </a:tblGrid>
                  <a:tr h="381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99" t="-1587" r="-300299" b="-4095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599" t="-1587" r="-201198" b="-4095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1587" r="-100597" b="-4095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0898" t="-1587" r="-898" b="-4095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29210389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7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2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4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1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2495770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5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1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7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2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30083361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8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3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9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4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76395110"/>
                      </a:ext>
                    </a:extLst>
                  </a:tr>
                  <a:tr h="381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9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4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8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600" dirty="0"/>
                            <a:t>3</a:t>
                          </a:r>
                          <a:endParaRPr sz="16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6015986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13871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Calculating the Spearman Rank Correlation Coefficient</a:t>
            </a:r>
            <a:r>
              <a:rPr lang="en-US" dirty="0"/>
              <a:t>—Slide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IN" dirty="0"/>
              <a:t>The value of </a:t>
            </a:r>
            <a:r>
              <a:rPr lang="en-IN" i="1" dirty="0"/>
              <a:t>r</a:t>
            </a:r>
            <a:r>
              <a:rPr lang="en-IN" sz="1050" i="1" dirty="0"/>
              <a:t> </a:t>
            </a:r>
            <a:r>
              <a:rPr lang="en-IN" i="1" baseline="-25000" dirty="0"/>
              <a:t>s</a:t>
            </a:r>
            <a:r>
              <a:rPr lang="ar-AE" dirty="0"/>
              <a:t> </a:t>
            </a:r>
            <a:r>
              <a:rPr lang="en-IN" dirty="0"/>
              <a:t>is then given by</a:t>
            </a:r>
          </a:p>
          <a:p>
            <a:pPr>
              <a:defRPr sz="2800"/>
            </a:pPr>
            <a:endParaRPr sz="2800" dirty="0"/>
          </a:p>
        </p:txBody>
      </p:sp>
      <p:pic>
        <p:nvPicPr>
          <p:cNvPr id="7" name="Picture 6" descr="r subscript s equals 1 minus open fraction numerator 6 times open parenthesis open parenthesis 2 minus 1 close parenthesis squared plus open parenthesis 1 minus 2 close parenthesis squared plus open parenthesis 3 minus 4 close parenthesis squared plus open parenthesis 4 minus 3 close parenthesis squared close parenthesis whole divided by denominator 4 times open parenthesis 4 squared minus 1 close parenthesis close fraction.&#10;Simplifying this it equals 1 minus open fraction 6 times 4 whole divided by 4 times 15 close fraction equals 0.60">
            <a:extLst>
              <a:ext uri="{FF2B5EF4-FFF2-40B4-BE49-F238E27FC236}">
                <a16:creationId xmlns:a16="http://schemas.microsoft.com/office/drawing/2014/main" id="{4E720FAF-8B4E-3BE7-02CA-381D94AB52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0" y="1872615"/>
            <a:ext cx="7810500" cy="109347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7AE85-8F54-46CF-B7F0-A80C402EB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Rank Correlation Procedure</a:t>
            </a:r>
            <a:r>
              <a:rPr lang="en-US" dirty="0"/>
              <a:t>—Slide 1</a:t>
            </a:r>
            <a:endParaRPr lang="en-IN" dirty="0"/>
          </a:p>
        </p:txBody>
      </p:sp>
      <p:pic>
        <p:nvPicPr>
          <p:cNvPr id="5" name="Picture 4" descr="A flowchart shows the procedure of rank correlation. &#10;It reads a question, “Are n pairs of data in the form of ranks?” which is branched out into two options “Yes” and “No.” &#10;The option “Yes” is branched out into a text that reads, “Calculate the difference R open parenthesis X subscript i close parenthesis minus R open parenthesis Y subscript i close parenthesis for each pair of ranks.”&#10;&#10;The option “No” is branched out into a text that reads, “Transform the data of the first sample to ranks from 1 to n, from smallest to largest, and do the same for the second sample.” It then proceeds to the same path of the option &quot;Yes&quot;. &#10;&#10;Now, for the branch &quot;to calculate the difference&quot;. The next following step is to, &quot;Square the difference R open parenthesis X subscript i close parenthesis minus R open parenthesis Y subscript i close parenthesis, for each pair of ranks and find the sum of those squares to get summation over i equals 1 to n of d subscript i squared.&#10;&#10;The flow chart is continued in the next slide.">
            <a:extLst>
              <a:ext uri="{FF2B5EF4-FFF2-40B4-BE49-F238E27FC236}">
                <a16:creationId xmlns:a16="http://schemas.microsoft.com/office/drawing/2014/main" id="{20D6296D-A3FE-4B11-8C8D-C4E8BE5CE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053" y="1029287"/>
            <a:ext cx="7129894" cy="4605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002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7AE85-8F54-46CF-B7F0-A80C402EB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Rank Correlation Procedure</a:t>
            </a:r>
            <a:r>
              <a:rPr lang="en-US" dirty="0"/>
              <a:t>—Slide 2</a:t>
            </a:r>
            <a:endParaRPr lang="en-IN" dirty="0"/>
          </a:p>
        </p:txBody>
      </p:sp>
      <p:pic>
        <p:nvPicPr>
          <p:cNvPr id="5" name="Picture 4" descr="Continuation of previous slide for the procedure of Rank Correlation.&#10;&#10;the next step is written as, Complete the calculation of the test statistic: r subscript s equals 1 minus open fraction 6 times summation over i equals 1 to n of d subscript i squared whole divided by n times open parenthesis n squared minus 1 close parenthesis close fraction.&#10;&#10;Now it raises to  branch that questions, Is n less than or equal to 30?&#10;This has two outcomes Yes and No.&#10;&#10;If it is yes, the step is to, Reject the null hypotheses if modulus of r subscript s, is at least as large as the critical value given in appendix A, table L.&#10;&#10;If it tends to No, it follows the step to, Calculate the critical value using open fraction z subscript alpha by 2 divided by square root of n minus 1 close fraction and reject the null hypotheses if modulus of r subscript s is greater than open fraction z subscript alpha by 2 divided by square root of n minus 1 close fraction.">
            <a:extLst>
              <a:ext uri="{FF2B5EF4-FFF2-40B4-BE49-F238E27FC236}">
                <a16:creationId xmlns:a16="http://schemas.microsoft.com/office/drawing/2014/main" id="{E32014E0-E5C4-41F2-BFDB-421DC7B7E1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42" y="1219200"/>
            <a:ext cx="7177515" cy="468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536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Performing the Rank Correlation Test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600" dirty="0"/>
              <a:t>The academic performances of </a:t>
            </a:r>
            <a:r>
              <a:rPr sz="2600" dirty="0">
                <a:latin typeface="Cambria Math"/>
              </a:rPr>
              <a:t>12</a:t>
            </a:r>
            <a:r>
              <a:rPr sz="2600" dirty="0"/>
              <a:t> college graduates are observed to examine the relationship between their </a:t>
            </a:r>
            <a:r>
              <a:rPr lang="en-IN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IN" sz="1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IN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r>
              <a:rPr lang="en-IN" sz="1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IN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T</a:t>
            </a:r>
            <a:r>
              <a:rPr sz="2600" dirty="0"/>
              <a:t> scores and their </a:t>
            </a:r>
            <a:r>
              <a:rPr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G</a:t>
            </a:r>
            <a:r>
              <a:rPr lang="en-US" sz="1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P</a:t>
            </a:r>
            <a:r>
              <a:rPr lang="en-US" sz="1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r>
              <a:rPr lang="en-US" sz="1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sz="2600" dirty="0"/>
              <a:t>. The </a:t>
            </a:r>
            <a:r>
              <a:rPr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US" sz="1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r>
              <a:rPr lang="en-US" sz="1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T</a:t>
            </a:r>
            <a:r>
              <a:rPr sz="2600" dirty="0"/>
              <a:t> scores (combined mathematics and critical reading sections which could yield a maximum score of </a:t>
            </a:r>
            <a:r>
              <a:rPr sz="2600" dirty="0">
                <a:latin typeface="Cambria Math"/>
              </a:rPr>
              <a:t>1600</a:t>
            </a:r>
            <a:r>
              <a:rPr sz="2600" dirty="0"/>
              <a:t>) and the </a:t>
            </a:r>
            <a:r>
              <a:rPr lang="en-IN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G</a:t>
            </a:r>
            <a:r>
              <a:rPr lang="en-IN" sz="1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IN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P</a:t>
            </a:r>
            <a:r>
              <a:rPr lang="en-IN" sz="1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IN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r>
              <a:rPr lang="en-IN" sz="1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IN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sz="2600" dirty="0"/>
              <a:t> are given in the following table.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7AAB49-851F-7D42-EFEF-F00787A71BD4}"/>
              </a:ext>
            </a:extLst>
          </p:cNvPr>
          <p:cNvSpPr txBox="1"/>
          <p:nvPr/>
        </p:nvSpPr>
        <p:spPr>
          <a:xfrm>
            <a:off x="457200" y="3455895"/>
            <a:ext cx="82296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IN" sz="2600" b="1" dirty="0"/>
              <a:t>Table 3 – S</a:t>
            </a:r>
            <a:r>
              <a:rPr lang="en-IN" sz="100" b="1" dirty="0"/>
              <a:t> </a:t>
            </a:r>
            <a:r>
              <a:rPr lang="en-IN" sz="2600" b="1" dirty="0"/>
              <a:t>A</a:t>
            </a:r>
            <a:r>
              <a:rPr lang="en-IN" sz="100" b="1" dirty="0"/>
              <a:t> </a:t>
            </a:r>
            <a:r>
              <a:rPr lang="en-IN" sz="2600" b="1" dirty="0"/>
              <a:t>T Scores and G</a:t>
            </a:r>
            <a:r>
              <a:rPr lang="en-IN" sz="100" b="1" dirty="0"/>
              <a:t> </a:t>
            </a:r>
            <a:r>
              <a:rPr lang="en-IN" sz="2600" b="1" dirty="0"/>
              <a:t>P</a:t>
            </a:r>
            <a:r>
              <a:rPr lang="en-IN" sz="100" b="1" dirty="0"/>
              <a:t> </a:t>
            </a:r>
            <a:r>
              <a:rPr lang="en-IN" sz="2600" b="1" dirty="0"/>
              <a:t>A</a:t>
            </a:r>
            <a:r>
              <a:rPr lang="en-IN" sz="100" b="1" dirty="0"/>
              <a:t> </a:t>
            </a:r>
            <a:r>
              <a:rPr lang="en-IN" sz="2600" b="1" dirty="0"/>
              <a:t>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The table contains three columns and twelve rows excluding the column headers: Student, S A T denoted x, and G P A denoted y.&#10;In this slide we mentioned four rows of the table.&#10;&#10;Row 1: Student 1, S A T score is 1210, G P A is 4.00.&#10;Row 2: Student 2, S A T score is 1110, G P A is 3.97.&#10;Row 3: Student 3, S A T score is 1140, G P A is 3.92.&#10;Row 4: Student 4, S A T score is 1080, G P A is 3.85.&#10;&#10;Table will be continued in the next slide.">
                <a:extLst>
                  <a:ext uri="{FF2B5EF4-FFF2-40B4-BE49-F238E27FC236}">
                    <a16:creationId xmlns:a16="http://schemas.microsoft.com/office/drawing/2014/main" id="{78C37C75-B2F7-4F4A-AD61-79EDC83304C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295930504"/>
                  </p:ext>
                </p:extLst>
              </p:nvPr>
            </p:nvGraphicFramePr>
            <p:xfrm>
              <a:off x="457200" y="3997643"/>
              <a:ext cx="8001000" cy="18288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667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4558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dirty="0"/>
                            <a:t>Student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1800" dirty="0"/>
                            <a:t>SAT</a:t>
                          </a:r>
                          <a:r>
                            <a:rPr lang="en-US" sz="1800" dirty="0"/>
                            <a:t> </a:t>
                          </a:r>
                          <a:r>
                            <a:rPr sz="1800" dirty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sz="180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sz="1800" dirty="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sz="1800" dirty="0"/>
                            <a:t>GPA</a:t>
                          </a:r>
                          <a:r>
                            <a:rPr lang="en-US" sz="1800" dirty="0"/>
                            <a:t> </a:t>
                          </a:r>
                          <a:r>
                            <a:rPr sz="1800" dirty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r>
                            <a:rPr sz="1800" dirty="0"/>
                            <a:t>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455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1210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4.00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455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2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1110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3.97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455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1140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3.92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455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4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1080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3.85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465918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The table contains three columns and twelve rows excluding the column headers: Student, S A T denoted x, and G P A denoted y.&#10;In this slide we mentioned four rows of the table.&#10;&#10;Row 1: Student 1, S A T score is 1210, G P A is 4.00.&#10;Row 2: Student 2, S A T score is 1110, G P A is 3.97.&#10;Row 3: Student 3, S A T score is 1140, G P A is 3.92.&#10;Row 4: Student 4, S A T score is 1080, G P A is 3.85.&#10;&#10;Table will be continued in the next slide.">
                <a:extLst>
                  <a:ext uri="{FF2B5EF4-FFF2-40B4-BE49-F238E27FC236}">
                    <a16:creationId xmlns:a16="http://schemas.microsoft.com/office/drawing/2014/main" id="{78C37C75-B2F7-4F4A-AD61-79EDC83304C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295930504"/>
                  </p:ext>
                </p:extLst>
              </p:nvPr>
            </p:nvGraphicFramePr>
            <p:xfrm>
              <a:off x="457200" y="3997643"/>
              <a:ext cx="8001000" cy="18288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667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667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dirty="0"/>
                            <a:t>Student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86" t="-8333" r="-100686" b="-4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228" t="-8333" r="-457" b="-428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1210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4.00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2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1110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3.97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1140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3.92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4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1080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 dirty="0"/>
                            <a:t>3.85</a:t>
                          </a:r>
                          <a:endParaRPr sz="1800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46591865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25DC01D-28E8-4741-A921-4AC08085749F}"/>
</file>

<file path=customXml/itemProps2.xml><?xml version="1.0" encoding="utf-8"?>
<ds:datastoreItem xmlns:ds="http://schemas.openxmlformats.org/officeDocument/2006/customXml" ds:itemID="{BB4F714F-739B-4C83-8BCE-7AEAA8057400}"/>
</file>

<file path=customXml/itemProps3.xml><?xml version="1.0" encoding="utf-8"?>
<ds:datastoreItem xmlns:ds="http://schemas.openxmlformats.org/officeDocument/2006/customXml" ds:itemID="{711D3926-0003-4712-8E3F-377582E215A1}"/>
</file>

<file path=docProps/app.xml><?xml version="1.0" encoding="utf-8"?>
<Properties xmlns="http://schemas.openxmlformats.org/officeDocument/2006/extended-properties" xmlns:vt="http://schemas.openxmlformats.org/officeDocument/2006/docPropsVTypes">
  <TotalTime>3296</TotalTime>
  <Words>786</Words>
  <Application>Microsoft Office PowerPoint</Application>
  <PresentationFormat>On-screen Show (4:3)</PresentationFormat>
  <Paragraphs>224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Courier New</vt:lpstr>
      <vt:lpstr>Arial</vt:lpstr>
      <vt:lpstr>Calibri</vt:lpstr>
      <vt:lpstr>Cambria Math</vt:lpstr>
      <vt:lpstr>Office Theme</vt:lpstr>
      <vt:lpstr>Section 17.4</vt:lpstr>
      <vt:lpstr>Formula: Spearman Rank Correlation Coefficient</vt:lpstr>
      <vt:lpstr>Example 1: Calculating the Spearman Rank Correlation Coefficient—Slide 1</vt:lpstr>
      <vt:lpstr>Example 1: Calculating the Spearman Rank Correlation Coefficient—Slide 2</vt:lpstr>
      <vt:lpstr>Example 1: Calculating the Spearman Rank Correlation Coefficient—Slide 3</vt:lpstr>
      <vt:lpstr>Example 1: Calculating the Spearman Rank Correlation Coefficient—Slide 4</vt:lpstr>
      <vt:lpstr>Rank Correlation Procedure—Slide 1</vt:lpstr>
      <vt:lpstr>Rank Correlation Procedure—Slide 2</vt:lpstr>
      <vt:lpstr>Example 2: Performing the Rank Correlation Test—Slide 1</vt:lpstr>
      <vt:lpstr>Example 2: Performing the Rank Correlation Test—Slide 2</vt:lpstr>
      <vt:lpstr>Example 2: Performing the Rank Correlation Test—Slide 3</vt:lpstr>
      <vt:lpstr>Example 2: Performing the Rank Correlation Test—Slide 4</vt:lpstr>
      <vt:lpstr>Example 2: Performing the Rank Correlation Test—Slide 5</vt:lpstr>
      <vt:lpstr>Example 2: Performing the Rank Correlation Test—Slide 6</vt:lpstr>
      <vt:lpstr>Example 2: Performing the Rank Correlation Test—Slide 7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Business Statistics, 2nd Edition - 17.4 - The Rank Correlation Test</dc:title>
  <dc:creator>Hawkes Learning</dc:creator>
  <cp:lastModifiedBy>Kodanda Ram Bade</cp:lastModifiedBy>
  <cp:revision>155</cp:revision>
  <dcterms:created xsi:type="dcterms:W3CDTF">2013-04-26T14:43:13Z</dcterms:created>
  <dcterms:modified xsi:type="dcterms:W3CDTF">2025-10-07T05:34:29Z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