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90" r:id="rId4"/>
    <p:sldId id="301" r:id="rId5"/>
    <p:sldId id="262" r:id="rId6"/>
    <p:sldId id="295" r:id="rId7"/>
    <p:sldId id="296" r:id="rId8"/>
    <p:sldId id="268" r:id="rId9"/>
    <p:sldId id="291" r:id="rId10"/>
    <p:sldId id="271" r:id="rId11"/>
    <p:sldId id="297" r:id="rId12"/>
    <p:sldId id="274" r:id="rId13"/>
    <p:sldId id="298" r:id="rId14"/>
    <p:sldId id="292" r:id="rId15"/>
    <p:sldId id="277" r:id="rId16"/>
    <p:sldId id="278" r:id="rId17"/>
    <p:sldId id="294" r:id="rId18"/>
    <p:sldId id="299" r:id="rId19"/>
    <p:sldId id="284" r:id="rId20"/>
    <p:sldId id="300" r:id="rId21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00"/>
    <a:srgbClr val="2D7D9F"/>
    <a:srgbClr val="00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17.</a:t>
            </a:r>
            <a:r>
              <a:rPr lang="en-US" dirty="0"/>
              <a:t>5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The Runs Test for Randomness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lang="en-US" sz="2900" dirty="0"/>
              <a:t>Example 1: Performing the Runs Test to Determine if a Sequence of Coin Flips is Random—Slide 6</a:t>
            </a:r>
            <a:endParaRPr sz="2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c.  H H T H T 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H T H 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 H T H 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 </a:t>
                </a:r>
                <a:r>
                  <a:rPr lang="en-US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H</a:t>
                </a:r>
              </a:p>
              <a:p>
                <a:pPr>
                  <a:defRPr sz="2800"/>
                </a:pPr>
                <a:r>
                  <a:rPr lang="en-US" dirty="0"/>
                  <a:t>    </a:t>
                </a:r>
                <a:r>
                  <a:rPr lang="en-US" i="1" dirty="0"/>
                  <a:t>N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=20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observations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    </a:t>
                </a:r>
                <a:r>
                  <a:rPr lang="en-US" i="1" dirty="0"/>
                  <a:t>m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=11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heads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    </a:t>
                </a:r>
                <a:r>
                  <a:rPr lang="en-US" i="1" dirty="0"/>
                  <a:t>n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=9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tails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    </a:t>
                </a:r>
                <a:r>
                  <a:rPr lang="en-US" i="1" dirty="0"/>
                  <a:t>R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=13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runs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​​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lang="en-US" sz="2900" dirty="0"/>
              <a:t>Example 1: Performing the Runs Test to Determine if a Sequence of Coin Flips is Random—Slide 7</a:t>
            </a:r>
            <a:endParaRPr sz="2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​Using Appendix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US" dirty="0"/>
                  <a:t>, Table </a:t>
                </a: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en-US" dirty="0"/>
                  <a:t>, we see that the critical values are </a:t>
                </a:r>
                <a:r>
                  <a:rPr lang="en-IN" i="1" dirty="0"/>
                  <a:t>R </a:t>
                </a:r>
                <a:r>
                  <a:rPr lang="en-IN" dirty="0"/>
                  <a:t>≤ 6 or </a:t>
                </a:r>
                <a:r>
                  <a:rPr lang="en-IN" i="1" dirty="0"/>
                  <a:t>R </a:t>
                </a:r>
                <a:r>
                  <a:rPr lang="en-IN" dirty="0"/>
                  <a:t>≥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dirty="0"/>
                  <a:t> at the </a:t>
                </a:r>
                <a:r>
                  <a:rPr lang="en-US" dirty="0">
                    <a:latin typeface="Cambria Math"/>
                  </a:rPr>
                  <a:t>0.05</a:t>
                </a:r>
                <a:r>
                  <a:rPr lang="en-US" dirty="0"/>
                  <a:t> level of significance. Since </a:t>
                </a:r>
                <a:r>
                  <a:rPr lang="en-US" i="1" dirty="0"/>
                  <a:t>R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13</m:t>
                    </m:r>
                  </m:oMath>
                </a14:m>
                <a:r>
                  <a:rPr lang="en-US" dirty="0"/>
                  <a:t>, we fail to reject the null hypothesis and conclude that there is not sufficient evidence of non-randomness.</a:t>
                </a:r>
              </a:p>
              <a:p>
                <a:r>
                  <a:rPr lang="en-US" sz="2200" dirty="0"/>
                  <a:t>​</a:t>
                </a:r>
                <a:endParaRPr sz="22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Content Placeholder 6" descr="A graph shows the rejection region to reject or accept the null hypothesis. It shows a horizontal line labeled “ R,” with two vertical lines drawn at the critical values, 6 and 16. The region between the critical values from 6 to 16 is labeled “Fail to Reject H subscript 0.” The region to the left of the critical value, 6 and the region to the right of the critical value, 16 is labeled, “Reject H subscript 0.” The test statistic value is marked between the critical values from 6 to 16 which is 13.">
            <a:extLst>
              <a:ext uri="{FF2B5EF4-FFF2-40B4-BE49-F238E27FC236}">
                <a16:creationId xmlns:a16="http://schemas.microsoft.com/office/drawing/2014/main" id="{44213467-CD0B-45AB-A365-2EBF88B48B4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6552"/>
          <a:stretch>
            <a:fillRect/>
          </a:stretch>
        </p:blipFill>
        <p:spPr>
          <a:xfrm>
            <a:off x="1676400" y="3415553"/>
            <a:ext cx="5791200" cy="11849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D86920-B7A5-023E-225B-B39A9E672BB1}"/>
              </a:ext>
            </a:extLst>
          </p:cNvPr>
          <p:cNvSpPr txBox="1"/>
          <p:nvPr/>
        </p:nvSpPr>
        <p:spPr>
          <a:xfrm>
            <a:off x="3886200" y="4600542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Figure 3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722894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Performing the Runs Test to Detect a Pattern in College Applications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The admissions office of a college records the in-state versus out-of-state status of </a:t>
            </a:r>
            <a:r>
              <a:rPr sz="2800" dirty="0">
                <a:latin typeface="Cambria Math"/>
              </a:rPr>
              <a:t>28</a:t>
            </a:r>
            <a:r>
              <a:rPr sz="2800" dirty="0"/>
              <a:t> applicants in the order the applications arrive. The data set is given as follows.</a:t>
            </a:r>
          </a:p>
          <a:p>
            <a:pPr algn="ctr"/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I O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I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O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I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O I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sz="28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endParaRPr sz="28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sz="2800" dirty="0"/>
              <a:t>Is this sequence random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?</a:t>
            </a:r>
            <a:r>
              <a:rPr sz="2800" dirty="0"/>
              <a:t> Test at the </a:t>
            </a:r>
            <a:r>
              <a:rPr sz="2800" dirty="0">
                <a:latin typeface="Cambria Math"/>
              </a:rPr>
              <a:t>0.05</a:t>
            </a:r>
            <a:r>
              <a:rPr sz="2800" dirty="0"/>
              <a:t> level.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dirty="0"/>
              <a:t>Example</a:t>
            </a:r>
            <a:r>
              <a:rPr lang="en-IN" dirty="0"/>
              <a:t> </a:t>
            </a:r>
            <a:r>
              <a:rPr dirty="0"/>
              <a:t>2: Performing the Runs Test to Detect a Pattern in College Applications</a:t>
            </a:r>
            <a:r>
              <a:rPr lang="en-US" dirty="0"/>
              <a:t>—Slide 2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To test the randomness of this sequence at the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level of significance, we obtain the following.</a:t>
                </a:r>
                <a:endParaRPr lang="en-US" dirty="0"/>
              </a:p>
              <a:p>
                <a:pPr>
                  <a:defRPr sz="2800"/>
                </a:pPr>
                <a:r>
                  <a:rPr lang="en-US" i="1" dirty="0"/>
                  <a:t>	N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mtClean="0">
                        <a:latin typeface="Cambria Math" panose="02040503050406030204" pitchFamily="18" charset="0"/>
                      </a:rPr>
                      <m:t>=28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observations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sz="2800" dirty="0"/>
              </a:p>
              <a:p>
                <a:r>
                  <a:rPr lang="en-US" i="1" dirty="0"/>
                  <a:t>	m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=21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in</m:t>
                    </m:r>
                    <m:r>
                      <m:rPr>
                        <m:nor/>
                      </m:rPr>
                      <a:rPr lang="en-US" b="0" i="0" smtClean="0"/>
                      <m:t>−</m:t>
                    </m:r>
                    <m:r>
                      <m:rPr>
                        <m:nor/>
                      </m:rPr>
                      <a:rPr lang="en-US"/>
                      <m:t>state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applicants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sz="2800" dirty="0"/>
              </a:p>
              <a:p>
                <a:r>
                  <a:rPr lang="en-US" i="1" dirty="0"/>
                  <a:t>	n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=7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out</m:t>
                    </m:r>
                    <m:r>
                      <m:rPr>
                        <m:nor/>
                      </m:rPr>
                      <a:rPr lang="en-US" b="0" i="0" smtClean="0"/>
                      <m:t>−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 b="0" i="0" smtClean="0"/>
                      <m:t>−</m:t>
                    </m:r>
                    <m:r>
                      <m:rPr>
                        <m:nor/>
                      </m:rPr>
                      <a:rPr lang="en-US"/>
                      <m:t>state</m:t>
                    </m:r>
                    <m:r>
                      <m:rPr>
                        <m:nor/>
                      </m:rPr>
                      <a:rPr lang="en-IN" b="0" i="0" smtClean="0"/>
                      <m:t> </m:t>
                    </m:r>
                    <m:r>
                      <m:rPr>
                        <m:nor/>
                      </m:rPr>
                      <a:rPr lang="en-US"/>
                      <m:t>applicants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dirty="0"/>
              </a:p>
              <a:p>
                <a:r>
                  <a:rPr lang="en-US" b="0" i="1" dirty="0"/>
                  <a:t>	R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=7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runs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6282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5EC76-0641-4F94-9827-964825067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Performing the Runs Test to Detect a Pattern in College Applications—Slide 3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708B057-9EA8-41E8-9ECC-95743954F999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IN" sz="2400" dirty="0"/>
                  <a:t>Since </a:t>
                </a:r>
                <a:r>
                  <a:rPr lang="en-IN" sz="2400" i="1" dirty="0"/>
                  <a:t>m </a:t>
                </a:r>
                <a:r>
                  <a:rPr lang="en-IN" sz="24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&gt;</a:t>
                </a:r>
                <a14:m>
                  <m:oMath xmlns:m="http://schemas.openxmlformats.org/officeDocument/2006/math">
                    <m:r>
                      <a:rPr lang="en-IN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sz="2400">
                        <a:latin typeface="Cambria Math" panose="02040503050406030204" pitchFamily="18" charset="0"/>
                      </a:rPr>
                      <m:t>20</m:t>
                    </m:r>
                  </m:oMath>
                </a14:m>
                <a:r>
                  <a:rPr lang="en-IN" sz="2400" dirty="0"/>
                  <a:t>, we calculate</a:t>
                </a:r>
                <a:endParaRPr lang="en-IN" sz="1900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708B057-9EA8-41E8-9ECC-95743954F9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11" t="-98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mu subscript R and sigma subscript R.">
            <a:extLst>
              <a:ext uri="{FF2B5EF4-FFF2-40B4-BE49-F238E27FC236}">
                <a16:creationId xmlns:a16="http://schemas.microsoft.com/office/drawing/2014/main" id="{3799B1EC-6C0C-BF32-7952-642CEA707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675" y="1067387"/>
            <a:ext cx="1390650" cy="419100"/>
          </a:xfrm>
          <a:prstGeom prst="rect">
            <a:avLst/>
          </a:prstGeom>
        </p:spPr>
      </p:pic>
      <p:pic>
        <p:nvPicPr>
          <p:cNvPr id="6" name="Picture 5" descr="mu subscript R equals 1 plus open fraction 2 times m times small n whole divided by capital N close fraction.&#10;By substituting the known values we get, 1 plus open fraction 2 times 7 times 21 whole divided by 28 close fraction equals 11.5.&#10;&#10;and, sigma subscript R equals square root of open fraction 2 times m times small n times open parenthesis 2 times m times small n minus capital N close parenthesis whole divided by capital N squared times open parenthesis capital N minus 1 close parenthesis close fraction.&#10;By substituting the known values we get, square root of open fraction 2 times 7 times 21 times open parenthesis 2 times 7 times 21 minus 28 close parenthesis whole divided by 28 squared times open parenthesis 28 minus 1 close parenthesis close fraction. It approximately equal to 1.92.">
            <a:extLst>
              <a:ext uri="{FF2B5EF4-FFF2-40B4-BE49-F238E27FC236}">
                <a16:creationId xmlns:a16="http://schemas.microsoft.com/office/drawing/2014/main" id="{7066F90E-1FF1-D6A7-146B-38133C331B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7103" y="1587000"/>
            <a:ext cx="5555395" cy="216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41A9FE-A407-C7FA-BD81-1AF2682DC1F7}"/>
              </a:ext>
            </a:extLst>
          </p:cNvPr>
          <p:cNvSpPr txBox="1"/>
          <p:nvPr/>
        </p:nvSpPr>
        <p:spPr>
          <a:xfrm>
            <a:off x="457200" y="3805535"/>
            <a:ext cx="4419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dirty="0"/>
              <a:t>Thus, we have the following.</a:t>
            </a:r>
          </a:p>
        </p:txBody>
      </p:sp>
      <p:pic>
        <p:nvPicPr>
          <p:cNvPr id="10" name="Picture 9" descr="z equals open fraction R minus mu subscript R whole divided by sigma subscript R close fraction &#10;By substituting the known values, we get, open fraction 7 minus 11.5 whole divided by 1.92 close fraction. It approximately equal to negative 2.34">
            <a:extLst>
              <a:ext uri="{FF2B5EF4-FFF2-40B4-BE49-F238E27FC236}">
                <a16:creationId xmlns:a16="http://schemas.microsoft.com/office/drawing/2014/main" id="{0B9A054A-9E64-9A14-6F90-19EC49B2AB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6801" y="4191000"/>
            <a:ext cx="1296000" cy="180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3400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Performing the Runs Test to Detect a Pattern in College Applications</a:t>
            </a:r>
            <a:r>
              <a:rPr lang="en-US" dirty="0"/>
              <a:t>—Slide 4</a:t>
            </a:r>
            <a:endParaRPr dirty="0"/>
          </a:p>
        </p:txBody>
      </p:sp>
      <p:pic>
        <p:nvPicPr>
          <p:cNvPr id="7" name="Content Placeholder 6" descr="A normal distribution graph marks the condition to reject H naught and fail to reject H naught, using z-score. It has a bell-shaped curve centered about the horizontal axis labeled “ z.” The region between the critical values from negative 1.96 to +1.96 is labeled “Fail to Reject H naught.” The region to the left of the critical value, negative  1.96 and the region to the right of the critical value, +1.96 are labeled, “Reject H naught.” The left tail and the right tail of the curve is shaded and labeled “ alpha divided by 2 equal 0.025.”">
            <a:extLst>
              <a:ext uri="{FF2B5EF4-FFF2-40B4-BE49-F238E27FC236}">
                <a16:creationId xmlns:a16="http://schemas.microsoft.com/office/drawing/2014/main" id="{53627EEB-1CE5-4829-B2D8-754F0D4EF838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rcRect b="10535"/>
          <a:stretch>
            <a:fillRect/>
          </a:stretch>
        </p:blipFill>
        <p:spPr>
          <a:xfrm>
            <a:off x="1542627" y="1483236"/>
            <a:ext cx="6058746" cy="3622164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4972F7C-D516-25F1-4F9F-3907E473F9DD}"/>
              </a:ext>
            </a:extLst>
          </p:cNvPr>
          <p:cNvSpPr txBox="1"/>
          <p:nvPr/>
        </p:nvSpPr>
        <p:spPr>
          <a:xfrm>
            <a:off x="3886200" y="5191780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Figure 4</a:t>
            </a:r>
            <a:endParaRPr lang="en-IN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</a:t>
            </a:r>
            <a:r>
              <a:rPr lang="en-IN" dirty="0"/>
              <a:t> </a:t>
            </a:r>
            <a:r>
              <a:rPr dirty="0"/>
              <a:t>2: Performing the Runs Test to Detect a Pattern in College Applications</a:t>
            </a:r>
            <a:r>
              <a:rPr lang="en-US" dirty="0"/>
              <a:t>—Slide 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Since the test statistic is in the rejection region, we reject the null hypothesis that the status of the arriving student applications follows a random sequence.</a:t>
            </a:r>
            <a:endParaRPr lang="en-US" sz="2800" dirty="0"/>
          </a:p>
          <a:p>
            <a:endParaRPr lang="en-IN" dirty="0"/>
          </a:p>
          <a:p>
            <a:endParaRPr lang="en-IN" sz="2800" dirty="0"/>
          </a:p>
          <a:p>
            <a:endParaRPr lang="en-IN" dirty="0"/>
          </a:p>
          <a:p>
            <a:endParaRPr lang="en-IN" sz="2800" dirty="0"/>
          </a:p>
          <a:p>
            <a:pPr>
              <a:defRPr sz="2800"/>
            </a:pPr>
            <a:endParaRPr lang="ar-AE" sz="2800" dirty="0"/>
          </a:p>
          <a:p>
            <a:endParaRPr sz="2800" dirty="0"/>
          </a:p>
        </p:txBody>
      </p:sp>
      <p:pic>
        <p:nvPicPr>
          <p:cNvPr id="7" name="Picture 6" descr="A graph shows the rejection region to reject or accept the null hypothesis. It shows a horizontal line labeled “ z,” with two vertical lines drawn at the critical values, negative 1.96 and +1.96. The region between the critical values from negative 1.96 to +1.96 is labeled “Fail to Reject H subscript 0.” The region to the left of the critical value, negative 1.96 and the region to the right of the critical value, 1.96 is labeled, “Reject H subscript 0.” The test statistic z value is marked to the left of negative 1.96, which is negative 2.34.">
            <a:extLst>
              <a:ext uri="{FF2B5EF4-FFF2-40B4-BE49-F238E27FC236}">
                <a16:creationId xmlns:a16="http://schemas.microsoft.com/office/drawing/2014/main" id="{6A6F6D7A-4FDE-4887-9E56-A51F0D6CF2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2746"/>
          <a:stretch>
            <a:fillRect/>
          </a:stretch>
        </p:blipFill>
        <p:spPr>
          <a:xfrm>
            <a:off x="762000" y="2714344"/>
            <a:ext cx="7487695" cy="155285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54967C3-0F7A-9CD3-2D06-EF5EA866F259}"/>
              </a:ext>
            </a:extLst>
          </p:cNvPr>
          <p:cNvSpPr txBox="1"/>
          <p:nvPr/>
        </p:nvSpPr>
        <p:spPr>
          <a:xfrm>
            <a:off x="3886200" y="4343400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Figure 5</a:t>
            </a:r>
            <a:endParaRPr lang="en-IN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4F792-DC01-4B66-8484-754EE125A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Detecting Randomness of a Set of Numbers—Slide 1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6BADF29-AB7D-46A0-BED6-1F66CDF53EAA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>
                  <a:defRPr sz="2800"/>
                </a:pPr>
                <a:r>
                  <a:rPr lang="en-IN" sz="2500" dirty="0"/>
                  <a:t>Are the following data random</a:t>
                </a:r>
                <a:r>
                  <a:rPr lang="en-IN" sz="25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?</a:t>
                </a:r>
                <a:r>
                  <a:rPr lang="en-IN" sz="2500" dirty="0"/>
                  <a:t> Test at </a:t>
                </a:r>
                <a:r>
                  <a:rPr lang="el-GR" sz="25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α</a:t>
                </a:r>
                <a:r>
                  <a:rPr lang="en-IN" sz="25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N" sz="25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500">
                        <a:latin typeface="Cambria Math" panose="02040503050406030204" pitchFamily="18" charset="0"/>
                      </a:rPr>
                      <m:t>0</m:t>
                    </m:r>
                    <m:r>
                      <a:rPr lang="en-IN" sz="2500">
                        <a:latin typeface="Cambria Math" panose="02040503050406030204" pitchFamily="18" charset="0"/>
                      </a:rPr>
                      <m:t>.</m:t>
                    </m:r>
                    <m:r>
                      <a:rPr lang="en-IN" sz="2500">
                        <a:latin typeface="Cambria Math" panose="02040503050406030204" pitchFamily="18" charset="0"/>
                      </a:rPr>
                      <m:t>05</m:t>
                    </m:r>
                  </m:oMath>
                </a14:m>
                <a:r>
                  <a:rPr lang="en-IN" sz="2500" dirty="0"/>
                  <a:t>.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"/>
                          <m:ctrlPr>
                            <a:rPr lang="ar-AE" sz="25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500">
                              <a:latin typeface="Cambria Math" panose="02040503050406030204" pitchFamily="18" charset="0"/>
                            </a:rPr>
                            <m:t>16</m:t>
                          </m:r>
                          <m:r>
                            <m:rPr>
                              <m:nor/>
                            </m:rPr>
                            <a:rPr lang="ar-AE" sz="2500"/>
                            <m:t>, </m:t>
                          </m:r>
                          <m:r>
                            <a:rPr lang="ar-AE" sz="2500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m:rPr>
                              <m:nor/>
                            </m:rPr>
                            <a:rPr lang="ar-AE" sz="2500"/>
                            <m:t>, </m:t>
                          </m:r>
                          <m:r>
                            <a:rPr lang="ar-AE" sz="2500">
                              <a:latin typeface="Cambria Math" panose="02040503050406030204" pitchFamily="18" charset="0"/>
                            </a:rPr>
                            <m:t>52</m:t>
                          </m:r>
                          <m:r>
                            <m:rPr>
                              <m:nor/>
                            </m:rPr>
                            <a:rPr lang="ar-AE" sz="2500"/>
                            <m:t>, </m:t>
                          </m:r>
                          <m:r>
                            <a:rPr lang="ar-AE" sz="2500">
                              <a:latin typeface="Cambria Math" panose="02040503050406030204" pitchFamily="18" charset="0"/>
                            </a:rPr>
                            <m:t>11</m:t>
                          </m:r>
                          <m:r>
                            <m:rPr>
                              <m:nor/>
                            </m:rPr>
                            <a:rPr lang="ar-AE" sz="2500"/>
                            <m:t>, </m:t>
                          </m:r>
                          <m:r>
                            <a:rPr lang="ar-AE" sz="2500">
                              <a:latin typeface="Cambria Math" panose="02040503050406030204" pitchFamily="18" charset="0"/>
                            </a:rPr>
                            <m:t>38</m:t>
                          </m:r>
                          <m:r>
                            <m:rPr>
                              <m:nor/>
                            </m:rPr>
                            <a:rPr lang="ar-AE" sz="2500"/>
                            <m:t>, </m:t>
                          </m:r>
                          <m:r>
                            <a:rPr lang="ar-AE" sz="2500">
                              <a:latin typeface="Cambria Math" panose="02040503050406030204" pitchFamily="18" charset="0"/>
                            </a:rPr>
                            <m:t>47</m:t>
                          </m:r>
                          <m:r>
                            <m:rPr>
                              <m:nor/>
                            </m:rPr>
                            <a:rPr lang="ar-AE" sz="2500"/>
                            <m:t>, </m:t>
                          </m:r>
                          <m:r>
                            <a:rPr lang="ar-AE" sz="250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m:rPr>
                              <m:nor/>
                            </m:rPr>
                            <a:rPr lang="ar-AE" sz="2500"/>
                            <m:t>, </m:t>
                          </m:r>
                          <m:r>
                            <a:rPr lang="ar-AE" sz="2500">
                              <a:latin typeface="Cambria Math" panose="02040503050406030204" pitchFamily="18" charset="0"/>
                            </a:rPr>
                            <m:t>98</m:t>
                          </m:r>
                          <m:r>
                            <m:rPr>
                              <m:nor/>
                            </m:rPr>
                            <a:rPr lang="ar-AE" sz="2500"/>
                            <m:t>, </m:t>
                          </m:r>
                          <m:r>
                            <a:rPr lang="ar-AE" sz="250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</m:oMath>
                  </m:oMathPara>
                </a14:m>
                <a:endParaRPr lang="en-IN" sz="2500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6BADF29-AB7D-46A0-BED6-1F66CDF53E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85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7005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4F792-DC01-4B66-8484-754EE125A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Detecting Randomness of a Set of Numbers—Slide 2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6BADF29-AB7D-46A0-BED6-1F66CDF53EAA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IN" b="1" dirty="0"/>
                  <a:t>Solution</a:t>
                </a:r>
              </a:p>
              <a:p>
                <a:r>
                  <a:rPr lang="en-IN" dirty="0"/>
                  <a:t>How do you test randomness with a numerical set</a:t>
                </a:r>
                <a:r>
                  <a:rPr lang="en-IN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?</a:t>
                </a:r>
                <a:r>
                  <a:rPr lang="en-IN" dirty="0"/>
                  <a:t> Create a new data set comparing each value to the median value. To do this, substitute each value in the original data set with an A if it is above the median value, a B if it is below the median value, and eliminate any values that equal the median.</a:t>
                </a:r>
              </a:p>
              <a:p>
                <a:pPr>
                  <a:defRPr sz="2800"/>
                </a:pPr>
                <a:r>
                  <a:rPr lang="en-IN" i="1" dirty="0"/>
                  <a:t>H</a:t>
                </a: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₀</a:t>
                </a:r>
                <a:r>
                  <a:rPr lang="en-IN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AE" dirty="0"/>
                  <a:t>:</a:t>
                </a:r>
                <a:r>
                  <a:rPr lang="en-US" dirty="0"/>
                  <a:t> </a:t>
                </a:r>
                <a:r>
                  <a:rPr lang="en-IN" dirty="0"/>
                  <a:t>The data are random.</a:t>
                </a:r>
              </a:p>
              <a:p>
                <a:pPr>
                  <a:defRPr sz="2800"/>
                </a:pPr>
                <a:r>
                  <a:rPr lang="en-IN" i="1" dirty="0"/>
                  <a:t>H</a:t>
                </a:r>
                <a:r>
                  <a:rPr lang="en-IN" sz="1050" i="1" dirty="0"/>
                  <a:t> </a:t>
                </a:r>
                <a:r>
                  <a:rPr lang="en-IN" i="1" baseline="-25000" dirty="0"/>
                  <a:t>a</a:t>
                </a:r>
                <a:r>
                  <a:rPr lang="en-IN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/>
                  <a:t>:</a:t>
                </a:r>
                <a:r>
                  <a:rPr lang="ar-AE" dirty="0"/>
                  <a:t> </a:t>
                </a:r>
                <a:r>
                  <a:rPr lang="en-IN" dirty="0"/>
                  <a:t>The data are not random.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IN"/>
                        <m:t>Median</m:t>
                      </m:r>
                      <m:r>
                        <a:rPr lang="en-IN">
                          <a:latin typeface="Cambria Math" panose="02040503050406030204" pitchFamily="18" charset="0"/>
                        </a:rPr>
                        <m:t>=25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6BADF29-AB7D-46A0-BED6-1F66CDF53E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03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656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Detecting Randomness of a Set of Numbers</a:t>
            </a:r>
            <a:r>
              <a:rPr lang="en-US" dirty="0"/>
              <a:t>—Slide 3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Placeholder 2" descr="Data point 16 is less than median 25, so denoted as B.&#10;Data point 25 is equal to median 25, so denoted as empty set.&#10;Data point 52 is greater than median 25, so denoted as A.&#10;Data point 11 is less than median 25, so denoted as B.&#10;Data point 38 is greater than median 25, so denoted as A.&#10;Data point 47 is greater than median 25, so denoted as A.&#10;Data point 12 is less than median 25, so denoted as B.&#10;Data point 98 is greater than median 25, so denoted as A.&#10;Data point 4 is less than median 25, so denoted as B.&#10;To calculate Runs, ignore empty set and two consecutive runs denoted as single run.">
                <a:extLst>
                  <a:ext uri="{FF2B5EF4-FFF2-40B4-BE49-F238E27FC236}">
                    <a16:creationId xmlns:a16="http://schemas.microsoft.com/office/drawing/2014/main" id="{051B83B2-359C-4891-A6FD-8AD19EB45D9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247631283"/>
                  </p:ext>
                </p:extLst>
              </p:nvPr>
            </p:nvGraphicFramePr>
            <p:xfrm>
              <a:off x="1143000" y="1097280"/>
              <a:ext cx="6705603" cy="10363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4506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25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 dirty="0">
                              <a:latin typeface="Cambria Math"/>
                            </a:rPr>
                            <a:t>52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11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38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47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12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98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4</a:t>
                          </a: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B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∅</m:t>
                                </m:r>
                              </m:oMath>
                            </m:oMathPara>
                          </a14:m>
                          <a:endParaRPr sz="280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A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B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 dirty="0"/>
                            <a:t>A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A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B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 dirty="0"/>
                            <a:t>A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 dirty="0"/>
                            <a:t>B</a:t>
                          </a: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Placeholder 2" descr="Data point 16 is less than median 25, so denoted as B.&#10;Data point 25 is equal to median 25, so denoted as empty set.&#10;Data point 52 is greater than median 25, so denoted as A.&#10;Data point 11 is less than median 25, so denoted as B.&#10;Data point 38 is greater than median 25, so denoted as A.&#10;Data point 47 is greater than median 25, so denoted as A.&#10;Data point 12 is less than median 25, so denoted as B.&#10;Data point 98 is greater than median 25, so denoted as A.&#10;Data point 4 is less than median 25, so denoted as B.&#10;To calculate Runs, ignore empty set and two consecutive runs denoted as single run.">
                <a:extLst>
                  <a:ext uri="{FF2B5EF4-FFF2-40B4-BE49-F238E27FC236}">
                    <a16:creationId xmlns:a16="http://schemas.microsoft.com/office/drawing/2014/main" id="{051B83B2-359C-4891-A6FD-8AD19EB45D9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247631283"/>
                  </p:ext>
                </p:extLst>
              </p:nvPr>
            </p:nvGraphicFramePr>
            <p:xfrm>
              <a:off x="1143000" y="1097280"/>
              <a:ext cx="6705603" cy="10363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74506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745067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16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25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 dirty="0">
                              <a:latin typeface="Cambria Math"/>
                            </a:rPr>
                            <a:t>52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11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38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47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12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98</a:t>
                          </a:r>
                        </a:p>
                      </a:txBody>
                      <a:tcP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800">
                              <a:latin typeface="Cambria Math"/>
                            </a:rPr>
                            <a:t>4</a:t>
                          </a: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B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000" t="-111765" r="-697561" b="-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A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B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 dirty="0"/>
                            <a:t>A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A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/>
                            <a:t>B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 dirty="0"/>
                            <a:t>A</a:t>
                          </a: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/>
                          </a:pPr>
                          <a:r>
                            <a:rPr sz="2800" dirty="0"/>
                            <a:t>B</a:t>
                          </a:r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B14EF72-FBBB-5B49-F613-7E79F0D1A267}"/>
                  </a:ext>
                </a:extLst>
              </p:cNvPr>
              <p:cNvSpPr txBox="1"/>
              <p:nvPr/>
            </p:nvSpPr>
            <p:spPr>
              <a:xfrm>
                <a:off x="1143000" y="2590800"/>
                <a:ext cx="4495800" cy="14711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IN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m</a:t>
                </a:r>
                <a14:m>
                  <m:oMath xmlns:m="http://schemas.openxmlformats.org/officeDocument/2006/math">
                    <m:r>
                      <a:rPr kumimoji="0" lang="en-IN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IN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=4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(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the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number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of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A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'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s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)</m:t>
                    </m:r>
                    <m:r>
                      <a:rPr kumimoji="0" lang="en-US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b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+mn-ea"/>
                    <a:cs typeface="+mn-cs"/>
                  </a:rPr>
                </a:br>
                <a:r>
                  <a:rPr kumimoji="0" lang="en-IN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n</a:t>
                </a:r>
                <a14:m>
                  <m:oMath xmlns:m="http://schemas.openxmlformats.org/officeDocument/2006/math">
                    <m:r>
                      <a:rPr kumimoji="0" lang="en-IN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=4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(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the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number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of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B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'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s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)</m:t>
                    </m:r>
                  </m:oMath>
                </a14:m>
                <a:endParaRPr kumimoji="0" lang="en-I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en-IN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R</a:t>
                </a:r>
                <a14:m>
                  <m:oMath xmlns:m="http://schemas.openxmlformats.org/officeDocument/2006/math">
                    <m:r>
                      <a:rPr kumimoji="0" lang="en-IN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=7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(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the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number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of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runs</m:t>
                    </m:r>
                    <m:r>
                      <m:rPr>
                        <m:nor/>
                      </m:rPr>
                      <a:rPr kumimoji="0" lang="en-IN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)</m:t>
                    </m:r>
                  </m:oMath>
                </a14:m>
                <a:endParaRPr kumimoji="0" lang="en-I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B14EF72-FBBB-5B49-F613-7E79F0D1A2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590800"/>
                <a:ext cx="4495800" cy="1471172"/>
              </a:xfrm>
              <a:prstGeom prst="rect">
                <a:avLst/>
              </a:prstGeom>
              <a:blipFill>
                <a:blip r:embed="rId3"/>
                <a:stretch>
                  <a:fillRect l="-2849" t="-3734" b="-1120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Definition: </a:t>
            </a:r>
            <a:r>
              <a:rPr dirty="0"/>
              <a:t>Run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0421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run</a:t>
            </a:r>
            <a:r>
              <a:rPr sz="2800" dirty="0"/>
              <a:t> is a series of increasing values, a series of decreasing values, or a sequence of at least one symbol.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Detecting Randomness of a Set of Numbers</a:t>
            </a:r>
            <a:r>
              <a:rPr lang="en-US" dirty="0"/>
              <a:t>—Slide 4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Using Appendix A, Table </a:t>
                </a:r>
                <a:r>
                  <a:rPr lang="en-IN" dirty="0">
                    <a:ea typeface="Cambria Math" panose="02040503050406030204" pitchFamily="18" charset="0"/>
                  </a:rPr>
                  <a:t>M</a:t>
                </a:r>
                <a:r>
                  <a:rPr lang="en-IN" dirty="0"/>
                  <a:t> the rejection region is </a:t>
                </a:r>
                <a:r>
                  <a:rPr lang="en-IN" i="1" dirty="0"/>
                  <a:t>R </a:t>
                </a:r>
                <a:r>
                  <a:rPr lang="en-IN" dirty="0"/>
                  <a:t>≤ 1 or </a:t>
                </a:r>
                <a:r>
                  <a:rPr lang="en-IN" i="1" dirty="0"/>
                  <a:t>R </a:t>
                </a:r>
                <a:r>
                  <a:rPr lang="en-IN" dirty="0"/>
                  <a:t>≥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IN" dirty="0"/>
                  <a:t> at the </a:t>
                </a:r>
                <a:r>
                  <a:rPr lang="en-IN" dirty="0">
                    <a:latin typeface="Cambria Math"/>
                  </a:rPr>
                  <a:t>0.05</a:t>
                </a:r>
                <a:r>
                  <a:rPr lang="en-IN" dirty="0"/>
                  <a:t> level of significance. Since </a:t>
                </a:r>
                <a:r>
                  <a:rPr lang="en-IN" i="1" dirty="0"/>
                  <a:t>R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=7</m:t>
                    </m:r>
                  </m:oMath>
                </a14:m>
                <a:r>
                  <a:rPr lang="en-IN" dirty="0"/>
                  <a:t>, we fail to reject </a:t>
                </a:r>
                <a:r>
                  <a:rPr lang="en-IN" i="1" dirty="0"/>
                  <a:t>H</a:t>
                </a: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₀</a:t>
                </a:r>
                <a:r>
                  <a:rPr lang="ar-AE" dirty="0"/>
                  <a:t> </a:t>
                </a:r>
                <a:r>
                  <a:rPr lang="en-IN" dirty="0"/>
                  <a:t>and conclude that there is not sufficient evidence of non-randomness.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4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graph shows the rejection region to reject or accept the null hypothesis. It shows a horizontal line labeled “ R,” with two vertical lines drawn at the critical values, 1 and 9. The region between the critical values from 1 to 9 is labeled “Fail to Reject H subscript 0.” The region to the left of the critical value, 1 and the region to the right of the critical value, 9 is labeled, “Reject H subscript 0.” The test statistic R value is marked between the critical values  which is 7.">
            <a:extLst>
              <a:ext uri="{FF2B5EF4-FFF2-40B4-BE49-F238E27FC236}">
                <a16:creationId xmlns:a16="http://schemas.microsoft.com/office/drawing/2014/main" id="{81FFEC71-1CDE-44D8-96F7-4B9454FFED7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0978"/>
          <a:stretch>
            <a:fillRect/>
          </a:stretch>
        </p:blipFill>
        <p:spPr>
          <a:xfrm>
            <a:off x="1366390" y="3276600"/>
            <a:ext cx="6411220" cy="13023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AB1D8A-8945-EB66-51ED-3F970E5D140D}"/>
              </a:ext>
            </a:extLst>
          </p:cNvPr>
          <p:cNvSpPr txBox="1"/>
          <p:nvPr/>
        </p:nvSpPr>
        <p:spPr>
          <a:xfrm>
            <a:off x="3962400" y="4724400"/>
            <a:ext cx="1447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Figure 6</a:t>
            </a:r>
          </a:p>
        </p:txBody>
      </p:sp>
    </p:spTree>
    <p:extLst>
      <p:ext uri="{BB962C8B-B14F-4D97-AF65-F5344CB8AC3E}">
        <p14:creationId xmlns:p14="http://schemas.microsoft.com/office/powerpoint/2010/main" val="213074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33F71-C33D-4275-85AB-25FF88636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Procedure: Runs Test for Randomness</a:t>
            </a:r>
            <a:r>
              <a:rPr lang="en-US" dirty="0"/>
              <a:t>—Slide 1</a:t>
            </a:r>
            <a:endParaRPr lang="en-IN" dirty="0"/>
          </a:p>
        </p:txBody>
      </p:sp>
      <p:pic>
        <p:nvPicPr>
          <p:cNvPr id="6" name="Picture 5" descr="This is procedure of Run Test for Randomness displayed in a flow chart.&#10;&#10;The initial step of the chart begins with, &quot;Look at a sequence with two different types&quot;.&#10;It tends to the next step as,&#10;Let m represent the number of elements in the first type.&#10;It tends to the next step as,&#10;Let n represent the number of elements in the second type where small n equals Capital N minus m, where Capital N is total number of observations.&#10;It tends to the next step as,&#10;Calculate the number of runs denoted R in the sequence.&#10;&#10;The flow chart is continued in the next slide.">
            <a:extLst>
              <a:ext uri="{FF2B5EF4-FFF2-40B4-BE49-F238E27FC236}">
                <a16:creationId xmlns:a16="http://schemas.microsoft.com/office/drawing/2014/main" id="{88FBDDDF-2058-6ED2-C5BE-C308CBAF42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842866"/>
            <a:ext cx="7162799" cy="349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220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D9BF2-8E63-8CB9-65DA-749D5EBCB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5734-EEDF-3766-FB23-537DB893D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Procedure: Runs Test for Randomness</a:t>
            </a:r>
            <a:r>
              <a:rPr lang="en-US" dirty="0"/>
              <a:t>—Slide 2</a:t>
            </a:r>
            <a:endParaRPr lang="en-IN" dirty="0"/>
          </a:p>
        </p:txBody>
      </p:sp>
      <p:pic>
        <p:nvPicPr>
          <p:cNvPr id="4" name="Content Placeholder 3" descr="The continuation of flow chart from the previous slide.&#10;&#10;It tends to the next step as,&#10;A decision is made in a diamond-shaped box with the question: Is m greater than 20? It has two possibilities as Yes or No.&#10;&#10;First we talk about If Yes, it tends to the next step as, Calculate, mu subscript r equals 1 plus open fraction 2 times m times small n whole divided by Capital N close fraction, and, sigma subscript r equals square root of open fraction 2 times m times small n times open parentheses 2 times m times small n minus capital N close parentheses whole divided by capital N square times open parentheses Capital N minus 1 close parentheses close fraction.&#10;&#10;It tends to next step as, Calculate the test statistic: z equals open fraction R minus mu subscript r whole divided by sigma subscript r close fraction.&#10;&#10;It tends to next step as, Use the standard normal table to get the critical values. Then, Create two-sided rejection region. If the test statistic is in rejection region, reject H subscript 0.&#10;&#10;Now, If No, it tends to the next step as, again it makes a decision, &quot;Is n greater than 20?&quot; It has two possibilities Yes or No.&#10;&#10;If Yes, it makes its way to the calculation of mu subscript r and sigma subscript r.&#10;&#10;If No, it tends to next step as, The test statistic is R. Use Appendix A, Table M to get the critical values.&#10;&#10;It tends to next step as, Create a two sided rejection region. Here, the final outcome of decision m greater than 20 as yes, makes its way to this step.&#10;&#10;Final step is, If the test statistic is in the rejection region, reject H subscript 0.">
            <a:extLst>
              <a:ext uri="{FF2B5EF4-FFF2-40B4-BE49-F238E27FC236}">
                <a16:creationId xmlns:a16="http://schemas.microsoft.com/office/drawing/2014/main" id="{1C53C2C9-AB0C-3F1D-FA79-204F25E54323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/>
          <a:stretch>
            <a:fillRect/>
          </a:stretch>
        </p:blipFill>
        <p:spPr>
          <a:xfrm>
            <a:off x="1780785" y="1143000"/>
            <a:ext cx="5582429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64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Example 1: Performing the Runs Test to Determine </a:t>
            </a:r>
            <a:r>
              <a:rPr lang="en-US" dirty="0"/>
              <a:t>i</a:t>
            </a:r>
            <a:r>
              <a:rPr dirty="0"/>
              <a:t>f a Sequence of Coin Flips is Random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Let us apply the runs test for randomness to each of the sequences of heads and tails seen earlier in this section. In each test the hypotheses are as follows.</a:t>
            </a:r>
          </a:p>
          <a:p>
            <a:pPr>
              <a:defRPr sz="2800"/>
            </a:pPr>
            <a:r>
              <a:rPr lang="en-IN" i="1" dirty="0"/>
              <a:t>	H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₀</a:t>
            </a:r>
            <a:r>
              <a:rPr lang="en-IN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dirty="0"/>
              <a:t>: The sequence is random.</a:t>
            </a:r>
          </a:p>
          <a:p>
            <a:pPr>
              <a:defRPr sz="2800"/>
            </a:pPr>
            <a:r>
              <a:rPr lang="en-IN" i="1" dirty="0"/>
              <a:t>	H</a:t>
            </a:r>
            <a:r>
              <a:rPr lang="en-IN" sz="1050" i="1" dirty="0"/>
              <a:t> </a:t>
            </a:r>
            <a:r>
              <a:rPr lang="en-IN" i="1" baseline="-25000" dirty="0"/>
              <a:t>a</a:t>
            </a:r>
            <a:r>
              <a:rPr lang="en-IN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800" dirty="0"/>
              <a:t>: The sequence is not random.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Example 1: Performing the Runs Test to Determine </a:t>
            </a:r>
            <a:r>
              <a:rPr lang="en-US" dirty="0"/>
              <a:t>i</a:t>
            </a:r>
            <a:r>
              <a:rPr dirty="0"/>
              <a:t>f a Sequence of Coin Flips is Random</a:t>
            </a:r>
            <a:r>
              <a:rPr lang="en-US" dirty="0"/>
              <a:t>—Slide 2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​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H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H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H</a:t>
                </a:r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:r>
                  <a:rPr lang="en-US" dirty="0"/>
                  <a:t>     </a:t>
                </a:r>
                <a:r>
                  <a:rPr lang="en-US" i="1" dirty="0"/>
                  <a:t>N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20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observations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dirty="0"/>
              </a:p>
              <a:p>
                <a:pPr marL="396875" indent="-396875">
                  <a:defRPr sz="2800"/>
                </a:pPr>
                <a:r>
                  <a:rPr lang="en-US" dirty="0"/>
                  <a:t>     </a:t>
                </a:r>
                <a:r>
                  <a:rPr lang="en-US" i="1" dirty="0"/>
                  <a:t>m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5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500"/>
                      <m:t>(</m:t>
                    </m:r>
                    <m:r>
                      <m:rPr>
                        <m:nor/>
                      </m:rPr>
                      <a:rPr lang="en-US" sz="2500"/>
                      <m:t>the</m:t>
                    </m:r>
                    <m:r>
                      <m:rPr>
                        <m:nor/>
                      </m:rPr>
                      <a:rPr lang="en-US" sz="2500"/>
                      <m:t> </m:t>
                    </m:r>
                    <m:r>
                      <m:rPr>
                        <m:nor/>
                      </m:rPr>
                      <a:rPr lang="en-US" sz="2500"/>
                      <m:t>number</m:t>
                    </m:r>
                    <m:r>
                      <m:rPr>
                        <m:nor/>
                      </m:rPr>
                      <a:rPr lang="en-US" sz="2500"/>
                      <m:t> </m:t>
                    </m:r>
                    <m:r>
                      <m:rPr>
                        <m:nor/>
                      </m:rPr>
                      <a:rPr lang="en-US" sz="2500"/>
                      <m:t>of</m:t>
                    </m:r>
                    <m:r>
                      <m:rPr>
                        <m:nor/>
                      </m:rPr>
                      <a:rPr lang="en-US" sz="2500"/>
                      <m:t> </m:t>
                    </m:r>
                    <m:r>
                      <m:rPr>
                        <m:nor/>
                      </m:rPr>
                      <a:rPr lang="en-US" sz="2500"/>
                      <m:t>heads</m:t>
                    </m:r>
                    <m:r>
                      <m:rPr>
                        <m:nor/>
                      </m:rPr>
                      <a:rPr lang="en-US" sz="2500"/>
                      <m:t>)</m:t>
                    </m:r>
                    <m:r>
                      <a:rPr lang="en-US" sz="250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IN" sz="2400" b="0" i="1" dirty="0" smtClean="0"/>
                      <m:t>n</m:t>
                    </m:r>
                    <m:r>
                      <m:rPr>
                        <m:nor/>
                      </m:rPr>
                      <a:rPr lang="en-US" sz="25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500"/>
                      <m:t>(</m:t>
                    </m:r>
                    <m:r>
                      <m:rPr>
                        <m:nor/>
                      </m:rPr>
                      <a:rPr lang="en-US" sz="2500"/>
                      <m:t>the</m:t>
                    </m:r>
                    <m:r>
                      <m:rPr>
                        <m:nor/>
                      </m:rPr>
                      <a:rPr lang="en-US" sz="2500"/>
                      <m:t> </m:t>
                    </m:r>
                    <m:r>
                      <m:rPr>
                        <m:nor/>
                      </m:rPr>
                      <a:rPr lang="en-US" sz="2500"/>
                      <m:t>number</m:t>
                    </m:r>
                    <m:r>
                      <m:rPr>
                        <m:nor/>
                      </m:rPr>
                      <a:rPr lang="en-US" sz="2500"/>
                      <m:t> </m:t>
                    </m:r>
                    <m:r>
                      <m:rPr>
                        <m:nor/>
                      </m:rPr>
                      <a:rPr lang="en-US" sz="2500"/>
                      <m:t>of</m:t>
                    </m:r>
                    <m:r>
                      <m:rPr>
                        <m:nor/>
                      </m:rPr>
                      <a:rPr lang="en-US" sz="2500"/>
                      <m:t>  </m:t>
                    </m:r>
                    <m:r>
                      <m:rPr>
                        <m:nor/>
                      </m:rPr>
                      <a:rPr lang="en-US" sz="2500"/>
                      <m:t>tails</m:t>
                    </m:r>
                    <m:r>
                      <m:rPr>
                        <m:nor/>
                      </m:rPr>
                      <a:rPr lang="en-US" sz="2500"/>
                      <m:t>)</m:t>
                    </m:r>
                    <m:r>
                      <a:rPr lang="en-US" sz="25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50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US" sz="2500" dirty="0"/>
              </a:p>
              <a:p>
                <a:pPr>
                  <a:defRPr sz="2800"/>
                </a:pPr>
                <a:r>
                  <a:rPr lang="en-US" dirty="0"/>
                  <a:t>     </a:t>
                </a:r>
                <a:r>
                  <a:rPr lang="en-US" i="1" dirty="0"/>
                  <a:t>R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runs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7195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Example </a:t>
            </a:r>
            <a:r>
              <a:rPr lang="en-IN" dirty="0"/>
              <a:t>1</a:t>
            </a:r>
            <a:r>
              <a:rPr dirty="0"/>
              <a:t>: Performing the Runs Test to Determine </a:t>
            </a:r>
            <a:r>
              <a:rPr lang="en-US" dirty="0"/>
              <a:t>i</a:t>
            </a:r>
            <a:r>
              <a:rPr dirty="0"/>
              <a:t>f a Sequence of Coin Flips is Random</a:t>
            </a:r>
            <a:r>
              <a:rPr lang="en-US" dirty="0"/>
              <a:t>—Slide 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Using Appendix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US" sz="2800" dirty="0"/>
                  <a:t>,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2800" dirty="0"/>
                  <a:t>able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en-US" sz="2800" dirty="0"/>
                  <a:t>, we see that the critical values are </a:t>
                </a:r>
                <a:r>
                  <a:rPr lang="en-IN" i="1" dirty="0"/>
                  <a:t>R </a:t>
                </a:r>
                <a:r>
                  <a:rPr lang="en-IN" dirty="0"/>
                  <a:t>≤ 6</a:t>
                </a:r>
                <a:r>
                  <a:rPr lang="en-US" sz="2800" dirty="0"/>
                  <a:t> or </a:t>
                </a:r>
                <a:r>
                  <a:rPr lang="en-US" sz="2800" i="1" dirty="0"/>
                  <a:t>R </a:t>
                </a:r>
                <a:r>
                  <a:rPr lang="en-IN" dirty="0"/>
                  <a:t>≥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sz="2800" dirty="0"/>
                  <a:t> at the </a:t>
                </a:r>
                <a:r>
                  <a:rPr lang="en-US" sz="2800" dirty="0">
                    <a:latin typeface="Cambria Math"/>
                  </a:rPr>
                  <a:t>0.05</a:t>
                </a:r>
                <a:r>
                  <a:rPr lang="en-US" sz="2800" dirty="0"/>
                  <a:t> level of significance. Since </a:t>
                </a:r>
                <a:r>
                  <a:rPr lang="en-US" sz="2800" i="1" dirty="0"/>
                  <a:t>R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US" sz="2800" dirty="0"/>
                  <a:t>, we reject the null hypothesis and conclude that there is strong evidence of non-randomness.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graph shows the rejection region to reject or accept a hypothesis. It shows a horizontal line labeled “ R,” with two vertical lines drawn at the critical values, 6 and 16. The region between the critical values from 6 to 16 is labeled “Fail to Reject H subscript 0.” The region to the left of the critical value, 6 and the region to the right of the critical value, 16 is labeled, “Reject H subscript 0.” The test statistic value is marked to the left of the critical value, 6 at 3.">
            <a:extLst>
              <a:ext uri="{FF2B5EF4-FFF2-40B4-BE49-F238E27FC236}">
                <a16:creationId xmlns:a16="http://schemas.microsoft.com/office/drawing/2014/main" id="{314C0D71-F8A0-4DD7-8CD6-462E160E04F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3820"/>
          <a:stretch>
            <a:fillRect/>
          </a:stretch>
        </p:blipFill>
        <p:spPr>
          <a:xfrm>
            <a:off x="1313995" y="3886200"/>
            <a:ext cx="6516009" cy="13716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DB7E9BB-157B-CBD1-8D83-2E145EFE6537}"/>
              </a:ext>
            </a:extLst>
          </p:cNvPr>
          <p:cNvSpPr txBox="1"/>
          <p:nvPr/>
        </p:nvSpPr>
        <p:spPr>
          <a:xfrm>
            <a:off x="3886199" y="5344180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Figure 1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764776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lang="en-US" sz="2900" dirty="0"/>
              <a:t>Example 1: Performing the Runs Test to Determine if a Sequence of Coin Flips is Random—Slide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990600"/>
                <a:ext cx="8229600" cy="4967067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b. ​H T H T H T H T H T H T H T H T H T H T</a:t>
                </a:r>
              </a:p>
              <a:p>
                <a:pPr>
                  <a:defRPr sz="2800"/>
                </a:pPr>
                <a:r>
                  <a:rPr lang="en-US" dirty="0"/>
                  <a:t>      </a:t>
                </a:r>
                <a:r>
                  <a:rPr lang="en-US" i="1" dirty="0"/>
                  <a:t>N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=20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observations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      </a:t>
                </a:r>
                <a:r>
                  <a:rPr lang="en-US" i="1" dirty="0"/>
                  <a:t>m</a:t>
                </a: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mtClean="0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heads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br>
                  <a:rPr lang="en-US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IN" b="0" i="1" dirty="0" smtClean="0"/>
                        <m:t>n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/>
                        <m:t>(</m:t>
                      </m:r>
                      <m:r>
                        <m:rPr>
                          <m:nor/>
                        </m:rPr>
                        <a:rPr lang="en-US"/>
                        <m:t>the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number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of</m:t>
                      </m:r>
                      <m:r>
                        <m:rPr>
                          <m:nor/>
                        </m:rPr>
                        <a:rPr lang="en-US"/>
                        <m:t> </m:t>
                      </m:r>
                      <m:r>
                        <m:rPr>
                          <m:nor/>
                        </m:rPr>
                        <a:rPr lang="en-US"/>
                        <m:t>tails</m:t>
                      </m:r>
                      <m:r>
                        <m:rPr>
                          <m:nor/>
                        </m:rPr>
                        <a:rPr lang="en-US"/>
                        <m:t>)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       </a:t>
                </a:r>
                <a:r>
                  <a:rPr lang="en-US" i="1" dirty="0"/>
                  <a:t>R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=20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/>
                      <m:t>(</m:t>
                    </m:r>
                    <m:r>
                      <m:rPr>
                        <m:nor/>
                      </m:rPr>
                      <a:rPr lang="en-US"/>
                      <m:t>the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number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of</m:t>
                    </m:r>
                    <m:r>
                      <m:rPr>
                        <m:nor/>
                      </m:rPr>
                      <a:rPr lang="en-US"/>
                      <m:t> </m:t>
                    </m:r>
                    <m:r>
                      <m:rPr>
                        <m:nor/>
                      </m:rPr>
                      <a:rPr lang="en-US"/>
                      <m:t>runs</m:t>
                    </m:r>
                    <m:r>
                      <m:rPr>
                        <m:nor/>
                      </m:rPr>
                      <a:rPr lang="en-US"/>
                      <m:t>)</m:t>
                    </m:r>
                  </m:oMath>
                </a14:m>
                <a:r>
                  <a:rPr lang="en-US" dirty="0"/>
                  <a:t>​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990600"/>
                <a:ext cx="8229600" cy="4967067"/>
              </a:xfrm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lang="en-US" sz="2900" dirty="0"/>
              <a:t>Example 1: Performing the Runs Test to Determine if a Sequence of Coin Flips is Random</a:t>
            </a:r>
            <a:r>
              <a:rPr lang="en-US" sz="2800" dirty="0"/>
              <a:t>—Slide 5</a:t>
            </a:r>
            <a:endParaRPr sz="29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Using Appendix </a:t>
                </a:r>
                <a:r>
                  <a:rPr lang="en-IN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IN" sz="2800" dirty="0"/>
                  <a:t>, Table </a:t>
                </a:r>
                <a:r>
                  <a:rPr lang="en-IN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en-IN" sz="2800" dirty="0"/>
                  <a:t>, we see that the critical values are </a:t>
                </a:r>
                <a:r>
                  <a:rPr lang="en-IN" i="1" dirty="0"/>
                  <a:t>R </a:t>
                </a:r>
                <a:r>
                  <a:rPr lang="en-IN" dirty="0"/>
                  <a:t>≤ 6 or </a:t>
                </a:r>
                <a:r>
                  <a:rPr lang="en-IN" i="1" dirty="0"/>
                  <a:t>R </a:t>
                </a:r>
                <a:r>
                  <a:rPr lang="en-IN" dirty="0"/>
                  <a:t>≥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 16</m:t>
                    </m:r>
                  </m:oMath>
                </a14:m>
                <a:r>
                  <a:rPr lang="en-IN" sz="2800" dirty="0"/>
                  <a:t> at the </a:t>
                </a:r>
                <a:r>
                  <a:rPr lang="en-IN" sz="2800" dirty="0">
                    <a:latin typeface="Cambria Math"/>
                  </a:rPr>
                  <a:t>0.05</a:t>
                </a:r>
                <a:r>
                  <a:rPr lang="en-IN" sz="2800" dirty="0"/>
                  <a:t> level of significance. Since </a:t>
                </a:r>
                <a:r>
                  <a:rPr lang="en-IN" sz="2800" i="1" dirty="0"/>
                  <a:t>R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r>
                  <a:rPr lang="en-IN" sz="2800" dirty="0"/>
                  <a:t>, we reject the null hypothesis and conclude that there is strong evidence of non-randomness.</a:t>
                </a:r>
              </a:p>
              <a:p>
                <a:pPr>
                  <a:defRPr sz="2800"/>
                </a:pPr>
                <a:endParaRPr lang="en-IN" sz="2800" dirty="0"/>
              </a:p>
              <a:p>
                <a:r>
                  <a:rPr lang="en-IN" dirty="0"/>
                  <a:t>​</a:t>
                </a:r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595" r="-24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A graph shows the rejection region to reject or accept the null hypothesis. It shows a horizontal line labeled “ R,” with two vertical lines drawn at the critical values, 6 and 16. The region between the critical values from 6 to 16 is labeled “Fail to Reject H subscript 0.” The region to the left of the critical value, 6 and the region to the right of the critical value, 16 is labeled, “Reject H subscript 0.” The test statistic value is marked to the right of the critical value, 16 which is 20.">
            <a:extLst>
              <a:ext uri="{FF2B5EF4-FFF2-40B4-BE49-F238E27FC236}">
                <a16:creationId xmlns:a16="http://schemas.microsoft.com/office/drawing/2014/main" id="{5481F236-E0CB-4171-BD70-0DF5D092A2A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1154"/>
          <a:stretch>
            <a:fillRect/>
          </a:stretch>
        </p:blipFill>
        <p:spPr>
          <a:xfrm>
            <a:off x="533400" y="3528061"/>
            <a:ext cx="7659169" cy="15773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57E0F8-1B64-B60E-DD66-4A7B13927585}"/>
              </a:ext>
            </a:extLst>
          </p:cNvPr>
          <p:cNvSpPr txBox="1"/>
          <p:nvPr/>
        </p:nvSpPr>
        <p:spPr>
          <a:xfrm>
            <a:off x="3886200" y="5105401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Figure 2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648366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F8D7137-9928-4F36-9B33-6B17DA6CAF7C}"/>
</file>

<file path=customXml/itemProps2.xml><?xml version="1.0" encoding="utf-8"?>
<ds:datastoreItem xmlns:ds="http://schemas.openxmlformats.org/officeDocument/2006/customXml" ds:itemID="{AF6DB0D6-198A-4C01-865A-EB3512F8725D}"/>
</file>

<file path=customXml/itemProps3.xml><?xml version="1.0" encoding="utf-8"?>
<ds:datastoreItem xmlns:ds="http://schemas.openxmlformats.org/officeDocument/2006/customXml" ds:itemID="{5BBB3F1F-3876-4775-87FF-0A34F7B1D0DA}"/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1110</Words>
  <Application>Microsoft Office PowerPoint</Application>
  <PresentationFormat>On-screen Show (4:3)</PresentationFormat>
  <Paragraphs>98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Courier New</vt:lpstr>
      <vt:lpstr>Arial</vt:lpstr>
      <vt:lpstr>Calibri</vt:lpstr>
      <vt:lpstr>Cambria Math</vt:lpstr>
      <vt:lpstr>Office Theme</vt:lpstr>
      <vt:lpstr>Section 17.5</vt:lpstr>
      <vt:lpstr>Definition: Run</vt:lpstr>
      <vt:lpstr>Procedure: Runs Test for Randomness—Slide 1</vt:lpstr>
      <vt:lpstr>Procedure: Runs Test for Randomness—Slide 2</vt:lpstr>
      <vt:lpstr>Example 1: Performing the Runs Test to Determine if a Sequence of Coin Flips is Random—Slide 1</vt:lpstr>
      <vt:lpstr>Example 1: Performing the Runs Test to Determine if a Sequence of Coin Flips is Random—Slide 2</vt:lpstr>
      <vt:lpstr>Example 1: Performing the Runs Test to Determine if a Sequence of Coin Flips is Random—Slide 3</vt:lpstr>
      <vt:lpstr>Example 1: Performing the Runs Test to Determine if a Sequence of Coin Flips is Random—Slide 4</vt:lpstr>
      <vt:lpstr>Example 1: Performing the Runs Test to Determine if a Sequence of Coin Flips is Random—Slide 5</vt:lpstr>
      <vt:lpstr>Example 1: Performing the Runs Test to Determine if a Sequence of Coin Flips is Random—Slide 6</vt:lpstr>
      <vt:lpstr>Example 1: Performing the Runs Test to Determine if a Sequence of Coin Flips is Random—Slide 7</vt:lpstr>
      <vt:lpstr>Example 2: Performing the Runs Test to Detect a Pattern in College Applications—Slide 1</vt:lpstr>
      <vt:lpstr>Example 2: Performing the Runs Test to Detect a Pattern in College Applications—Slide 2</vt:lpstr>
      <vt:lpstr>Example 2: Performing the Runs Test to Detect a Pattern in College Applications—Slide 3</vt:lpstr>
      <vt:lpstr>Example 2: Performing the Runs Test to Detect a Pattern in College Applications—Slide 4</vt:lpstr>
      <vt:lpstr>Example 2: Performing the Runs Test to Detect a Pattern in College Applications—Slide 5</vt:lpstr>
      <vt:lpstr>Example 3: Detecting Randomness of a Set of Numbers—Slide 1</vt:lpstr>
      <vt:lpstr>Example 3: Detecting Randomness of a Set of Numbers—Slide 2</vt:lpstr>
      <vt:lpstr>Example 3: Detecting Randomness of a Set of Numbers—Slide 3</vt:lpstr>
      <vt:lpstr>Example 3: Detecting Randomness of a Set of Numbers—Slide 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- 17.5 - The Runs Test for Randomness</dc:title>
  <dc:creator>Hawkes Learning</dc:creator>
  <cp:lastModifiedBy>Kodanda Ram Bade</cp:lastModifiedBy>
  <cp:revision>155</cp:revision>
  <dcterms:created xsi:type="dcterms:W3CDTF">2013-04-26T14:43:13Z</dcterms:created>
  <dcterms:modified xsi:type="dcterms:W3CDTF">2025-10-07T09:01:10Z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