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71" r:id="rId4"/>
    <p:sldId id="258" r:id="rId5"/>
    <p:sldId id="279" r:id="rId6"/>
    <p:sldId id="272" r:id="rId7"/>
    <p:sldId id="260" r:id="rId8"/>
    <p:sldId id="263" r:id="rId9"/>
    <p:sldId id="273" r:id="rId10"/>
    <p:sldId id="280" r:id="rId11"/>
    <p:sldId id="265" r:id="rId12"/>
    <p:sldId id="281" r:id="rId13"/>
    <p:sldId id="267" r:id="rId14"/>
    <p:sldId id="282" r:id="rId15"/>
    <p:sldId id="278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17.6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The </a:t>
            </a:r>
            <a:r>
              <a:t>Kruskal-Wallis Tes</a:t>
            </a:r>
            <a:r>
              <a:rPr lang="en-US"/>
              <a:t>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FFC77-14FC-48F1-AFB0-12C815B85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1: Performing the Kruskal-Wallis Test to Determine If Stain Distributions are Identical—Slide 7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02C87AF8-9862-422A-B319-BB93B459A78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fontAlgn="ctr">
                  <a:spcBef>
                    <a:spcPts val="0"/>
                  </a:spcBef>
                </a:pPr>
                <a:r>
                  <a:rPr lang="en-IN" dirty="0"/>
                  <a:t>There are </a:t>
                </a:r>
                <a:r>
                  <a:rPr lang="en-IN" i="1" dirty="0"/>
                  <a:t>k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−1=3−1=2</m:t>
                    </m:r>
                  </m:oMath>
                </a14:m>
                <a:r>
                  <a:rPr lang="en-IN" dirty="0"/>
                  <a:t> degrees of freedom. The critical value is given in Appendix </a:t>
                </a:r>
                <a:r>
                  <a:rPr lang="en-IN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IN" dirty="0"/>
                  <a:t>, Table G as </a:t>
                </a:r>
                <a:br>
                  <a:rPr lang="en-IN" dirty="0"/>
                </a:br>
                <a:endParaRPr lang="en-IN" sz="1800" b="0" i="0" u="none" strike="noStrike" dirty="0"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02C87AF8-9862-422A-B319-BB93B459A7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chi squared subscript 0.05 equals 5.991">
            <a:extLst>
              <a:ext uri="{FF2B5EF4-FFF2-40B4-BE49-F238E27FC236}">
                <a16:creationId xmlns:a16="http://schemas.microsoft.com/office/drawing/2014/main" id="{07428332-C22A-BD76-843A-A44DA6F6FE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705" y="1924343"/>
            <a:ext cx="1728000" cy="4879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948391-9A91-72D1-F04D-4566D8A0F694}"/>
              </a:ext>
            </a:extLst>
          </p:cNvPr>
          <p:cNvSpPr txBox="1"/>
          <p:nvPr/>
        </p:nvSpPr>
        <p:spPr>
          <a:xfrm>
            <a:off x="457200" y="2438400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>
              <a:spcBef>
                <a:spcPts val="0"/>
              </a:spcBef>
            </a:pPr>
            <a:r>
              <a:rPr lang="en-IN" sz="2800" dirty="0"/>
              <a:t>Since 12.238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5.991</a:t>
            </a:r>
            <a:r>
              <a:rPr lang="en-IN" sz="2800" dirty="0"/>
              <a:t>, we reject the null hypothesis and state that the durability of the stains does differ significantly.</a:t>
            </a:r>
          </a:p>
        </p:txBody>
      </p:sp>
      <p:pic>
        <p:nvPicPr>
          <p:cNvPr id="4" name="Content Placeholder 7" descr="A graph shows the rejection region to reject or accept the null hypothesis. It shows a horizontal line labeled “ H,” with two vertical lines drawn at, 0 and 5.991. The region between the critical values from 0 to 5.991 is labeled “Fail to Reject H subscript 0.” The region to the right of the critical value, 5.991 is labeled, “Reject H subscript 0.” The test statistic H value is marked to the right of the critical value, which is 12.238.">
            <a:extLst>
              <a:ext uri="{FF2B5EF4-FFF2-40B4-BE49-F238E27FC236}">
                <a16:creationId xmlns:a16="http://schemas.microsoft.com/office/drawing/2014/main" id="{C6EE4F08-15C8-426B-8521-E226F9FE1D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25707"/>
          <a:stretch>
            <a:fillRect/>
          </a:stretch>
        </p:blipFill>
        <p:spPr>
          <a:xfrm>
            <a:off x="437493" y="3733800"/>
            <a:ext cx="8249307" cy="16556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2DA869-4931-FCDD-9645-5E48F18E0B36}"/>
              </a:ext>
            </a:extLst>
          </p:cNvPr>
          <p:cNvSpPr txBox="1"/>
          <p:nvPr/>
        </p:nvSpPr>
        <p:spPr>
          <a:xfrm>
            <a:off x="3886200" y="5305493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414539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Performing the Kruskal-Wallis Test to Detect Differences in Braking Distance</a:t>
            </a:r>
            <a:r>
              <a:rPr lang="en-IN" dirty="0"/>
              <a:t>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A traffic safety engineer records the braking distances of a test vehicle at a fixed speed using three different brake pads. Braking distances (in feet) and their respective ranks (in parentheses) for brake pads of types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A, B, </a:t>
            </a:r>
            <a:r>
              <a:rPr lang="en-US" dirty="0"/>
              <a:t>and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US" dirty="0"/>
              <a:t> are given in the following table. Is there sufficient evidence at the </a:t>
            </a:r>
            <a:r>
              <a:rPr lang="en-US" dirty="0">
                <a:latin typeface="Cambria Math"/>
              </a:rPr>
              <a:t>0.05</a:t>
            </a:r>
            <a:r>
              <a:rPr lang="en-US" dirty="0"/>
              <a:t> level to conclude that the braking distances for the three pads differ?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Performing the Kruskal-Wallis Test to Detect Differences in Braking Distances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805189-0C7A-F918-5AE6-BB2E79E93DDC}"/>
              </a:ext>
            </a:extLst>
          </p:cNvPr>
          <p:cNvSpPr txBox="1"/>
          <p:nvPr/>
        </p:nvSpPr>
        <p:spPr>
          <a:xfrm>
            <a:off x="457200" y="1143000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0" dirty="0"/>
              <a:t>Table 3–Braking Distances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Table contains 3 columns and 5 rows excluding the column headers Brake Pads, A, B, and C.&#10;While the rank of each value is mentioned beside them.&#10;Row 1:&#10;Brake Pad A equals 89, Rank equals 1, Brake Pad B equals 97, Rank equals 5, Brake Pad C equals 98, Rank equals 6.&#10;Row 2:&#10;Brake Pad A equals 99, Rank equals 7, Brake Pad B equals 139, Rank equals 15, Brake Pad C equals 116, Rank equals 11.&#10;Row 3:&#10;Brake Pad A equals 101, Rank equals 8, Brake Pad B equals 119, Rank equals 12, Brake Pad C equals 104, Rank equals 10.&#10;Row 4:&#10;Brake Pad A equals 94, Rank equals 2, Brake Pad B equals 103, Rank equals 9, Brake Pad C equals 96, Rank equals 4.&#10;Row 5:&#10;Brake Pad A equals 95, Rank equals 3, Brake Pad B equals 127, Rank equals 14, Brake Pad C equals 126, Rank equals 13.&#10;Therefore, Rank Totals for each Brake Pads are:&#10;Brake Pad A equals 21, Brake Pad B equals 55, Brake Pad C equals 44.">
                <a:extLst>
                  <a:ext uri="{FF2B5EF4-FFF2-40B4-BE49-F238E27FC236}">
                    <a16:creationId xmlns:a16="http://schemas.microsoft.com/office/drawing/2014/main" id="{60047F66-8976-421C-9205-3C6EADE2484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8563506"/>
                  </p:ext>
                </p:extLst>
              </p:nvPr>
            </p:nvGraphicFramePr>
            <p:xfrm>
              <a:off x="457200" y="1676400"/>
              <a:ext cx="8229600" cy="30784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09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335374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Brake Pad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Brake Pad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 dirty="0"/>
                            <a:t>Brake Pad 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07426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89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97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98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35374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99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139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116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35374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101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8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119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104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35374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94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103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96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35374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95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127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 panose="02040503050406030204" pitchFamily="18" charset="0"/>
                                  </a:rPr>
                                  <m:t>126</m:t>
                                </m:r>
                                <m:d>
                                  <m:dPr>
                                    <m:ctrlPr>
                                      <a:rPr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sz="200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07426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Rank Sum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21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55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44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Table contains 3 columns and 5 rows excluding the column headers Brake Pads, A, B, and C.&#10;While the rank of each value is mentioned beside them.&#10;Row 1:&#10;Brake Pad A equals 89, Rank equals 1, Brake Pad B equals 97, Rank equals 5, Brake Pad C equals 98, Rank equals 6.&#10;Row 2:&#10;Brake Pad A equals 99, Rank equals 7, Brake Pad B equals 139, Rank equals 15, Brake Pad C equals 116, Rank equals 11.&#10;Row 3:&#10;Brake Pad A equals 101, Rank equals 8, Brake Pad B equals 119, Rank equals 12, Brake Pad C equals 104, Rank equals 10.&#10;Row 4:&#10;Brake Pad A equals 94, Rank equals 2, Brake Pad B equals 103, Rank equals 9, Brake Pad C equals 96, Rank equals 4.&#10;Row 5:&#10;Brake Pad A equals 95, Rank equals 3, Brake Pad B equals 127, Rank equals 14, Brake Pad C equals 126, Rank equals 13.&#10;Therefore, Rank Totals for each Brake Pads are:&#10;Brake Pad A equals 21, Brake Pad B equals 55, Brake Pad C equals 44.">
                <a:extLst>
                  <a:ext uri="{FF2B5EF4-FFF2-40B4-BE49-F238E27FC236}">
                    <a16:creationId xmlns:a16="http://schemas.microsoft.com/office/drawing/2014/main" id="{60047F66-8976-421C-9205-3C6EADE2484B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68563506"/>
                  </p:ext>
                </p:extLst>
              </p:nvPr>
            </p:nvGraphicFramePr>
            <p:xfrm>
              <a:off x="457200" y="1676400"/>
              <a:ext cx="8229600" cy="307848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81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09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3622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>
                            <a:defRPr b="1"/>
                          </a:pPr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Brake Pad 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Brake Pad 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 dirty="0"/>
                            <a:t>Brake Pad 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>
                            <a:defRPr sz="1600"/>
                          </a:pPr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5231" t="-123077" r="-231692" b="-58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840" t="-123077" r="-107438" b="-58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9354" t="-123077" r="-775" b="-58923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5231" t="-193333" r="-231692" b="-4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840" t="-193333" r="-107438" b="-4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9354" t="-193333" r="-775" b="-4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5231" t="-293333" r="-231692" b="-3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840" t="-293333" r="-107438" b="-3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9354" t="-293333" r="-775" b="-3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5231" t="-393333" r="-231692" b="-2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840" t="-393333" r="-107438" b="-2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9354" t="-393333" r="-775" b="-2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endParaRPr sz="24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5231" t="-493333" r="-231692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5840" t="-493333" r="-107438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49354" t="-493333" r="-775" b="-110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>
                            <a:defRPr sz="1600" b="1"/>
                          </a:pPr>
                          <a:r>
                            <a:rPr sz="2000"/>
                            <a:t>Rank Sum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21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55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b="1" dirty="0"/>
                            <a:t>44</a:t>
                          </a:r>
                          <a:endParaRPr sz="2000" b="1" dirty="0">
                            <a:latin typeface="Cambria Math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92114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Kruskal-Wallis Test to Detect Differences in Braking Distances</a:t>
            </a:r>
            <a:r>
              <a:rPr lang="en-US" dirty="0"/>
              <a:t>—Slide 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IN" sz="2400" b="1" dirty="0"/>
                  <a:t>Solution</a:t>
                </a:r>
              </a:p>
              <a:p>
                <a:r>
                  <a:rPr lang="en-IN" sz="2400" dirty="0"/>
                  <a:t>The null and alternative hypotheses for this test can be written as follows.</a:t>
                </a:r>
              </a:p>
              <a:p>
                <a:pPr>
                  <a:defRPr sz="2800"/>
                </a:pPr>
                <a:r>
                  <a:rPr lang="en-IN" sz="2400" i="1" dirty="0"/>
                  <a:t>H</a:t>
                </a:r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₀ </a:t>
                </a:r>
                <a:r>
                  <a:rPr lang="en-IN" sz="2400" dirty="0"/>
                  <a:t>: The braking distances for the three pads are the same.</a:t>
                </a:r>
              </a:p>
              <a:p>
                <a:pPr>
                  <a:defRPr sz="2800"/>
                </a:pPr>
                <a:r>
                  <a:rPr lang="en-IN" sz="2400" i="1" dirty="0"/>
                  <a:t>H</a:t>
                </a:r>
                <a:r>
                  <a:rPr lang="en-IN" sz="1050" i="1" dirty="0"/>
                  <a:t> </a:t>
                </a:r>
                <a:r>
                  <a:rPr lang="en-IN" sz="2400" i="1" baseline="-25000" dirty="0"/>
                  <a:t>a</a:t>
                </a:r>
                <a:r>
                  <a:rPr lang="en-IN" sz="2400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IN" sz="2400" dirty="0"/>
                  <a:t>: At least one of the braking distances is different.</a:t>
                </a:r>
              </a:p>
              <a:p>
                <a:pPr>
                  <a:defRPr sz="2800"/>
                </a:pPr>
                <a:r>
                  <a:rPr lang="en-IN" sz="2400" dirty="0"/>
                  <a:t>In Table 3 we are given the ranks of the observations. We then need to determine </a:t>
                </a:r>
                <a:r>
                  <a:rPr lang="en-IN" sz="2400" i="1" dirty="0"/>
                  <a:t>R</a:t>
                </a:r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₁</a:t>
                </a:r>
                <a:r>
                  <a:rPr lang="en-IN" sz="2400" dirty="0"/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i="1" dirty="0"/>
                      <m:t>R</m:t>
                    </m:r>
                  </m:oMath>
                </a14:m>
                <a:r>
                  <a:rPr lang="ar-AE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₂</a:t>
                </a:r>
                <a:r>
                  <a:rPr lang="en-IN" sz="2400" dirty="0"/>
                  <a:t> and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i="1" dirty="0"/>
                      <m:t>R</m:t>
                    </m:r>
                  </m:oMath>
                </a14:m>
                <a:r>
                  <a:rPr lang="ar-AE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₃</a:t>
                </a:r>
                <a:r>
                  <a:rPr lang="en-IN" sz="2400" dirty="0"/>
                  <a:t> corresponding to the sums of the ranks assigned to the observations for brake pads </a:t>
                </a:r>
                <a:r>
                  <a:rPr lang="en-I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IN" sz="2400" dirty="0"/>
                  <a:t>, </a:t>
                </a:r>
                <a:r>
                  <a:rPr lang="en-I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</a:t>
                </a:r>
                <a:r>
                  <a:rPr lang="en-IN" sz="2400" dirty="0"/>
                  <a:t>, and </a:t>
                </a:r>
                <a:r>
                  <a:rPr lang="en-IN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</a:t>
                </a:r>
                <a:r>
                  <a:rPr lang="en-IN" sz="2400" dirty="0"/>
                  <a:t>. The sum of the ranks for each brake pad is as follows.</a:t>
                </a:r>
              </a:p>
              <a:p>
                <a:pPr algn="ctr">
                  <a:defRPr sz="2800"/>
                </a:pPr>
                <a:r>
                  <a:rPr lang="en-IN" sz="2400" i="1" dirty="0"/>
                  <a:t>R</a:t>
                </a:r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₁ </a:t>
                </a:r>
                <a14:m>
                  <m:oMath xmlns:m="http://schemas.openxmlformats.org/officeDocument/2006/math">
                    <m:r>
                      <a:rPr lang="en-IN" sz="2400">
                        <a:latin typeface="Cambria Math" panose="02040503050406030204" pitchFamily="18" charset="0"/>
                      </a:rPr>
                      <m:t>=21</m:t>
                    </m:r>
                  </m:oMath>
                </a14:m>
                <a:endParaRPr lang="en-IN" sz="2400" dirty="0"/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i="1" dirty="0"/>
                      <m:t>R</m:t>
                    </m:r>
                  </m:oMath>
                </a14:m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₂ </a:t>
                </a:r>
                <a14:m>
                  <m:oMath xmlns:m="http://schemas.openxmlformats.org/officeDocument/2006/math"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400">
                        <a:latin typeface="Cambria Math" panose="02040503050406030204" pitchFamily="18" charset="0"/>
                      </a:rPr>
                      <m:t>=55</m:t>
                    </m:r>
                  </m:oMath>
                </a14:m>
                <a:endParaRPr lang="en-IN" sz="2400" dirty="0"/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i="1" dirty="0"/>
                      <m:t>R</m:t>
                    </m:r>
                  </m:oMath>
                </a14:m>
                <a:r>
                  <a:rPr lang="ar-AE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₃</a:t>
                </a:r>
                <a:r>
                  <a:rPr lang="en-IN" sz="24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ar-AE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400">
                        <a:latin typeface="Cambria Math" panose="02040503050406030204" pitchFamily="18" charset="0"/>
                      </a:rPr>
                      <m:t>44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111" t="-982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Performing the Kruskal-Wallis Test to Detect Differences in Braking Distances</a:t>
            </a:r>
            <a:r>
              <a:rPr lang="en-US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Having the ranks, we can now calculate the test statistic, </a:t>
            </a:r>
            <a:r>
              <a:rPr lang="en-US" i="1" dirty="0"/>
              <a:t>H</a:t>
            </a:r>
            <a:r>
              <a:rPr lang="en-US" dirty="0"/>
              <a:t>.</a:t>
            </a:r>
          </a:p>
        </p:txBody>
      </p:sp>
      <p:pic>
        <p:nvPicPr>
          <p:cNvPr id="5" name="Picture 4" descr="H equals open fraction 12 divided by capital N times open parenthesis capital N plus 1 close parenthesis close fraction times summation over i equals 1 to k of open fraction R subscript i squared divided by small n subscript i close fraction minus 3 times open parenthesis capital N plus 1 close parenthesis.&#10;&#10;By substituting the known values, we get:&#10;&#10;H equals open fraction 12 divided by 15 times open parenthesis 15 plus 1 close fraction times open parenthesis 21 squared divided by 5, plus 55 squared divided by 5, plus 44 squared divided by 5 close parenthesis minus 3 times open parenthesis 15 plus 1 close parenthesis.&#10;It approximately equal to 6.02">
            <a:extLst>
              <a:ext uri="{FF2B5EF4-FFF2-40B4-BE49-F238E27FC236}">
                <a16:creationId xmlns:a16="http://schemas.microsoft.com/office/drawing/2014/main" id="{24A3B2DA-C1AE-339B-6376-77C658F38D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268" y="2277799"/>
            <a:ext cx="5605463" cy="230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63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88011-E231-493E-A381-0DFEC18C8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Performing the Kruskal-Wallis Test to Detect Differences in Braking Distances—Slide 5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94144-5960-480E-97A7-EAE8D03E9D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IN" sz="2700" dirty="0"/>
              <a:t>Referring to Appendix A, Table G, we see that </a:t>
            </a:r>
            <a:br>
              <a:rPr lang="en-US" sz="2700" i="1" dirty="0">
                <a:latin typeface="Cambria Math" panose="02040503050406030204" pitchFamily="18" charset="0"/>
              </a:rPr>
            </a:br>
            <a:endParaRPr lang="en-IN" dirty="0"/>
          </a:p>
        </p:txBody>
      </p:sp>
      <p:pic>
        <p:nvPicPr>
          <p:cNvPr id="10" name="Picture 9" descr="chi squared subscript 0.05 equals 5.991">
            <a:extLst>
              <a:ext uri="{FF2B5EF4-FFF2-40B4-BE49-F238E27FC236}">
                <a16:creationId xmlns:a16="http://schemas.microsoft.com/office/drawing/2014/main" id="{B5B60DB8-5520-7325-E699-F5A5E92DF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5" y="1075834"/>
            <a:ext cx="1704975" cy="457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097C94-4E39-CAF0-32E8-16DA94831ABE}"/>
              </a:ext>
            </a:extLst>
          </p:cNvPr>
          <p:cNvSpPr txBox="1"/>
          <p:nvPr/>
        </p:nvSpPr>
        <p:spPr>
          <a:xfrm>
            <a:off x="457200" y="1465730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700" dirty="0"/>
              <a:t>Thus, we want to reject the null hypothesis if the test statistic, </a:t>
            </a:r>
            <a:r>
              <a:rPr lang="en-IN" sz="2700" i="1" dirty="0"/>
              <a:t>H</a:t>
            </a:r>
            <a:r>
              <a:rPr lang="en-IN" sz="2700" dirty="0"/>
              <a:t>, is greater than or equal to </a:t>
            </a:r>
            <a:r>
              <a:rPr lang="en-IN" sz="2700" dirty="0">
                <a:latin typeface="Cambria Math"/>
              </a:rPr>
              <a:t>5.991</a:t>
            </a:r>
            <a:r>
              <a:rPr lang="en-IN" sz="2700" dirty="0"/>
              <a:t>. Since the test statistic exceeds the critical value (6.02 </a:t>
            </a:r>
            <a:r>
              <a:rPr lang="en-IN" sz="2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en-IN" sz="2700" dirty="0"/>
              <a:t> 5.991), we reject the null hypothesis and conclude that the braking distances are sufficiently different.</a:t>
            </a:r>
          </a:p>
        </p:txBody>
      </p:sp>
      <p:pic>
        <p:nvPicPr>
          <p:cNvPr id="5" name="Picture 4" descr="A graph shows the rejection region to reject or accept the null hypothesis. It shows a horizontal line labeled “ H,” with two vertical lines drawn at, 0 and 5.991. The region between the critical values from 0 to 5.991 is labeled “Fail to Reject H subscript 0.” The region to the right of the critical value, 5.991 is labeled, “Reject H subscript 0.” The test statistic H value is marked to the right of the critical value, which is 6.02.">
            <a:extLst>
              <a:ext uri="{FF2B5EF4-FFF2-40B4-BE49-F238E27FC236}">
                <a16:creationId xmlns:a16="http://schemas.microsoft.com/office/drawing/2014/main" id="{C8AA3A84-F7B7-4A39-993D-8AD24E4109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1389"/>
          <a:stretch>
            <a:fillRect/>
          </a:stretch>
        </p:blipFill>
        <p:spPr>
          <a:xfrm>
            <a:off x="666754" y="3962400"/>
            <a:ext cx="7715246" cy="14478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DCA365-BC4A-91A1-0A17-E6180279A0DB}"/>
              </a:ext>
            </a:extLst>
          </p:cNvPr>
          <p:cNvSpPr txBox="1"/>
          <p:nvPr/>
        </p:nvSpPr>
        <p:spPr>
          <a:xfrm>
            <a:off x="3962400" y="5527357"/>
            <a:ext cx="1371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600" dirty="0"/>
              <a:t>Figure 2</a:t>
            </a:r>
          </a:p>
        </p:txBody>
      </p:sp>
    </p:spTree>
    <p:extLst>
      <p:ext uri="{BB962C8B-B14F-4D97-AF65-F5344CB8AC3E}">
        <p14:creationId xmlns:p14="http://schemas.microsoft.com/office/powerpoint/2010/main" val="35926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IN" dirty="0"/>
              <a:t>Definition: </a:t>
            </a:r>
            <a:r>
              <a:rPr dirty="0"/>
              <a:t>The Kruskal-Wallis Test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118322"/>
          </a:xfrm>
        </p:spPr>
        <p:txBody>
          <a:bodyPr>
            <a:normAutofit/>
          </a:bodyPr>
          <a:lstStyle/>
          <a:p>
            <a:r>
              <a:rPr sz="2800" dirty="0"/>
              <a:t>The </a:t>
            </a:r>
            <a:r>
              <a:rPr sz="2800" b="1" dirty="0"/>
              <a:t>Kruskal-Wallis </a:t>
            </a:r>
            <a:r>
              <a:rPr lang="en-US" sz="2800" b="1" dirty="0"/>
              <a:t>t</a:t>
            </a:r>
            <a:r>
              <a:rPr sz="2800" b="1" dirty="0"/>
              <a:t>est</a:t>
            </a:r>
            <a:r>
              <a:rPr sz="2800" dirty="0"/>
              <a:t> is a nonparametric procedure that can be used to determine if two or more distributions are different.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431D1-67B2-43EE-8B74-D7AFB9FC3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Formula: The Kruskal-Wallis Test Statistic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4BE9EA9-DD3C-83D3-0B60-2488B170D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pic>
        <p:nvPicPr>
          <p:cNvPr id="5" name="Picture 4" descr="H equals open fraction 12 divided by capital N times open parenthesis capital N plus 1 close parenthesis close fraction times summation over i equals 1 to k of open fraction R subscript i squared divided by small n subscript i close fraction minus 3 times open parenthesis capital N plus 1 close parenthesis">
            <a:extLst>
              <a:ext uri="{FF2B5EF4-FFF2-40B4-BE49-F238E27FC236}">
                <a16:creationId xmlns:a16="http://schemas.microsoft.com/office/drawing/2014/main" id="{0D72393B-D589-5828-CB8A-79544EA8D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662" y="1600200"/>
            <a:ext cx="3876675" cy="942975"/>
          </a:xfrm>
          <a:prstGeom prst="rect">
            <a:avLst/>
          </a:prstGeom>
        </p:spPr>
      </p:pic>
      <p:pic>
        <p:nvPicPr>
          <p:cNvPr id="7" name="Picture 6" descr="where R subscript i equals summation over j equals 1 to small n subscript i of r subscript i j and, &#10;N equals summation over i equals 1 to k of small n subscript i">
            <a:extLst>
              <a:ext uri="{FF2B5EF4-FFF2-40B4-BE49-F238E27FC236}">
                <a16:creationId xmlns:a16="http://schemas.microsoft.com/office/drawing/2014/main" id="{322DD305-FF48-6003-510B-0CA20935A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1274" y="2819400"/>
            <a:ext cx="398145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18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Example 1: Performing the Kruskal-Wallis Test to Determine </a:t>
            </a:r>
            <a:r>
              <a:rPr lang="en-US" dirty="0"/>
              <a:t>I</a:t>
            </a:r>
            <a:r>
              <a:rPr dirty="0"/>
              <a:t>f Stain Distributions are Identical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Ris Bocaj, the owner of Master Deck Sealer </a:t>
            </a:r>
            <a:r>
              <a:rPr lang="en-IN" sz="2800" dirty="0"/>
              <a:t>(</a:t>
            </a:r>
            <a:r>
              <a:rPr lang="en-IN" dirty="0"/>
              <a:t>M</a:t>
            </a:r>
            <a:r>
              <a:rPr lang="en-IN" sz="100" dirty="0"/>
              <a:t> </a:t>
            </a:r>
            <a:r>
              <a:rPr lang="en-IN" dirty="0"/>
              <a:t>D</a:t>
            </a:r>
            <a:r>
              <a:rPr lang="en-IN" sz="100" dirty="0"/>
              <a:t> </a:t>
            </a:r>
            <a:r>
              <a:rPr lang="en-IN" dirty="0"/>
              <a:t>S</a:t>
            </a:r>
            <a:r>
              <a:rPr lang="en-IN" sz="2800" dirty="0"/>
              <a:t>), </a:t>
            </a:r>
            <a:r>
              <a:rPr sz="2800" dirty="0"/>
              <a:t>specializes in staining and sealing wooden decks of residential homes. The company has developed a new stain, called M</a:t>
            </a:r>
            <a:r>
              <a:rPr lang="en-US" sz="100" dirty="0"/>
              <a:t> </a:t>
            </a:r>
            <a:r>
              <a:rPr sz="2800" dirty="0"/>
              <a:t>D</a:t>
            </a:r>
            <a:r>
              <a:rPr lang="en-US" sz="100" dirty="0"/>
              <a:t> </a:t>
            </a:r>
            <a:r>
              <a:rPr sz="2800" dirty="0"/>
              <a:t>S</a:t>
            </a:r>
            <a:r>
              <a:rPr lang="en-US" sz="100" dirty="0"/>
              <a:t> </a:t>
            </a:r>
            <a:r>
              <a:rPr sz="2800" dirty="0"/>
              <a:t>1, that not only stains but seals the decks from inclement weather for a period of </a:t>
            </a:r>
            <a:r>
              <a:rPr sz="2800" dirty="0">
                <a:latin typeface="Cambria Math"/>
              </a:rPr>
              <a:t>10</a:t>
            </a:r>
            <a:r>
              <a:rPr sz="2800" dirty="0"/>
              <a:t> years. Even though there are other products on the market, </a:t>
            </a:r>
            <a:r>
              <a:rPr lang="en-US" sz="2800" dirty="0"/>
              <a:t> </a:t>
            </a:r>
            <a:r>
              <a:rPr lang="en-IN" dirty="0"/>
              <a:t>M</a:t>
            </a:r>
            <a:r>
              <a:rPr lang="en-IN" sz="100" dirty="0"/>
              <a:t> </a:t>
            </a:r>
            <a:r>
              <a:rPr lang="en-IN" dirty="0"/>
              <a:t>D</a:t>
            </a:r>
            <a:r>
              <a:rPr lang="en-IN" sz="100" dirty="0"/>
              <a:t> </a:t>
            </a:r>
            <a:r>
              <a:rPr lang="en-IN" dirty="0"/>
              <a:t>S</a:t>
            </a:r>
            <a:r>
              <a:rPr sz="2800" dirty="0"/>
              <a:t> believes that its product is significantly better than the competition.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Example 1: Performing the Kruskal-Wallis Test to Determine </a:t>
            </a:r>
            <a:r>
              <a:rPr lang="en-US" dirty="0"/>
              <a:t>I</a:t>
            </a:r>
            <a:r>
              <a:rPr dirty="0"/>
              <a:t>f Stain Distributions are Identical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To test his claim, </a:t>
            </a:r>
            <a:r>
              <a:rPr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R</a:t>
            </a:r>
            <a:r>
              <a:rPr sz="2800" dirty="0"/>
              <a:t>is conducted accelerated-climate tests in a laboratory, exposing the wood (treated with his </a:t>
            </a:r>
            <a:r>
              <a:rPr lang="en-IN" dirty="0"/>
              <a:t>M</a:t>
            </a:r>
            <a:r>
              <a:rPr lang="en-IN" sz="100" dirty="0"/>
              <a:t> </a:t>
            </a:r>
            <a:r>
              <a:rPr lang="en-IN" dirty="0"/>
              <a:t>D</a:t>
            </a:r>
            <a:r>
              <a:rPr lang="en-IN" sz="100" dirty="0"/>
              <a:t> </a:t>
            </a:r>
            <a:r>
              <a:rPr lang="en-IN" dirty="0"/>
              <a:t>S</a:t>
            </a:r>
            <a:r>
              <a:rPr lang="en-IN" sz="100" dirty="0"/>
              <a:t> </a:t>
            </a:r>
            <a:r>
              <a:rPr lang="en-IN" dirty="0"/>
              <a:t>1</a:t>
            </a:r>
            <a:r>
              <a:rPr sz="2800" dirty="0"/>
              <a:t> and two other popular brands) to inclement weather such as</a:t>
            </a:r>
            <a:r>
              <a:rPr lang="en-US" sz="2800" dirty="0"/>
              <a:t> rain, snow, high temperatures, and other conditions that would eventually result in the wood needing to be re-treated. The number of months before the stain began to wear and needed to be re-treated is recorded in the following table.</a:t>
            </a:r>
            <a:endParaRPr lang="en-IN" sz="2800" dirty="0"/>
          </a:p>
          <a:p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01287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62AEC-E4C3-41EF-85A3-DD662698B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1: Performing the Kruskal-Wallis Test to Determine if Stain Distributions are Identical—Slide 3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90DA30-1C93-6287-3521-F1B43231F1B5}"/>
              </a:ext>
            </a:extLst>
          </p:cNvPr>
          <p:cNvSpPr txBox="1"/>
          <p:nvPr/>
        </p:nvSpPr>
        <p:spPr>
          <a:xfrm>
            <a:off x="430306" y="1143000"/>
            <a:ext cx="8229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600" b="0" dirty="0"/>
              <a:t>Table 1–Wood Stains: Months Before Re-Treatment</a:t>
            </a:r>
          </a:p>
        </p:txBody>
      </p:sp>
      <p:graphicFrame>
        <p:nvGraphicFramePr>
          <p:cNvPr id="4" name="Table Placeholder 2" descr="Table contains three columns and 7 rows excluding the column headers M D S 1, Competition Brand 1, Competition Brand 2.&#10;&#10;Row 1: M D S 1 equals 124, Competition Brand 1 equals 39, Competition Brand 2 equals 25.&#10;Row 2: M D S 1 equals 75, Competition Brand 1 equals 29, Competition Brand 2 equals 14.&#10;Row 3: M D S 1 equals 69, Competition Brand 1 equals 26, Competition Brand 2 equals 26.&#10;Row 4: M D S 1 equals 70, Competition Brand 1 equals 28, Competition Brand 2 equals 35.&#10;Row 5: M D S 1 equals 122, Competition Brand 1 equals 26, Competition Brand 2 equals 34.&#10;Row 6: M D S 1 equals 73, Competition Brand 1 is empty, Competition Brand 2 equals 16.&#10;Row 7: Both M D S 1 and Competition Brand 1 are empty, Competition Brand 2 equals 12.">
            <a:extLst>
              <a:ext uri="{FF2B5EF4-FFF2-40B4-BE49-F238E27FC236}">
                <a16:creationId xmlns:a16="http://schemas.microsoft.com/office/drawing/2014/main" id="{90CAE817-4B45-4D41-8735-3A675A21E1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6519947"/>
              </p:ext>
            </p:extLst>
          </p:nvPr>
        </p:nvGraphicFramePr>
        <p:xfrm>
          <a:off x="457200" y="1653214"/>
          <a:ext cx="8229600" cy="292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6192"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lang="en-IN" sz="1800" dirty="0"/>
                        <a:t>M</a:t>
                      </a:r>
                      <a:r>
                        <a:rPr lang="en-IN" sz="100" dirty="0"/>
                        <a:t> </a:t>
                      </a:r>
                      <a:r>
                        <a:rPr lang="en-IN" sz="1800" dirty="0"/>
                        <a:t>D</a:t>
                      </a:r>
                      <a:r>
                        <a:rPr lang="en-IN" sz="100" dirty="0"/>
                        <a:t> </a:t>
                      </a:r>
                      <a:r>
                        <a:rPr lang="en-IN" sz="1800" dirty="0"/>
                        <a:t>S</a:t>
                      </a:r>
                      <a:r>
                        <a:rPr lang="en-IN" sz="100" dirty="0"/>
                        <a:t> </a:t>
                      </a:r>
                      <a:r>
                        <a:rPr lang="en-IN" sz="18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t>Competition Brand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800" b="1"/>
                      </a:pPr>
                      <a:r>
                        <a:rPr dirty="0"/>
                        <a:t>Competition Brand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124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39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25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75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29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14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/>
                        <a:t>69</a:t>
                      </a:r>
                      <a:endParaRPr sz="18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26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26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70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28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35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/>
                        <a:t>122</a:t>
                      </a:r>
                      <a:endParaRPr sz="18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/>
                        <a:t>26</a:t>
                      </a:r>
                      <a:endParaRPr sz="18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34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r>
                        <a:rPr sz="1800"/>
                        <a:t>73</a:t>
                      </a:r>
                      <a:endParaRPr sz="18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16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192"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800" dirty="0"/>
                        <a:t>12</a:t>
                      </a:r>
                      <a:endParaRPr sz="18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BA18EF3-F7AE-4167-8AF8-0443F6F295AE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4800600"/>
                <a:ext cx="8229600" cy="838201"/>
              </a:xfrm>
            </p:spPr>
            <p:txBody>
              <a:bodyPr/>
              <a:lstStyle/>
              <a:p>
                <a:r>
                  <a:rPr lang="en-US" sz="2600" dirty="0"/>
                  <a:t>Use the </a:t>
                </a:r>
                <a:r>
                  <a:rPr lang="en-US" sz="2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Kruskal-Wallis</a:t>
                </a:r>
                <a:r>
                  <a:rPr lang="en-US" sz="2600" dirty="0"/>
                  <a:t> test to determine whether there is a difference between the deck stains using </a:t>
                </a:r>
                <a:r>
                  <a:rPr lang="el-GR" sz="26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α</a:t>
                </a:r>
                <a14:m>
                  <m:oMath xmlns:m="http://schemas.openxmlformats.org/officeDocument/2006/math">
                    <m:r>
                      <a:rPr lang="en-IN" sz="2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600">
                        <a:latin typeface="Cambria Math" panose="02040503050406030204" pitchFamily="18" charset="0"/>
                      </a:rPr>
                      <m:t>=0.05</m:t>
                    </m:r>
                  </m:oMath>
                </a14:m>
                <a:r>
                  <a:rPr lang="en-US" sz="2600" dirty="0"/>
                  <a:t>.</a:t>
                </a:r>
              </a:p>
              <a:p>
                <a:endParaRPr lang="en-IN" sz="2600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CBA18EF3-F7AE-4167-8AF8-0443F6F295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4800600"/>
                <a:ext cx="8229600" cy="838201"/>
              </a:xfrm>
              <a:blipFill>
                <a:blip r:embed="rId2"/>
                <a:stretch>
                  <a:fillRect l="-1333" t="-8759" b="-2481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105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200"/>
            </a:pPr>
            <a:r>
              <a:rPr dirty="0"/>
              <a:t>Example 1: Performing the Kruskal-Wallis Test to Determine if Stain Distributions are Identical</a:t>
            </a:r>
            <a:r>
              <a:rPr lang="en-US" dirty="0"/>
              <a:t>—Slide 4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1104313"/>
              </a:xfrm>
            </p:spPr>
            <p:txBody>
              <a:bodyPr>
                <a:noAutofit/>
              </a:bodyPr>
              <a:lstStyle/>
              <a:p>
                <a:r>
                  <a:rPr lang="en-US" sz="2200" b="1" dirty="0"/>
                  <a:t>Solution</a:t>
                </a:r>
              </a:p>
              <a:p>
                <a:pPr>
                  <a:defRPr sz="2800"/>
                </a:pPr>
                <a:r>
                  <a:rPr lang="en-US" sz="2200" dirty="0"/>
                  <a:t>The </a:t>
                </a:r>
                <a:r>
                  <a:rPr lang="en-US" sz="2200" i="1" dirty="0"/>
                  <a:t>N</a:t>
                </a:r>
                <a14:m>
                  <m:oMath xmlns:m="http://schemas.openxmlformats.org/officeDocument/2006/math">
                    <m:r>
                      <a:rPr lang="en-IN" sz="2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sz="2200" dirty="0"/>
                  <a:t> data values are assigned overall ranks. In the following table, the ranks are shown in the column next to each observation.</a:t>
                </a:r>
                <a:endParaRPr sz="2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1104313"/>
              </a:xfrm>
              <a:blipFill>
                <a:blip r:embed="rId2"/>
                <a:stretch>
                  <a:fillRect l="-963" t="-3867" b="-1657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06445ACE-8602-ABED-4951-EA6BE912ABD2}"/>
              </a:ext>
            </a:extLst>
          </p:cNvPr>
          <p:cNvSpPr txBox="1"/>
          <p:nvPr/>
        </p:nvSpPr>
        <p:spPr>
          <a:xfrm>
            <a:off x="457200" y="2209800"/>
            <a:ext cx="82296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/>
            </a:pPr>
            <a:r>
              <a:rPr lang="en-IN" sz="2200" b="0" dirty="0"/>
              <a:t>Table 2–Wood Stain Rankings</a:t>
            </a:r>
          </a:p>
        </p:txBody>
      </p:sp>
      <p:graphicFrame>
        <p:nvGraphicFramePr>
          <p:cNvPr id="4" name="Table Placeholder 2" descr="Table contains 6 columns M D S 1 &amp; it's Rank, Competition Brand 1 &amp; it's Rank and Competition Brand 2 &amp; it's Rank.&#10;&#10;Row 1:&#10;M D S 1 equals 124, Rank equals 18, Competition Brand 1 equals 39, Rank equals 12, Competition Brand 2 equals 25, Rank equals 4.&#10;Row 2:&#10;M D S 1 equals 75, Rank equals 16, Competition Brand 1 equals 29, Rank equals 9, Competition Brand 2 equals 14, Rank equals 2.&#10;Row 3:&#10;M D S 1 equals 69, Rank equals 13, Competition Brand 1 equals 26, Rank equals 6, Competition Brand 2 equals 26, Rank equals 6.&#10;Row 4:&#10;M D S 1 equals 70, Rank equals 14, Competition Brand 1 equals 28, Rank equals 8, Competition Brand 2 equals 35, Rank equals 11.&#10;Row 5:&#10;M D S 1 equals 122, Rank equals 17, Competition Brand 1 equals 26, Rank equals 6, Competition Brand 2 equals 34, Rank equals 10.&#10;Row 6:&#10;M D S 1 equals 73, Rank equals 15, Competition Brand 1 is empty, Rank cannot be assigned, Competition Brand 2 equals 16, Rank equals 3.&#10;Row 7:&#10;M D S 1 is empty, Rank cannot be assigned, Competition Brand 1 is empty, Rank cannot be assigned, Competition Brand 2 equals 12, Rank equals 1.">
            <a:extLst>
              <a:ext uri="{FF2B5EF4-FFF2-40B4-BE49-F238E27FC236}">
                <a16:creationId xmlns:a16="http://schemas.microsoft.com/office/drawing/2014/main" id="{D6E049F7-71B6-4B3D-8934-A98C637785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288501"/>
              </p:ext>
            </p:extLst>
          </p:nvPr>
        </p:nvGraphicFramePr>
        <p:xfrm>
          <a:off x="533400" y="2667000"/>
          <a:ext cx="8229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3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5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lang="en-IN" sz="1400" dirty="0"/>
                        <a:t>M</a:t>
                      </a:r>
                      <a:r>
                        <a:rPr lang="en-IN" sz="100" dirty="0"/>
                        <a:t> </a:t>
                      </a:r>
                      <a:r>
                        <a:rPr lang="en-IN" sz="1400" dirty="0"/>
                        <a:t>D</a:t>
                      </a:r>
                      <a:r>
                        <a:rPr lang="en-IN" sz="100" dirty="0"/>
                        <a:t> </a:t>
                      </a:r>
                      <a:r>
                        <a:rPr lang="en-IN" sz="1400" dirty="0"/>
                        <a:t>S</a:t>
                      </a:r>
                      <a:r>
                        <a:rPr lang="en-IN" sz="100" dirty="0"/>
                        <a:t> </a:t>
                      </a:r>
                      <a:r>
                        <a:rPr lang="en-IN" sz="1400" dirty="0"/>
                        <a:t>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Competition Brand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t>Competition Brand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400" b="1"/>
                      </a:pPr>
                      <a:r>
                        <a:rPr dirty="0"/>
                        <a:t>Rank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124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18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39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12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25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16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69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13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26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14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28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8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11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122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17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26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34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10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73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15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16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3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/>
                        <a:t>12</a:t>
                      </a:r>
                      <a:endParaRPr sz="1400">
                        <a:latin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dirty="0"/>
                        <a:t>1</a:t>
                      </a:r>
                      <a:endParaRPr sz="1400" dirty="0">
                        <a:latin typeface="Cambria Math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200"/>
            </a:pPr>
            <a:r>
              <a:rPr dirty="0"/>
              <a:t>Example 1: Performing the Kruskal-Wallis Test to Determine </a:t>
            </a:r>
            <a:r>
              <a:rPr lang="en-US" dirty="0"/>
              <a:t>I</a:t>
            </a:r>
            <a:r>
              <a:rPr dirty="0"/>
              <a:t>f Stain Distributions are Identical</a:t>
            </a:r>
            <a:r>
              <a:rPr lang="en-US" dirty="0"/>
              <a:t>—Slide 5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IN" sz="2800" dirty="0"/>
                  <a:t>The hypotheses of this test can be written as follows.</a:t>
                </a:r>
              </a:p>
              <a:p>
                <a:pPr>
                  <a:defRPr sz="2800"/>
                </a:pPr>
                <a:r>
                  <a:rPr lang="en-IN" i="1" dirty="0"/>
                  <a:t>	H</a:t>
                </a:r>
                <a:r>
                  <a:rPr lang="en-IN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₀ </a:t>
                </a:r>
                <a:r>
                  <a:rPr lang="ar-AE" sz="2800" dirty="0"/>
                  <a:t>:</a:t>
                </a:r>
                <a:r>
                  <a:rPr lang="en-US" sz="2800" dirty="0"/>
                  <a:t> </a:t>
                </a:r>
                <a:r>
                  <a:rPr lang="en-IN" sz="2800" dirty="0"/>
                  <a:t>The three stains are equally durable.</a:t>
                </a:r>
              </a:p>
              <a:p>
                <a:pPr>
                  <a:defRPr sz="2800"/>
                </a:pPr>
                <a:r>
                  <a:rPr lang="en-IN" i="1" dirty="0"/>
                  <a:t>	H</a:t>
                </a:r>
                <a:r>
                  <a:rPr lang="en-IN" sz="1100" i="1" dirty="0"/>
                  <a:t> </a:t>
                </a:r>
                <a:r>
                  <a:rPr lang="en-IN" i="1" baseline="-25000" dirty="0"/>
                  <a:t>a</a:t>
                </a:r>
                <a:r>
                  <a:rPr lang="en-IN" i="1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ar-AE" sz="2800" dirty="0"/>
                  <a:t>:</a:t>
                </a:r>
                <a:r>
                  <a:rPr lang="en-US" sz="2800" dirty="0"/>
                  <a:t> </a:t>
                </a:r>
                <a:r>
                  <a:rPr lang="en-IN" sz="2800" dirty="0"/>
                  <a:t>At least one stain durability is different.</a:t>
                </a:r>
              </a:p>
              <a:p>
                <a:r>
                  <a:rPr lang="en-IN" sz="2800" dirty="0"/>
                  <a:t>The sum of the ranks for each brand of stain are as follows.</a:t>
                </a:r>
              </a:p>
              <a:p>
                <a:endParaRPr lang="en-IN" sz="2800" dirty="0"/>
              </a:p>
              <a:p>
                <a:pPr>
                  <a:defRPr sz="2800"/>
                </a:pPr>
                <a:r>
                  <a:rPr lang="en-IN" dirty="0"/>
                  <a:t>M</a:t>
                </a:r>
                <a:r>
                  <a:rPr lang="en-IN" sz="100" dirty="0"/>
                  <a:t> </a:t>
                </a:r>
                <a:r>
                  <a:rPr lang="en-IN" dirty="0"/>
                  <a:t>D</a:t>
                </a:r>
                <a:r>
                  <a:rPr lang="en-IN" sz="100" dirty="0"/>
                  <a:t> </a:t>
                </a:r>
                <a:r>
                  <a:rPr lang="en-IN" dirty="0"/>
                  <a:t>S</a:t>
                </a:r>
                <a:r>
                  <a:rPr lang="en-IN" sz="100" dirty="0"/>
                  <a:t> </a:t>
                </a:r>
                <a:r>
                  <a:rPr lang="en-IN" dirty="0"/>
                  <a:t>1</a:t>
                </a:r>
                <a:r>
                  <a:rPr lang="en-IN" sz="2800" dirty="0"/>
                  <a:t>:       </a:t>
                </a:r>
                <a:endParaRPr lang="en-US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18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17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15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93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IN" sz="2800" i="1" dirty="0"/>
                  <a:t>R</a:t>
                </a:r>
                <a:r>
                  <a:rPr lang="en-IN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₁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IN" sz="2800" dirty="0"/>
                  <a:t>Competition Brand 1:     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12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9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8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41</m:t>
                    </m:r>
                    <m:r>
                      <a:rPr lang="en-IN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IN" i="1" dirty="0"/>
                      <m:t>R</m:t>
                    </m:r>
                  </m:oMath>
                </a14:m>
                <a:r>
                  <a:rPr lang="ar-AE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₂</a:t>
                </a:r>
                <a:endParaRPr lang="ar-AE" sz="2800" dirty="0"/>
              </a:p>
              <a:p>
                <a:pPr>
                  <a:defRPr sz="2800"/>
                </a:pPr>
                <a:r>
                  <a:rPr lang="en-IN" sz="2800" dirty="0"/>
                  <a:t>Competition Brand 2: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4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11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10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r>
                      <a:rPr lang="en-IN"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>
                        <a:latin typeface="Cambria Math" panose="02040503050406030204" pitchFamily="18" charset="0"/>
                      </a:rPr>
                      <m:t>37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IN" i="1" dirty="0"/>
                      <m:t>R</m:t>
                    </m:r>
                  </m:oMath>
                </a14:m>
                <a:r>
                  <a:rPr lang="ar-AE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₃</a:t>
                </a:r>
                <a:endParaRPr lang="ar-AE" sz="2800" dirty="0"/>
              </a:p>
              <a:p>
                <a:pPr algn="ctr"/>
                <a:r>
                  <a:rPr lang="en-IN" dirty="0"/>
                  <a:t>​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245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FFC77-14FC-48F1-AFB0-12C815B85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1: Performing the Kruskal-Wallis Test to Determine If Stain Distributions are Identical—Slide 6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87AF8-9862-422A-B319-BB93B459A7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fontAlgn="ctr">
              <a:spcBef>
                <a:spcPts val="0"/>
              </a:spcBef>
            </a:pPr>
            <a:r>
              <a:rPr lang="en-IN" b="0" i="0" u="none" strike="noStrike" kern="1200" dirty="0">
                <a:solidFill>
                  <a:srgbClr val="366092"/>
                </a:solidFill>
                <a:effectLst/>
                <a:latin typeface="Calibri" panose="020F0502020204030204" pitchFamily="34" charset="0"/>
              </a:rPr>
              <a:t>​ </a:t>
            </a:r>
            <a:r>
              <a:rPr lang="en-IN" dirty="0"/>
              <a:t>Hence, we have the following test statistic.</a:t>
            </a:r>
          </a:p>
        </p:txBody>
      </p:sp>
      <p:pic>
        <p:nvPicPr>
          <p:cNvPr id="5" name="Picture 4" descr="H equals open fraction 12 divided by capital N times open parenthesis capital N plus 1 close parenthesis close fraction times summation over i equals 1 to k of open fraction R subscript i squared divided by small n subscript i close fraction minus 3 times open parenthesis capital N plus 1 close parenthesis.&#10;&#10;By substituting the known values, we get:&#10;&#10;H equals open fraction 12 divided by 18 times open parenthesis 18 plus 1 close fraction times open parenthesis 93 squared divided by 6, plus 41 squared divided by 5, plus 37 squared divided by 5 close parenthesis minus 3 times open parenthesis 18 plus 1 close parenthesis.&#10;It approximately equal to 12.238">
            <a:extLst>
              <a:ext uri="{FF2B5EF4-FFF2-40B4-BE49-F238E27FC236}">
                <a16:creationId xmlns:a16="http://schemas.microsoft.com/office/drawing/2014/main" id="{5B34D69F-8DFF-90C5-5968-A003D0296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575" y="1752600"/>
            <a:ext cx="60388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11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167905-5853-4FA2-941B-0A44D9CB5240}"/>
</file>

<file path=customXml/itemProps2.xml><?xml version="1.0" encoding="utf-8"?>
<ds:datastoreItem xmlns:ds="http://schemas.openxmlformats.org/officeDocument/2006/customXml" ds:itemID="{C701370E-3F9D-42AA-A2C5-98CE38E2E960}"/>
</file>

<file path=customXml/itemProps3.xml><?xml version="1.0" encoding="utf-8"?>
<ds:datastoreItem xmlns:ds="http://schemas.openxmlformats.org/officeDocument/2006/customXml" ds:itemID="{2CCC4B7C-9E58-4E7E-A2BD-1CCBE5EAE4D7}"/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992</Words>
  <Application>Microsoft Office PowerPoint</Application>
  <PresentationFormat>On-screen Show (4:3)</PresentationFormat>
  <Paragraphs>140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Courier New</vt:lpstr>
      <vt:lpstr>Arial</vt:lpstr>
      <vt:lpstr>Calibri</vt:lpstr>
      <vt:lpstr>Cambria Math</vt:lpstr>
      <vt:lpstr>Office Theme</vt:lpstr>
      <vt:lpstr>Section 17.6</vt:lpstr>
      <vt:lpstr>Definition: The Kruskal-Wallis Test</vt:lpstr>
      <vt:lpstr>Formula: The Kruskal-Wallis Test Statistic</vt:lpstr>
      <vt:lpstr>Example 1: Performing the Kruskal-Wallis Test to Determine If Stain Distributions are Identical—Slide 1</vt:lpstr>
      <vt:lpstr>Example 1: Performing the Kruskal-Wallis Test to Determine If Stain Distributions are Identical—Slide 2</vt:lpstr>
      <vt:lpstr>Example 1: Performing the Kruskal-Wallis Test to Determine if Stain Distributions are Identical—Slide 3</vt:lpstr>
      <vt:lpstr>Example 1: Performing the Kruskal-Wallis Test to Determine if Stain Distributions are Identical—Slide 4</vt:lpstr>
      <vt:lpstr>Example 1: Performing the Kruskal-Wallis Test to Determine If Stain Distributions are Identical—Slide 5</vt:lpstr>
      <vt:lpstr>Example 1: Performing the Kruskal-Wallis Test to Determine If Stain Distributions are Identical—Slide 6</vt:lpstr>
      <vt:lpstr>Example 1: Performing the Kruskal-Wallis Test to Determine If Stain Distributions are Identical—Slide 7</vt:lpstr>
      <vt:lpstr>Example 2: Performing the Kruskal-Wallis Test to Detect Differences in Braking Distances—Slide 1</vt:lpstr>
      <vt:lpstr>Example 2: Performing the Kruskal-Wallis Test to Detect Differences in Braking Distances—Slide 2</vt:lpstr>
      <vt:lpstr>Example 2: Performing the Kruskal-Wallis Test to Detect Differences in Braking Distances—Slide 3</vt:lpstr>
      <vt:lpstr>Example 2: Performing the Kruskal-Wallis Test to Detect Differences in Braking Distances—Slide 4</vt:lpstr>
      <vt:lpstr>Example 2: Performing the Kruskal-Wallis Test to Detect Differences in Braking Distances—Slide 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- 17.6 - The Kruskal-Wallis Test</dc:title>
  <dc:creator>Hawkes Learning</dc:creator>
  <cp:lastModifiedBy>Kodanda Ram Bade</cp:lastModifiedBy>
  <cp:revision>145</cp:revision>
  <dcterms:created xsi:type="dcterms:W3CDTF">2013-04-26T14:43:13Z</dcterms:created>
  <dcterms:modified xsi:type="dcterms:W3CDTF">2025-10-07T10:10:01Z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