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68" r:id="rId5"/>
    <p:sldId id="259" r:id="rId6"/>
    <p:sldId id="266" r:id="rId7"/>
    <p:sldId id="260" r:id="rId8"/>
    <p:sldId id="269" r:id="rId9"/>
    <p:sldId id="270" r:id="rId10"/>
    <p:sldId id="271" r:id="rId11"/>
    <p:sldId id="272" r:id="rId12"/>
    <p:sldId id="273" r:id="rId13"/>
    <p:sldId id="263" r:id="rId14"/>
    <p:sldId id="274" r:id="rId15"/>
    <p:sldId id="275" r:id="rId16"/>
    <p:sldId id="276" r:id="rId17"/>
    <p:sldId id="278" r:id="rId18"/>
    <p:sldId id="277" r:id="rId19"/>
    <p:sldId id="26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95" autoAdjust="0"/>
    <p:restoredTop sz="94673" autoAdjust="0"/>
  </p:normalViewPr>
  <p:slideViewPr>
    <p:cSldViewPr>
      <p:cViewPr varScale="1">
        <p:scale>
          <a:sx n="101" d="100"/>
          <a:sy n="101" d="100"/>
        </p:scale>
        <p:origin x="134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18.1</a:t>
            </a:r>
          </a:p>
        </p:txBody>
      </p:sp>
      <p:sp>
        <p:nvSpPr>
          <p:cNvPr id="2" name="Text Placeholder 1"/>
          <p:cNvSpPr>
            <a:spLocks noGrp="1"/>
          </p:cNvSpPr>
          <p:nvPr>
            <p:ph type="body" sz="quarter" idx="10"/>
          </p:nvPr>
        </p:nvSpPr>
        <p:spPr/>
        <p:txBody>
          <a:bodyPr/>
          <a:lstStyle/>
          <a:p>
            <a:pPr algn="ctr"/>
            <a:r>
              <a:rPr lang="en-US" dirty="0"/>
              <a:t>Basic Charts and Diagrams Used in Quality Control</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Pareto Chart—Slide 3</a:t>
            </a:r>
          </a:p>
        </p:txBody>
      </p:sp>
      <p:pic>
        <p:nvPicPr>
          <p:cNvPr id="3" name="Picture 2" descr="A bar graph is titled Causes of Exceeding Typesetting Budget. A graph plots Causes on the horizontal axis. A graph plots percentage in the vertical axis ranging from 0 to 50, in increments of 10. The data are plotted as follows Author late with corrections, 41, Author late with the original manuscript, 30, Author made too many corrections, 10, Book longer than planned, 8, Proofreader late, 4, Figures incorrectly done, 3, Index compiler late, 3, Permissions received late, 1, Typesetter correction errors, 1, Schedule changed by editor, 1.">
            <a:extLst>
              <a:ext uri="{FF2B5EF4-FFF2-40B4-BE49-F238E27FC236}">
                <a16:creationId xmlns:a16="http://schemas.microsoft.com/office/drawing/2014/main" id="{5B8974CB-01E4-4138-94EC-1F1646A7D325}"/>
              </a:ext>
            </a:extLst>
          </p:cNvPr>
          <p:cNvPicPr>
            <a:picLocks noChangeAspect="1"/>
          </p:cNvPicPr>
          <p:nvPr/>
        </p:nvPicPr>
        <p:blipFill>
          <a:blip r:embed="rId2"/>
          <a:srcRect b="9375"/>
          <a:stretch>
            <a:fillRect/>
          </a:stretch>
        </p:blipFill>
        <p:spPr>
          <a:xfrm>
            <a:off x="1453116" y="1066800"/>
            <a:ext cx="6237767" cy="4419600"/>
          </a:xfrm>
          <a:prstGeom prst="rect">
            <a:avLst/>
          </a:prstGeom>
        </p:spPr>
      </p:pic>
      <p:sp>
        <p:nvSpPr>
          <p:cNvPr id="2" name="TextBox 1">
            <a:extLst>
              <a:ext uri="{FF2B5EF4-FFF2-40B4-BE49-F238E27FC236}">
                <a16:creationId xmlns:a16="http://schemas.microsoft.com/office/drawing/2014/main" id="{84147CEA-9D20-A4B2-D691-F9F4B2912001}"/>
              </a:ext>
            </a:extLst>
          </p:cNvPr>
          <p:cNvSpPr txBox="1"/>
          <p:nvPr/>
        </p:nvSpPr>
        <p:spPr>
          <a:xfrm>
            <a:off x="3962400" y="5514948"/>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2628334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Pareto Chart—Slide 4</a:t>
            </a:r>
          </a:p>
        </p:txBody>
      </p:sp>
      <p:sp>
        <p:nvSpPr>
          <p:cNvPr id="5" name="Text Placeholder 4">
            <a:extLst>
              <a:ext uri="{FF2B5EF4-FFF2-40B4-BE49-F238E27FC236}">
                <a16:creationId xmlns:a16="http://schemas.microsoft.com/office/drawing/2014/main" id="{8FD9213A-B5AC-474E-BF50-E98D48EB5A05}"/>
              </a:ext>
            </a:extLst>
          </p:cNvPr>
          <p:cNvSpPr>
            <a:spLocks noGrp="1"/>
          </p:cNvSpPr>
          <p:nvPr>
            <p:ph type="body" sz="quarter" idx="10"/>
          </p:nvPr>
        </p:nvSpPr>
        <p:spPr/>
        <p:txBody>
          <a:bodyPr/>
          <a:lstStyle/>
          <a:p>
            <a:r>
              <a:rPr lang="en-US" dirty="0"/>
              <a:t>The Pareto chart in Figure 1 indicates that approximately 81.2% of the problems are associated with the author. The executives need to discuss issues with the author to determine if problems can be alleviated. The visual summary of these data is quite powerful and should provide a manager with an extremely sharp focus of what problems need to be attacked.</a:t>
            </a:r>
          </a:p>
        </p:txBody>
      </p:sp>
    </p:spTree>
    <p:extLst>
      <p:ext uri="{BB962C8B-B14F-4D97-AF65-F5344CB8AC3E}">
        <p14:creationId xmlns:p14="http://schemas.microsoft.com/office/powerpoint/2010/main" val="3372980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Pareto Chart—Slide 5</a:t>
            </a:r>
          </a:p>
        </p:txBody>
      </p:sp>
      <p:sp>
        <p:nvSpPr>
          <p:cNvPr id="5" name="Text Placeholder 4">
            <a:extLst>
              <a:ext uri="{FF2B5EF4-FFF2-40B4-BE49-F238E27FC236}">
                <a16:creationId xmlns:a16="http://schemas.microsoft.com/office/drawing/2014/main" id="{8FD9213A-B5AC-474E-BF50-E98D48EB5A05}"/>
              </a:ext>
            </a:extLst>
          </p:cNvPr>
          <p:cNvSpPr>
            <a:spLocks noGrp="1"/>
          </p:cNvSpPr>
          <p:nvPr>
            <p:ph type="body" sz="quarter" idx="10"/>
          </p:nvPr>
        </p:nvSpPr>
        <p:spPr/>
        <p:txBody>
          <a:bodyPr/>
          <a:lstStyle/>
          <a:p>
            <a:r>
              <a:rPr lang="en-US" dirty="0"/>
              <a:t>In addition to the main bar graph, the Pareto chart may also include an integrated line graph that shows the cumulative frequency (or cumulative relative frequency) of the observations at each bar on the bar graph. The line graph can be used to help determine which problems (the bars) belong to the </a:t>
            </a:r>
            <a:r>
              <a:rPr lang="en-US" b="1" dirty="0"/>
              <a:t>vital few</a:t>
            </a:r>
            <a:r>
              <a:rPr lang="en-US" dirty="0"/>
              <a:t> (the 20%) and the </a:t>
            </a:r>
            <a:r>
              <a:rPr lang="en-US" b="1" dirty="0"/>
              <a:t>trivial many </a:t>
            </a:r>
            <a:r>
              <a:rPr lang="en-US" dirty="0"/>
              <a:t>(the 80%).</a:t>
            </a:r>
          </a:p>
        </p:txBody>
      </p:sp>
    </p:spTree>
    <p:extLst>
      <p:ext uri="{BB962C8B-B14F-4D97-AF65-F5344CB8AC3E}">
        <p14:creationId xmlns:p14="http://schemas.microsoft.com/office/powerpoint/2010/main" val="258751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Run Chart</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a:t>
            </a:r>
            <a:r>
              <a:rPr lang="en-US" sz="2800" b="1" dirty="0"/>
              <a:t>r</a:t>
            </a:r>
            <a:r>
              <a:rPr sz="2800" b="1" dirty="0"/>
              <a:t>un chart</a:t>
            </a:r>
            <a:r>
              <a:rPr sz="2800" dirty="0"/>
              <a:t> is a form of time series plot that plots manufacturing or business process data in a time sequence.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Run Chart—Slide 1</a:t>
            </a:r>
          </a:p>
        </p:txBody>
      </p:sp>
      <p:pic>
        <p:nvPicPr>
          <p:cNvPr id="3" name="Picture 2" descr="A line graph is titled Downward Trend. The vertical axis is titled Mean Diameter of Ball Bearings and is labelled from 1.80 to 2.00 in increments of 0.02. The horizontal axis is titled Sample Number and is labelled from 1 to 41 in increments of 2. As the sample number increases, there is an overall decrease in the mean diameter of ball bearings despite occasional intervals of increasing diameter. This is reflected as a line graph that oscillates slightly while having the appearance of a generally negative slope overall.">
            <a:extLst>
              <a:ext uri="{FF2B5EF4-FFF2-40B4-BE49-F238E27FC236}">
                <a16:creationId xmlns:a16="http://schemas.microsoft.com/office/drawing/2014/main" id="{BF88A28F-6A22-471C-868C-B3A0BB0A62E7}"/>
              </a:ext>
            </a:extLst>
          </p:cNvPr>
          <p:cNvPicPr>
            <a:picLocks noChangeAspect="1"/>
          </p:cNvPicPr>
          <p:nvPr/>
        </p:nvPicPr>
        <p:blipFill>
          <a:blip r:embed="rId2"/>
          <a:srcRect b="8712"/>
          <a:stretch>
            <a:fillRect/>
          </a:stretch>
        </p:blipFill>
        <p:spPr>
          <a:xfrm>
            <a:off x="1295400" y="1066233"/>
            <a:ext cx="6247619" cy="3581968"/>
          </a:xfrm>
          <a:prstGeom prst="rect">
            <a:avLst/>
          </a:prstGeom>
        </p:spPr>
      </p:pic>
      <p:sp>
        <p:nvSpPr>
          <p:cNvPr id="2" name="TextBox 1">
            <a:extLst>
              <a:ext uri="{FF2B5EF4-FFF2-40B4-BE49-F238E27FC236}">
                <a16:creationId xmlns:a16="http://schemas.microsoft.com/office/drawing/2014/main" id="{F9EEC391-724C-1F40-CA40-100939082146}"/>
              </a:ext>
            </a:extLst>
          </p:cNvPr>
          <p:cNvSpPr txBox="1"/>
          <p:nvPr/>
        </p:nvSpPr>
        <p:spPr>
          <a:xfrm>
            <a:off x="3886200" y="4685147"/>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1064450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Run Chart—Slide 2</a:t>
            </a:r>
          </a:p>
        </p:txBody>
      </p:sp>
      <p:sp>
        <p:nvSpPr>
          <p:cNvPr id="5" name="Text Placeholder 4">
            <a:extLst>
              <a:ext uri="{FF2B5EF4-FFF2-40B4-BE49-F238E27FC236}">
                <a16:creationId xmlns:a16="http://schemas.microsoft.com/office/drawing/2014/main" id="{8FD9213A-B5AC-474E-BF50-E98D48EB5A05}"/>
              </a:ext>
            </a:extLst>
          </p:cNvPr>
          <p:cNvSpPr>
            <a:spLocks noGrp="1"/>
          </p:cNvSpPr>
          <p:nvPr>
            <p:ph type="body" sz="quarter" idx="10"/>
          </p:nvPr>
        </p:nvSpPr>
        <p:spPr/>
        <p:txBody>
          <a:bodyPr/>
          <a:lstStyle/>
          <a:p>
            <a:r>
              <a:rPr lang="en-US" dirty="0"/>
              <a:t>In Figure 2, the mean diameter of the ball bearings is trending downward. In Figure 3, the mean diameter of the ball bearings is trending upward. Both of these charts suggest that process output is unstable. These patterns indicate a gradual process shift that</a:t>
            </a:r>
          </a:p>
          <a:p>
            <a:r>
              <a:rPr lang="en-US" dirty="0"/>
              <a:t>will eventually produce output that is unusable.</a:t>
            </a:r>
          </a:p>
        </p:txBody>
      </p:sp>
    </p:spTree>
    <p:extLst>
      <p:ext uri="{BB962C8B-B14F-4D97-AF65-F5344CB8AC3E}">
        <p14:creationId xmlns:p14="http://schemas.microsoft.com/office/powerpoint/2010/main" val="400525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Run Chart—Slide 3</a:t>
            </a:r>
          </a:p>
        </p:txBody>
      </p:sp>
      <p:pic>
        <p:nvPicPr>
          <p:cNvPr id="5" name="Picture 4" descr="A line graph is titled Upward Trend. The vertical axis is titled Mean Diameter of Ball Bearings and is labelled from 1.88 to 2.08 in increments of 0.02. The horizontal axis is titled Sample Number and is labelled from 1 to 41 in increments of 2. As the sample number increases, there is an overall increase in the mean diameter of ball bearings despite occasional intervals of decreasing diameter. This is reflected as a line graph that oscillates slightly while having the appearance of a generally positive slope overall.">
            <a:extLst>
              <a:ext uri="{FF2B5EF4-FFF2-40B4-BE49-F238E27FC236}">
                <a16:creationId xmlns:a16="http://schemas.microsoft.com/office/drawing/2014/main" id="{26877241-3994-459F-8D1B-550C2B3BCC9B}"/>
              </a:ext>
            </a:extLst>
          </p:cNvPr>
          <p:cNvPicPr>
            <a:picLocks noChangeAspect="1"/>
          </p:cNvPicPr>
          <p:nvPr/>
        </p:nvPicPr>
        <p:blipFill>
          <a:blip r:embed="rId2"/>
          <a:srcRect b="7570"/>
          <a:stretch>
            <a:fillRect/>
          </a:stretch>
        </p:blipFill>
        <p:spPr>
          <a:xfrm>
            <a:off x="1419619" y="1543285"/>
            <a:ext cx="6304762" cy="3485915"/>
          </a:xfrm>
          <a:prstGeom prst="rect">
            <a:avLst/>
          </a:prstGeom>
        </p:spPr>
      </p:pic>
      <p:sp>
        <p:nvSpPr>
          <p:cNvPr id="2" name="TextBox 1">
            <a:extLst>
              <a:ext uri="{FF2B5EF4-FFF2-40B4-BE49-F238E27FC236}">
                <a16:creationId xmlns:a16="http://schemas.microsoft.com/office/drawing/2014/main" id="{B60C81AF-377C-B714-2B82-2234EEE6726B}"/>
              </a:ext>
            </a:extLst>
          </p:cNvPr>
          <p:cNvSpPr txBox="1"/>
          <p:nvPr/>
        </p:nvSpPr>
        <p:spPr>
          <a:xfrm>
            <a:off x="3886200" y="5024718"/>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3301882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Run Chart—Slide 4</a:t>
            </a:r>
          </a:p>
        </p:txBody>
      </p:sp>
      <p:pic>
        <p:nvPicPr>
          <p:cNvPr id="3" name="Picture 2" descr="A line graph is titled Cyclic Pattern. The vertical axis is titled Mean Diameter of Ball Bearings and is labelled from 1.86 to 2.06 in increments of 0.02. The horizontal axis is titled Sample Number and is labelled from 1 to 41 in increments of 2. The data points peak to approximately 2.03 and then decreasing to approximately 1.93 on the horizontal axis. This cyclic pattern repeats four times. Overall, this creates a line graph that oscillates between relatively equal peaks and valleys.">
            <a:extLst>
              <a:ext uri="{FF2B5EF4-FFF2-40B4-BE49-F238E27FC236}">
                <a16:creationId xmlns:a16="http://schemas.microsoft.com/office/drawing/2014/main" id="{06B6282D-5EE4-493D-8865-94D9B2F3E67D}"/>
              </a:ext>
            </a:extLst>
          </p:cNvPr>
          <p:cNvPicPr>
            <a:picLocks noChangeAspect="1"/>
          </p:cNvPicPr>
          <p:nvPr/>
        </p:nvPicPr>
        <p:blipFill>
          <a:blip r:embed="rId2"/>
          <a:srcRect b="9989"/>
          <a:stretch>
            <a:fillRect/>
          </a:stretch>
        </p:blipFill>
        <p:spPr>
          <a:xfrm>
            <a:off x="1467238" y="1447800"/>
            <a:ext cx="6209524" cy="3429000"/>
          </a:xfrm>
          <a:prstGeom prst="rect">
            <a:avLst/>
          </a:prstGeom>
        </p:spPr>
      </p:pic>
      <p:sp>
        <p:nvSpPr>
          <p:cNvPr id="2" name="TextBox 1">
            <a:extLst>
              <a:ext uri="{FF2B5EF4-FFF2-40B4-BE49-F238E27FC236}">
                <a16:creationId xmlns:a16="http://schemas.microsoft.com/office/drawing/2014/main" id="{D90FD056-E03C-F37E-7681-0490288EE8D1}"/>
              </a:ext>
            </a:extLst>
          </p:cNvPr>
          <p:cNvSpPr txBox="1"/>
          <p:nvPr/>
        </p:nvSpPr>
        <p:spPr>
          <a:xfrm>
            <a:off x="3886200" y="4876800"/>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1899014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Run Chart—Slide 5</a:t>
            </a:r>
          </a:p>
        </p:txBody>
      </p:sp>
      <p:sp>
        <p:nvSpPr>
          <p:cNvPr id="5" name="Text Placeholder 4">
            <a:extLst>
              <a:ext uri="{FF2B5EF4-FFF2-40B4-BE49-F238E27FC236}">
                <a16:creationId xmlns:a16="http://schemas.microsoft.com/office/drawing/2014/main" id="{8FD9213A-B5AC-474E-BF50-E98D48EB5A05}"/>
              </a:ext>
            </a:extLst>
          </p:cNvPr>
          <p:cNvSpPr>
            <a:spLocks noGrp="1"/>
          </p:cNvSpPr>
          <p:nvPr>
            <p:ph type="body" sz="quarter" idx="10"/>
          </p:nvPr>
        </p:nvSpPr>
        <p:spPr/>
        <p:txBody>
          <a:bodyPr/>
          <a:lstStyle/>
          <a:p>
            <a:r>
              <a:rPr lang="en-US" dirty="0"/>
              <a:t>Notice how the data in the graph in Figure 4 move systematically up and down in a repeating pattern. This pattern (called a </a:t>
            </a:r>
            <a:r>
              <a:rPr lang="en-US" b="1" dirty="0"/>
              <a:t>cycle</a:t>
            </a:r>
            <a:r>
              <a:rPr lang="en-US" dirty="0"/>
              <a:t>) is also an indication of a process that is unstable.</a:t>
            </a:r>
          </a:p>
        </p:txBody>
      </p:sp>
    </p:spTree>
    <p:extLst>
      <p:ext uri="{BB962C8B-B14F-4D97-AF65-F5344CB8AC3E}">
        <p14:creationId xmlns:p14="http://schemas.microsoft.com/office/powerpoint/2010/main" val="3665542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Cycle</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A </a:t>
            </a:r>
            <a:r>
              <a:rPr sz="2800" b="1" dirty="0"/>
              <a:t>cycle</a:t>
            </a:r>
            <a:r>
              <a:rPr sz="2800" dirty="0"/>
              <a:t> is a systematic repeating pattern observed in a run chart.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 Quality Control</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b="1" dirty="0"/>
              <a:t>Statistical quality control</a:t>
            </a:r>
            <a:r>
              <a:rPr sz="2800" dirty="0"/>
              <a:t> was developed by Shewhart as a way to control the quality of a product as it is manufactured instead of after it has been manufactured.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Six Sigma</a:t>
            </a:r>
          </a:p>
        </p:txBody>
      </p:sp>
      <p:sp>
        <p:nvSpPr>
          <p:cNvPr id="3" name="Text Placeholder 2"/>
          <p:cNvSpPr>
            <a:spLocks noGrp="1"/>
          </p:cNvSpPr>
          <p:nvPr>
            <p:ph type="body" sz="quarter" idx="10"/>
          </p:nvPr>
        </p:nvSpPr>
        <p:spPr>
          <a:xfrm>
            <a:off x="457200" y="1082078"/>
            <a:ext cx="8229600" cy="1432522"/>
          </a:xfrm>
        </p:spPr>
        <p:txBody>
          <a:bodyPr>
            <a:normAutofit/>
          </a:bodyPr>
          <a:lstStyle/>
          <a:p>
            <a:r>
              <a:rPr lang="en-IN" sz="2800" b="1" dirty="0"/>
              <a:t>S</a:t>
            </a:r>
            <a:r>
              <a:rPr sz="2800" b="1" dirty="0"/>
              <a:t>ix sigma</a:t>
            </a:r>
            <a:r>
              <a:rPr sz="2800" dirty="0"/>
              <a:t> is a program developed by Motorola in the 1980s that encourages companies to take a customer focus in order to improve business processes.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E5EBB-2086-4798-B849-A76656622BB7}"/>
              </a:ext>
            </a:extLst>
          </p:cNvPr>
          <p:cNvSpPr>
            <a:spLocks noGrp="1"/>
          </p:cNvSpPr>
          <p:nvPr>
            <p:ph type="title"/>
          </p:nvPr>
        </p:nvSpPr>
        <p:spPr/>
        <p:txBody>
          <a:bodyPr/>
          <a:lstStyle/>
          <a:p>
            <a:r>
              <a:rPr lang="en-IN" dirty="0"/>
              <a:t>Belt Colors in Six Sigma</a:t>
            </a:r>
          </a:p>
        </p:txBody>
      </p:sp>
      <p:pic>
        <p:nvPicPr>
          <p:cNvPr id="5" name="Picture 4" descr="The image explains the hierarchy and responsibilities associated with various Six Sigma belt levels:&#10;&#10;Master Black Belt,&#10;The highest level of Six Sigma expertise.&#10;Responsibilities involve implementation of statistical analysis, strategic and policy planning, and mentoring of Black Belts.&#10;&#10;Black Belt,&#10;A professional who has usually completed an examination and has been certified in Six Sigma methods.&#10;Responsibilities include implementing Six Sigma methodology throughout all levels of the business, leading teams and projects, and providing training and mentoring to Green and Yellow Belts.&#10;&#10;Green Belt,&#10;A Six Sigma trained (often certified) professional who works on Six Sigma projects exclusively.&#10;In many organizations, this is the entry level. Responsibilities include leading teams/projects and implementing Six Sigma methodology at the project level.&#10;&#10;Yellow Belt,&#10;This level is generally the lowest in the hierarchy, but holders are often closest to the project details and occupy a key role on the project team. They usually observe and ascertain that project details are completed in a timely manner.">
            <a:extLst>
              <a:ext uri="{FF2B5EF4-FFF2-40B4-BE49-F238E27FC236}">
                <a16:creationId xmlns:a16="http://schemas.microsoft.com/office/drawing/2014/main" id="{834D1454-4836-4C40-816D-7DFACDC70FDA}"/>
              </a:ext>
            </a:extLst>
          </p:cNvPr>
          <p:cNvPicPr>
            <a:picLocks noChangeAspect="1"/>
          </p:cNvPicPr>
          <p:nvPr/>
        </p:nvPicPr>
        <p:blipFill>
          <a:blip r:embed="rId2"/>
          <a:stretch>
            <a:fillRect/>
          </a:stretch>
        </p:blipFill>
        <p:spPr>
          <a:xfrm>
            <a:off x="457200" y="1018838"/>
            <a:ext cx="8229600" cy="4859018"/>
          </a:xfrm>
          <a:prstGeom prst="rect">
            <a:avLst/>
          </a:prstGeom>
        </p:spPr>
      </p:pic>
    </p:spTree>
    <p:extLst>
      <p:ext uri="{BB962C8B-B14F-4D97-AF65-F5344CB8AC3E}">
        <p14:creationId xmlns:p14="http://schemas.microsoft.com/office/powerpoint/2010/main" val="27751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Pareto Chart</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A </a:t>
            </a:r>
            <a:r>
              <a:rPr sz="2800" b="1" dirty="0"/>
              <a:t>Pareto chart</a:t>
            </a:r>
            <a:r>
              <a:rPr sz="2800" dirty="0"/>
              <a:t> is a bar graph with the categories ranked from largest to smallest.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9AD0D-108E-43EC-9B74-A68A0B4C0383}"/>
              </a:ext>
            </a:extLst>
          </p:cNvPr>
          <p:cNvSpPr>
            <a:spLocks noGrp="1"/>
          </p:cNvSpPr>
          <p:nvPr>
            <p:ph type="title"/>
          </p:nvPr>
        </p:nvSpPr>
        <p:spPr/>
        <p:txBody>
          <a:bodyPr/>
          <a:lstStyle/>
          <a:p>
            <a:r>
              <a:rPr lang="en-IN" dirty="0"/>
              <a:t>Definition: Pareto Principle</a:t>
            </a:r>
          </a:p>
        </p:txBody>
      </p:sp>
      <p:sp>
        <p:nvSpPr>
          <p:cNvPr id="3" name="Text Placeholder 2">
            <a:extLst>
              <a:ext uri="{FF2B5EF4-FFF2-40B4-BE49-F238E27FC236}">
                <a16:creationId xmlns:a16="http://schemas.microsoft.com/office/drawing/2014/main" id="{66FA02D9-ABD8-4FF4-9496-0E2F55F753AB}"/>
              </a:ext>
            </a:extLst>
          </p:cNvPr>
          <p:cNvSpPr>
            <a:spLocks noGrp="1"/>
          </p:cNvSpPr>
          <p:nvPr>
            <p:ph type="body" sz="quarter" idx="10"/>
          </p:nvPr>
        </p:nvSpPr>
        <p:spPr>
          <a:xfrm>
            <a:off x="457200" y="1082078"/>
            <a:ext cx="8229600" cy="1965922"/>
          </a:xfrm>
        </p:spPr>
        <p:txBody>
          <a:bodyPr/>
          <a:lstStyle/>
          <a:p>
            <a:r>
              <a:rPr lang="en-US" dirty="0"/>
              <a:t>The </a:t>
            </a:r>
            <a:r>
              <a:rPr lang="en-US" b="1" dirty="0"/>
              <a:t>Pareto principle</a:t>
            </a:r>
            <a:r>
              <a:rPr lang="en-US" dirty="0"/>
              <a:t> is a general rule where approximately 20% of the causes produce 80% of the problems. It is used as a decision-making tool to focus attention on the key areas for process improvement. </a:t>
            </a:r>
            <a:endParaRPr lang="en-IN" dirty="0"/>
          </a:p>
        </p:txBody>
      </p:sp>
    </p:spTree>
    <p:extLst>
      <p:ext uri="{BB962C8B-B14F-4D97-AF65-F5344CB8AC3E}">
        <p14:creationId xmlns:p14="http://schemas.microsoft.com/office/powerpoint/2010/main" val="3134881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Pareto Chart</a:t>
            </a:r>
          </a:p>
        </p:txBody>
      </p:sp>
      <p:sp>
        <p:nvSpPr>
          <p:cNvPr id="3" name="Text Placeholder 2"/>
          <p:cNvSpPr>
            <a:spLocks noGrp="1"/>
          </p:cNvSpPr>
          <p:nvPr>
            <p:ph type="body" sz="quarter" idx="10"/>
          </p:nvPr>
        </p:nvSpPr>
        <p:spPr/>
        <p:txBody>
          <a:bodyPr>
            <a:noAutofit/>
          </a:bodyPr>
          <a:lstStyle/>
          <a:p>
            <a:r>
              <a:rPr sz="2100" dirty="0"/>
              <a:t>A Pareto chart is constructed using the following steps.</a:t>
            </a:r>
          </a:p>
          <a:p>
            <a:pPr marL="358775" indent="-358775">
              <a:defRPr sz="2800"/>
            </a:pPr>
            <a:r>
              <a:rPr lang="en-US" sz="2100" dirty="0"/>
              <a:t>1.</a:t>
            </a:r>
            <a:r>
              <a:rPr sz="2100" dirty="0"/>
              <a:t>​</a:t>
            </a:r>
            <a:r>
              <a:rPr lang="en-US" sz="2100" dirty="0"/>
              <a:t>	</a:t>
            </a:r>
            <a:r>
              <a:rPr sz="2100" dirty="0"/>
              <a:t>Create a list of problems that will be the subject of the chart.</a:t>
            </a:r>
          </a:p>
          <a:p>
            <a:pPr marL="358775" indent="-358775">
              <a:defRPr sz="2800"/>
            </a:pPr>
            <a:r>
              <a:rPr lang="en-US" sz="2100" dirty="0"/>
              <a:t>2.</a:t>
            </a:r>
            <a:r>
              <a:rPr sz="2100" dirty="0"/>
              <a:t>​</a:t>
            </a:r>
            <a:r>
              <a:rPr lang="en-US" sz="2100" dirty="0"/>
              <a:t>	</a:t>
            </a:r>
            <a:r>
              <a:rPr sz="2100" dirty="0"/>
              <a:t>Determine what data need to be collected. These could be count data, percentages, or costs.</a:t>
            </a:r>
          </a:p>
          <a:p>
            <a:pPr marL="358775" indent="-358775">
              <a:defRPr sz="2800"/>
            </a:pPr>
            <a:r>
              <a:rPr lang="en-US" sz="2100" dirty="0"/>
              <a:t>3.</a:t>
            </a:r>
            <a:r>
              <a:rPr sz="2100" dirty="0"/>
              <a:t>​</a:t>
            </a:r>
            <a:r>
              <a:rPr lang="en-US" sz="2100" dirty="0"/>
              <a:t>	</a:t>
            </a:r>
            <a:r>
              <a:rPr sz="2100" dirty="0"/>
              <a:t>Determine the timeframe to be used for collecting the data.</a:t>
            </a:r>
          </a:p>
          <a:p>
            <a:pPr marL="358775" indent="-358775">
              <a:defRPr sz="2800"/>
            </a:pPr>
            <a:r>
              <a:rPr lang="en-US" sz="2100" dirty="0"/>
              <a:t>4.</a:t>
            </a:r>
            <a:r>
              <a:rPr sz="2100" dirty="0"/>
              <a:t>​</a:t>
            </a:r>
            <a:r>
              <a:rPr lang="en-US" sz="2100" dirty="0"/>
              <a:t>	</a:t>
            </a:r>
            <a:r>
              <a:rPr sz="2100" dirty="0"/>
              <a:t>Use a check sheet to tally the data. Then add the numbers in each category.</a:t>
            </a:r>
          </a:p>
          <a:p>
            <a:pPr marL="358775" indent="-358775">
              <a:defRPr sz="2800"/>
            </a:pPr>
            <a:r>
              <a:rPr lang="en-US" sz="2100" dirty="0"/>
              <a:t>5.</a:t>
            </a:r>
            <a:r>
              <a:rPr sz="2100" dirty="0"/>
              <a:t>​</a:t>
            </a:r>
            <a:r>
              <a:rPr lang="en-US" sz="2100" dirty="0"/>
              <a:t>	</a:t>
            </a:r>
            <a:r>
              <a:rPr sz="2100" dirty="0"/>
              <a:t>List the items in decreasing order of the measure of comparison.</a:t>
            </a:r>
            <a:endParaRPr lang="en-US" sz="2100" dirty="0"/>
          </a:p>
          <a:p>
            <a:pPr marL="358775" indent="-358775">
              <a:defRPr sz="2800"/>
            </a:pPr>
            <a:r>
              <a:rPr lang="en-US" sz="2100" dirty="0"/>
              <a:t>6.	List the items (problems) being tracked on the horizontal axis. Label the vertical axis with frequencies, percentages, etc.</a:t>
            </a:r>
          </a:p>
          <a:p>
            <a:pPr marL="358775" indent="-358775">
              <a:defRPr sz="2800"/>
            </a:pPr>
            <a:r>
              <a:rPr lang="en-US" sz="2100" dirty="0"/>
              <a:t>7.	Analyze the chart(s). The largest bars represent the vital few problems. If there does not appear to be one or two major problems, re-check the categories to determine if another analysis is necessary.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62E3EB-D521-49A1-AB9B-2CD0C56F2141}"/>
              </a:ext>
            </a:extLst>
          </p:cNvPr>
          <p:cNvSpPr>
            <a:spLocks noGrp="1"/>
          </p:cNvSpPr>
          <p:nvPr>
            <p:ph type="title"/>
          </p:nvPr>
        </p:nvSpPr>
        <p:spPr/>
        <p:txBody>
          <a:bodyPr/>
          <a:lstStyle/>
          <a:p>
            <a:r>
              <a:rPr lang="en-US" dirty="0"/>
              <a:t>Pareto Chart—Slide 1</a:t>
            </a:r>
          </a:p>
        </p:txBody>
      </p:sp>
      <p:sp>
        <p:nvSpPr>
          <p:cNvPr id="5" name="Text Placeholder 4">
            <a:extLst>
              <a:ext uri="{FF2B5EF4-FFF2-40B4-BE49-F238E27FC236}">
                <a16:creationId xmlns:a16="http://schemas.microsoft.com/office/drawing/2014/main" id="{8FD9213A-B5AC-474E-BF50-E98D48EB5A05}"/>
              </a:ext>
            </a:extLst>
          </p:cNvPr>
          <p:cNvSpPr>
            <a:spLocks noGrp="1"/>
          </p:cNvSpPr>
          <p:nvPr>
            <p:ph type="body" sz="quarter" idx="10"/>
          </p:nvPr>
        </p:nvSpPr>
        <p:spPr/>
        <p:txBody>
          <a:bodyPr/>
          <a:lstStyle/>
          <a:p>
            <a:r>
              <a:rPr lang="en-US" dirty="0"/>
              <a:t>Suppose you are a publishing company executive and you have just learned that your typesetting budget had been exceeded by 40%. By carefully studying typesetting budget overruns during the next six months, you observe the following causes.</a:t>
            </a:r>
          </a:p>
        </p:txBody>
      </p:sp>
    </p:spTree>
    <p:extLst>
      <p:ext uri="{BB962C8B-B14F-4D97-AF65-F5344CB8AC3E}">
        <p14:creationId xmlns:p14="http://schemas.microsoft.com/office/powerpoint/2010/main" val="130504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3349-E387-406B-AE5D-EA66C4D792F5}"/>
              </a:ext>
            </a:extLst>
          </p:cNvPr>
          <p:cNvSpPr>
            <a:spLocks noGrp="1"/>
          </p:cNvSpPr>
          <p:nvPr>
            <p:ph type="title"/>
          </p:nvPr>
        </p:nvSpPr>
        <p:spPr/>
        <p:txBody>
          <a:bodyPr/>
          <a:lstStyle/>
          <a:p>
            <a:r>
              <a:rPr lang="en-US" dirty="0"/>
              <a:t>Pareto Chart—Slide 2</a:t>
            </a:r>
          </a:p>
        </p:txBody>
      </p:sp>
      <p:sp>
        <p:nvSpPr>
          <p:cNvPr id="5" name="TextBox 4">
            <a:extLst>
              <a:ext uri="{FF2B5EF4-FFF2-40B4-BE49-F238E27FC236}">
                <a16:creationId xmlns:a16="http://schemas.microsoft.com/office/drawing/2014/main" id="{88E080D0-10DD-B134-4E8E-FC8E9A902AC5}"/>
              </a:ext>
            </a:extLst>
          </p:cNvPr>
          <p:cNvSpPr txBox="1"/>
          <p:nvPr/>
        </p:nvSpPr>
        <p:spPr>
          <a:xfrm>
            <a:off x="2362200" y="1229374"/>
            <a:ext cx="4572000" cy="369332"/>
          </a:xfrm>
          <a:prstGeom prst="rect">
            <a:avLst/>
          </a:prstGeom>
          <a:noFill/>
        </p:spPr>
        <p:txBody>
          <a:bodyPr wrap="square">
            <a:spAutoFit/>
          </a:bodyPr>
          <a:lstStyle/>
          <a:p>
            <a:pPr algn="ctr"/>
            <a:r>
              <a:rPr lang="en-US" b="1" dirty="0"/>
              <a:t>Table 1 – Typesetting Budget Overrun Causes</a:t>
            </a:r>
          </a:p>
        </p:txBody>
      </p:sp>
      <p:graphicFrame>
        <p:nvGraphicFramePr>
          <p:cNvPr id="4" name="Table 4" descr="The table is titled “Causes of Problems” and lists the frequency and percentage of various issues encountered in a publishing process. It contains 9 rows of data and 3 columns: Causes of Problems, Frequency of Occurrence, and Percentage.&#10;&#10;Row 1: Author late with corrections, Frequency is 48, Percentage is 41.0.&#10;Row 2: Author late with original manuscript, Frequency is 35, Percentage is 29.9.&#10;Row 3: Author made too many corrections, Frequency is 12, Percentage is 10.3.&#10;Row 4: Book longer than planned, Frequency is 9, Percentage is 7.7.&#10;Row 5: Proofreader late, Frequency is 4, Percentage is 3.4.&#10;Row 6: Figures incorrectly done, Frequency is 3, Percentage is 2.6.&#10;Row 7: Permissions received late, Frequency is 1, Percentage is 0.9.&#10;Row 8: Typesetter correction errors, Frequency is 1, Percentage is 0.9.&#10;Row 9: Schedule changed by editor, Frequency is 1, Percentage is 0.9.&#10;The most frequent problem is “Author late with corrections,” accounting for 41 percent of all occurrences.">
            <a:extLst>
              <a:ext uri="{FF2B5EF4-FFF2-40B4-BE49-F238E27FC236}">
                <a16:creationId xmlns:a16="http://schemas.microsoft.com/office/drawing/2014/main" id="{530FD11C-F2D8-46BA-988B-1918F4795C25}"/>
              </a:ext>
            </a:extLst>
          </p:cNvPr>
          <p:cNvGraphicFramePr>
            <a:graphicFrameLocks noGrp="1"/>
          </p:cNvGraphicFramePr>
          <p:nvPr>
            <p:extLst>
              <p:ext uri="{D42A27DB-BD31-4B8C-83A1-F6EECF244321}">
                <p14:modId xmlns:p14="http://schemas.microsoft.com/office/powerpoint/2010/main" val="230515067"/>
              </p:ext>
            </p:extLst>
          </p:nvPr>
        </p:nvGraphicFramePr>
        <p:xfrm>
          <a:off x="443345" y="1625600"/>
          <a:ext cx="8243455" cy="3708400"/>
        </p:xfrm>
        <a:graphic>
          <a:graphicData uri="http://schemas.openxmlformats.org/drawingml/2006/table">
            <a:tbl>
              <a:tblPr firstRow="1" bandRow="1">
                <a:tableStyleId>{5940675A-B579-460E-94D1-54222C63F5DA}</a:tableStyleId>
              </a:tblPr>
              <a:tblGrid>
                <a:gridCol w="3671455">
                  <a:extLst>
                    <a:ext uri="{9D8B030D-6E8A-4147-A177-3AD203B41FA5}">
                      <a16:colId xmlns:a16="http://schemas.microsoft.com/office/drawing/2014/main" val="2282929813"/>
                    </a:ext>
                  </a:extLst>
                </a:gridCol>
                <a:gridCol w="2743200">
                  <a:extLst>
                    <a:ext uri="{9D8B030D-6E8A-4147-A177-3AD203B41FA5}">
                      <a16:colId xmlns:a16="http://schemas.microsoft.com/office/drawing/2014/main" val="2484686640"/>
                    </a:ext>
                  </a:extLst>
                </a:gridCol>
                <a:gridCol w="1828800">
                  <a:extLst>
                    <a:ext uri="{9D8B030D-6E8A-4147-A177-3AD203B41FA5}">
                      <a16:colId xmlns:a16="http://schemas.microsoft.com/office/drawing/2014/main" val="1007445592"/>
                    </a:ext>
                  </a:extLst>
                </a:gridCol>
              </a:tblGrid>
              <a:tr h="370840">
                <a:tc>
                  <a:txBody>
                    <a:bodyPr/>
                    <a:lstStyle/>
                    <a:p>
                      <a:pPr algn="ctr"/>
                      <a:r>
                        <a:rPr lang="en-US" b="1" dirty="0"/>
                        <a:t>Causes of Problems</a:t>
                      </a:r>
                    </a:p>
                  </a:txBody>
                  <a:tcPr/>
                </a:tc>
                <a:tc>
                  <a:txBody>
                    <a:bodyPr/>
                    <a:lstStyle/>
                    <a:p>
                      <a:pPr algn="ctr"/>
                      <a:r>
                        <a:rPr lang="en-US" b="1" dirty="0"/>
                        <a:t>Frequency of Occurrence</a:t>
                      </a:r>
                    </a:p>
                  </a:txBody>
                  <a:tcPr/>
                </a:tc>
                <a:tc>
                  <a:txBody>
                    <a:bodyPr/>
                    <a:lstStyle/>
                    <a:p>
                      <a:pPr algn="ctr"/>
                      <a:r>
                        <a:rPr lang="en-US" b="1" dirty="0"/>
                        <a:t>Percentage (%)</a:t>
                      </a:r>
                    </a:p>
                  </a:txBody>
                  <a:tcPr/>
                </a:tc>
                <a:extLst>
                  <a:ext uri="{0D108BD9-81ED-4DB2-BD59-A6C34878D82A}">
                    <a16:rowId xmlns:a16="http://schemas.microsoft.com/office/drawing/2014/main" val="2146737993"/>
                  </a:ext>
                </a:extLst>
              </a:tr>
              <a:tr h="370840">
                <a:tc>
                  <a:txBody>
                    <a:bodyPr/>
                    <a:lstStyle/>
                    <a:p>
                      <a:pPr algn="ctr"/>
                      <a:r>
                        <a:rPr lang="en-US" dirty="0"/>
                        <a:t>Author late with corrections</a:t>
                      </a:r>
                    </a:p>
                  </a:txBody>
                  <a:tcPr/>
                </a:tc>
                <a:tc>
                  <a:txBody>
                    <a:bodyPr/>
                    <a:lstStyle/>
                    <a:p>
                      <a:pPr algn="ctr"/>
                      <a:r>
                        <a:rPr lang="en-US" dirty="0"/>
                        <a:t>48</a:t>
                      </a:r>
                    </a:p>
                  </a:txBody>
                  <a:tcPr/>
                </a:tc>
                <a:tc>
                  <a:txBody>
                    <a:bodyPr/>
                    <a:lstStyle/>
                    <a:p>
                      <a:pPr algn="ctr"/>
                      <a:r>
                        <a:rPr lang="en-US" dirty="0"/>
                        <a:t>41.0</a:t>
                      </a:r>
                    </a:p>
                  </a:txBody>
                  <a:tcPr/>
                </a:tc>
                <a:extLst>
                  <a:ext uri="{0D108BD9-81ED-4DB2-BD59-A6C34878D82A}">
                    <a16:rowId xmlns:a16="http://schemas.microsoft.com/office/drawing/2014/main" val="1241365405"/>
                  </a:ext>
                </a:extLst>
              </a:tr>
              <a:tr h="370840">
                <a:tc>
                  <a:txBody>
                    <a:bodyPr/>
                    <a:lstStyle/>
                    <a:p>
                      <a:pPr algn="ctr"/>
                      <a:r>
                        <a:rPr lang="en-US" dirty="0"/>
                        <a:t>Author late with original manuscript</a:t>
                      </a:r>
                    </a:p>
                  </a:txBody>
                  <a:tcPr/>
                </a:tc>
                <a:tc>
                  <a:txBody>
                    <a:bodyPr/>
                    <a:lstStyle/>
                    <a:p>
                      <a:pPr algn="ctr"/>
                      <a:r>
                        <a:rPr lang="en-US" dirty="0"/>
                        <a:t>35</a:t>
                      </a:r>
                    </a:p>
                  </a:txBody>
                  <a:tcPr/>
                </a:tc>
                <a:tc>
                  <a:txBody>
                    <a:bodyPr/>
                    <a:lstStyle/>
                    <a:p>
                      <a:pPr algn="ctr"/>
                      <a:r>
                        <a:rPr lang="en-US" dirty="0"/>
                        <a:t>29.9</a:t>
                      </a:r>
                    </a:p>
                  </a:txBody>
                  <a:tcPr/>
                </a:tc>
                <a:extLst>
                  <a:ext uri="{0D108BD9-81ED-4DB2-BD59-A6C34878D82A}">
                    <a16:rowId xmlns:a16="http://schemas.microsoft.com/office/drawing/2014/main" val="338626511"/>
                  </a:ext>
                </a:extLst>
              </a:tr>
              <a:tr h="370840">
                <a:tc>
                  <a:txBody>
                    <a:bodyPr/>
                    <a:lstStyle/>
                    <a:p>
                      <a:pPr algn="ctr"/>
                      <a:r>
                        <a:rPr lang="en-US" dirty="0"/>
                        <a:t>Author made too many corrections</a:t>
                      </a:r>
                    </a:p>
                  </a:txBody>
                  <a:tcPr/>
                </a:tc>
                <a:tc>
                  <a:txBody>
                    <a:bodyPr/>
                    <a:lstStyle/>
                    <a:p>
                      <a:pPr algn="ctr"/>
                      <a:r>
                        <a:rPr lang="en-US" dirty="0"/>
                        <a:t>12</a:t>
                      </a:r>
                    </a:p>
                  </a:txBody>
                  <a:tcPr/>
                </a:tc>
                <a:tc>
                  <a:txBody>
                    <a:bodyPr/>
                    <a:lstStyle/>
                    <a:p>
                      <a:pPr algn="ctr"/>
                      <a:r>
                        <a:rPr lang="en-US" dirty="0"/>
                        <a:t>10.3</a:t>
                      </a:r>
                    </a:p>
                  </a:txBody>
                  <a:tcPr/>
                </a:tc>
                <a:extLst>
                  <a:ext uri="{0D108BD9-81ED-4DB2-BD59-A6C34878D82A}">
                    <a16:rowId xmlns:a16="http://schemas.microsoft.com/office/drawing/2014/main" val="2669101816"/>
                  </a:ext>
                </a:extLst>
              </a:tr>
              <a:tr h="370840">
                <a:tc>
                  <a:txBody>
                    <a:bodyPr/>
                    <a:lstStyle/>
                    <a:p>
                      <a:pPr algn="ctr"/>
                      <a:r>
                        <a:rPr lang="en-US" dirty="0"/>
                        <a:t>Book longer than planned</a:t>
                      </a:r>
                    </a:p>
                  </a:txBody>
                  <a:tcPr/>
                </a:tc>
                <a:tc>
                  <a:txBody>
                    <a:bodyPr/>
                    <a:lstStyle/>
                    <a:p>
                      <a:pPr algn="ctr"/>
                      <a:r>
                        <a:rPr lang="en-US" dirty="0"/>
                        <a:t>9</a:t>
                      </a:r>
                    </a:p>
                  </a:txBody>
                  <a:tcPr/>
                </a:tc>
                <a:tc>
                  <a:txBody>
                    <a:bodyPr/>
                    <a:lstStyle/>
                    <a:p>
                      <a:pPr algn="ctr"/>
                      <a:r>
                        <a:rPr lang="en-US" dirty="0"/>
                        <a:t>7.7</a:t>
                      </a:r>
                    </a:p>
                  </a:txBody>
                  <a:tcPr/>
                </a:tc>
                <a:extLst>
                  <a:ext uri="{0D108BD9-81ED-4DB2-BD59-A6C34878D82A}">
                    <a16:rowId xmlns:a16="http://schemas.microsoft.com/office/drawing/2014/main" val="615403944"/>
                  </a:ext>
                </a:extLst>
              </a:tr>
              <a:tr h="370840">
                <a:tc>
                  <a:txBody>
                    <a:bodyPr/>
                    <a:lstStyle/>
                    <a:p>
                      <a:pPr algn="ctr"/>
                      <a:r>
                        <a:rPr lang="en-US" dirty="0"/>
                        <a:t>Proofreader late</a:t>
                      </a:r>
                    </a:p>
                  </a:txBody>
                  <a:tcPr/>
                </a:tc>
                <a:tc>
                  <a:txBody>
                    <a:bodyPr/>
                    <a:lstStyle/>
                    <a:p>
                      <a:pPr algn="ctr"/>
                      <a:r>
                        <a:rPr lang="en-US" dirty="0"/>
                        <a:t>4</a:t>
                      </a:r>
                    </a:p>
                  </a:txBody>
                  <a:tcPr/>
                </a:tc>
                <a:tc>
                  <a:txBody>
                    <a:bodyPr/>
                    <a:lstStyle/>
                    <a:p>
                      <a:pPr algn="ctr"/>
                      <a:r>
                        <a:rPr lang="en-US" dirty="0"/>
                        <a:t>3.4</a:t>
                      </a:r>
                    </a:p>
                  </a:txBody>
                  <a:tcPr/>
                </a:tc>
                <a:extLst>
                  <a:ext uri="{0D108BD9-81ED-4DB2-BD59-A6C34878D82A}">
                    <a16:rowId xmlns:a16="http://schemas.microsoft.com/office/drawing/2014/main" val="1223208233"/>
                  </a:ext>
                </a:extLst>
              </a:tr>
              <a:tr h="370840">
                <a:tc>
                  <a:txBody>
                    <a:bodyPr/>
                    <a:lstStyle/>
                    <a:p>
                      <a:pPr algn="ctr"/>
                      <a:r>
                        <a:rPr lang="en-US" dirty="0"/>
                        <a:t>Figures incorrectly done</a:t>
                      </a:r>
                    </a:p>
                  </a:txBody>
                  <a:tcPr/>
                </a:tc>
                <a:tc>
                  <a:txBody>
                    <a:bodyPr/>
                    <a:lstStyle/>
                    <a:p>
                      <a:pPr algn="ctr"/>
                      <a:r>
                        <a:rPr lang="en-US" dirty="0"/>
                        <a:t>3</a:t>
                      </a:r>
                    </a:p>
                  </a:txBody>
                  <a:tcPr/>
                </a:tc>
                <a:tc>
                  <a:txBody>
                    <a:bodyPr/>
                    <a:lstStyle/>
                    <a:p>
                      <a:pPr algn="ctr"/>
                      <a:r>
                        <a:rPr lang="en-US" dirty="0"/>
                        <a:t>2.6</a:t>
                      </a:r>
                    </a:p>
                  </a:txBody>
                  <a:tcPr/>
                </a:tc>
                <a:extLst>
                  <a:ext uri="{0D108BD9-81ED-4DB2-BD59-A6C34878D82A}">
                    <a16:rowId xmlns:a16="http://schemas.microsoft.com/office/drawing/2014/main" val="2335761146"/>
                  </a:ext>
                </a:extLst>
              </a:tr>
              <a:tr h="370840">
                <a:tc>
                  <a:txBody>
                    <a:bodyPr/>
                    <a:lstStyle/>
                    <a:p>
                      <a:pPr algn="ctr"/>
                      <a:r>
                        <a:rPr lang="en-US" dirty="0"/>
                        <a:t>Permissions received late</a:t>
                      </a:r>
                    </a:p>
                  </a:txBody>
                  <a:tcPr/>
                </a:tc>
                <a:tc>
                  <a:txBody>
                    <a:bodyPr/>
                    <a:lstStyle/>
                    <a:p>
                      <a:pPr algn="ctr"/>
                      <a:r>
                        <a:rPr lang="en-US" dirty="0"/>
                        <a:t>1</a:t>
                      </a:r>
                    </a:p>
                  </a:txBody>
                  <a:tcPr/>
                </a:tc>
                <a:tc>
                  <a:txBody>
                    <a:bodyPr/>
                    <a:lstStyle/>
                    <a:p>
                      <a:pPr algn="ctr"/>
                      <a:r>
                        <a:rPr lang="en-US" dirty="0"/>
                        <a:t>0.9</a:t>
                      </a:r>
                    </a:p>
                  </a:txBody>
                  <a:tcPr/>
                </a:tc>
                <a:extLst>
                  <a:ext uri="{0D108BD9-81ED-4DB2-BD59-A6C34878D82A}">
                    <a16:rowId xmlns:a16="http://schemas.microsoft.com/office/drawing/2014/main" val="2477666960"/>
                  </a:ext>
                </a:extLst>
              </a:tr>
              <a:tr h="370840">
                <a:tc>
                  <a:txBody>
                    <a:bodyPr/>
                    <a:lstStyle/>
                    <a:p>
                      <a:pPr algn="ctr"/>
                      <a:r>
                        <a:rPr lang="en-US" dirty="0"/>
                        <a:t>Typesetter correction errors</a:t>
                      </a:r>
                    </a:p>
                  </a:txBody>
                  <a:tcPr/>
                </a:tc>
                <a:tc>
                  <a:txBody>
                    <a:bodyPr/>
                    <a:lstStyle/>
                    <a:p>
                      <a:pPr algn="ctr"/>
                      <a:r>
                        <a:rPr lang="en-US" dirty="0"/>
                        <a:t>1</a:t>
                      </a:r>
                    </a:p>
                  </a:txBody>
                  <a:tcPr/>
                </a:tc>
                <a:tc>
                  <a:txBody>
                    <a:bodyPr/>
                    <a:lstStyle/>
                    <a:p>
                      <a:pPr algn="ctr"/>
                      <a:r>
                        <a:rPr lang="en-US" dirty="0"/>
                        <a:t>0.9</a:t>
                      </a:r>
                    </a:p>
                  </a:txBody>
                  <a:tcPr/>
                </a:tc>
                <a:extLst>
                  <a:ext uri="{0D108BD9-81ED-4DB2-BD59-A6C34878D82A}">
                    <a16:rowId xmlns:a16="http://schemas.microsoft.com/office/drawing/2014/main" val="536971431"/>
                  </a:ext>
                </a:extLst>
              </a:tr>
              <a:tr h="370840">
                <a:tc>
                  <a:txBody>
                    <a:bodyPr/>
                    <a:lstStyle/>
                    <a:p>
                      <a:pPr algn="ctr"/>
                      <a:r>
                        <a:rPr lang="en-US" dirty="0"/>
                        <a:t>Schedule changed by editor</a:t>
                      </a:r>
                    </a:p>
                  </a:txBody>
                  <a:tcPr/>
                </a:tc>
                <a:tc>
                  <a:txBody>
                    <a:bodyPr/>
                    <a:lstStyle/>
                    <a:p>
                      <a:pPr algn="ctr"/>
                      <a:r>
                        <a:rPr lang="en-US" dirty="0"/>
                        <a:t>1</a:t>
                      </a:r>
                    </a:p>
                  </a:txBody>
                  <a:tcPr/>
                </a:tc>
                <a:tc>
                  <a:txBody>
                    <a:bodyPr/>
                    <a:lstStyle/>
                    <a:p>
                      <a:pPr algn="ctr"/>
                      <a:r>
                        <a:rPr lang="en-US" dirty="0"/>
                        <a:t>0.9</a:t>
                      </a:r>
                    </a:p>
                  </a:txBody>
                  <a:tcPr/>
                </a:tc>
                <a:extLst>
                  <a:ext uri="{0D108BD9-81ED-4DB2-BD59-A6C34878D82A}">
                    <a16:rowId xmlns:a16="http://schemas.microsoft.com/office/drawing/2014/main" val="448249254"/>
                  </a:ext>
                </a:extLst>
              </a:tr>
            </a:tbl>
          </a:graphicData>
        </a:graphic>
      </p:graphicFrame>
    </p:spTree>
    <p:extLst>
      <p:ext uri="{BB962C8B-B14F-4D97-AF65-F5344CB8AC3E}">
        <p14:creationId xmlns:p14="http://schemas.microsoft.com/office/powerpoint/2010/main" val="326116839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A83F35D-C29A-43D5-B23E-4FD8D37127C2}"/>
</file>

<file path=customXml/itemProps2.xml><?xml version="1.0" encoding="utf-8"?>
<ds:datastoreItem xmlns:ds="http://schemas.openxmlformats.org/officeDocument/2006/customXml" ds:itemID="{09FDB2CC-1681-45AC-9A66-23B9503A369D}"/>
</file>

<file path=customXml/itemProps3.xml><?xml version="1.0" encoding="utf-8"?>
<ds:datastoreItem xmlns:ds="http://schemas.openxmlformats.org/officeDocument/2006/customXml" ds:itemID="{5A43A10D-76F5-4E1F-B133-0E3ACC56C9A3}"/>
</file>

<file path=docProps/app.xml><?xml version="1.0" encoding="utf-8"?>
<Properties xmlns="http://schemas.openxmlformats.org/officeDocument/2006/extended-properties" xmlns:vt="http://schemas.openxmlformats.org/officeDocument/2006/docPropsVTypes">
  <TotalTime>934</TotalTime>
  <Words>757</Words>
  <Application>Microsoft Office PowerPoint</Application>
  <PresentationFormat>On-screen Show (4:3)</PresentationFormat>
  <Paragraphs>75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Courier New</vt:lpstr>
      <vt:lpstr>Calibri</vt:lpstr>
      <vt:lpstr>Arial</vt:lpstr>
      <vt:lpstr>Office Theme</vt:lpstr>
      <vt:lpstr>Section 18.1</vt:lpstr>
      <vt:lpstr>Definition: Statistical Quality Control</vt:lpstr>
      <vt:lpstr>Definition: Six Sigma</vt:lpstr>
      <vt:lpstr>Belt Colors in Six Sigma</vt:lpstr>
      <vt:lpstr>Definition: Pareto Chart</vt:lpstr>
      <vt:lpstr>Definition: Pareto Principle</vt:lpstr>
      <vt:lpstr>Procedure: Pareto Chart</vt:lpstr>
      <vt:lpstr>Pareto Chart—Slide 1</vt:lpstr>
      <vt:lpstr>Pareto Chart—Slide 2</vt:lpstr>
      <vt:lpstr>Pareto Chart—Slide 3</vt:lpstr>
      <vt:lpstr>Pareto Chart—Slide 4</vt:lpstr>
      <vt:lpstr>Pareto Chart—Slide 5</vt:lpstr>
      <vt:lpstr>Definition: Run Chart</vt:lpstr>
      <vt:lpstr>Run Chart—Slide 1</vt:lpstr>
      <vt:lpstr>Run Chart—Slide 2</vt:lpstr>
      <vt:lpstr>Run Chart—Slide 3</vt:lpstr>
      <vt:lpstr>Run Chart—Slide 4</vt:lpstr>
      <vt:lpstr>Run Chart—Slide 5</vt:lpstr>
      <vt:lpstr>Definition: Cycle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- 18.1 - Introduction to Statistical Process Control</dc:title>
  <dc:creator>Hawkes Learning</dc:creator>
  <cp:lastModifiedBy>Sangeetha Pallikala</cp:lastModifiedBy>
  <cp:revision>138</cp:revision>
  <dcterms:created xsi:type="dcterms:W3CDTF">2013-04-26T14:43:13Z</dcterms:created>
  <dcterms:modified xsi:type="dcterms:W3CDTF">2025-10-06T07:31:02Z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