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59" r:id="rId3"/>
    <p:sldId id="260" r:id="rId4"/>
    <p:sldId id="257" r:id="rId5"/>
    <p:sldId id="263" r:id="rId6"/>
    <p:sldId id="261" r:id="rId7"/>
    <p:sldId id="262" r:id="rId8"/>
    <p:sldId id="258" r:id="rId9"/>
  </p:sldIdLst>
  <p:sldSz cx="9144000" cy="6858000" type="screen4x3"/>
  <p:notesSz cx="6858000" cy="9144000"/>
  <p:embeddedFontLst>
    <p:embeddedFont>
      <p:font typeface="Cambria Math" panose="02040503050406030204" pitchFamily="18"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03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18.2</a:t>
            </a:r>
          </a:p>
        </p:txBody>
      </p:sp>
      <p:sp>
        <p:nvSpPr>
          <p:cNvPr id="2" name="Text Placeholder 1"/>
          <p:cNvSpPr>
            <a:spLocks noGrp="1"/>
          </p:cNvSpPr>
          <p:nvPr>
            <p:ph type="body" sz="quarter" idx="10"/>
          </p:nvPr>
        </p:nvSpPr>
        <p:spPr/>
        <p:txBody>
          <a:bodyPr/>
          <a:lstStyle/>
          <a:p>
            <a:pPr algn="ctr"/>
            <a:r>
              <a:rPr lang="en-US" dirty="0"/>
              <a:t>Basic Concepts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4C1E0-7F23-4474-8805-A893D59C1EDE}"/>
              </a:ext>
            </a:extLst>
          </p:cNvPr>
          <p:cNvSpPr>
            <a:spLocks noGrp="1"/>
          </p:cNvSpPr>
          <p:nvPr>
            <p:ph type="title"/>
          </p:nvPr>
        </p:nvSpPr>
        <p:spPr/>
        <p:txBody>
          <a:bodyPr/>
          <a:lstStyle/>
          <a:p>
            <a:r>
              <a:rPr lang="en-US" dirty="0"/>
              <a:t>Basic Concepts—Slide 1</a:t>
            </a:r>
          </a:p>
        </p:txBody>
      </p:sp>
      <p:sp>
        <p:nvSpPr>
          <p:cNvPr id="4" name="Text Placeholder 3">
            <a:extLst>
              <a:ext uri="{FF2B5EF4-FFF2-40B4-BE49-F238E27FC236}">
                <a16:creationId xmlns:a16="http://schemas.microsoft.com/office/drawing/2014/main" id="{8D4D0602-D828-4537-B968-C18DADCC1FFC}"/>
              </a:ext>
            </a:extLst>
          </p:cNvPr>
          <p:cNvSpPr>
            <a:spLocks noGrp="1"/>
          </p:cNvSpPr>
          <p:nvPr>
            <p:ph type="body" sz="quarter" idx="10"/>
          </p:nvPr>
        </p:nvSpPr>
        <p:spPr/>
        <p:txBody>
          <a:bodyPr/>
          <a:lstStyle/>
          <a:p>
            <a:r>
              <a:rPr lang="en-US" dirty="0"/>
              <a:t>The scientific method for attaining quality relies on two basic concepts.</a:t>
            </a:r>
          </a:p>
          <a:p>
            <a:r>
              <a:rPr lang="en-US" dirty="0"/>
              <a:t>1. No matter what the specifications are for a product, the process that produces the product will create output that has </a:t>
            </a:r>
            <a:r>
              <a:rPr lang="en-US" b="1" dirty="0"/>
              <a:t>variation</a:t>
            </a:r>
            <a:r>
              <a:rPr lang="en-US" dirty="0"/>
              <a:t>. (For example, suppose a manufacturer desires to produce ball bearings with a diameter of two inches. If a process is set up to produce ball bearings with a diameter of two inches, then each item, when actually measured, will show deviation from the </a:t>
            </a:r>
            <a:r>
              <a:rPr lang="en-US" b="1" dirty="0"/>
              <a:t>ideal</a:t>
            </a:r>
            <a:r>
              <a:rPr lang="en-US" dirty="0"/>
              <a:t> of two inches.)</a:t>
            </a:r>
          </a:p>
        </p:txBody>
      </p:sp>
    </p:spTree>
    <p:extLst>
      <p:ext uri="{BB962C8B-B14F-4D97-AF65-F5344CB8AC3E}">
        <p14:creationId xmlns:p14="http://schemas.microsoft.com/office/powerpoint/2010/main" val="1868555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4C1E0-7F23-4474-8805-A893D59C1EDE}"/>
              </a:ext>
            </a:extLst>
          </p:cNvPr>
          <p:cNvSpPr>
            <a:spLocks noGrp="1"/>
          </p:cNvSpPr>
          <p:nvPr>
            <p:ph type="title"/>
          </p:nvPr>
        </p:nvSpPr>
        <p:spPr/>
        <p:txBody>
          <a:bodyPr/>
          <a:lstStyle/>
          <a:p>
            <a:r>
              <a:rPr lang="en-US" dirty="0"/>
              <a:t>Basic Concepts—Slide 2</a:t>
            </a:r>
          </a:p>
        </p:txBody>
      </p:sp>
      <p:sp>
        <p:nvSpPr>
          <p:cNvPr id="4" name="Text Placeholder 3">
            <a:extLst>
              <a:ext uri="{FF2B5EF4-FFF2-40B4-BE49-F238E27FC236}">
                <a16:creationId xmlns:a16="http://schemas.microsoft.com/office/drawing/2014/main" id="{8D4D0602-D828-4537-B968-C18DADCC1FFC}"/>
              </a:ext>
            </a:extLst>
          </p:cNvPr>
          <p:cNvSpPr>
            <a:spLocks noGrp="1"/>
          </p:cNvSpPr>
          <p:nvPr>
            <p:ph type="body" sz="quarter" idx="10"/>
          </p:nvPr>
        </p:nvSpPr>
        <p:spPr/>
        <p:txBody>
          <a:bodyPr/>
          <a:lstStyle/>
          <a:p>
            <a:r>
              <a:rPr lang="en-US" dirty="0"/>
              <a:t>2. Improving a process requires removing variation from it. (Though the ideal would be to remove all variation, this cannot be achieved. The goal then is to move towards the ideal. This notion is known as </a:t>
            </a:r>
            <a:r>
              <a:rPr lang="en-US" b="1" dirty="0"/>
              <a:t>continuous improvement</a:t>
            </a:r>
            <a:r>
              <a:rPr lang="en-US" dirty="0"/>
              <a:t>.)</a:t>
            </a:r>
          </a:p>
        </p:txBody>
      </p:sp>
    </p:spTree>
    <p:extLst>
      <p:ext uri="{BB962C8B-B14F-4D97-AF65-F5344CB8AC3E}">
        <p14:creationId xmlns:p14="http://schemas.microsoft.com/office/powerpoint/2010/main" val="284684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Control Chart Terminology</a:t>
            </a:r>
          </a:p>
        </p:txBody>
      </p:sp>
      <p:sp>
        <p:nvSpPr>
          <p:cNvPr id="3" name="Text Placeholder 2"/>
          <p:cNvSpPr>
            <a:spLocks noGrp="1"/>
          </p:cNvSpPr>
          <p:nvPr>
            <p:ph type="body" sz="quarter" idx="10"/>
          </p:nvPr>
        </p:nvSpPr>
        <p:spPr>
          <a:xfrm>
            <a:off x="457200" y="1082078"/>
            <a:ext cx="8229600" cy="4480522"/>
          </a:xfrm>
        </p:spPr>
        <p:txBody>
          <a:bodyPr>
            <a:normAutofit/>
          </a:bodyPr>
          <a:lstStyle/>
          <a:p>
            <a:r>
              <a:rPr sz="2800" dirty="0"/>
              <a:t>A </a:t>
            </a:r>
            <a:r>
              <a:rPr sz="2800" b="1" dirty="0"/>
              <a:t>control chart</a:t>
            </a:r>
            <a:r>
              <a:rPr sz="2800" dirty="0"/>
              <a:t> for a process consists of values plotted over time. This chart has an upper bound and a lower bound called the </a:t>
            </a:r>
            <a:r>
              <a:rPr sz="2800" b="1" dirty="0">
                <a:ea typeface="Cambria Math" panose="02040503050406030204" pitchFamily="18" charset="0"/>
              </a:rPr>
              <a:t>upper control limit </a:t>
            </a:r>
            <a:r>
              <a:rPr sz="2800" dirty="0"/>
              <a:t>(</a:t>
            </a:r>
            <a:r>
              <a:rPr sz="2800" b="1" dirty="0">
                <a:ea typeface="Cambria Math" panose="02040503050406030204" pitchFamily="18" charset="0"/>
              </a:rPr>
              <a:t>UCL</a:t>
            </a:r>
            <a:r>
              <a:rPr sz="2800" dirty="0"/>
              <a:t>) and the </a:t>
            </a:r>
            <a:r>
              <a:rPr sz="2800" b="1" dirty="0"/>
              <a:t>lower control limit </a:t>
            </a:r>
            <a:r>
              <a:rPr sz="2800" dirty="0"/>
              <a:t>(</a:t>
            </a:r>
            <a:r>
              <a:rPr sz="2800" b="1" dirty="0">
                <a:ea typeface="Cambria Math" panose="02040503050406030204" pitchFamily="18" charset="0"/>
              </a:rPr>
              <a:t>LCL</a:t>
            </a:r>
            <a:r>
              <a:rPr sz="2800" dirty="0"/>
              <a:t>), respectively. The process is </a:t>
            </a:r>
            <a:r>
              <a:rPr sz="2800" b="1" dirty="0"/>
              <a:t>out of control</a:t>
            </a:r>
            <a:r>
              <a:rPr sz="2800" dirty="0"/>
              <a:t> when a measurement falls either above the </a:t>
            </a:r>
            <a:r>
              <a:rPr sz="2800" dirty="0">
                <a:ea typeface="Cambria Math" panose="02040503050406030204" pitchFamily="18" charset="0"/>
              </a:rPr>
              <a:t>UCL</a:t>
            </a:r>
            <a:r>
              <a:rPr sz="2800" dirty="0"/>
              <a:t> or below the </a:t>
            </a:r>
            <a:r>
              <a:rPr sz="2800" dirty="0">
                <a:ea typeface="Cambria Math" panose="02040503050406030204" pitchFamily="18" charset="0"/>
              </a:rPr>
              <a:t>LCL</a:t>
            </a:r>
            <a:r>
              <a:rPr sz="2800" dirty="0"/>
              <a:t>. The control chart also contains a </a:t>
            </a:r>
            <a:r>
              <a:rPr sz="2800" b="1" dirty="0"/>
              <a:t>centerline</a:t>
            </a:r>
            <a:r>
              <a:rPr sz="2800" dirty="0"/>
              <a:t> that represents the average value of the quality characteristic corresponding to the in-control state.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4C1E0-7F23-4474-8805-A893D59C1EDE}"/>
              </a:ext>
            </a:extLst>
          </p:cNvPr>
          <p:cNvSpPr>
            <a:spLocks noGrp="1"/>
          </p:cNvSpPr>
          <p:nvPr>
            <p:ph type="title"/>
          </p:nvPr>
        </p:nvSpPr>
        <p:spPr/>
        <p:txBody>
          <a:bodyPr/>
          <a:lstStyle/>
          <a:p>
            <a:r>
              <a:rPr lang="en-US" dirty="0"/>
              <a:t>Control Chart—Slide 1</a:t>
            </a:r>
          </a:p>
        </p:txBody>
      </p:sp>
      <p:pic>
        <p:nvPicPr>
          <p:cNvPr id="5" name="Picture 4" descr="Control chart showing the centreline and control limits. A series of points are plotted with one value being above the upper control limit.">
            <a:extLst>
              <a:ext uri="{FF2B5EF4-FFF2-40B4-BE49-F238E27FC236}">
                <a16:creationId xmlns:a16="http://schemas.microsoft.com/office/drawing/2014/main" id="{97F056FD-C12C-4230-B3AD-2EB8CA2B7A05}"/>
              </a:ext>
            </a:extLst>
          </p:cNvPr>
          <p:cNvPicPr>
            <a:picLocks noChangeAspect="1"/>
          </p:cNvPicPr>
          <p:nvPr/>
        </p:nvPicPr>
        <p:blipFill>
          <a:blip r:embed="rId2"/>
          <a:srcRect b="8256"/>
          <a:stretch>
            <a:fillRect/>
          </a:stretch>
        </p:blipFill>
        <p:spPr>
          <a:xfrm>
            <a:off x="1143000" y="1238524"/>
            <a:ext cx="7123809" cy="4019276"/>
          </a:xfrm>
          <a:prstGeom prst="rect">
            <a:avLst/>
          </a:prstGeom>
        </p:spPr>
      </p:pic>
      <p:sp>
        <p:nvSpPr>
          <p:cNvPr id="2" name="TextBox 1">
            <a:extLst>
              <a:ext uri="{FF2B5EF4-FFF2-40B4-BE49-F238E27FC236}">
                <a16:creationId xmlns:a16="http://schemas.microsoft.com/office/drawing/2014/main" id="{B57CFEAD-A47E-6EFA-0F4E-7FA09377660B}"/>
              </a:ext>
            </a:extLst>
          </p:cNvPr>
          <p:cNvSpPr txBox="1"/>
          <p:nvPr/>
        </p:nvSpPr>
        <p:spPr>
          <a:xfrm>
            <a:off x="3352800" y="5280212"/>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370038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4C1E0-7F23-4474-8805-A893D59C1EDE}"/>
              </a:ext>
            </a:extLst>
          </p:cNvPr>
          <p:cNvSpPr>
            <a:spLocks noGrp="1"/>
          </p:cNvSpPr>
          <p:nvPr>
            <p:ph type="title"/>
          </p:nvPr>
        </p:nvSpPr>
        <p:spPr/>
        <p:txBody>
          <a:bodyPr/>
          <a:lstStyle/>
          <a:p>
            <a:r>
              <a:rPr lang="en-US" dirty="0"/>
              <a:t>Control Chart—Slide 2</a:t>
            </a:r>
          </a:p>
        </p:txBody>
      </p:sp>
      <p:sp>
        <p:nvSpPr>
          <p:cNvPr id="4" name="Text Placeholder 3">
            <a:extLst>
              <a:ext uri="{FF2B5EF4-FFF2-40B4-BE49-F238E27FC236}">
                <a16:creationId xmlns:a16="http://schemas.microsoft.com/office/drawing/2014/main" id="{8D4D0602-D828-4537-B968-C18DADCC1FFC}"/>
              </a:ext>
            </a:extLst>
          </p:cNvPr>
          <p:cNvSpPr>
            <a:spLocks noGrp="1"/>
          </p:cNvSpPr>
          <p:nvPr>
            <p:ph type="body" sz="quarter" idx="10"/>
          </p:nvPr>
        </p:nvSpPr>
        <p:spPr/>
        <p:txBody>
          <a:bodyPr/>
          <a:lstStyle/>
          <a:p>
            <a:r>
              <a:rPr lang="en-US" dirty="0"/>
              <a:t>The control chart with its limits tells us when to stop the process (if it is out of control) and when not to interrupt the process. When data points fall within the UCL and LCL, we think the variation is due to </a:t>
            </a:r>
            <a:r>
              <a:rPr lang="en-US" b="1" dirty="0"/>
              <a:t>normal process variation </a:t>
            </a:r>
            <a:r>
              <a:rPr lang="en-US" dirty="0"/>
              <a:t>(also called </a:t>
            </a:r>
            <a:r>
              <a:rPr lang="en-US" b="1" dirty="0"/>
              <a:t>common cause variation </a:t>
            </a:r>
            <a:r>
              <a:rPr lang="en-US" dirty="0"/>
              <a:t>or </a:t>
            </a:r>
            <a:r>
              <a:rPr lang="en-US" b="1" dirty="0"/>
              <a:t>chance variation</a:t>
            </a:r>
            <a:r>
              <a:rPr lang="en-US" dirty="0"/>
              <a:t>). But when a point or points fall outside the control limits, the cause is said to be </a:t>
            </a:r>
            <a:r>
              <a:rPr lang="en-US" b="1" dirty="0"/>
              <a:t>assignable variation </a:t>
            </a:r>
            <a:r>
              <a:rPr lang="en-US" dirty="0"/>
              <a:t>(or </a:t>
            </a:r>
            <a:r>
              <a:rPr lang="en-US" b="1" dirty="0"/>
              <a:t>special cause variation</a:t>
            </a:r>
            <a:r>
              <a:rPr lang="en-US" dirty="0"/>
              <a:t>).</a:t>
            </a:r>
          </a:p>
        </p:txBody>
      </p:sp>
    </p:spTree>
    <p:extLst>
      <p:ext uri="{BB962C8B-B14F-4D97-AF65-F5344CB8AC3E}">
        <p14:creationId xmlns:p14="http://schemas.microsoft.com/office/powerpoint/2010/main" val="1612048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4C1E0-7F23-4474-8805-A893D59C1EDE}"/>
              </a:ext>
            </a:extLst>
          </p:cNvPr>
          <p:cNvSpPr>
            <a:spLocks noGrp="1"/>
          </p:cNvSpPr>
          <p:nvPr>
            <p:ph type="title"/>
          </p:nvPr>
        </p:nvSpPr>
        <p:spPr/>
        <p:txBody>
          <a:bodyPr/>
          <a:lstStyle/>
          <a:p>
            <a:r>
              <a:rPr lang="en-US" dirty="0"/>
              <a:t>Control Chart—Slide 3</a:t>
            </a:r>
          </a:p>
        </p:txBody>
      </p:sp>
      <p:sp>
        <p:nvSpPr>
          <p:cNvPr id="4" name="Text Placeholder 3">
            <a:extLst>
              <a:ext uri="{FF2B5EF4-FFF2-40B4-BE49-F238E27FC236}">
                <a16:creationId xmlns:a16="http://schemas.microsoft.com/office/drawing/2014/main" id="{8D4D0602-D828-4537-B968-C18DADCC1FFC}"/>
              </a:ext>
            </a:extLst>
          </p:cNvPr>
          <p:cNvSpPr>
            <a:spLocks noGrp="1"/>
          </p:cNvSpPr>
          <p:nvPr>
            <p:ph type="body" sz="quarter" idx="10"/>
          </p:nvPr>
        </p:nvSpPr>
        <p:spPr/>
        <p:txBody>
          <a:bodyPr/>
          <a:lstStyle/>
          <a:p>
            <a:r>
              <a:rPr lang="en-US" dirty="0"/>
              <a:t>This type of variation is not random and can be eliminated (or reduced) by investigating the problem and determining the root cause(s). Reducing system variation is the surest path toward continuous improvement. For assignable causes, the system should be stopped and the cause(s) should be found and removed before the process is resumed.</a:t>
            </a:r>
          </a:p>
        </p:txBody>
      </p:sp>
    </p:spTree>
    <p:extLst>
      <p:ext uri="{BB962C8B-B14F-4D97-AF65-F5344CB8AC3E}">
        <p14:creationId xmlns:p14="http://schemas.microsoft.com/office/powerpoint/2010/main" val="332821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Types of Variation</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Normal process variation</a:t>
            </a:r>
            <a:r>
              <a:rPr sz="2800" dirty="0"/>
              <a:t> is normal variation in a process in which the data falls within the control limits. </a:t>
            </a:r>
            <a:r>
              <a:rPr sz="2800" b="1" dirty="0"/>
              <a:t>Assignable variation</a:t>
            </a:r>
            <a:r>
              <a:rPr sz="2800" dirty="0"/>
              <a:t> is random variation that causes data to fall outside the control limits but can be reduced by determining the root cause of the variation.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ADDF86D-E0BD-4743-880D-AD9D715D8F53}"/>
</file>

<file path=customXml/itemProps2.xml><?xml version="1.0" encoding="utf-8"?>
<ds:datastoreItem xmlns:ds="http://schemas.openxmlformats.org/officeDocument/2006/customXml" ds:itemID="{5270AFC5-3DEF-49EC-872B-FCBC8B16E1AD}"/>
</file>

<file path=customXml/itemProps3.xml><?xml version="1.0" encoding="utf-8"?>
<ds:datastoreItem xmlns:ds="http://schemas.openxmlformats.org/officeDocument/2006/customXml" ds:itemID="{F734E5FC-259F-425D-B52F-233ED3529917}"/>
</file>

<file path=docProps/app.xml><?xml version="1.0" encoding="utf-8"?>
<Properties xmlns="http://schemas.openxmlformats.org/officeDocument/2006/extended-properties" xmlns:vt="http://schemas.openxmlformats.org/officeDocument/2006/docPropsVTypes">
  <TotalTime>1023</TotalTime>
  <Words>454</Words>
  <Application>Microsoft Office PowerPoint</Application>
  <PresentationFormat>On-screen Show (4:3)</PresentationFormat>
  <Paragraphs>17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Cambria Math</vt:lpstr>
      <vt:lpstr>Courier New</vt:lpstr>
      <vt:lpstr>Arial</vt:lpstr>
      <vt:lpstr>Office Theme</vt:lpstr>
      <vt:lpstr>Section 18.2</vt:lpstr>
      <vt:lpstr>Basic Concepts—Slide 1</vt:lpstr>
      <vt:lpstr>Basic Concepts—Slide 2</vt:lpstr>
      <vt:lpstr>Definition: Control Chart Terminology</vt:lpstr>
      <vt:lpstr>Control Chart—Slide 1</vt:lpstr>
      <vt:lpstr>Control Chart—Slide 2</vt:lpstr>
      <vt:lpstr>Control Chart—Slide 3</vt:lpstr>
      <vt:lpstr>Definition: Types of Variation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- 18.2 - Monitoring the Mean and Variation of a Process</dc:title>
  <dc:creator>Hawkes Learning</dc:creator>
  <cp:lastModifiedBy>Sangeetha Pallikala</cp:lastModifiedBy>
  <cp:revision>125</cp:revision>
  <dcterms:created xsi:type="dcterms:W3CDTF">2013-04-26T14:43:13Z</dcterms:created>
  <dcterms:modified xsi:type="dcterms:W3CDTF">2025-10-07T04:55:12Z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