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257" r:id="rId3"/>
    <p:sldId id="280" r:id="rId4"/>
    <p:sldId id="261" r:id="rId5"/>
    <p:sldId id="285" r:id="rId6"/>
    <p:sldId id="286" r:id="rId7"/>
    <p:sldId id="262" r:id="rId8"/>
    <p:sldId id="263" r:id="rId9"/>
    <p:sldId id="287" r:id="rId10"/>
    <p:sldId id="264" r:id="rId11"/>
    <p:sldId id="265" r:id="rId12"/>
    <p:sldId id="288" r:id="rId13"/>
    <p:sldId id="266" r:id="rId14"/>
    <p:sldId id="269" r:id="rId15"/>
    <p:sldId id="289" r:id="rId16"/>
    <p:sldId id="270" r:id="rId17"/>
    <p:sldId id="290" r:id="rId18"/>
    <p:sldId id="271" r:id="rId19"/>
    <p:sldId id="272" r:id="rId20"/>
    <p:sldId id="273" r:id="rId21"/>
    <p:sldId id="291" r:id="rId22"/>
    <p:sldId id="274" r:id="rId23"/>
    <p:sldId id="284" r:id="rId24"/>
    <p:sldId id="275" r:id="rId25"/>
    <p:sldId id="276" r:id="rId26"/>
    <p:sldId id="277" r:id="rId27"/>
    <p:sldId id="278" r:id="rId28"/>
    <p:sldId id="279" r:id="rId29"/>
  </p:sldIdLst>
  <p:sldSz cx="9144000" cy="6858000" type="screen4x3"/>
  <p:notesSz cx="6858000" cy="9144000"/>
  <p:embeddedFontLst>
    <p:embeddedFont>
      <p:font typeface="Cambria Math" panose="02040503050406030204" pitchFamily="18" charset="0"/>
      <p:regular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82" autoAdjust="0"/>
    <p:restoredTop sz="94673" autoAdjust="0"/>
  </p:normalViewPr>
  <p:slideViewPr>
    <p:cSldViewPr>
      <p:cViewPr varScale="1">
        <p:scale>
          <a:sx n="101" d="100"/>
          <a:sy n="101" d="100"/>
        </p:scale>
        <p:origin x="1248"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tableStyles" Target="tableStyles.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23.png"/><Relationship Id="rId1" Type="http://schemas.openxmlformats.org/officeDocument/2006/relationships/slideLayout" Target="../slideLayouts/slideLayout3.xml"/><Relationship Id="rId4" Type="http://schemas.openxmlformats.org/officeDocument/2006/relationships/image" Target="../media/image21.emf"/></Relationships>
</file>

<file path=ppt/slides/_rels/slide2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5" Type="http://schemas.openxmlformats.org/officeDocument/2006/relationships/image" Target="../media/image7.emf"/><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90.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18.</a:t>
            </a:r>
            <a:r>
              <a:rPr lang="en-US" dirty="0"/>
              <a:t>3</a:t>
            </a:r>
            <a:endParaRPr dirty="0"/>
          </a:p>
        </p:txBody>
      </p:sp>
      <p:sp>
        <p:nvSpPr>
          <p:cNvPr id="2" name="Text Placeholder 1"/>
          <p:cNvSpPr>
            <a:spLocks noGrp="1"/>
          </p:cNvSpPr>
          <p:nvPr>
            <p:ph type="body" sz="quarter" idx="10"/>
          </p:nvPr>
        </p:nvSpPr>
        <p:spPr/>
        <p:txBody>
          <a:bodyPr/>
          <a:lstStyle/>
          <a:p>
            <a:pPr algn="ctr"/>
            <a:r>
              <a:rPr dirty="0"/>
              <a:t>Monitoring </a:t>
            </a:r>
            <a:r>
              <a:rPr lang="en-US" dirty="0"/>
              <a:t>with x bar and R Charts</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 Determining If a Process Is in Control Using an</a:t>
            </a:r>
            <a:r>
              <a:rPr lang="en-IN" sz="2800" dirty="0"/>
              <a:t> </a:t>
            </a:r>
            <a:r>
              <a:rPr lang="en-US" i="1" dirty="0"/>
              <a:t>X</a:t>
            </a:r>
            <a:r>
              <a:rPr lang="en-US" dirty="0"/>
              <a:t> bar </a:t>
            </a:r>
            <a:r>
              <a:rPr lang="en-IN" dirty="0"/>
              <a:t>Chart</a:t>
            </a:r>
            <a:r>
              <a:rPr lang="en-US" dirty="0"/>
              <a:t>—Slide 3</a:t>
            </a:r>
            <a:endParaRPr dirty="0"/>
          </a:p>
        </p:txBody>
      </p:sp>
      <p:sp>
        <p:nvSpPr>
          <p:cNvPr id="5" name="TextBox 4">
            <a:extLst>
              <a:ext uri="{FF2B5EF4-FFF2-40B4-BE49-F238E27FC236}">
                <a16:creationId xmlns:a16="http://schemas.microsoft.com/office/drawing/2014/main" id="{91585CDD-76D2-DC53-DE35-1695F760B7B1}"/>
              </a:ext>
            </a:extLst>
          </p:cNvPr>
          <p:cNvSpPr txBox="1"/>
          <p:nvPr/>
        </p:nvSpPr>
        <p:spPr>
          <a:xfrm>
            <a:off x="1752600" y="1131659"/>
            <a:ext cx="6172200" cy="369332"/>
          </a:xfrm>
          <a:prstGeom prst="rect">
            <a:avLst/>
          </a:prstGeom>
          <a:noFill/>
        </p:spPr>
        <p:txBody>
          <a:bodyPr wrap="square">
            <a:spAutoFit/>
          </a:bodyPr>
          <a:lstStyle/>
          <a:p>
            <a:pPr algn="ctr">
              <a:defRPr sz="1800" b="1"/>
            </a:pPr>
            <a:r>
              <a:rPr lang="en-US" dirty="0"/>
              <a:t>Table 2 – Sampling Data for Window Hinges (Inches)</a:t>
            </a:r>
          </a:p>
        </p:txBody>
      </p:sp>
      <p:graphicFrame>
        <p:nvGraphicFramePr>
          <p:cNvPr id="3" name="Table Placeholder 2" descr="The table displays sampling data for window hinges. It has four columns: Sample number, observation 1,  observation 2, and observation 3, with 8 rows of data.&#10;&#10;Sample Number is one,&#10;Observation one is zero point four two,&#10;Observation two is zero point four eight,&#10;Observation three is zero point four six,&#10;&#10;Sample Number is two,&#10;Observation one is zero point four four,&#10;Observation two is zero point four eight,&#10;Observation three is zero point four five,&#10;&#10;Sample Number is three,&#10;Observation one is zero point four four,&#10;Observation two is zero point four five,&#10;Observation three is zero point four one,&#10;&#10;Sample Number is four,&#10;Observation one is zero point four seven,&#10;Observation two is zero point four two,&#10;Observation three is zero point four six,&#10;&#10;Sample Number is five,&#10;Observation one is zero point five three,&#10;Observation two is zero point four three,&#10;Observation three is zero point four two,&#10;&#10;Sample Number is six,&#10;Observation one is zero point four seven,&#10;Observation two is zero point four two,&#10;Observation three is zero point four five,&#10;&#10;Sample Number is seven,&#10;Observation one is zero point four four,&#10;Observation two is zero point four seven,&#10;Observation three is zero point five zero,&#10;&#10;Sample Number is eight,&#10;Observation one is zero point four eight,&#10;Observation two is zero point four three,&#10;Observation three is zero point four four."/>
          <p:cNvGraphicFramePr>
            <a:graphicFrameLocks noGrp="1"/>
          </p:cNvGraphicFramePr>
          <p:nvPr>
            <p:ph type="tbl" sz="quarter" idx="10"/>
            <p:extLst>
              <p:ext uri="{D42A27DB-BD31-4B8C-83A1-F6EECF244321}">
                <p14:modId xmlns:p14="http://schemas.microsoft.com/office/powerpoint/2010/main" val="2396607155"/>
              </p:ext>
            </p:extLst>
          </p:nvPr>
        </p:nvGraphicFramePr>
        <p:xfrm>
          <a:off x="457200" y="1603363"/>
          <a:ext cx="8229600" cy="3349637"/>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Sample Number</a:t>
                      </a:r>
                    </a:p>
                  </a:txBody>
                  <a:tcPr/>
                </a:tc>
                <a:tc>
                  <a:txBody>
                    <a:bodyPr/>
                    <a:lstStyle/>
                    <a:p>
                      <a:pPr algn="ctr">
                        <a:defRPr sz="1600" b="1"/>
                      </a:pPr>
                      <a:r>
                        <a:t>Observation 1</a:t>
                      </a:r>
                    </a:p>
                  </a:txBody>
                  <a:tcPr/>
                </a:tc>
                <a:tc>
                  <a:txBody>
                    <a:bodyPr/>
                    <a:lstStyle/>
                    <a:p>
                      <a:pPr algn="ctr">
                        <a:defRPr sz="1600" b="1"/>
                      </a:pPr>
                      <a:r>
                        <a:t>Observation 2</a:t>
                      </a:r>
                    </a:p>
                  </a:txBody>
                  <a:tcPr/>
                </a:tc>
                <a:tc>
                  <a:txBody>
                    <a:bodyPr/>
                    <a:lstStyle/>
                    <a:p>
                      <a:pPr algn="ctr">
                        <a:defRPr sz="1600" b="1"/>
                      </a:pPr>
                      <a:r>
                        <a:rPr dirty="0"/>
                        <a:t>Observation 3</a:t>
                      </a:r>
                    </a:p>
                  </a:txBody>
                  <a:tcPr/>
                </a:tc>
                <a:extLst>
                  <a:ext uri="{0D108BD9-81ED-4DB2-BD59-A6C34878D82A}">
                    <a16:rowId xmlns:a16="http://schemas.microsoft.com/office/drawing/2014/main" val="10001"/>
                  </a:ext>
                </a:extLst>
              </a:tr>
              <a:tr h="370840">
                <a:tc>
                  <a:txBody>
                    <a:bodyPr/>
                    <a:lstStyle/>
                    <a:p>
                      <a:pPr algn="ctr">
                        <a:defRPr sz="1600" b="1"/>
                      </a:pPr>
                      <a:r>
                        <a:t>1</a:t>
                      </a:r>
                    </a:p>
                  </a:txBody>
                  <a:tcPr/>
                </a:tc>
                <a:tc>
                  <a:txBody>
                    <a:bodyPr/>
                    <a:lstStyle/>
                    <a:p>
                      <a:pPr algn="ctr"/>
                      <a:r>
                        <a:rPr sz="1600"/>
                        <a:t>0.42</a:t>
                      </a:r>
                      <a:endParaRPr sz="1600">
                        <a:latin typeface="Cambria Math"/>
                      </a:endParaRPr>
                    </a:p>
                  </a:txBody>
                  <a:tcPr/>
                </a:tc>
                <a:tc>
                  <a:txBody>
                    <a:bodyPr/>
                    <a:lstStyle/>
                    <a:p>
                      <a:pPr algn="ctr"/>
                      <a:r>
                        <a:rPr sz="1600" dirty="0"/>
                        <a:t>0.48</a:t>
                      </a:r>
                      <a:endParaRPr sz="1600" dirty="0">
                        <a:latin typeface="Cambria Math"/>
                      </a:endParaRPr>
                    </a:p>
                  </a:txBody>
                  <a:tcPr/>
                </a:tc>
                <a:tc>
                  <a:txBody>
                    <a:bodyPr/>
                    <a:lstStyle/>
                    <a:p>
                      <a:pPr algn="ctr"/>
                      <a:r>
                        <a:rPr sz="1600"/>
                        <a:t>0.46</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2</a:t>
                      </a:r>
                    </a:p>
                  </a:txBody>
                  <a:tcPr/>
                </a:tc>
                <a:tc>
                  <a:txBody>
                    <a:bodyPr/>
                    <a:lstStyle/>
                    <a:p>
                      <a:pPr algn="ctr"/>
                      <a:r>
                        <a:rPr sz="1600"/>
                        <a:t>0.44</a:t>
                      </a:r>
                      <a:endParaRPr sz="1600">
                        <a:latin typeface="Cambria Math"/>
                      </a:endParaRPr>
                    </a:p>
                  </a:txBody>
                  <a:tcPr/>
                </a:tc>
                <a:tc>
                  <a:txBody>
                    <a:bodyPr/>
                    <a:lstStyle/>
                    <a:p>
                      <a:pPr algn="ctr"/>
                      <a:r>
                        <a:rPr sz="1600"/>
                        <a:t>0.48</a:t>
                      </a:r>
                      <a:endParaRPr sz="1600">
                        <a:latin typeface="Cambria Math"/>
                      </a:endParaRPr>
                    </a:p>
                  </a:txBody>
                  <a:tcPr/>
                </a:tc>
                <a:tc>
                  <a:txBody>
                    <a:bodyPr/>
                    <a:lstStyle/>
                    <a:p>
                      <a:pPr algn="ctr"/>
                      <a:r>
                        <a:rPr sz="1600"/>
                        <a:t>0.45</a:t>
                      </a:r>
                      <a:endParaRPr sz="1600">
                        <a:latin typeface="Cambria Math"/>
                      </a:endParaRPr>
                    </a:p>
                  </a:txBody>
                  <a:tcPr/>
                </a:tc>
                <a:extLst>
                  <a:ext uri="{0D108BD9-81ED-4DB2-BD59-A6C34878D82A}">
                    <a16:rowId xmlns:a16="http://schemas.microsoft.com/office/drawing/2014/main" val="10003"/>
                  </a:ext>
                </a:extLst>
              </a:tr>
              <a:tr h="382917">
                <a:tc>
                  <a:txBody>
                    <a:bodyPr/>
                    <a:lstStyle/>
                    <a:p>
                      <a:pPr algn="ctr">
                        <a:defRPr sz="1600" b="1"/>
                      </a:pPr>
                      <a:r>
                        <a:t>3</a:t>
                      </a:r>
                    </a:p>
                  </a:txBody>
                  <a:tcPr/>
                </a:tc>
                <a:tc>
                  <a:txBody>
                    <a:bodyPr/>
                    <a:lstStyle/>
                    <a:p>
                      <a:pPr algn="ctr"/>
                      <a:r>
                        <a:rPr sz="1600"/>
                        <a:t>0.44</a:t>
                      </a:r>
                      <a:endParaRPr sz="1600">
                        <a:latin typeface="Cambria Math"/>
                      </a:endParaRPr>
                    </a:p>
                  </a:txBody>
                  <a:tcPr/>
                </a:tc>
                <a:tc>
                  <a:txBody>
                    <a:bodyPr/>
                    <a:lstStyle/>
                    <a:p>
                      <a:pPr algn="ctr"/>
                      <a:r>
                        <a:rPr sz="1600" dirty="0"/>
                        <a:t>0.45</a:t>
                      </a:r>
                      <a:endParaRPr sz="1600" dirty="0">
                        <a:latin typeface="Cambria Math"/>
                      </a:endParaRPr>
                    </a:p>
                  </a:txBody>
                  <a:tcPr/>
                </a:tc>
                <a:tc>
                  <a:txBody>
                    <a:bodyPr/>
                    <a:lstStyle/>
                    <a:p>
                      <a:pPr algn="ctr"/>
                      <a:r>
                        <a:rPr sz="1600"/>
                        <a:t>0.41</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t>4</a:t>
                      </a:r>
                    </a:p>
                  </a:txBody>
                  <a:tcPr/>
                </a:tc>
                <a:tc>
                  <a:txBody>
                    <a:bodyPr/>
                    <a:lstStyle/>
                    <a:p>
                      <a:pPr algn="ctr"/>
                      <a:r>
                        <a:rPr sz="1600"/>
                        <a:t>0.47</a:t>
                      </a:r>
                      <a:endParaRPr sz="1600">
                        <a:latin typeface="Cambria Math"/>
                      </a:endParaRPr>
                    </a:p>
                  </a:txBody>
                  <a:tcPr/>
                </a:tc>
                <a:tc>
                  <a:txBody>
                    <a:bodyPr/>
                    <a:lstStyle/>
                    <a:p>
                      <a:pPr algn="ctr"/>
                      <a:r>
                        <a:rPr sz="1600"/>
                        <a:t>0.42</a:t>
                      </a:r>
                      <a:endParaRPr sz="1600">
                        <a:latin typeface="Cambria Math"/>
                      </a:endParaRPr>
                    </a:p>
                  </a:txBody>
                  <a:tcPr/>
                </a:tc>
                <a:tc>
                  <a:txBody>
                    <a:bodyPr/>
                    <a:lstStyle/>
                    <a:p>
                      <a:pPr algn="ctr"/>
                      <a:r>
                        <a:rPr sz="1600" dirty="0"/>
                        <a:t>0.46</a:t>
                      </a:r>
                      <a:endParaRPr sz="1600" dirty="0">
                        <a:latin typeface="Cambria Math"/>
                      </a:endParaRPr>
                    </a:p>
                  </a:txBody>
                  <a:tcPr/>
                </a:tc>
                <a:extLst>
                  <a:ext uri="{0D108BD9-81ED-4DB2-BD59-A6C34878D82A}">
                    <a16:rowId xmlns:a16="http://schemas.microsoft.com/office/drawing/2014/main" val="10005"/>
                  </a:ext>
                </a:extLst>
              </a:tr>
              <a:tr h="370840">
                <a:tc>
                  <a:txBody>
                    <a:bodyPr/>
                    <a:lstStyle/>
                    <a:p>
                      <a:pPr algn="ctr">
                        <a:defRPr sz="1600" b="1"/>
                      </a:pPr>
                      <a:r>
                        <a:t>5</a:t>
                      </a:r>
                    </a:p>
                  </a:txBody>
                  <a:tcPr/>
                </a:tc>
                <a:tc>
                  <a:txBody>
                    <a:bodyPr/>
                    <a:lstStyle/>
                    <a:p>
                      <a:pPr algn="ctr"/>
                      <a:r>
                        <a:rPr sz="1600"/>
                        <a:t>0.53</a:t>
                      </a:r>
                      <a:endParaRPr sz="1600">
                        <a:latin typeface="Cambria Math"/>
                      </a:endParaRPr>
                    </a:p>
                  </a:txBody>
                  <a:tcPr/>
                </a:tc>
                <a:tc>
                  <a:txBody>
                    <a:bodyPr/>
                    <a:lstStyle/>
                    <a:p>
                      <a:pPr algn="ctr"/>
                      <a:r>
                        <a:rPr sz="1600"/>
                        <a:t>0.43</a:t>
                      </a:r>
                      <a:endParaRPr sz="1600">
                        <a:latin typeface="Cambria Math"/>
                      </a:endParaRPr>
                    </a:p>
                  </a:txBody>
                  <a:tcPr/>
                </a:tc>
                <a:tc>
                  <a:txBody>
                    <a:bodyPr/>
                    <a:lstStyle/>
                    <a:p>
                      <a:pPr algn="ctr"/>
                      <a:r>
                        <a:rPr sz="1600" dirty="0"/>
                        <a:t>0.42</a:t>
                      </a:r>
                      <a:endParaRPr sz="1600" dirty="0">
                        <a:latin typeface="Cambria Math"/>
                      </a:endParaRPr>
                    </a:p>
                  </a:txBody>
                  <a:tcPr/>
                </a:tc>
                <a:extLst>
                  <a:ext uri="{0D108BD9-81ED-4DB2-BD59-A6C34878D82A}">
                    <a16:rowId xmlns:a16="http://schemas.microsoft.com/office/drawing/2014/main" val="10006"/>
                  </a:ext>
                </a:extLst>
              </a:tr>
              <a:tr h="370840">
                <a:tc>
                  <a:txBody>
                    <a:bodyPr/>
                    <a:lstStyle/>
                    <a:p>
                      <a:pPr algn="ctr">
                        <a:defRPr sz="1600" b="1"/>
                      </a:pPr>
                      <a:r>
                        <a:t>6</a:t>
                      </a:r>
                    </a:p>
                  </a:txBody>
                  <a:tcPr/>
                </a:tc>
                <a:tc>
                  <a:txBody>
                    <a:bodyPr/>
                    <a:lstStyle/>
                    <a:p>
                      <a:pPr algn="ctr"/>
                      <a:r>
                        <a:rPr sz="1600"/>
                        <a:t>0.47</a:t>
                      </a:r>
                      <a:endParaRPr sz="1600">
                        <a:latin typeface="Cambria Math"/>
                      </a:endParaRPr>
                    </a:p>
                  </a:txBody>
                  <a:tcPr/>
                </a:tc>
                <a:tc>
                  <a:txBody>
                    <a:bodyPr/>
                    <a:lstStyle/>
                    <a:p>
                      <a:pPr algn="ctr"/>
                      <a:r>
                        <a:rPr sz="1600" dirty="0"/>
                        <a:t>0.42</a:t>
                      </a:r>
                      <a:endParaRPr sz="1600" dirty="0">
                        <a:latin typeface="Cambria Math"/>
                      </a:endParaRPr>
                    </a:p>
                  </a:txBody>
                  <a:tcPr/>
                </a:tc>
                <a:tc>
                  <a:txBody>
                    <a:bodyPr/>
                    <a:lstStyle/>
                    <a:p>
                      <a:pPr algn="ctr"/>
                      <a:r>
                        <a:rPr sz="1600" dirty="0"/>
                        <a:t>0.45</a:t>
                      </a:r>
                      <a:endParaRPr sz="1600" dirty="0">
                        <a:latin typeface="Cambria Math"/>
                      </a:endParaRPr>
                    </a:p>
                  </a:txBody>
                  <a:tcPr/>
                </a:tc>
                <a:extLst>
                  <a:ext uri="{0D108BD9-81ED-4DB2-BD59-A6C34878D82A}">
                    <a16:rowId xmlns:a16="http://schemas.microsoft.com/office/drawing/2014/main" val="10007"/>
                  </a:ext>
                </a:extLst>
              </a:tr>
              <a:tr h="370840">
                <a:tc>
                  <a:txBody>
                    <a:bodyPr/>
                    <a:lstStyle/>
                    <a:p>
                      <a:pPr algn="ctr">
                        <a:defRPr sz="1600" b="1"/>
                      </a:pPr>
                      <a:r>
                        <a:t>7</a:t>
                      </a:r>
                    </a:p>
                  </a:txBody>
                  <a:tcPr/>
                </a:tc>
                <a:tc>
                  <a:txBody>
                    <a:bodyPr/>
                    <a:lstStyle/>
                    <a:p>
                      <a:pPr algn="ctr"/>
                      <a:r>
                        <a:rPr sz="1600"/>
                        <a:t>0.44</a:t>
                      </a:r>
                      <a:endParaRPr sz="1600">
                        <a:latin typeface="Cambria Math"/>
                      </a:endParaRPr>
                    </a:p>
                  </a:txBody>
                  <a:tcPr/>
                </a:tc>
                <a:tc>
                  <a:txBody>
                    <a:bodyPr/>
                    <a:lstStyle/>
                    <a:p>
                      <a:pPr algn="ctr"/>
                      <a:r>
                        <a:rPr sz="1600"/>
                        <a:t>0.47</a:t>
                      </a:r>
                      <a:endParaRPr sz="1600">
                        <a:latin typeface="Cambria Math"/>
                      </a:endParaRPr>
                    </a:p>
                  </a:txBody>
                  <a:tcPr/>
                </a:tc>
                <a:tc>
                  <a:txBody>
                    <a:bodyPr/>
                    <a:lstStyle/>
                    <a:p>
                      <a:pPr algn="ctr"/>
                      <a:r>
                        <a:rPr sz="1600" dirty="0"/>
                        <a:t>0.50</a:t>
                      </a:r>
                      <a:endParaRPr sz="1600" dirty="0">
                        <a:latin typeface="Cambria Math"/>
                      </a:endParaRPr>
                    </a:p>
                  </a:txBody>
                  <a:tcPr/>
                </a:tc>
                <a:extLst>
                  <a:ext uri="{0D108BD9-81ED-4DB2-BD59-A6C34878D82A}">
                    <a16:rowId xmlns:a16="http://schemas.microsoft.com/office/drawing/2014/main" val="10008"/>
                  </a:ext>
                </a:extLst>
              </a:tr>
              <a:tr h="370840">
                <a:tc>
                  <a:txBody>
                    <a:bodyPr/>
                    <a:lstStyle/>
                    <a:p>
                      <a:pPr algn="ctr">
                        <a:defRPr sz="1600" b="1"/>
                      </a:pPr>
                      <a:r>
                        <a:t>8</a:t>
                      </a:r>
                    </a:p>
                  </a:txBody>
                  <a:tcPr/>
                </a:tc>
                <a:tc>
                  <a:txBody>
                    <a:bodyPr/>
                    <a:lstStyle/>
                    <a:p>
                      <a:pPr algn="ctr"/>
                      <a:r>
                        <a:rPr sz="1600"/>
                        <a:t>0.48</a:t>
                      </a:r>
                      <a:endParaRPr sz="1600">
                        <a:latin typeface="Cambria Math"/>
                      </a:endParaRPr>
                    </a:p>
                  </a:txBody>
                  <a:tcPr/>
                </a:tc>
                <a:tc>
                  <a:txBody>
                    <a:bodyPr/>
                    <a:lstStyle/>
                    <a:p>
                      <a:pPr algn="ctr"/>
                      <a:r>
                        <a:rPr sz="1600"/>
                        <a:t>0.43</a:t>
                      </a:r>
                      <a:endParaRPr sz="1600">
                        <a:latin typeface="Cambria Math"/>
                      </a:endParaRPr>
                    </a:p>
                  </a:txBody>
                  <a:tcPr/>
                </a:tc>
                <a:tc>
                  <a:txBody>
                    <a:bodyPr/>
                    <a:lstStyle/>
                    <a:p>
                      <a:pPr algn="ctr"/>
                      <a:r>
                        <a:rPr sz="1600" dirty="0"/>
                        <a:t>0.44</a:t>
                      </a:r>
                      <a:endParaRPr sz="1600" dirty="0">
                        <a:latin typeface="Cambria Math"/>
                      </a:endParaRPr>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 Determining If a Process Is in Control Using an</a:t>
            </a:r>
            <a:r>
              <a:rPr lang="en-IN" sz="2800" dirty="0"/>
              <a:t> </a:t>
            </a:r>
            <a:r>
              <a:rPr lang="en-US" i="1" dirty="0"/>
              <a:t>X</a:t>
            </a:r>
            <a:r>
              <a:rPr lang="en-US" dirty="0"/>
              <a:t> bar </a:t>
            </a:r>
            <a:r>
              <a:rPr lang="en-IN" dirty="0"/>
              <a:t>Chart</a:t>
            </a:r>
            <a:r>
              <a:rPr lang="en-US" dirty="0"/>
              <a:t>—Slide 4</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a:defRPr sz="2800"/>
            </a:pPr>
            <a:r>
              <a:rPr lang="en-IN" sz="2800" dirty="0"/>
              <a:t>Control limits need to be established and plotted on the 							 </a:t>
            </a:r>
          </a:p>
          <a:p>
            <a:pPr>
              <a:defRPr sz="2800"/>
            </a:pPr>
            <a:r>
              <a:rPr lang="en-IN" dirty="0"/>
              <a:t>​</a:t>
            </a:r>
          </a:p>
          <a:p>
            <a:pPr algn="l"/>
            <a:endParaRPr dirty="0"/>
          </a:p>
        </p:txBody>
      </p:sp>
      <p:pic>
        <p:nvPicPr>
          <p:cNvPr id="4" name="Picture 3" descr="x bar">
            <a:extLst>
              <a:ext uri="{FF2B5EF4-FFF2-40B4-BE49-F238E27FC236}">
                <a16:creationId xmlns:a16="http://schemas.microsoft.com/office/drawing/2014/main" id="{7E24D96D-2DB8-0851-402F-5F2DA733DA35}"/>
              </a:ext>
            </a:extLst>
          </p:cNvPr>
          <p:cNvPicPr>
            <a:picLocks noChangeAspect="1"/>
          </p:cNvPicPr>
          <p:nvPr/>
        </p:nvPicPr>
        <p:blipFill>
          <a:blip r:embed="rId2"/>
          <a:stretch>
            <a:fillRect/>
          </a:stretch>
        </p:blipFill>
        <p:spPr>
          <a:xfrm>
            <a:off x="1066800" y="2057400"/>
            <a:ext cx="266700" cy="323850"/>
          </a:xfrm>
          <a:prstGeom prst="rect">
            <a:avLst/>
          </a:prstGeom>
        </p:spPr>
      </p:pic>
      <p:sp>
        <p:nvSpPr>
          <p:cNvPr id="7" name="TextBox 6">
            <a:extLst>
              <a:ext uri="{FF2B5EF4-FFF2-40B4-BE49-F238E27FC236}">
                <a16:creationId xmlns:a16="http://schemas.microsoft.com/office/drawing/2014/main" id="{492F9753-9D30-EF7B-9821-3D30550792D8}"/>
              </a:ext>
            </a:extLst>
          </p:cNvPr>
          <p:cNvSpPr txBox="1"/>
          <p:nvPr/>
        </p:nvSpPr>
        <p:spPr>
          <a:xfrm>
            <a:off x="1314450" y="1943687"/>
            <a:ext cx="5467350" cy="523220"/>
          </a:xfrm>
          <a:prstGeom prst="rect">
            <a:avLst/>
          </a:prstGeom>
          <a:noFill/>
        </p:spPr>
        <p:txBody>
          <a:bodyPr wrap="square">
            <a:spAutoFit/>
          </a:bodyPr>
          <a:lstStyle/>
          <a:p>
            <a:r>
              <a:rPr lang="en-IN" sz="2800" dirty="0"/>
              <a:t>chart. Typically, control limits for the</a:t>
            </a:r>
          </a:p>
        </p:txBody>
      </p:sp>
      <p:pic>
        <p:nvPicPr>
          <p:cNvPr id="5" name="Picture 4" descr="x bar">
            <a:extLst>
              <a:ext uri="{FF2B5EF4-FFF2-40B4-BE49-F238E27FC236}">
                <a16:creationId xmlns:a16="http://schemas.microsoft.com/office/drawing/2014/main" id="{CB638AD1-DA2C-942D-1055-15517215F536}"/>
              </a:ext>
            </a:extLst>
          </p:cNvPr>
          <p:cNvPicPr>
            <a:picLocks noChangeAspect="1"/>
          </p:cNvPicPr>
          <p:nvPr/>
        </p:nvPicPr>
        <p:blipFill>
          <a:blip r:embed="rId2"/>
          <a:stretch>
            <a:fillRect/>
          </a:stretch>
        </p:blipFill>
        <p:spPr>
          <a:xfrm>
            <a:off x="6705600" y="2057400"/>
            <a:ext cx="266700" cy="323850"/>
          </a:xfrm>
          <a:prstGeom prst="rect">
            <a:avLst/>
          </a:prstGeom>
        </p:spPr>
      </p:pic>
      <p:sp>
        <p:nvSpPr>
          <p:cNvPr id="9" name="TextBox 8">
            <a:extLst>
              <a:ext uri="{FF2B5EF4-FFF2-40B4-BE49-F238E27FC236}">
                <a16:creationId xmlns:a16="http://schemas.microsoft.com/office/drawing/2014/main" id="{FBB165D0-2C02-5E3C-6C6B-89C221072738}"/>
              </a:ext>
            </a:extLst>
          </p:cNvPr>
          <p:cNvSpPr txBox="1"/>
          <p:nvPr/>
        </p:nvSpPr>
        <p:spPr>
          <a:xfrm>
            <a:off x="6924675" y="1957715"/>
            <a:ext cx="1600200" cy="523220"/>
          </a:xfrm>
          <a:prstGeom prst="rect">
            <a:avLst/>
          </a:prstGeom>
          <a:noFill/>
        </p:spPr>
        <p:txBody>
          <a:bodyPr wrap="square">
            <a:spAutoFit/>
          </a:bodyPr>
          <a:lstStyle/>
          <a:p>
            <a:r>
              <a:rPr lang="en-IN" sz="2800" dirty="0"/>
              <a:t>chart are</a:t>
            </a:r>
          </a:p>
        </p:txBody>
      </p:sp>
      <p:sp>
        <p:nvSpPr>
          <p:cNvPr id="11" name="TextBox 10">
            <a:extLst>
              <a:ext uri="{FF2B5EF4-FFF2-40B4-BE49-F238E27FC236}">
                <a16:creationId xmlns:a16="http://schemas.microsoft.com/office/drawing/2014/main" id="{EBC29C3E-5698-4100-D0EE-923209C0AD69}"/>
              </a:ext>
            </a:extLst>
          </p:cNvPr>
          <p:cNvSpPr txBox="1"/>
          <p:nvPr/>
        </p:nvSpPr>
        <p:spPr>
          <a:xfrm>
            <a:off x="476250" y="2362200"/>
            <a:ext cx="8210550" cy="2677656"/>
          </a:xfrm>
          <a:prstGeom prst="rect">
            <a:avLst/>
          </a:prstGeom>
          <a:noFill/>
        </p:spPr>
        <p:txBody>
          <a:bodyPr wrap="square">
            <a:spAutoFit/>
          </a:bodyPr>
          <a:lstStyle/>
          <a:p>
            <a:pPr>
              <a:defRPr sz="2800"/>
            </a:pPr>
            <a:r>
              <a:rPr lang="en-IN" sz="2800" dirty="0"/>
              <a:t>three standard deviations above and below the process mean for the given quality characteristic.</a:t>
            </a:r>
          </a:p>
          <a:p>
            <a:r>
              <a:rPr lang="en-IN" sz="2800" dirty="0"/>
              <a:t>In this problem, we have external standards to gauge our process. In particular, the process mean (0.45) and process standard deviation (0.022) are known. Thus, the control limits are determined as follows.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 Determining If a Process Is in Control Using an</a:t>
            </a:r>
            <a:r>
              <a:rPr lang="en-IN" sz="2800" dirty="0"/>
              <a:t> </a:t>
            </a:r>
            <a:r>
              <a:rPr lang="en-US" i="1" dirty="0"/>
              <a:t>X</a:t>
            </a:r>
            <a:r>
              <a:rPr lang="en-US" dirty="0"/>
              <a:t> bar </a:t>
            </a:r>
            <a:r>
              <a:rPr lang="en-IN" dirty="0"/>
              <a:t>Chart</a:t>
            </a:r>
            <a:r>
              <a:rPr lang="en-US" dirty="0"/>
              <a:t>—Slide 5</a:t>
            </a:r>
            <a:endParaRPr dirty="0"/>
          </a:p>
        </p:txBody>
      </p:sp>
      <p:pic>
        <p:nvPicPr>
          <p:cNvPr id="6" name="Picture 5" descr="UCL equals mu plus open fraction three sigma divided by square root of n close fraction&#10;equals 0.45 plus 3 times open parenthesis 0.022 divided by square root of 3 close parenthesis&#10;approximately 0.4881 and,&#10;LCL equals mu minus open fraction three sigma divided by square root of n close fraction&#10;equals 0.45 minus 3 times open parenthesis 0.022 divided by square root of 3 close parenthesis&#10;approximately 0.4119,&#10;Center line equals mu equals 0.45&#10;">
            <a:extLst>
              <a:ext uri="{FF2B5EF4-FFF2-40B4-BE49-F238E27FC236}">
                <a16:creationId xmlns:a16="http://schemas.microsoft.com/office/drawing/2014/main" id="{97D23234-8DEC-5DD0-31BB-B35F34837495}"/>
              </a:ext>
            </a:extLst>
          </p:cNvPr>
          <p:cNvPicPr>
            <a:picLocks noChangeAspect="1"/>
          </p:cNvPicPr>
          <p:nvPr/>
        </p:nvPicPr>
        <p:blipFill>
          <a:blip r:embed="rId2"/>
          <a:stretch>
            <a:fillRect/>
          </a:stretch>
        </p:blipFill>
        <p:spPr>
          <a:xfrm>
            <a:off x="2667000" y="1076325"/>
            <a:ext cx="3524250" cy="4705350"/>
          </a:xfrm>
          <a:prstGeom prst="rect">
            <a:avLst/>
          </a:prstGeom>
        </p:spPr>
      </p:pic>
    </p:spTree>
    <p:extLst>
      <p:ext uri="{BB962C8B-B14F-4D97-AF65-F5344CB8AC3E}">
        <p14:creationId xmlns:p14="http://schemas.microsoft.com/office/powerpoint/2010/main" val="3133223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 Determining If a Process Is in Control Using an</a:t>
            </a:r>
            <a:r>
              <a:rPr lang="en-IN" sz="2800" dirty="0"/>
              <a:t> </a:t>
            </a:r>
            <a:r>
              <a:rPr lang="en-US" i="1" dirty="0"/>
              <a:t>X</a:t>
            </a:r>
            <a:r>
              <a:rPr lang="en-US" dirty="0"/>
              <a:t> bar </a:t>
            </a:r>
            <a:r>
              <a:rPr lang="en-IN" dirty="0"/>
              <a:t>Chart</a:t>
            </a:r>
            <a:r>
              <a:rPr lang="en-US" dirty="0"/>
              <a:t>—Slide 6</a:t>
            </a:r>
            <a:endParaRPr dirty="0"/>
          </a:p>
        </p:txBody>
      </p:sp>
      <p:sp>
        <p:nvSpPr>
          <p:cNvPr id="5" name="TextBox 4">
            <a:extLst>
              <a:ext uri="{FF2B5EF4-FFF2-40B4-BE49-F238E27FC236}">
                <a16:creationId xmlns:a16="http://schemas.microsoft.com/office/drawing/2014/main" id="{1413EAA5-7C66-408D-D24B-7CFD728F5BC7}"/>
              </a:ext>
            </a:extLst>
          </p:cNvPr>
          <p:cNvSpPr txBox="1"/>
          <p:nvPr/>
        </p:nvSpPr>
        <p:spPr>
          <a:xfrm>
            <a:off x="1828800" y="1143000"/>
            <a:ext cx="6400800" cy="369332"/>
          </a:xfrm>
          <a:prstGeom prst="rect">
            <a:avLst/>
          </a:prstGeom>
          <a:noFill/>
        </p:spPr>
        <p:txBody>
          <a:bodyPr wrap="square">
            <a:spAutoFit/>
          </a:bodyPr>
          <a:lstStyle/>
          <a:p>
            <a:pPr algn="ctr">
              <a:defRPr sz="1800" b="1"/>
            </a:pPr>
            <a:r>
              <a:rPr lang="en-US" dirty="0"/>
              <a:t>Table 3 – Sampling Data for Window Hinges (Inches)</a:t>
            </a:r>
          </a:p>
        </p:txBody>
      </p:sp>
      <p:graphicFrame>
        <p:nvGraphicFramePr>
          <p:cNvPr id="3" name="Table Placeholder 2" descr="The table displays sampling data for window hinges. It has five columns: Sample number, observation 1, observation 2, observation 3, sample mean, with 8 rows of data.&#10;&#10;Sample Number is one,&#10;Observation one is zero point four two,&#10;Observation two is zero point four eight,&#10;Observation three is zero point four six,&#10;Sample Mean is zero point four five three,&#10;&#10;Sample Number is two,&#10;Observation one is zero point four four,&#10;Observation two is zero point four eight,&#10;Observation three is zero point four five,&#10;Sample Mean is zero point four five seven,&#10;&#10;Sample Number is three,&#10;Observation one is zero point four four,&#10;Observation two is zero point four five,&#10;Observation three is zero point four one,&#10;Sample Mean is zero point four three three,&#10;&#10;Sample Number is four,&#10;Observation one is zero point four seven,&#10;Observation two is zero point four two,&#10;Observation three is zero point four six,&#10;Sample Mean is zero point four five zero,&#10;&#10;Sample Number is five,&#10;Observation one is zero point five three,&#10;Observation two is zero point four three,&#10;Observation three is zero point four two,&#10;Sample Mean is zero point four six zero,&#10;&#10;Sample Number is six,&#10;Observation one is zero point four seven,&#10;Observation two is zero point four two,&#10;Observation three is zero point four five,&#10;Sample Mean is zero point four four seven,&#10;&#10;Sample Number is seven,&#10;Observation one is zero point four four,&#10;Observation two is zero point four seven,&#10;Observation three is zero point five zero,&#10;Sample Mean is zero point four seven zero,&#10;&#10;Sample Number is eight,&#10;Observation one is zero point four eight,&#10;Observation two is zero point four three,&#10;Observation three is zero point four four,&#10;Sample Mean is zero point four five zero."/>
          <p:cNvGraphicFramePr>
            <a:graphicFrameLocks noGrp="1"/>
          </p:cNvGraphicFramePr>
          <p:nvPr>
            <p:ph type="tbl" sz="quarter" idx="10"/>
            <p:extLst>
              <p:ext uri="{D42A27DB-BD31-4B8C-83A1-F6EECF244321}">
                <p14:modId xmlns:p14="http://schemas.microsoft.com/office/powerpoint/2010/main" val="3855848797"/>
              </p:ext>
            </p:extLst>
          </p:nvPr>
        </p:nvGraphicFramePr>
        <p:xfrm>
          <a:off x="457200" y="1615440"/>
          <a:ext cx="8229600" cy="33375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Sample Number</a:t>
                      </a:r>
                    </a:p>
                  </a:txBody>
                  <a:tcPr/>
                </a:tc>
                <a:tc>
                  <a:txBody>
                    <a:bodyPr/>
                    <a:lstStyle/>
                    <a:p>
                      <a:pPr algn="ctr">
                        <a:defRPr sz="1600" b="1"/>
                      </a:pPr>
                      <a:r>
                        <a:t>Observation 1</a:t>
                      </a:r>
                    </a:p>
                  </a:txBody>
                  <a:tcPr/>
                </a:tc>
                <a:tc>
                  <a:txBody>
                    <a:bodyPr/>
                    <a:lstStyle/>
                    <a:p>
                      <a:pPr algn="ctr">
                        <a:defRPr sz="1600" b="1"/>
                      </a:pPr>
                      <a:r>
                        <a:t>Observation 2</a:t>
                      </a:r>
                    </a:p>
                  </a:txBody>
                  <a:tcPr/>
                </a:tc>
                <a:tc>
                  <a:txBody>
                    <a:bodyPr/>
                    <a:lstStyle/>
                    <a:p>
                      <a:pPr algn="ctr">
                        <a:defRPr sz="1600" b="1"/>
                      </a:pPr>
                      <a:r>
                        <a:t>Observation 3</a:t>
                      </a:r>
                    </a:p>
                  </a:txBody>
                  <a:tcPr/>
                </a:tc>
                <a:tc>
                  <a:txBody>
                    <a:bodyPr/>
                    <a:lstStyle/>
                    <a:p>
                      <a:pPr algn="ctr">
                        <a:defRPr sz="1600" b="1"/>
                      </a:pPr>
                      <a:r>
                        <a:rPr dirty="0"/>
                        <a:t>Sample Mean</a:t>
                      </a:r>
                    </a:p>
                  </a:txBody>
                  <a:tcPr/>
                </a:tc>
                <a:extLst>
                  <a:ext uri="{0D108BD9-81ED-4DB2-BD59-A6C34878D82A}">
                    <a16:rowId xmlns:a16="http://schemas.microsoft.com/office/drawing/2014/main" val="10001"/>
                  </a:ext>
                </a:extLst>
              </a:tr>
              <a:tr h="370840">
                <a:tc>
                  <a:txBody>
                    <a:bodyPr/>
                    <a:lstStyle/>
                    <a:p>
                      <a:pPr algn="ctr">
                        <a:defRPr sz="1600" b="1"/>
                      </a:pPr>
                      <a:r>
                        <a:rPr b="0" dirty="0"/>
                        <a:t>1</a:t>
                      </a:r>
                    </a:p>
                  </a:txBody>
                  <a:tcPr/>
                </a:tc>
                <a:tc>
                  <a:txBody>
                    <a:bodyPr/>
                    <a:lstStyle/>
                    <a:p>
                      <a:pPr algn="ctr"/>
                      <a:r>
                        <a:rPr sz="1600" dirty="0"/>
                        <a:t>0.42</a:t>
                      </a:r>
                      <a:endParaRPr sz="1600" dirty="0">
                        <a:latin typeface="Cambria Math"/>
                      </a:endParaRPr>
                    </a:p>
                  </a:txBody>
                  <a:tcPr/>
                </a:tc>
                <a:tc>
                  <a:txBody>
                    <a:bodyPr/>
                    <a:lstStyle/>
                    <a:p>
                      <a:pPr algn="ctr"/>
                      <a:r>
                        <a:rPr sz="1600" dirty="0"/>
                        <a:t>0.48</a:t>
                      </a:r>
                      <a:endParaRPr sz="1600" dirty="0">
                        <a:latin typeface="Cambria Math"/>
                      </a:endParaRPr>
                    </a:p>
                  </a:txBody>
                  <a:tcPr/>
                </a:tc>
                <a:tc>
                  <a:txBody>
                    <a:bodyPr/>
                    <a:lstStyle/>
                    <a:p>
                      <a:pPr algn="ctr"/>
                      <a:r>
                        <a:rPr sz="1600" dirty="0"/>
                        <a:t>0.46</a:t>
                      </a:r>
                      <a:endParaRPr sz="1600" dirty="0">
                        <a:latin typeface="Cambria Math"/>
                      </a:endParaRPr>
                    </a:p>
                  </a:txBody>
                  <a:tcPr/>
                </a:tc>
                <a:tc>
                  <a:txBody>
                    <a:bodyPr/>
                    <a:lstStyle/>
                    <a:p>
                      <a:pPr algn="ctr"/>
                      <a:r>
                        <a:rPr sz="1600" dirty="0"/>
                        <a:t>0.453</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rPr b="0"/>
                        <a:t>2</a:t>
                      </a:r>
                    </a:p>
                  </a:txBody>
                  <a:tcPr/>
                </a:tc>
                <a:tc>
                  <a:txBody>
                    <a:bodyPr/>
                    <a:lstStyle/>
                    <a:p>
                      <a:pPr algn="ctr"/>
                      <a:r>
                        <a:rPr sz="1600"/>
                        <a:t>0.44</a:t>
                      </a:r>
                      <a:endParaRPr sz="1600">
                        <a:latin typeface="Cambria Math"/>
                      </a:endParaRPr>
                    </a:p>
                  </a:txBody>
                  <a:tcPr/>
                </a:tc>
                <a:tc>
                  <a:txBody>
                    <a:bodyPr/>
                    <a:lstStyle/>
                    <a:p>
                      <a:pPr algn="ctr"/>
                      <a:r>
                        <a:rPr sz="1600"/>
                        <a:t>0.48</a:t>
                      </a:r>
                      <a:endParaRPr sz="1600">
                        <a:latin typeface="Cambria Math"/>
                      </a:endParaRPr>
                    </a:p>
                  </a:txBody>
                  <a:tcPr/>
                </a:tc>
                <a:tc>
                  <a:txBody>
                    <a:bodyPr/>
                    <a:lstStyle/>
                    <a:p>
                      <a:pPr algn="ctr"/>
                      <a:r>
                        <a:rPr sz="1600" dirty="0"/>
                        <a:t>0.45</a:t>
                      </a:r>
                      <a:endParaRPr sz="1600" dirty="0">
                        <a:latin typeface="Cambria Math"/>
                      </a:endParaRPr>
                    </a:p>
                  </a:txBody>
                  <a:tcPr/>
                </a:tc>
                <a:tc>
                  <a:txBody>
                    <a:bodyPr/>
                    <a:lstStyle/>
                    <a:p>
                      <a:pPr algn="ctr"/>
                      <a:r>
                        <a:rPr sz="1600"/>
                        <a:t>0.457</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r>
                        <a:rPr b="0"/>
                        <a:t>3</a:t>
                      </a:r>
                    </a:p>
                  </a:txBody>
                  <a:tcPr/>
                </a:tc>
                <a:tc>
                  <a:txBody>
                    <a:bodyPr/>
                    <a:lstStyle/>
                    <a:p>
                      <a:pPr algn="ctr"/>
                      <a:r>
                        <a:rPr sz="1600"/>
                        <a:t>0.44</a:t>
                      </a:r>
                      <a:endParaRPr sz="1600">
                        <a:latin typeface="Cambria Math"/>
                      </a:endParaRPr>
                    </a:p>
                  </a:txBody>
                  <a:tcPr/>
                </a:tc>
                <a:tc>
                  <a:txBody>
                    <a:bodyPr/>
                    <a:lstStyle/>
                    <a:p>
                      <a:pPr algn="ctr"/>
                      <a:r>
                        <a:rPr sz="1600" dirty="0"/>
                        <a:t>0.45</a:t>
                      </a:r>
                      <a:endParaRPr sz="1600" dirty="0">
                        <a:latin typeface="Cambria Math"/>
                      </a:endParaRPr>
                    </a:p>
                  </a:txBody>
                  <a:tcPr/>
                </a:tc>
                <a:tc>
                  <a:txBody>
                    <a:bodyPr/>
                    <a:lstStyle/>
                    <a:p>
                      <a:pPr algn="ctr"/>
                      <a:r>
                        <a:rPr sz="1600" dirty="0"/>
                        <a:t>0.41</a:t>
                      </a:r>
                      <a:endParaRPr sz="1600" dirty="0">
                        <a:latin typeface="Cambria Math"/>
                      </a:endParaRPr>
                    </a:p>
                  </a:txBody>
                  <a:tcPr/>
                </a:tc>
                <a:tc>
                  <a:txBody>
                    <a:bodyPr/>
                    <a:lstStyle/>
                    <a:p>
                      <a:pPr algn="ctr"/>
                      <a:r>
                        <a:rPr sz="1600"/>
                        <a:t>0.433</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rPr b="0"/>
                        <a:t>4</a:t>
                      </a:r>
                    </a:p>
                  </a:txBody>
                  <a:tcPr/>
                </a:tc>
                <a:tc>
                  <a:txBody>
                    <a:bodyPr/>
                    <a:lstStyle/>
                    <a:p>
                      <a:pPr algn="ctr"/>
                      <a:r>
                        <a:rPr sz="1600" dirty="0"/>
                        <a:t>0.47</a:t>
                      </a:r>
                      <a:endParaRPr sz="1600" dirty="0">
                        <a:latin typeface="Cambria Math"/>
                      </a:endParaRPr>
                    </a:p>
                  </a:txBody>
                  <a:tcPr/>
                </a:tc>
                <a:tc>
                  <a:txBody>
                    <a:bodyPr/>
                    <a:lstStyle/>
                    <a:p>
                      <a:pPr algn="ctr"/>
                      <a:r>
                        <a:rPr sz="1600" dirty="0"/>
                        <a:t>0.42</a:t>
                      </a:r>
                      <a:endParaRPr sz="1600" dirty="0">
                        <a:latin typeface="Cambria Math"/>
                      </a:endParaRPr>
                    </a:p>
                  </a:txBody>
                  <a:tcPr/>
                </a:tc>
                <a:tc>
                  <a:txBody>
                    <a:bodyPr/>
                    <a:lstStyle/>
                    <a:p>
                      <a:pPr algn="ctr"/>
                      <a:r>
                        <a:rPr sz="1600" dirty="0"/>
                        <a:t>0.46</a:t>
                      </a:r>
                      <a:endParaRPr sz="1600" dirty="0">
                        <a:latin typeface="Cambria Math"/>
                      </a:endParaRPr>
                    </a:p>
                  </a:txBody>
                  <a:tcPr/>
                </a:tc>
                <a:tc>
                  <a:txBody>
                    <a:bodyPr/>
                    <a:lstStyle/>
                    <a:p>
                      <a:pPr algn="ctr"/>
                      <a:r>
                        <a:rPr sz="1600"/>
                        <a:t>0.450</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defRPr sz="1600" b="1"/>
                      </a:pPr>
                      <a:r>
                        <a:rPr b="0"/>
                        <a:t>5</a:t>
                      </a:r>
                    </a:p>
                  </a:txBody>
                  <a:tcPr/>
                </a:tc>
                <a:tc>
                  <a:txBody>
                    <a:bodyPr/>
                    <a:lstStyle/>
                    <a:p>
                      <a:pPr algn="ctr"/>
                      <a:r>
                        <a:rPr sz="1600" dirty="0"/>
                        <a:t>0.53</a:t>
                      </a:r>
                      <a:endParaRPr sz="1600" dirty="0">
                        <a:latin typeface="Cambria Math"/>
                      </a:endParaRPr>
                    </a:p>
                  </a:txBody>
                  <a:tcPr/>
                </a:tc>
                <a:tc>
                  <a:txBody>
                    <a:bodyPr/>
                    <a:lstStyle/>
                    <a:p>
                      <a:pPr algn="ctr"/>
                      <a:r>
                        <a:rPr sz="1600"/>
                        <a:t>0.43</a:t>
                      </a:r>
                      <a:endParaRPr sz="1600">
                        <a:latin typeface="Cambria Math"/>
                      </a:endParaRPr>
                    </a:p>
                  </a:txBody>
                  <a:tcPr/>
                </a:tc>
                <a:tc>
                  <a:txBody>
                    <a:bodyPr/>
                    <a:lstStyle/>
                    <a:p>
                      <a:pPr algn="ctr"/>
                      <a:r>
                        <a:rPr sz="1600"/>
                        <a:t>0.42</a:t>
                      </a:r>
                      <a:endParaRPr sz="1600">
                        <a:latin typeface="Cambria Math"/>
                      </a:endParaRPr>
                    </a:p>
                  </a:txBody>
                  <a:tcPr/>
                </a:tc>
                <a:tc>
                  <a:txBody>
                    <a:bodyPr/>
                    <a:lstStyle/>
                    <a:p>
                      <a:pPr algn="ctr"/>
                      <a:r>
                        <a:rPr sz="1600"/>
                        <a:t>0.460</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defRPr sz="1600" b="1"/>
                      </a:pPr>
                      <a:r>
                        <a:rPr b="0"/>
                        <a:t>6</a:t>
                      </a:r>
                    </a:p>
                  </a:txBody>
                  <a:tcPr/>
                </a:tc>
                <a:tc>
                  <a:txBody>
                    <a:bodyPr/>
                    <a:lstStyle/>
                    <a:p>
                      <a:pPr algn="ctr"/>
                      <a:r>
                        <a:rPr sz="1600"/>
                        <a:t>0.47</a:t>
                      </a:r>
                      <a:endParaRPr sz="1600">
                        <a:latin typeface="Cambria Math"/>
                      </a:endParaRPr>
                    </a:p>
                  </a:txBody>
                  <a:tcPr/>
                </a:tc>
                <a:tc>
                  <a:txBody>
                    <a:bodyPr/>
                    <a:lstStyle/>
                    <a:p>
                      <a:pPr algn="ctr"/>
                      <a:r>
                        <a:rPr sz="1600"/>
                        <a:t>0.42</a:t>
                      </a:r>
                      <a:endParaRPr sz="1600">
                        <a:latin typeface="Cambria Math"/>
                      </a:endParaRPr>
                    </a:p>
                  </a:txBody>
                  <a:tcPr/>
                </a:tc>
                <a:tc>
                  <a:txBody>
                    <a:bodyPr/>
                    <a:lstStyle/>
                    <a:p>
                      <a:pPr algn="ctr"/>
                      <a:r>
                        <a:rPr sz="1600" dirty="0"/>
                        <a:t>0.45</a:t>
                      </a:r>
                      <a:endParaRPr sz="1600" dirty="0">
                        <a:latin typeface="Cambria Math"/>
                      </a:endParaRPr>
                    </a:p>
                  </a:txBody>
                  <a:tcPr/>
                </a:tc>
                <a:tc>
                  <a:txBody>
                    <a:bodyPr/>
                    <a:lstStyle/>
                    <a:p>
                      <a:pPr algn="ctr"/>
                      <a:r>
                        <a:rPr sz="1600"/>
                        <a:t>0.447</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defRPr sz="1600" b="1"/>
                      </a:pPr>
                      <a:r>
                        <a:rPr b="0"/>
                        <a:t>7</a:t>
                      </a:r>
                    </a:p>
                  </a:txBody>
                  <a:tcPr/>
                </a:tc>
                <a:tc>
                  <a:txBody>
                    <a:bodyPr/>
                    <a:lstStyle/>
                    <a:p>
                      <a:pPr algn="ctr"/>
                      <a:r>
                        <a:rPr sz="1600"/>
                        <a:t>0.44</a:t>
                      </a:r>
                      <a:endParaRPr sz="1600">
                        <a:latin typeface="Cambria Math"/>
                      </a:endParaRPr>
                    </a:p>
                  </a:txBody>
                  <a:tcPr/>
                </a:tc>
                <a:tc>
                  <a:txBody>
                    <a:bodyPr/>
                    <a:lstStyle/>
                    <a:p>
                      <a:pPr algn="ctr"/>
                      <a:r>
                        <a:rPr sz="1600"/>
                        <a:t>0.47</a:t>
                      </a:r>
                      <a:endParaRPr sz="1600">
                        <a:latin typeface="Cambria Math"/>
                      </a:endParaRPr>
                    </a:p>
                  </a:txBody>
                  <a:tcPr/>
                </a:tc>
                <a:tc>
                  <a:txBody>
                    <a:bodyPr/>
                    <a:lstStyle/>
                    <a:p>
                      <a:pPr algn="ctr"/>
                      <a:r>
                        <a:rPr sz="1600"/>
                        <a:t>0.50</a:t>
                      </a:r>
                      <a:endParaRPr sz="1600">
                        <a:latin typeface="Cambria Math"/>
                      </a:endParaRPr>
                    </a:p>
                  </a:txBody>
                  <a:tcPr/>
                </a:tc>
                <a:tc>
                  <a:txBody>
                    <a:bodyPr/>
                    <a:lstStyle/>
                    <a:p>
                      <a:pPr algn="ctr"/>
                      <a:r>
                        <a:rPr sz="1600"/>
                        <a:t>0.470</a:t>
                      </a:r>
                      <a:endParaRPr sz="1600">
                        <a:latin typeface="Cambria Math"/>
                      </a:endParaRPr>
                    </a:p>
                  </a:txBody>
                  <a:tcPr/>
                </a:tc>
                <a:extLst>
                  <a:ext uri="{0D108BD9-81ED-4DB2-BD59-A6C34878D82A}">
                    <a16:rowId xmlns:a16="http://schemas.microsoft.com/office/drawing/2014/main" val="10008"/>
                  </a:ext>
                </a:extLst>
              </a:tr>
              <a:tr h="370840">
                <a:tc>
                  <a:txBody>
                    <a:bodyPr/>
                    <a:lstStyle/>
                    <a:p>
                      <a:pPr algn="ctr">
                        <a:defRPr sz="1600" b="1"/>
                      </a:pPr>
                      <a:r>
                        <a:rPr b="0" dirty="0"/>
                        <a:t>8</a:t>
                      </a:r>
                    </a:p>
                  </a:txBody>
                  <a:tcPr/>
                </a:tc>
                <a:tc>
                  <a:txBody>
                    <a:bodyPr/>
                    <a:lstStyle/>
                    <a:p>
                      <a:pPr algn="ctr"/>
                      <a:r>
                        <a:rPr sz="1600"/>
                        <a:t>0.48</a:t>
                      </a:r>
                      <a:endParaRPr sz="1600">
                        <a:latin typeface="Cambria Math"/>
                      </a:endParaRPr>
                    </a:p>
                  </a:txBody>
                  <a:tcPr/>
                </a:tc>
                <a:tc>
                  <a:txBody>
                    <a:bodyPr/>
                    <a:lstStyle/>
                    <a:p>
                      <a:pPr algn="ctr"/>
                      <a:r>
                        <a:rPr sz="1600"/>
                        <a:t>0.43</a:t>
                      </a:r>
                      <a:endParaRPr sz="1600">
                        <a:latin typeface="Cambria Math"/>
                      </a:endParaRPr>
                    </a:p>
                  </a:txBody>
                  <a:tcPr/>
                </a:tc>
                <a:tc>
                  <a:txBody>
                    <a:bodyPr/>
                    <a:lstStyle/>
                    <a:p>
                      <a:pPr algn="ctr"/>
                      <a:r>
                        <a:rPr sz="1600" dirty="0"/>
                        <a:t>0.44</a:t>
                      </a:r>
                      <a:endParaRPr sz="1600" dirty="0">
                        <a:latin typeface="Cambria Math"/>
                      </a:endParaRPr>
                    </a:p>
                  </a:txBody>
                  <a:tcPr/>
                </a:tc>
                <a:tc>
                  <a:txBody>
                    <a:bodyPr/>
                    <a:lstStyle/>
                    <a:p>
                      <a:pPr algn="ctr"/>
                      <a:r>
                        <a:rPr sz="1600" dirty="0"/>
                        <a:t>0.450</a:t>
                      </a:r>
                      <a:endParaRPr sz="1600" dirty="0">
                        <a:latin typeface="Cambria Math"/>
                      </a:endParaRPr>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 Determining If a Process Is in Control Using an</a:t>
            </a:r>
            <a:r>
              <a:rPr lang="en-IN" sz="2800" dirty="0"/>
              <a:t> </a:t>
            </a:r>
            <a:r>
              <a:rPr lang="en-US" i="1" dirty="0"/>
              <a:t>X</a:t>
            </a:r>
            <a:r>
              <a:rPr lang="en-US" dirty="0"/>
              <a:t> bar </a:t>
            </a:r>
            <a:r>
              <a:rPr lang="en-IN" dirty="0"/>
              <a:t>Chart</a:t>
            </a:r>
            <a:r>
              <a:rPr lang="en-US" dirty="0"/>
              <a:t>—Slide 7</a:t>
            </a:r>
            <a:endParaRPr dirty="0"/>
          </a:p>
        </p:txBody>
      </p:sp>
      <p:pic>
        <p:nvPicPr>
          <p:cNvPr id="4" name="Content Placeholder 6" descr="A control chart titled &quot;x bar Chart&quot; is shown. The vertical axis of the graph is labeled “Sample Mean” ranging from 0 to 0.550, in increments of 0.025. The horizontal axis of the graph is labeled “Sample Number” ranging from 0 to 8, in increments of 1. A horizontal line drawn from point 0.488 on the vertical axis is labeled “U C L&quot;. A horizontal line drawn from point 0.450 on the vertical axis is labeled “Center Line.” A horizontal line drawn from point 0.413 on the vertical axis is labeled “L C L&quot;. The sample ranges previously calculated in the table 3 values are plotted, all are above the L C L and below the U C L.">
            <a:extLst>
              <a:ext uri="{FF2B5EF4-FFF2-40B4-BE49-F238E27FC236}">
                <a16:creationId xmlns:a16="http://schemas.microsoft.com/office/drawing/2014/main" id="{9A4169B1-0796-4CD0-904A-B65770116836}"/>
              </a:ext>
            </a:extLst>
          </p:cNvPr>
          <p:cNvPicPr>
            <a:picLocks noChangeAspect="1"/>
          </p:cNvPicPr>
          <p:nvPr/>
        </p:nvPicPr>
        <p:blipFill>
          <a:blip r:embed="rId2"/>
          <a:srcRect b="10529"/>
          <a:stretch>
            <a:fillRect/>
          </a:stretch>
        </p:blipFill>
        <p:spPr>
          <a:xfrm>
            <a:off x="1066800" y="1208893"/>
            <a:ext cx="7010400" cy="3972708"/>
          </a:xfrm>
          <a:prstGeom prst="rect">
            <a:avLst/>
          </a:prstGeom>
        </p:spPr>
      </p:pic>
      <p:sp>
        <p:nvSpPr>
          <p:cNvPr id="5" name="TextBox 4">
            <a:extLst>
              <a:ext uri="{FF2B5EF4-FFF2-40B4-BE49-F238E27FC236}">
                <a16:creationId xmlns:a16="http://schemas.microsoft.com/office/drawing/2014/main" id="{06585572-9151-2115-0044-373884F9948E}"/>
              </a:ext>
            </a:extLst>
          </p:cNvPr>
          <p:cNvSpPr txBox="1"/>
          <p:nvPr/>
        </p:nvSpPr>
        <p:spPr>
          <a:xfrm>
            <a:off x="3657600" y="5187442"/>
            <a:ext cx="1600200" cy="461665"/>
          </a:xfrm>
          <a:prstGeom prst="rect">
            <a:avLst/>
          </a:prstGeom>
          <a:noFill/>
        </p:spPr>
        <p:txBody>
          <a:bodyPr wrap="square">
            <a:spAutoFit/>
          </a:bodyPr>
          <a:lstStyle/>
          <a:p>
            <a:pPr algn="ctr"/>
            <a:r>
              <a:rPr lang="en-IN" sz="2400" dirty="0"/>
              <a:t>Figure 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 Determining If a Process Is in Control Using an</a:t>
            </a:r>
            <a:r>
              <a:rPr lang="en-IN" sz="2800" dirty="0"/>
              <a:t> </a:t>
            </a:r>
            <a:r>
              <a:rPr lang="en-US" i="1" dirty="0"/>
              <a:t>X</a:t>
            </a:r>
            <a:r>
              <a:rPr lang="en-US" dirty="0"/>
              <a:t> bar </a:t>
            </a:r>
            <a:r>
              <a:rPr lang="en-IN" dirty="0"/>
              <a:t>Chart</a:t>
            </a:r>
            <a:r>
              <a:rPr lang="en-US" dirty="0"/>
              <a:t>—Slide 8</a:t>
            </a:r>
            <a:endParaRPr dirty="0"/>
          </a:p>
        </p:txBody>
      </p:sp>
      <p:sp>
        <p:nvSpPr>
          <p:cNvPr id="3" name="Text Placeholder 2"/>
          <p:cNvSpPr>
            <a:spLocks noGrp="1"/>
          </p:cNvSpPr>
          <p:nvPr>
            <p:ph type="body" sz="quarter" idx="10"/>
          </p:nvPr>
        </p:nvSpPr>
        <p:spPr/>
        <p:txBody>
          <a:bodyPr>
            <a:normAutofit/>
          </a:bodyPr>
          <a:lstStyle/>
          <a:p>
            <a:pPr>
              <a:defRPr sz="2800"/>
            </a:pPr>
            <a:r>
              <a:rPr sz="2800" dirty="0"/>
              <a:t>The mean for each sample is calculated and displayed in Table 3. The sample means are plotted in the Figure 2 along with the </a:t>
            </a:r>
            <a:r>
              <a:rPr sz="2800" dirty="0">
                <a:ea typeface="Cambria Math" panose="02040503050406030204" pitchFamily="18" charset="0"/>
              </a:rPr>
              <a:t>UCL, LCL</a:t>
            </a:r>
            <a:r>
              <a:rPr sz="2800" dirty="0"/>
              <a:t>, and centerline. Note that according to the </a:t>
            </a:r>
            <a:endParaRPr lang="en-US" sz="2800" dirty="0"/>
          </a:p>
          <a:p>
            <a:pPr>
              <a:defRPr sz="2800"/>
            </a:pPr>
            <a:endParaRPr sz="2800" dirty="0"/>
          </a:p>
        </p:txBody>
      </p:sp>
      <p:pic>
        <p:nvPicPr>
          <p:cNvPr id="4" name="Picture 3" descr="x bar">
            <a:extLst>
              <a:ext uri="{FF2B5EF4-FFF2-40B4-BE49-F238E27FC236}">
                <a16:creationId xmlns:a16="http://schemas.microsoft.com/office/drawing/2014/main" id="{75C928A3-96DA-1EE2-097A-3A8CBA819A7A}"/>
              </a:ext>
            </a:extLst>
          </p:cNvPr>
          <p:cNvPicPr>
            <a:picLocks noChangeAspect="1"/>
          </p:cNvPicPr>
          <p:nvPr/>
        </p:nvPicPr>
        <p:blipFill>
          <a:blip r:embed="rId2"/>
          <a:stretch>
            <a:fillRect/>
          </a:stretch>
        </p:blipFill>
        <p:spPr>
          <a:xfrm>
            <a:off x="2971800" y="2438400"/>
            <a:ext cx="266700" cy="323850"/>
          </a:xfrm>
          <a:prstGeom prst="rect">
            <a:avLst/>
          </a:prstGeom>
        </p:spPr>
      </p:pic>
      <p:sp>
        <p:nvSpPr>
          <p:cNvPr id="6" name="TextBox 5">
            <a:extLst>
              <a:ext uri="{FF2B5EF4-FFF2-40B4-BE49-F238E27FC236}">
                <a16:creationId xmlns:a16="http://schemas.microsoft.com/office/drawing/2014/main" id="{80DD4F76-4298-8855-4771-862956777780}"/>
              </a:ext>
            </a:extLst>
          </p:cNvPr>
          <p:cNvSpPr txBox="1"/>
          <p:nvPr/>
        </p:nvSpPr>
        <p:spPr>
          <a:xfrm>
            <a:off x="3200402" y="2338715"/>
            <a:ext cx="5410200" cy="523220"/>
          </a:xfrm>
          <a:prstGeom prst="rect">
            <a:avLst/>
          </a:prstGeom>
          <a:noFill/>
        </p:spPr>
        <p:txBody>
          <a:bodyPr wrap="square">
            <a:spAutoFit/>
          </a:bodyPr>
          <a:lstStyle/>
          <a:p>
            <a:r>
              <a:rPr lang="en-US" sz="2800" dirty="0"/>
              <a:t>chart, since all of the sample means</a:t>
            </a:r>
            <a:endParaRPr lang="en-IN" sz="2800" dirty="0"/>
          </a:p>
        </p:txBody>
      </p:sp>
      <p:sp>
        <p:nvSpPr>
          <p:cNvPr id="8" name="TextBox 7">
            <a:extLst>
              <a:ext uri="{FF2B5EF4-FFF2-40B4-BE49-F238E27FC236}">
                <a16:creationId xmlns:a16="http://schemas.microsoft.com/office/drawing/2014/main" id="{1ECC6CDB-5616-59A5-51EE-4FC2AFE5282D}"/>
              </a:ext>
            </a:extLst>
          </p:cNvPr>
          <p:cNvSpPr txBox="1"/>
          <p:nvPr/>
        </p:nvSpPr>
        <p:spPr>
          <a:xfrm>
            <a:off x="457200" y="2753380"/>
            <a:ext cx="8229600" cy="523220"/>
          </a:xfrm>
          <a:prstGeom prst="rect">
            <a:avLst/>
          </a:prstGeom>
          <a:noFill/>
        </p:spPr>
        <p:txBody>
          <a:bodyPr wrap="square">
            <a:spAutoFit/>
          </a:bodyPr>
          <a:lstStyle/>
          <a:p>
            <a:r>
              <a:rPr lang="en-US" sz="2800" dirty="0"/>
              <a:t>fall within the control limits, the process is in control.</a:t>
            </a:r>
            <a:endParaRPr lang="en-IN" sz="2800" dirty="0"/>
          </a:p>
        </p:txBody>
      </p:sp>
    </p:spTree>
    <p:extLst>
      <p:ext uri="{BB962C8B-B14F-4D97-AF65-F5344CB8AC3E}">
        <p14:creationId xmlns:p14="http://schemas.microsoft.com/office/powerpoint/2010/main" val="2524981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Constructing</a:t>
            </a:r>
            <a:r>
              <a:rPr sz="2800" dirty="0"/>
              <a:t> </a:t>
            </a:r>
            <a:r>
              <a:rPr lang="en-US" i="1" dirty="0"/>
              <a:t>X</a:t>
            </a:r>
            <a:r>
              <a:rPr lang="en-US" dirty="0"/>
              <a:t> bar </a:t>
            </a:r>
            <a:r>
              <a:rPr dirty="0"/>
              <a:t>and</a:t>
            </a:r>
            <a:r>
              <a:rPr sz="2800" dirty="0"/>
              <a:t> </a:t>
            </a:r>
            <a:r>
              <a:rPr lang="en-US" sz="2800" b="1" dirty="0"/>
              <a:t>R</a:t>
            </a:r>
            <a:r>
              <a:rPr sz="2800" dirty="0"/>
              <a:t> </a:t>
            </a:r>
            <a:r>
              <a:rPr dirty="0"/>
              <a:t>charts for a Process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Using the data in Example 1 and assuming that we do not know the mean or standard deviation of the process, construct the</a:t>
            </a:r>
            <a:endParaRPr lang="en-US" sz="2800" dirty="0"/>
          </a:p>
        </p:txBody>
      </p:sp>
      <p:pic>
        <p:nvPicPr>
          <p:cNvPr id="4" name="Picture 3" descr="x bar">
            <a:extLst>
              <a:ext uri="{FF2B5EF4-FFF2-40B4-BE49-F238E27FC236}">
                <a16:creationId xmlns:a16="http://schemas.microsoft.com/office/drawing/2014/main" id="{5B993B4D-6A2F-C5FE-A933-17BAFA966CB0}"/>
              </a:ext>
            </a:extLst>
          </p:cNvPr>
          <p:cNvPicPr>
            <a:picLocks noChangeAspect="1"/>
          </p:cNvPicPr>
          <p:nvPr/>
        </p:nvPicPr>
        <p:blipFill>
          <a:blip r:embed="rId2"/>
          <a:stretch>
            <a:fillRect/>
          </a:stretch>
        </p:blipFill>
        <p:spPr>
          <a:xfrm>
            <a:off x="3771900" y="1981200"/>
            <a:ext cx="266700" cy="323850"/>
          </a:xfrm>
          <a:prstGeom prst="rect">
            <a:avLst/>
          </a:prstGeom>
        </p:spPr>
      </p:pic>
      <p:sp>
        <p:nvSpPr>
          <p:cNvPr id="6" name="TextBox 5">
            <a:extLst>
              <a:ext uri="{FF2B5EF4-FFF2-40B4-BE49-F238E27FC236}">
                <a16:creationId xmlns:a16="http://schemas.microsoft.com/office/drawing/2014/main" id="{F322D14E-7ECA-0E47-EB85-CEC4EFF022AF}"/>
              </a:ext>
            </a:extLst>
          </p:cNvPr>
          <p:cNvSpPr txBox="1"/>
          <p:nvPr/>
        </p:nvSpPr>
        <p:spPr>
          <a:xfrm>
            <a:off x="3962400" y="1881515"/>
            <a:ext cx="5105400" cy="523220"/>
          </a:xfrm>
          <a:prstGeom prst="rect">
            <a:avLst/>
          </a:prstGeom>
          <a:noFill/>
        </p:spPr>
        <p:txBody>
          <a:bodyPr wrap="square">
            <a:spAutoFit/>
          </a:bodyPr>
          <a:lstStyle/>
          <a:p>
            <a:r>
              <a:rPr lang="en-US" sz="2800" dirty="0"/>
              <a:t>chart and </a:t>
            </a:r>
            <a:r>
              <a:rPr lang="en-US" sz="2800" i="1" dirty="0"/>
              <a:t>R</a:t>
            </a:r>
            <a:r>
              <a:rPr lang="en-US" sz="2800" dirty="0"/>
              <a:t> chart for this process.</a:t>
            </a:r>
            <a:endParaRPr lang="en-IN"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Constructing</a:t>
            </a:r>
            <a:r>
              <a:rPr sz="2800" dirty="0"/>
              <a:t> </a:t>
            </a:r>
            <a:r>
              <a:rPr lang="en-US" i="1" dirty="0"/>
              <a:t>X</a:t>
            </a:r>
            <a:r>
              <a:rPr lang="en-US" dirty="0"/>
              <a:t> bar </a:t>
            </a:r>
            <a:r>
              <a:rPr dirty="0"/>
              <a:t>and</a:t>
            </a:r>
            <a:r>
              <a:rPr sz="2800" dirty="0"/>
              <a:t> </a:t>
            </a:r>
            <a:r>
              <a:rPr lang="en-US" sz="2800" b="1" dirty="0"/>
              <a:t>R </a:t>
            </a:r>
            <a:r>
              <a:rPr dirty="0"/>
              <a:t>charts for a Process</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a:defRPr sz="2800"/>
            </a:pPr>
            <a:r>
              <a:rPr lang="en-IN" sz="2800" dirty="0"/>
              <a:t>In this example, we do not know the process standard deviation. However, we are going to use another measure of variation, the sample range, to compute the </a:t>
            </a:r>
            <a:r>
              <a:rPr lang="en-IN" sz="2800" dirty="0">
                <a:ea typeface="Cambria Math" panose="02040503050406030204" pitchFamily="18" charset="0"/>
              </a:rPr>
              <a:t>UCL</a:t>
            </a:r>
            <a:r>
              <a:rPr lang="en-IN" sz="2800" dirty="0"/>
              <a:t> and </a:t>
            </a:r>
            <a:r>
              <a:rPr lang="en-IN" sz="2800" dirty="0">
                <a:ea typeface="Cambria Math" panose="02040503050406030204" pitchFamily="18" charset="0"/>
              </a:rPr>
              <a:t>LCL</a:t>
            </a:r>
            <a:r>
              <a:rPr lang="en-IN" sz="2800" dirty="0"/>
              <a:t>. Since we do not know the true process mean, we are going to estimate that mean with     </a:t>
            </a:r>
          </a:p>
        </p:txBody>
      </p:sp>
      <p:pic>
        <p:nvPicPr>
          <p:cNvPr id="6" name="Picture 5" descr="x double bar">
            <a:extLst>
              <a:ext uri="{FF2B5EF4-FFF2-40B4-BE49-F238E27FC236}">
                <a16:creationId xmlns:a16="http://schemas.microsoft.com/office/drawing/2014/main" id="{42B6A332-CB74-B94C-901F-3EDF42614636}"/>
              </a:ext>
            </a:extLst>
          </p:cNvPr>
          <p:cNvPicPr>
            <a:picLocks noChangeAspect="1"/>
          </p:cNvPicPr>
          <p:nvPr/>
        </p:nvPicPr>
        <p:blipFill>
          <a:blip r:embed="rId2"/>
          <a:stretch>
            <a:fillRect/>
          </a:stretch>
        </p:blipFill>
        <p:spPr>
          <a:xfrm>
            <a:off x="533400" y="3810000"/>
            <a:ext cx="361950" cy="438150"/>
          </a:xfrm>
          <a:prstGeom prst="rect">
            <a:avLst/>
          </a:prstGeom>
        </p:spPr>
      </p:pic>
      <p:sp>
        <p:nvSpPr>
          <p:cNvPr id="8" name="TextBox 7">
            <a:extLst>
              <a:ext uri="{FF2B5EF4-FFF2-40B4-BE49-F238E27FC236}">
                <a16:creationId xmlns:a16="http://schemas.microsoft.com/office/drawing/2014/main" id="{D544C045-67F3-8E1F-51AE-9D6778265CFE}"/>
              </a:ext>
            </a:extLst>
          </p:cNvPr>
          <p:cNvSpPr txBox="1"/>
          <p:nvPr/>
        </p:nvSpPr>
        <p:spPr>
          <a:xfrm>
            <a:off x="866775" y="3733800"/>
            <a:ext cx="4848226" cy="523220"/>
          </a:xfrm>
          <a:prstGeom prst="rect">
            <a:avLst/>
          </a:prstGeom>
          <a:noFill/>
        </p:spPr>
        <p:txBody>
          <a:bodyPr wrap="square">
            <a:spAutoFit/>
          </a:bodyPr>
          <a:lstStyle/>
          <a:p>
            <a:r>
              <a:rPr lang="en-IN" sz="2800" dirty="0"/>
              <a:t>the mean of the sample means.</a:t>
            </a:r>
          </a:p>
        </p:txBody>
      </p:sp>
    </p:spTree>
    <p:extLst>
      <p:ext uri="{BB962C8B-B14F-4D97-AF65-F5344CB8AC3E}">
        <p14:creationId xmlns:p14="http://schemas.microsoft.com/office/powerpoint/2010/main" val="28758382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 Constructing</a:t>
            </a:r>
            <a:r>
              <a:rPr lang="en-IN" sz="2800" dirty="0"/>
              <a:t> </a:t>
            </a:r>
            <a:r>
              <a:rPr lang="en-US" i="1" dirty="0"/>
              <a:t>X</a:t>
            </a:r>
            <a:r>
              <a:rPr lang="en-US" dirty="0"/>
              <a:t> bar </a:t>
            </a:r>
            <a:r>
              <a:rPr lang="en-IN" dirty="0"/>
              <a:t>and</a:t>
            </a:r>
            <a:r>
              <a:rPr lang="en-IN" sz="2800" dirty="0"/>
              <a:t> </a:t>
            </a:r>
            <a:r>
              <a:rPr lang="en-IN" sz="2800" b="1" dirty="0"/>
              <a:t>R </a:t>
            </a:r>
            <a:r>
              <a:rPr lang="en-IN" dirty="0"/>
              <a:t>charts for a Process</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Before calculating the control limits for the </a:t>
            </a:r>
          </a:p>
          <a:p>
            <a:pPr algn="ctr">
              <a:defRPr sz="2800"/>
            </a:pPr>
            <a:endParaRPr lang="en-IN" i="1" dirty="0">
              <a:latin typeface="Cambria Math" panose="02040503050406030204" pitchFamily="18" charset="0"/>
            </a:endParaRPr>
          </a:p>
          <a:p>
            <a:pPr algn="ctr">
              <a:defRPr sz="2800"/>
            </a:pPr>
            <a:endParaRPr lang="en-IN" i="1" dirty="0">
              <a:latin typeface="Cambria Math" panose="02040503050406030204" pitchFamily="18" charset="0"/>
            </a:endParaRPr>
          </a:p>
          <a:p>
            <a:pPr algn="ctr">
              <a:defRPr sz="2800"/>
            </a:pPr>
            <a:endParaRPr lang="en-IN" i="1" dirty="0">
              <a:latin typeface="Cambria Math" panose="02040503050406030204" pitchFamily="18" charset="0"/>
            </a:endParaRPr>
          </a:p>
          <a:p>
            <a:pPr algn="ctr">
              <a:defRPr sz="2800"/>
            </a:pPr>
            <a:endParaRPr lang="en-IN" i="1" dirty="0">
              <a:latin typeface="Cambria Math" panose="02040503050406030204" pitchFamily="18" charset="0"/>
            </a:endParaRPr>
          </a:p>
          <a:p>
            <a:pPr algn="ctr">
              <a:defRPr sz="2800"/>
            </a:pPr>
            <a:endParaRPr lang="en-IN" i="1" dirty="0">
              <a:latin typeface="Cambria Math" panose="02040503050406030204" pitchFamily="18" charset="0"/>
            </a:endParaRPr>
          </a:p>
          <a:p>
            <a:pPr algn="ctr">
              <a:defRPr sz="2800"/>
            </a:pPr>
            <a:endParaRPr lang="en-IN" i="1" dirty="0">
              <a:latin typeface="Cambria Math" panose="02040503050406030204" pitchFamily="18" charset="0"/>
            </a:endParaRPr>
          </a:p>
          <a:p>
            <a:pPr algn="ctr">
              <a:defRPr sz="2800"/>
            </a:pPr>
            <a:endParaRPr lang="en-IN" i="1" dirty="0">
              <a:latin typeface="Cambria Math" panose="02040503050406030204" pitchFamily="18" charset="0"/>
            </a:endParaRPr>
          </a:p>
          <a:p>
            <a:pPr algn="ctr">
              <a:defRPr sz="2800"/>
            </a:pPr>
            <a:endParaRPr lang="en-IN" i="1" dirty="0">
              <a:latin typeface="Cambria Math" panose="02040503050406030204" pitchFamily="18" charset="0"/>
            </a:endParaRPr>
          </a:p>
        </p:txBody>
      </p:sp>
      <p:pic>
        <p:nvPicPr>
          <p:cNvPr id="4" name="Picture 3" descr="x bar">
            <a:extLst>
              <a:ext uri="{FF2B5EF4-FFF2-40B4-BE49-F238E27FC236}">
                <a16:creationId xmlns:a16="http://schemas.microsoft.com/office/drawing/2014/main" id="{68FC737F-5A3A-453E-5B7A-AB3C70778D2B}"/>
              </a:ext>
            </a:extLst>
          </p:cNvPr>
          <p:cNvPicPr>
            <a:picLocks noChangeAspect="1"/>
          </p:cNvPicPr>
          <p:nvPr/>
        </p:nvPicPr>
        <p:blipFill>
          <a:blip r:embed="rId2"/>
          <a:stretch>
            <a:fillRect/>
          </a:stretch>
        </p:blipFill>
        <p:spPr>
          <a:xfrm>
            <a:off x="6800850" y="1120426"/>
            <a:ext cx="266700" cy="323850"/>
          </a:xfrm>
          <a:prstGeom prst="rect">
            <a:avLst/>
          </a:prstGeom>
        </p:spPr>
      </p:pic>
      <p:sp>
        <p:nvSpPr>
          <p:cNvPr id="6" name="TextBox 5">
            <a:extLst>
              <a:ext uri="{FF2B5EF4-FFF2-40B4-BE49-F238E27FC236}">
                <a16:creationId xmlns:a16="http://schemas.microsoft.com/office/drawing/2014/main" id="{F1B22469-5439-76EB-A3BB-CBC72194A871}"/>
              </a:ext>
            </a:extLst>
          </p:cNvPr>
          <p:cNvSpPr txBox="1"/>
          <p:nvPr/>
        </p:nvSpPr>
        <p:spPr>
          <a:xfrm>
            <a:off x="7067550" y="1012195"/>
            <a:ext cx="1905000" cy="523220"/>
          </a:xfrm>
          <a:prstGeom prst="rect">
            <a:avLst/>
          </a:prstGeom>
          <a:noFill/>
        </p:spPr>
        <p:txBody>
          <a:bodyPr wrap="square">
            <a:spAutoFit/>
          </a:bodyPr>
          <a:lstStyle/>
          <a:p>
            <a:r>
              <a:rPr lang="en-IN" sz="2800" dirty="0"/>
              <a:t>chart and </a:t>
            </a:r>
            <a:r>
              <a:rPr lang="en-IN" sz="2800" i="1" dirty="0"/>
              <a:t>R</a:t>
            </a:r>
            <a:endParaRPr lang="en-IN" sz="2800" dirty="0"/>
          </a:p>
        </p:txBody>
      </p:sp>
      <p:sp>
        <p:nvSpPr>
          <p:cNvPr id="8" name="TextBox 7">
            <a:extLst>
              <a:ext uri="{FF2B5EF4-FFF2-40B4-BE49-F238E27FC236}">
                <a16:creationId xmlns:a16="http://schemas.microsoft.com/office/drawing/2014/main" id="{866F3B0A-2857-2AE6-A155-274F36679AE1}"/>
              </a:ext>
            </a:extLst>
          </p:cNvPr>
          <p:cNvSpPr txBox="1"/>
          <p:nvPr/>
        </p:nvSpPr>
        <p:spPr>
          <a:xfrm>
            <a:off x="457200" y="1371600"/>
            <a:ext cx="8210550" cy="1815882"/>
          </a:xfrm>
          <a:prstGeom prst="rect">
            <a:avLst/>
          </a:prstGeom>
          <a:noFill/>
        </p:spPr>
        <p:txBody>
          <a:bodyPr wrap="square">
            <a:spAutoFit/>
          </a:bodyPr>
          <a:lstStyle/>
          <a:p>
            <a:pPr>
              <a:defRPr sz="2800"/>
            </a:pPr>
            <a:r>
              <a:rPr lang="en-US" sz="2800" dirty="0"/>
              <a:t>chart, we need to perform some preliminary calculations. We need to calculate the mean and range for each sample. That is, the </a:t>
            </a:r>
            <a:r>
              <a:rPr lang="en-US" sz="2800" i="1" dirty="0" err="1"/>
              <a:t>i</a:t>
            </a:r>
            <a:r>
              <a:rPr lang="en-US" sz="1050" i="1" dirty="0"/>
              <a:t> </a:t>
            </a:r>
            <a:r>
              <a:rPr lang="en-US" sz="2800" baseline="30000" dirty="0" err="1"/>
              <a:t>th</a:t>
            </a:r>
            <a:r>
              <a:rPr lang="en-US" sz="2800" dirty="0"/>
              <a:t> sample mean and range are calculated as follows.</a:t>
            </a:r>
          </a:p>
        </p:txBody>
      </p:sp>
      <p:pic>
        <p:nvPicPr>
          <p:cNvPr id="10" name="Picture 9" descr="x bar subscript i equals numerator summation from i equals 1 to n of x subscript i whole divided by denominator n.">
            <a:extLst>
              <a:ext uri="{FF2B5EF4-FFF2-40B4-BE49-F238E27FC236}">
                <a16:creationId xmlns:a16="http://schemas.microsoft.com/office/drawing/2014/main" id="{306BAD3E-85AC-B56F-24E4-0DB7F373F104}"/>
              </a:ext>
            </a:extLst>
          </p:cNvPr>
          <p:cNvPicPr>
            <a:picLocks noChangeAspect="1"/>
          </p:cNvPicPr>
          <p:nvPr/>
        </p:nvPicPr>
        <p:blipFill>
          <a:blip r:embed="rId3"/>
          <a:stretch>
            <a:fillRect/>
          </a:stretch>
        </p:blipFill>
        <p:spPr>
          <a:xfrm>
            <a:off x="3810000" y="3109556"/>
            <a:ext cx="1323975" cy="1238250"/>
          </a:xfrm>
          <a:prstGeom prst="rect">
            <a:avLst/>
          </a:prstGeom>
        </p:spPr>
      </p:pic>
      <p:sp>
        <p:nvSpPr>
          <p:cNvPr id="13" name="TextBox 12">
            <a:extLst>
              <a:ext uri="{FF2B5EF4-FFF2-40B4-BE49-F238E27FC236}">
                <a16:creationId xmlns:a16="http://schemas.microsoft.com/office/drawing/2014/main" id="{DE6745A0-999F-00C0-1D01-1DFB6D3475A6}"/>
              </a:ext>
            </a:extLst>
          </p:cNvPr>
          <p:cNvSpPr txBox="1"/>
          <p:nvPr/>
        </p:nvSpPr>
        <p:spPr>
          <a:xfrm>
            <a:off x="457200" y="4269879"/>
            <a:ext cx="8458200" cy="1692771"/>
          </a:xfrm>
          <a:prstGeom prst="rect">
            <a:avLst/>
          </a:prstGeom>
          <a:noFill/>
        </p:spPr>
        <p:txBody>
          <a:bodyPr wrap="square">
            <a:spAutoFit/>
          </a:bodyPr>
          <a:lstStyle/>
          <a:p>
            <a:pPr algn="ctr">
              <a:defRPr sz="2800"/>
            </a:pPr>
            <a:r>
              <a:rPr lang="en-IN" sz="2600" i="1" dirty="0"/>
              <a:t>R</a:t>
            </a:r>
            <a:r>
              <a:rPr lang="en-IN" sz="1050" i="1" dirty="0"/>
              <a:t> </a:t>
            </a:r>
            <a:r>
              <a:rPr lang="en-IN" sz="2600" i="1" baseline="-25000" dirty="0" err="1"/>
              <a:t>i</a:t>
            </a:r>
            <a:r>
              <a:rPr lang="en-IN" sz="2600" i="1" baseline="-25000" dirty="0"/>
              <a:t> </a:t>
            </a:r>
            <a:r>
              <a:rPr lang="en-IN" sz="2600" dirty="0"/>
              <a:t>= Maximum Observation in </a:t>
            </a:r>
            <a:r>
              <a:rPr lang="en-IN" sz="2600" i="1" dirty="0" err="1"/>
              <a:t>i</a:t>
            </a:r>
            <a:r>
              <a:rPr lang="en-IN" sz="1050" i="1" dirty="0"/>
              <a:t> </a:t>
            </a:r>
            <a:r>
              <a:rPr lang="en-IN" sz="2600" baseline="30000" dirty="0" err="1"/>
              <a:t>th</a:t>
            </a:r>
            <a:r>
              <a:rPr lang="en-IN" sz="2600" dirty="0"/>
              <a:t> Sample </a:t>
            </a:r>
            <a:r>
              <a:rPr lang="en-IN" sz="2600" dirty="0">
                <a:latin typeface="Calibri" panose="020F0502020204030204" pitchFamily="34" charset="0"/>
                <a:ea typeface="Calibri" panose="020F0502020204030204" pitchFamily="34" charset="0"/>
                <a:cs typeface="Calibri" panose="020F0502020204030204" pitchFamily="34" charset="0"/>
              </a:rPr>
              <a:t>−</a:t>
            </a:r>
            <a:r>
              <a:rPr lang="en-IN" sz="2600" dirty="0"/>
              <a:t>  Minimum Observation in </a:t>
            </a:r>
            <a:r>
              <a:rPr lang="en-IN" sz="2600" i="1" dirty="0" err="1"/>
              <a:t>i</a:t>
            </a:r>
            <a:r>
              <a:rPr lang="en-IN" sz="1050" i="1" dirty="0"/>
              <a:t> </a:t>
            </a:r>
            <a:r>
              <a:rPr lang="en-IN" sz="2600" baseline="30000" dirty="0" err="1"/>
              <a:t>th</a:t>
            </a:r>
            <a:r>
              <a:rPr lang="en-IN" sz="2600" dirty="0"/>
              <a:t> Sample</a:t>
            </a:r>
            <a:r>
              <a:rPr lang="en-IN" sz="100" dirty="0"/>
              <a:t>.</a:t>
            </a:r>
          </a:p>
          <a:p>
            <a:pPr>
              <a:defRPr sz="2800"/>
            </a:pPr>
            <a:r>
              <a:rPr lang="en-IN" sz="2600" dirty="0"/>
              <a:t>Note that </a:t>
            </a:r>
            <a:r>
              <a:rPr lang="en-IN" sz="2600" i="1" dirty="0"/>
              <a:t>n</a:t>
            </a:r>
            <a:r>
              <a:rPr lang="en-IN" sz="2600" dirty="0"/>
              <a:t> is the number of observations in each sample. The mean and range for each sample are presented in Table 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 Constructing</a:t>
            </a:r>
            <a:r>
              <a:rPr lang="en-IN" sz="2800" dirty="0"/>
              <a:t> </a:t>
            </a:r>
            <a:r>
              <a:rPr lang="en-US" i="1" dirty="0"/>
              <a:t>X</a:t>
            </a:r>
            <a:r>
              <a:rPr lang="en-US" dirty="0"/>
              <a:t> bar </a:t>
            </a:r>
            <a:r>
              <a:rPr lang="en-IN" dirty="0"/>
              <a:t>and</a:t>
            </a:r>
            <a:r>
              <a:rPr lang="en-IN" sz="2800" dirty="0"/>
              <a:t> </a:t>
            </a:r>
            <a:r>
              <a:rPr lang="en-IN" sz="2800" b="1" dirty="0"/>
              <a:t>R</a:t>
            </a:r>
            <a:r>
              <a:rPr lang="en-IN" sz="2800" dirty="0"/>
              <a:t> </a:t>
            </a:r>
            <a:r>
              <a:rPr lang="en-IN" dirty="0"/>
              <a:t>charts for a Process</a:t>
            </a:r>
            <a:r>
              <a:rPr lang="en-US" dirty="0"/>
              <a:t>—Slide 4</a:t>
            </a:r>
            <a:endParaRPr dirty="0"/>
          </a:p>
        </p:txBody>
      </p:sp>
      <p:sp>
        <p:nvSpPr>
          <p:cNvPr id="5" name="TextBox 4">
            <a:extLst>
              <a:ext uri="{FF2B5EF4-FFF2-40B4-BE49-F238E27FC236}">
                <a16:creationId xmlns:a16="http://schemas.microsoft.com/office/drawing/2014/main" id="{F6F24146-8D3C-458D-B648-CF4978D2C176}"/>
              </a:ext>
            </a:extLst>
          </p:cNvPr>
          <p:cNvSpPr txBox="1"/>
          <p:nvPr/>
        </p:nvSpPr>
        <p:spPr>
          <a:xfrm>
            <a:off x="1447800" y="1078468"/>
            <a:ext cx="6858000" cy="369332"/>
          </a:xfrm>
          <a:prstGeom prst="rect">
            <a:avLst/>
          </a:prstGeom>
          <a:noFill/>
        </p:spPr>
        <p:txBody>
          <a:bodyPr wrap="square">
            <a:spAutoFit/>
          </a:bodyPr>
          <a:lstStyle/>
          <a:p>
            <a:pPr algn="ctr">
              <a:defRPr sz="1800" b="1"/>
            </a:pPr>
            <a:r>
              <a:rPr lang="en-US" sz="1800" dirty="0"/>
              <a:t>Table 4 – Sampling Data for Window Hinges (Inches)</a:t>
            </a:r>
          </a:p>
        </p:txBody>
      </p:sp>
      <p:graphicFrame>
        <p:nvGraphicFramePr>
          <p:cNvPr id="3" name="Table Placeholder 2" descr="The table displays sampling data for window hinges. It has six columns: Sample, observation 1, observation 2, observation 3, mean, range, with 8 rows of data.&#10;&#10;Sample is one,&#10;Observation one is zero point four two,&#10;Observation two is zero point four eight,&#10;Observation three is zero point four six,&#10;Mean is zero point four five three,&#10;Range is zero point zero six,&#10;&#10;Sample is two,&#10;Observation one is zero point four four,&#10;Observation two is zero point four eight,&#10;Observation three is zero point four five,&#10;Mean is zero point four five seven,&#10;Range is zero point zero four,&#10;&#10;Sample is three,&#10;Observation one is zero point four four,&#10;Observation two is zero point four five,&#10;Observation three is zero point four one,&#10;Mean is zero point four three three,&#10;Range is zero point zero four,&#10;&#10;Sample is four,&#10;Observation one is zero point four seven,&#10;Observation two is zero point four two,&#10;Observation three is zero point four six,&#10;Mean is zero point four five zero,&#10;Range is zero point zero five,&#10;&#10;Sample is five,&#10;Observation one is zero point five three,&#10;Observation two is zero point four three,&#10;Observation three is zero point four two,&#10;Mean is zero point four six zero,&#10;Range is zero point one one,&#10;&#10;Sample is six,&#10;Observation one is zero point four seven,&#10;Observation two is zero point four two,&#10;Observation three is zero point four five,&#10;Mean is zero point four four seven,&#10;Range is zero point zero five,&#10;&#10;Sample is seven,&#10;Observation one is zero point four four,&#10;Observation two is zero point four seven,&#10;Observation three is zero point five zero,&#10;Mean is zero point four seven zero,&#10;Range is zero point zero six,&#10;&#10;Sample is eight,&#10;Observation one is zero point four eight,&#10;Observation two is zero point four three,&#10;Observation three is zero point four four,&#10;Mean is zero point four five zero,&#10;Range is zero point zero five."/>
          <p:cNvGraphicFramePr>
            <a:graphicFrameLocks noGrp="1"/>
          </p:cNvGraphicFramePr>
          <p:nvPr>
            <p:ph type="tbl" sz="quarter" idx="10"/>
            <p:extLst>
              <p:ext uri="{D42A27DB-BD31-4B8C-83A1-F6EECF244321}">
                <p14:modId xmlns:p14="http://schemas.microsoft.com/office/powerpoint/2010/main" val="2308601251"/>
              </p:ext>
            </p:extLst>
          </p:nvPr>
        </p:nvGraphicFramePr>
        <p:xfrm>
          <a:off x="457200" y="1524000"/>
          <a:ext cx="8229600" cy="3751104"/>
        </p:xfrm>
        <a:graphic>
          <a:graphicData uri="http://schemas.openxmlformats.org/drawingml/2006/table">
            <a:tbl>
              <a:tblPr firstRow="1" bandRow="1">
                <a:tableStyleId>{5940675A-B579-460E-94D1-54222C63F5DA}</a:tableStyleId>
              </a:tblPr>
              <a:tblGrid>
                <a:gridCol w="9144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441808">
                <a:tc>
                  <a:txBody>
                    <a:bodyPr/>
                    <a:lstStyle/>
                    <a:p>
                      <a:pPr algn="ctr">
                        <a:defRPr sz="1400" b="1"/>
                      </a:pPr>
                      <a:r>
                        <a:rPr sz="1800" dirty="0"/>
                        <a:t>Sample</a:t>
                      </a:r>
                    </a:p>
                  </a:txBody>
                  <a:tcPr/>
                </a:tc>
                <a:tc>
                  <a:txBody>
                    <a:bodyPr/>
                    <a:lstStyle/>
                    <a:p>
                      <a:pPr algn="ctr">
                        <a:defRPr sz="1400" b="1"/>
                      </a:pPr>
                      <a:r>
                        <a:rPr sz="1800"/>
                        <a:t>Observation 1</a:t>
                      </a:r>
                    </a:p>
                  </a:txBody>
                  <a:tcPr/>
                </a:tc>
                <a:tc>
                  <a:txBody>
                    <a:bodyPr/>
                    <a:lstStyle/>
                    <a:p>
                      <a:pPr algn="ctr">
                        <a:defRPr sz="1400" b="1"/>
                      </a:pPr>
                      <a:r>
                        <a:rPr sz="1800" dirty="0"/>
                        <a:t>Observation 2</a:t>
                      </a:r>
                    </a:p>
                  </a:txBody>
                  <a:tcPr/>
                </a:tc>
                <a:tc>
                  <a:txBody>
                    <a:bodyPr/>
                    <a:lstStyle/>
                    <a:p>
                      <a:pPr algn="ctr">
                        <a:defRPr sz="1400" b="1"/>
                      </a:pPr>
                      <a:r>
                        <a:rPr sz="1800"/>
                        <a:t>Observation 3</a:t>
                      </a:r>
                    </a:p>
                  </a:txBody>
                  <a:tcPr/>
                </a:tc>
                <a:tc>
                  <a:txBody>
                    <a:bodyPr/>
                    <a:lstStyle/>
                    <a:p>
                      <a:pPr algn="ctr">
                        <a:defRPr sz="1400" b="1"/>
                      </a:pPr>
                      <a:r>
                        <a:rPr sz="1800"/>
                        <a:t>Mean</a:t>
                      </a:r>
                    </a:p>
                  </a:txBody>
                  <a:tcPr/>
                </a:tc>
                <a:tc>
                  <a:txBody>
                    <a:bodyPr/>
                    <a:lstStyle/>
                    <a:p>
                      <a:pPr algn="ctr">
                        <a:defRPr sz="1400" b="1"/>
                      </a:pPr>
                      <a:r>
                        <a:rPr sz="1800" dirty="0"/>
                        <a:t>Range</a:t>
                      </a:r>
                    </a:p>
                  </a:txBody>
                  <a:tcPr/>
                </a:tc>
                <a:extLst>
                  <a:ext uri="{0D108BD9-81ED-4DB2-BD59-A6C34878D82A}">
                    <a16:rowId xmlns:a16="http://schemas.microsoft.com/office/drawing/2014/main" val="10001"/>
                  </a:ext>
                </a:extLst>
              </a:tr>
              <a:tr h="413662">
                <a:tc>
                  <a:txBody>
                    <a:bodyPr/>
                    <a:lstStyle/>
                    <a:p>
                      <a:pPr algn="ctr">
                        <a:defRPr sz="1400" b="1"/>
                      </a:pPr>
                      <a:r>
                        <a:rPr sz="1800" b="0"/>
                        <a:t>1</a:t>
                      </a:r>
                    </a:p>
                  </a:txBody>
                  <a:tcPr/>
                </a:tc>
                <a:tc>
                  <a:txBody>
                    <a:bodyPr/>
                    <a:lstStyle/>
                    <a:p>
                      <a:pPr algn="ctr"/>
                      <a:r>
                        <a:rPr sz="1800" dirty="0"/>
                        <a:t>0.42</a:t>
                      </a:r>
                      <a:endParaRPr sz="1800" dirty="0">
                        <a:latin typeface="Cambria Math"/>
                      </a:endParaRPr>
                    </a:p>
                  </a:txBody>
                  <a:tcPr/>
                </a:tc>
                <a:tc>
                  <a:txBody>
                    <a:bodyPr/>
                    <a:lstStyle/>
                    <a:p>
                      <a:pPr algn="ctr"/>
                      <a:r>
                        <a:rPr sz="1800"/>
                        <a:t>0.48</a:t>
                      </a:r>
                      <a:endParaRPr sz="1800">
                        <a:latin typeface="Cambria Math"/>
                      </a:endParaRPr>
                    </a:p>
                  </a:txBody>
                  <a:tcPr/>
                </a:tc>
                <a:tc>
                  <a:txBody>
                    <a:bodyPr/>
                    <a:lstStyle/>
                    <a:p>
                      <a:pPr algn="ctr"/>
                      <a:r>
                        <a:rPr sz="1800" dirty="0"/>
                        <a:t>0.46</a:t>
                      </a:r>
                      <a:endParaRPr sz="1800" dirty="0">
                        <a:latin typeface="Cambria Math"/>
                      </a:endParaRPr>
                    </a:p>
                  </a:txBody>
                  <a:tcPr/>
                </a:tc>
                <a:tc>
                  <a:txBody>
                    <a:bodyPr/>
                    <a:lstStyle/>
                    <a:p>
                      <a:pPr algn="ctr"/>
                      <a:r>
                        <a:rPr sz="1800" dirty="0"/>
                        <a:t>0.453</a:t>
                      </a:r>
                      <a:endParaRPr sz="1800" dirty="0">
                        <a:latin typeface="Cambria Math"/>
                      </a:endParaRPr>
                    </a:p>
                  </a:txBody>
                  <a:tcPr/>
                </a:tc>
                <a:tc>
                  <a:txBody>
                    <a:bodyPr/>
                    <a:lstStyle/>
                    <a:p>
                      <a:pPr algn="ctr"/>
                      <a:r>
                        <a:rPr sz="1800" dirty="0"/>
                        <a:t>0.06</a:t>
                      </a:r>
                      <a:endParaRPr sz="1800" dirty="0">
                        <a:latin typeface="Cambria Math"/>
                      </a:endParaRPr>
                    </a:p>
                  </a:txBody>
                  <a:tcPr/>
                </a:tc>
                <a:extLst>
                  <a:ext uri="{0D108BD9-81ED-4DB2-BD59-A6C34878D82A}">
                    <a16:rowId xmlns:a16="http://schemas.microsoft.com/office/drawing/2014/main" val="10002"/>
                  </a:ext>
                </a:extLst>
              </a:tr>
              <a:tr h="413662">
                <a:tc>
                  <a:txBody>
                    <a:bodyPr/>
                    <a:lstStyle/>
                    <a:p>
                      <a:pPr algn="ctr">
                        <a:defRPr sz="1400" b="1"/>
                      </a:pPr>
                      <a:r>
                        <a:rPr sz="1800" b="0"/>
                        <a:t>2</a:t>
                      </a:r>
                    </a:p>
                  </a:txBody>
                  <a:tcPr/>
                </a:tc>
                <a:tc>
                  <a:txBody>
                    <a:bodyPr/>
                    <a:lstStyle/>
                    <a:p>
                      <a:pPr algn="ctr"/>
                      <a:r>
                        <a:rPr sz="1800"/>
                        <a:t>0.44</a:t>
                      </a:r>
                      <a:endParaRPr sz="1800">
                        <a:latin typeface="Cambria Math"/>
                      </a:endParaRPr>
                    </a:p>
                  </a:txBody>
                  <a:tcPr/>
                </a:tc>
                <a:tc>
                  <a:txBody>
                    <a:bodyPr/>
                    <a:lstStyle/>
                    <a:p>
                      <a:pPr algn="ctr"/>
                      <a:r>
                        <a:rPr sz="1800"/>
                        <a:t>0.48</a:t>
                      </a:r>
                      <a:endParaRPr sz="1800">
                        <a:latin typeface="Cambria Math"/>
                      </a:endParaRPr>
                    </a:p>
                  </a:txBody>
                  <a:tcPr/>
                </a:tc>
                <a:tc>
                  <a:txBody>
                    <a:bodyPr/>
                    <a:lstStyle/>
                    <a:p>
                      <a:pPr algn="ctr"/>
                      <a:r>
                        <a:rPr sz="1800"/>
                        <a:t>0.45</a:t>
                      </a:r>
                      <a:endParaRPr sz="1800">
                        <a:latin typeface="Cambria Math"/>
                      </a:endParaRPr>
                    </a:p>
                  </a:txBody>
                  <a:tcPr/>
                </a:tc>
                <a:tc>
                  <a:txBody>
                    <a:bodyPr/>
                    <a:lstStyle/>
                    <a:p>
                      <a:pPr algn="ctr"/>
                      <a:r>
                        <a:rPr sz="1800"/>
                        <a:t>0.457</a:t>
                      </a:r>
                      <a:endParaRPr sz="1800">
                        <a:latin typeface="Cambria Math"/>
                      </a:endParaRPr>
                    </a:p>
                  </a:txBody>
                  <a:tcPr/>
                </a:tc>
                <a:tc>
                  <a:txBody>
                    <a:bodyPr/>
                    <a:lstStyle/>
                    <a:p>
                      <a:pPr algn="ctr"/>
                      <a:r>
                        <a:rPr sz="1800"/>
                        <a:t>0.04</a:t>
                      </a:r>
                      <a:endParaRPr sz="1800">
                        <a:latin typeface="Cambria Math"/>
                      </a:endParaRPr>
                    </a:p>
                  </a:txBody>
                  <a:tcPr/>
                </a:tc>
                <a:extLst>
                  <a:ext uri="{0D108BD9-81ED-4DB2-BD59-A6C34878D82A}">
                    <a16:rowId xmlns:a16="http://schemas.microsoft.com/office/drawing/2014/main" val="10003"/>
                  </a:ext>
                </a:extLst>
              </a:tr>
              <a:tr h="413662">
                <a:tc>
                  <a:txBody>
                    <a:bodyPr/>
                    <a:lstStyle/>
                    <a:p>
                      <a:pPr algn="ctr">
                        <a:defRPr sz="1400" b="1"/>
                      </a:pPr>
                      <a:r>
                        <a:rPr sz="1800" b="0"/>
                        <a:t>3</a:t>
                      </a:r>
                    </a:p>
                  </a:txBody>
                  <a:tcPr/>
                </a:tc>
                <a:tc>
                  <a:txBody>
                    <a:bodyPr/>
                    <a:lstStyle/>
                    <a:p>
                      <a:pPr algn="ctr"/>
                      <a:r>
                        <a:rPr sz="1800"/>
                        <a:t>0.44</a:t>
                      </a:r>
                      <a:endParaRPr sz="1800">
                        <a:latin typeface="Cambria Math"/>
                      </a:endParaRPr>
                    </a:p>
                  </a:txBody>
                  <a:tcPr/>
                </a:tc>
                <a:tc>
                  <a:txBody>
                    <a:bodyPr/>
                    <a:lstStyle/>
                    <a:p>
                      <a:pPr algn="ctr"/>
                      <a:r>
                        <a:rPr sz="1800"/>
                        <a:t>0.45</a:t>
                      </a:r>
                      <a:endParaRPr sz="1800">
                        <a:latin typeface="Cambria Math"/>
                      </a:endParaRPr>
                    </a:p>
                  </a:txBody>
                  <a:tcPr/>
                </a:tc>
                <a:tc>
                  <a:txBody>
                    <a:bodyPr/>
                    <a:lstStyle/>
                    <a:p>
                      <a:pPr algn="ctr"/>
                      <a:r>
                        <a:rPr sz="1800" dirty="0"/>
                        <a:t>0.41</a:t>
                      </a:r>
                      <a:endParaRPr sz="1800" dirty="0">
                        <a:latin typeface="Cambria Math"/>
                      </a:endParaRPr>
                    </a:p>
                  </a:txBody>
                  <a:tcPr/>
                </a:tc>
                <a:tc>
                  <a:txBody>
                    <a:bodyPr/>
                    <a:lstStyle/>
                    <a:p>
                      <a:pPr algn="ctr"/>
                      <a:r>
                        <a:rPr sz="1800"/>
                        <a:t>0.433</a:t>
                      </a:r>
                      <a:endParaRPr sz="1800">
                        <a:latin typeface="Cambria Math"/>
                      </a:endParaRPr>
                    </a:p>
                  </a:txBody>
                  <a:tcPr/>
                </a:tc>
                <a:tc>
                  <a:txBody>
                    <a:bodyPr/>
                    <a:lstStyle/>
                    <a:p>
                      <a:pPr algn="ctr"/>
                      <a:r>
                        <a:rPr sz="1800"/>
                        <a:t>0.04</a:t>
                      </a:r>
                      <a:endParaRPr sz="1800">
                        <a:latin typeface="Cambria Math"/>
                      </a:endParaRPr>
                    </a:p>
                  </a:txBody>
                  <a:tcPr/>
                </a:tc>
                <a:extLst>
                  <a:ext uri="{0D108BD9-81ED-4DB2-BD59-A6C34878D82A}">
                    <a16:rowId xmlns:a16="http://schemas.microsoft.com/office/drawing/2014/main" val="10004"/>
                  </a:ext>
                </a:extLst>
              </a:tr>
              <a:tr h="413662">
                <a:tc>
                  <a:txBody>
                    <a:bodyPr/>
                    <a:lstStyle/>
                    <a:p>
                      <a:pPr algn="ctr">
                        <a:defRPr sz="1400" b="1"/>
                      </a:pPr>
                      <a:r>
                        <a:rPr sz="1800" b="0"/>
                        <a:t>4</a:t>
                      </a:r>
                    </a:p>
                  </a:txBody>
                  <a:tcPr/>
                </a:tc>
                <a:tc>
                  <a:txBody>
                    <a:bodyPr/>
                    <a:lstStyle/>
                    <a:p>
                      <a:pPr algn="ctr"/>
                      <a:r>
                        <a:rPr sz="1800"/>
                        <a:t>0.47</a:t>
                      </a:r>
                      <a:endParaRPr sz="1800">
                        <a:latin typeface="Cambria Math"/>
                      </a:endParaRPr>
                    </a:p>
                  </a:txBody>
                  <a:tcPr/>
                </a:tc>
                <a:tc>
                  <a:txBody>
                    <a:bodyPr/>
                    <a:lstStyle/>
                    <a:p>
                      <a:pPr algn="ctr"/>
                      <a:r>
                        <a:rPr sz="1800"/>
                        <a:t>0.42</a:t>
                      </a:r>
                      <a:endParaRPr sz="1800">
                        <a:latin typeface="Cambria Math"/>
                      </a:endParaRPr>
                    </a:p>
                  </a:txBody>
                  <a:tcPr/>
                </a:tc>
                <a:tc>
                  <a:txBody>
                    <a:bodyPr/>
                    <a:lstStyle/>
                    <a:p>
                      <a:pPr algn="ctr"/>
                      <a:r>
                        <a:rPr sz="1800"/>
                        <a:t>0.46</a:t>
                      </a:r>
                      <a:endParaRPr sz="1800">
                        <a:latin typeface="Cambria Math"/>
                      </a:endParaRPr>
                    </a:p>
                  </a:txBody>
                  <a:tcPr/>
                </a:tc>
                <a:tc>
                  <a:txBody>
                    <a:bodyPr/>
                    <a:lstStyle/>
                    <a:p>
                      <a:pPr algn="ctr"/>
                      <a:r>
                        <a:rPr sz="1800"/>
                        <a:t>0.450</a:t>
                      </a:r>
                      <a:endParaRPr sz="1800">
                        <a:latin typeface="Cambria Math"/>
                      </a:endParaRPr>
                    </a:p>
                  </a:txBody>
                  <a:tcPr/>
                </a:tc>
                <a:tc>
                  <a:txBody>
                    <a:bodyPr/>
                    <a:lstStyle/>
                    <a:p>
                      <a:pPr algn="ctr"/>
                      <a:r>
                        <a:rPr sz="1800"/>
                        <a:t>0.05</a:t>
                      </a:r>
                      <a:endParaRPr sz="1800">
                        <a:latin typeface="Cambria Math"/>
                      </a:endParaRPr>
                    </a:p>
                  </a:txBody>
                  <a:tcPr/>
                </a:tc>
                <a:extLst>
                  <a:ext uri="{0D108BD9-81ED-4DB2-BD59-A6C34878D82A}">
                    <a16:rowId xmlns:a16="http://schemas.microsoft.com/office/drawing/2014/main" val="10005"/>
                  </a:ext>
                </a:extLst>
              </a:tr>
              <a:tr h="413662">
                <a:tc>
                  <a:txBody>
                    <a:bodyPr/>
                    <a:lstStyle/>
                    <a:p>
                      <a:pPr algn="ctr">
                        <a:defRPr sz="1400" b="1"/>
                      </a:pPr>
                      <a:r>
                        <a:rPr sz="1800" b="0"/>
                        <a:t>5</a:t>
                      </a:r>
                    </a:p>
                  </a:txBody>
                  <a:tcPr/>
                </a:tc>
                <a:tc>
                  <a:txBody>
                    <a:bodyPr/>
                    <a:lstStyle/>
                    <a:p>
                      <a:pPr algn="ctr"/>
                      <a:r>
                        <a:rPr sz="1800"/>
                        <a:t>0.53</a:t>
                      </a:r>
                      <a:endParaRPr sz="1800">
                        <a:latin typeface="Cambria Math"/>
                      </a:endParaRPr>
                    </a:p>
                  </a:txBody>
                  <a:tcPr/>
                </a:tc>
                <a:tc>
                  <a:txBody>
                    <a:bodyPr/>
                    <a:lstStyle/>
                    <a:p>
                      <a:pPr algn="ctr"/>
                      <a:r>
                        <a:rPr sz="1800" dirty="0"/>
                        <a:t>0.43</a:t>
                      </a:r>
                      <a:endParaRPr sz="1800" dirty="0">
                        <a:latin typeface="Cambria Math"/>
                      </a:endParaRPr>
                    </a:p>
                  </a:txBody>
                  <a:tcPr/>
                </a:tc>
                <a:tc>
                  <a:txBody>
                    <a:bodyPr/>
                    <a:lstStyle/>
                    <a:p>
                      <a:pPr algn="ctr"/>
                      <a:r>
                        <a:rPr sz="1800"/>
                        <a:t>0.42</a:t>
                      </a:r>
                      <a:endParaRPr sz="1800">
                        <a:latin typeface="Cambria Math"/>
                      </a:endParaRPr>
                    </a:p>
                  </a:txBody>
                  <a:tcPr/>
                </a:tc>
                <a:tc>
                  <a:txBody>
                    <a:bodyPr/>
                    <a:lstStyle/>
                    <a:p>
                      <a:pPr algn="ctr"/>
                      <a:r>
                        <a:rPr sz="1800"/>
                        <a:t>0.460</a:t>
                      </a:r>
                      <a:endParaRPr sz="1800">
                        <a:latin typeface="Cambria Math"/>
                      </a:endParaRPr>
                    </a:p>
                  </a:txBody>
                  <a:tcPr/>
                </a:tc>
                <a:tc>
                  <a:txBody>
                    <a:bodyPr/>
                    <a:lstStyle/>
                    <a:p>
                      <a:pPr algn="ctr"/>
                      <a:r>
                        <a:rPr sz="1800"/>
                        <a:t>0.11</a:t>
                      </a:r>
                      <a:endParaRPr sz="1800">
                        <a:latin typeface="Cambria Math"/>
                      </a:endParaRPr>
                    </a:p>
                  </a:txBody>
                  <a:tcPr/>
                </a:tc>
                <a:extLst>
                  <a:ext uri="{0D108BD9-81ED-4DB2-BD59-A6C34878D82A}">
                    <a16:rowId xmlns:a16="http://schemas.microsoft.com/office/drawing/2014/main" val="10006"/>
                  </a:ext>
                </a:extLst>
              </a:tr>
              <a:tr h="413662">
                <a:tc>
                  <a:txBody>
                    <a:bodyPr/>
                    <a:lstStyle/>
                    <a:p>
                      <a:pPr algn="ctr">
                        <a:defRPr sz="1400" b="1"/>
                      </a:pPr>
                      <a:r>
                        <a:rPr sz="1800" b="0"/>
                        <a:t>6</a:t>
                      </a:r>
                    </a:p>
                  </a:txBody>
                  <a:tcPr/>
                </a:tc>
                <a:tc>
                  <a:txBody>
                    <a:bodyPr/>
                    <a:lstStyle/>
                    <a:p>
                      <a:pPr algn="ctr"/>
                      <a:r>
                        <a:rPr sz="1800"/>
                        <a:t>0.47</a:t>
                      </a:r>
                      <a:endParaRPr sz="1800">
                        <a:latin typeface="Cambria Math"/>
                      </a:endParaRPr>
                    </a:p>
                  </a:txBody>
                  <a:tcPr/>
                </a:tc>
                <a:tc>
                  <a:txBody>
                    <a:bodyPr/>
                    <a:lstStyle/>
                    <a:p>
                      <a:pPr algn="ctr"/>
                      <a:r>
                        <a:rPr sz="1800"/>
                        <a:t>0.42</a:t>
                      </a:r>
                      <a:endParaRPr sz="1800">
                        <a:latin typeface="Cambria Math"/>
                      </a:endParaRPr>
                    </a:p>
                  </a:txBody>
                  <a:tcPr/>
                </a:tc>
                <a:tc>
                  <a:txBody>
                    <a:bodyPr/>
                    <a:lstStyle/>
                    <a:p>
                      <a:pPr algn="ctr"/>
                      <a:r>
                        <a:rPr sz="1800" dirty="0"/>
                        <a:t>0.45</a:t>
                      </a:r>
                      <a:endParaRPr sz="1800" dirty="0">
                        <a:latin typeface="Cambria Math"/>
                      </a:endParaRPr>
                    </a:p>
                  </a:txBody>
                  <a:tcPr/>
                </a:tc>
                <a:tc>
                  <a:txBody>
                    <a:bodyPr/>
                    <a:lstStyle/>
                    <a:p>
                      <a:pPr algn="ctr"/>
                      <a:r>
                        <a:rPr sz="1800"/>
                        <a:t>0.447</a:t>
                      </a:r>
                      <a:endParaRPr sz="1800">
                        <a:latin typeface="Cambria Math"/>
                      </a:endParaRPr>
                    </a:p>
                  </a:txBody>
                  <a:tcPr/>
                </a:tc>
                <a:tc>
                  <a:txBody>
                    <a:bodyPr/>
                    <a:lstStyle/>
                    <a:p>
                      <a:pPr algn="ctr"/>
                      <a:r>
                        <a:rPr sz="1800"/>
                        <a:t>0.05</a:t>
                      </a:r>
                      <a:endParaRPr sz="1800">
                        <a:latin typeface="Cambria Math"/>
                      </a:endParaRPr>
                    </a:p>
                  </a:txBody>
                  <a:tcPr/>
                </a:tc>
                <a:extLst>
                  <a:ext uri="{0D108BD9-81ED-4DB2-BD59-A6C34878D82A}">
                    <a16:rowId xmlns:a16="http://schemas.microsoft.com/office/drawing/2014/main" val="10007"/>
                  </a:ext>
                </a:extLst>
              </a:tr>
              <a:tr h="413662">
                <a:tc>
                  <a:txBody>
                    <a:bodyPr/>
                    <a:lstStyle/>
                    <a:p>
                      <a:pPr algn="ctr">
                        <a:defRPr sz="1400" b="1"/>
                      </a:pPr>
                      <a:r>
                        <a:rPr sz="1800" b="0"/>
                        <a:t>7</a:t>
                      </a:r>
                    </a:p>
                  </a:txBody>
                  <a:tcPr/>
                </a:tc>
                <a:tc>
                  <a:txBody>
                    <a:bodyPr/>
                    <a:lstStyle/>
                    <a:p>
                      <a:pPr algn="ctr"/>
                      <a:r>
                        <a:rPr sz="1800"/>
                        <a:t>0.44</a:t>
                      </a:r>
                      <a:endParaRPr sz="1800">
                        <a:latin typeface="Cambria Math"/>
                      </a:endParaRPr>
                    </a:p>
                  </a:txBody>
                  <a:tcPr/>
                </a:tc>
                <a:tc>
                  <a:txBody>
                    <a:bodyPr/>
                    <a:lstStyle/>
                    <a:p>
                      <a:pPr algn="ctr"/>
                      <a:r>
                        <a:rPr sz="1800"/>
                        <a:t>0.47</a:t>
                      </a:r>
                      <a:endParaRPr sz="1800">
                        <a:latin typeface="Cambria Math"/>
                      </a:endParaRPr>
                    </a:p>
                  </a:txBody>
                  <a:tcPr/>
                </a:tc>
                <a:tc>
                  <a:txBody>
                    <a:bodyPr/>
                    <a:lstStyle/>
                    <a:p>
                      <a:pPr algn="ctr"/>
                      <a:r>
                        <a:rPr sz="1800"/>
                        <a:t>0.50</a:t>
                      </a:r>
                      <a:endParaRPr sz="1800">
                        <a:latin typeface="Cambria Math"/>
                      </a:endParaRPr>
                    </a:p>
                  </a:txBody>
                  <a:tcPr/>
                </a:tc>
                <a:tc>
                  <a:txBody>
                    <a:bodyPr/>
                    <a:lstStyle/>
                    <a:p>
                      <a:pPr algn="ctr"/>
                      <a:r>
                        <a:rPr sz="1800"/>
                        <a:t>0.470</a:t>
                      </a:r>
                      <a:endParaRPr sz="1800">
                        <a:latin typeface="Cambria Math"/>
                      </a:endParaRPr>
                    </a:p>
                  </a:txBody>
                  <a:tcPr/>
                </a:tc>
                <a:tc>
                  <a:txBody>
                    <a:bodyPr/>
                    <a:lstStyle/>
                    <a:p>
                      <a:pPr algn="ctr"/>
                      <a:r>
                        <a:rPr sz="1800" dirty="0"/>
                        <a:t>0.06</a:t>
                      </a:r>
                      <a:endParaRPr sz="1800" dirty="0">
                        <a:latin typeface="Cambria Math"/>
                      </a:endParaRPr>
                    </a:p>
                  </a:txBody>
                  <a:tcPr/>
                </a:tc>
                <a:extLst>
                  <a:ext uri="{0D108BD9-81ED-4DB2-BD59-A6C34878D82A}">
                    <a16:rowId xmlns:a16="http://schemas.microsoft.com/office/drawing/2014/main" val="10008"/>
                  </a:ext>
                </a:extLst>
              </a:tr>
              <a:tr h="413662">
                <a:tc>
                  <a:txBody>
                    <a:bodyPr/>
                    <a:lstStyle/>
                    <a:p>
                      <a:pPr algn="ctr">
                        <a:defRPr sz="1400" b="1"/>
                      </a:pPr>
                      <a:r>
                        <a:rPr sz="1800" b="0" dirty="0"/>
                        <a:t>8</a:t>
                      </a:r>
                    </a:p>
                  </a:txBody>
                  <a:tcPr/>
                </a:tc>
                <a:tc>
                  <a:txBody>
                    <a:bodyPr/>
                    <a:lstStyle/>
                    <a:p>
                      <a:pPr algn="ctr"/>
                      <a:r>
                        <a:rPr sz="1800"/>
                        <a:t>0.48</a:t>
                      </a:r>
                      <a:endParaRPr sz="1800">
                        <a:latin typeface="Cambria Math"/>
                      </a:endParaRPr>
                    </a:p>
                  </a:txBody>
                  <a:tcPr/>
                </a:tc>
                <a:tc>
                  <a:txBody>
                    <a:bodyPr/>
                    <a:lstStyle/>
                    <a:p>
                      <a:pPr algn="ctr"/>
                      <a:r>
                        <a:rPr sz="1800"/>
                        <a:t>0.43</a:t>
                      </a:r>
                      <a:endParaRPr sz="1800">
                        <a:latin typeface="Cambria Math"/>
                      </a:endParaRPr>
                    </a:p>
                  </a:txBody>
                  <a:tcPr/>
                </a:tc>
                <a:tc>
                  <a:txBody>
                    <a:bodyPr/>
                    <a:lstStyle/>
                    <a:p>
                      <a:pPr algn="ctr"/>
                      <a:r>
                        <a:rPr sz="1800"/>
                        <a:t>0.44</a:t>
                      </a:r>
                      <a:endParaRPr sz="1800">
                        <a:latin typeface="Cambria Math"/>
                      </a:endParaRPr>
                    </a:p>
                  </a:txBody>
                  <a:tcPr/>
                </a:tc>
                <a:tc>
                  <a:txBody>
                    <a:bodyPr/>
                    <a:lstStyle/>
                    <a:p>
                      <a:pPr algn="ctr"/>
                      <a:r>
                        <a:rPr sz="1800"/>
                        <a:t>0.450</a:t>
                      </a:r>
                      <a:endParaRPr sz="1800">
                        <a:latin typeface="Cambria Math"/>
                      </a:endParaRPr>
                    </a:p>
                  </a:txBody>
                  <a:tcPr/>
                </a:tc>
                <a:tc>
                  <a:txBody>
                    <a:bodyPr/>
                    <a:lstStyle/>
                    <a:p>
                      <a:pPr algn="ctr"/>
                      <a:r>
                        <a:rPr sz="1800" dirty="0"/>
                        <a:t>0.05</a:t>
                      </a:r>
                      <a:endParaRPr sz="1800" dirty="0">
                        <a:latin typeface="Cambria Math"/>
                      </a:endParaRPr>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100" dirty="0">
                <a:solidFill>
                  <a:schemeClr val="tx1"/>
                </a:solidFill>
                <a:ea typeface="Cambria Math" panose="02040503050406030204" pitchFamily="18" charset="0"/>
              </a:rPr>
              <a:t>Definition: </a:t>
            </a:r>
            <a:r>
              <a:rPr lang="en-US" sz="3100" i="1" dirty="0">
                <a:solidFill>
                  <a:schemeClr val="tx1"/>
                </a:solidFill>
                <a:ea typeface="Cambria Math" panose="02040503050406030204" pitchFamily="18" charset="0"/>
              </a:rPr>
              <a:t>X</a:t>
            </a:r>
            <a:r>
              <a:rPr lang="en-US" sz="3100" dirty="0">
                <a:solidFill>
                  <a:schemeClr val="tx1"/>
                </a:solidFill>
                <a:ea typeface="Cambria Math" panose="02040503050406030204" pitchFamily="18" charset="0"/>
              </a:rPr>
              <a:t> bar </a:t>
            </a:r>
            <a:r>
              <a:rPr lang="en-US" sz="3100" dirty="0"/>
              <a:t>C</a:t>
            </a:r>
            <a:r>
              <a:rPr sz="3100" dirty="0"/>
              <a:t>hart and Range </a:t>
            </a:r>
            <a:r>
              <a:rPr lang="en-US" sz="3100" dirty="0"/>
              <a:t>C</a:t>
            </a:r>
            <a:r>
              <a:rPr sz="3100" dirty="0"/>
              <a:t>hart (</a:t>
            </a:r>
            <a:r>
              <a:rPr lang="en-US" sz="3100" i="1" dirty="0"/>
              <a:t>R</a:t>
            </a:r>
            <a:r>
              <a:rPr sz="3100" dirty="0"/>
              <a:t> </a:t>
            </a:r>
            <a:r>
              <a:rPr lang="en-US" sz="3100" dirty="0"/>
              <a:t>C</a:t>
            </a:r>
            <a:r>
              <a:rPr sz="3100" dirty="0"/>
              <a:t>hart)</a:t>
            </a:r>
          </a:p>
        </p:txBody>
      </p:sp>
      <p:sp>
        <p:nvSpPr>
          <p:cNvPr id="3" name="Text Placeholder 2"/>
          <p:cNvSpPr>
            <a:spLocks noGrp="1"/>
          </p:cNvSpPr>
          <p:nvPr>
            <p:ph type="body" sz="quarter" idx="10"/>
          </p:nvPr>
        </p:nvSpPr>
        <p:spPr>
          <a:xfrm>
            <a:off x="457200" y="1082078"/>
            <a:ext cx="8229600" cy="3108922"/>
          </a:xfrm>
        </p:spPr>
        <p:txBody>
          <a:bodyPr>
            <a:normAutofit/>
          </a:bodyPr>
          <a:lstStyle/>
          <a:p>
            <a:pPr>
              <a:defRPr sz="2800"/>
            </a:pPr>
            <a:r>
              <a:rPr lang="en-IN" sz="2800" dirty="0"/>
              <a:t>An</a:t>
            </a:r>
          </a:p>
        </p:txBody>
      </p:sp>
      <p:pic>
        <p:nvPicPr>
          <p:cNvPr id="9" name="Picture 8" descr="x bar chart">
            <a:extLst>
              <a:ext uri="{FF2B5EF4-FFF2-40B4-BE49-F238E27FC236}">
                <a16:creationId xmlns:a16="http://schemas.microsoft.com/office/drawing/2014/main" id="{E0287DB1-7885-A907-BE76-7509316E2480}"/>
              </a:ext>
            </a:extLst>
          </p:cNvPr>
          <p:cNvPicPr>
            <a:picLocks noChangeAspect="1"/>
          </p:cNvPicPr>
          <p:nvPr/>
        </p:nvPicPr>
        <p:blipFill>
          <a:blip r:embed="rId2"/>
          <a:stretch>
            <a:fillRect/>
          </a:stretch>
        </p:blipFill>
        <p:spPr>
          <a:xfrm>
            <a:off x="990600" y="1219200"/>
            <a:ext cx="1095375" cy="400050"/>
          </a:xfrm>
          <a:prstGeom prst="rect">
            <a:avLst/>
          </a:prstGeom>
        </p:spPr>
      </p:pic>
      <p:sp>
        <p:nvSpPr>
          <p:cNvPr id="11" name="TextBox 10">
            <a:extLst>
              <a:ext uri="{FF2B5EF4-FFF2-40B4-BE49-F238E27FC236}">
                <a16:creationId xmlns:a16="http://schemas.microsoft.com/office/drawing/2014/main" id="{38740C31-5EA0-AB78-88E9-EE8B27FEA0EF}"/>
              </a:ext>
            </a:extLst>
          </p:cNvPr>
          <p:cNvSpPr txBox="1"/>
          <p:nvPr/>
        </p:nvSpPr>
        <p:spPr>
          <a:xfrm>
            <a:off x="2076451" y="1082078"/>
            <a:ext cx="6457950" cy="523220"/>
          </a:xfrm>
          <a:prstGeom prst="rect">
            <a:avLst/>
          </a:prstGeom>
          <a:noFill/>
        </p:spPr>
        <p:txBody>
          <a:bodyPr wrap="square">
            <a:spAutoFit/>
          </a:bodyPr>
          <a:lstStyle/>
          <a:p>
            <a:pPr>
              <a:defRPr sz="2800"/>
            </a:pPr>
            <a:r>
              <a:rPr lang="en-IN" sz="2800" dirty="0">
                <a:solidFill>
                  <a:srgbClr val="000000"/>
                </a:solidFill>
              </a:rPr>
              <a:t>is a control chart used to monitor the</a:t>
            </a:r>
          </a:p>
        </p:txBody>
      </p:sp>
      <p:sp>
        <p:nvSpPr>
          <p:cNvPr id="13" name="TextBox 12">
            <a:extLst>
              <a:ext uri="{FF2B5EF4-FFF2-40B4-BE49-F238E27FC236}">
                <a16:creationId xmlns:a16="http://schemas.microsoft.com/office/drawing/2014/main" id="{9BE272E9-2DFB-7272-05F4-731070D41CDA}"/>
              </a:ext>
            </a:extLst>
          </p:cNvPr>
          <p:cNvSpPr txBox="1"/>
          <p:nvPr/>
        </p:nvSpPr>
        <p:spPr>
          <a:xfrm>
            <a:off x="457200" y="1447800"/>
            <a:ext cx="8048626" cy="2677656"/>
          </a:xfrm>
          <a:prstGeom prst="rect">
            <a:avLst/>
          </a:prstGeom>
          <a:noFill/>
        </p:spPr>
        <p:txBody>
          <a:bodyPr wrap="square">
            <a:spAutoFit/>
          </a:bodyPr>
          <a:lstStyle/>
          <a:p>
            <a:pPr>
              <a:defRPr sz="2800"/>
            </a:pPr>
            <a:r>
              <a:rPr lang="en-IN" sz="2800" dirty="0">
                <a:solidFill>
                  <a:srgbClr val="000000"/>
                </a:solidFill>
              </a:rPr>
              <a:t>process mean to make sure the process is operating at its target level.</a:t>
            </a:r>
          </a:p>
          <a:p>
            <a:pPr>
              <a:defRPr sz="2800"/>
            </a:pPr>
            <a:r>
              <a:rPr lang="en-IN" sz="2800" dirty="0">
                <a:solidFill>
                  <a:srgbClr val="000000"/>
                </a:solidFill>
              </a:rPr>
              <a:t>A </a:t>
            </a:r>
            <a:r>
              <a:rPr lang="en-IN" sz="2800" b="1" dirty="0">
                <a:solidFill>
                  <a:srgbClr val="000000"/>
                </a:solidFill>
              </a:rPr>
              <a:t>Range chart (</a:t>
            </a:r>
            <a:r>
              <a:rPr lang="en-IN" sz="2800" b="1" i="1" dirty="0">
                <a:solidFill>
                  <a:srgbClr val="000000"/>
                </a:solidFill>
              </a:rPr>
              <a:t>R</a:t>
            </a:r>
            <a:r>
              <a:rPr lang="en-IN" sz="2800" b="1" dirty="0">
                <a:solidFill>
                  <a:srgbClr val="000000"/>
                </a:solidFill>
              </a:rPr>
              <a:t> chart) </a:t>
            </a:r>
            <a:r>
              <a:rPr lang="en-IN" sz="2800" dirty="0">
                <a:solidFill>
                  <a:srgbClr val="000000"/>
                </a:solidFill>
              </a:rPr>
              <a:t>is a control chart used to monitor the variability of a process where the variation is measured using the range of a set of observations.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 Constructing</a:t>
            </a:r>
            <a:r>
              <a:rPr lang="en-IN" sz="2800" dirty="0"/>
              <a:t> </a:t>
            </a:r>
            <a:r>
              <a:rPr lang="en-US" i="1" dirty="0"/>
              <a:t>X</a:t>
            </a:r>
            <a:r>
              <a:rPr lang="en-US" dirty="0"/>
              <a:t> bar </a:t>
            </a:r>
            <a:r>
              <a:rPr lang="en-IN" dirty="0"/>
              <a:t>and</a:t>
            </a:r>
            <a:r>
              <a:rPr lang="en-IN" sz="2800" dirty="0"/>
              <a:t> </a:t>
            </a:r>
            <a:r>
              <a:rPr lang="en-IN" sz="2800" b="1" dirty="0"/>
              <a:t>R</a:t>
            </a:r>
            <a:r>
              <a:rPr lang="en-IN" sz="2800" dirty="0"/>
              <a:t> </a:t>
            </a:r>
            <a:r>
              <a:rPr lang="en-IN" dirty="0"/>
              <a:t>charts for a Process</a:t>
            </a:r>
            <a:r>
              <a:rPr lang="en-US" dirty="0"/>
              <a:t>—Slide 5</a:t>
            </a:r>
            <a:endParaRPr dirty="0"/>
          </a:p>
        </p:txBody>
      </p:sp>
      <p:sp>
        <p:nvSpPr>
          <p:cNvPr id="3" name="Text Placeholder 2"/>
          <p:cNvSpPr>
            <a:spLocks noGrp="1"/>
          </p:cNvSpPr>
          <p:nvPr>
            <p:ph type="body" sz="quarter" idx="10"/>
          </p:nvPr>
        </p:nvSpPr>
        <p:spPr/>
        <p:txBody>
          <a:bodyPr>
            <a:normAutofit/>
          </a:bodyPr>
          <a:lstStyle/>
          <a:p>
            <a:r>
              <a:rPr lang="en-IN" sz="2800" dirty="0"/>
              <a:t>Using the mean and range for each sample, we can calculate the grand mean and average range of the process. They are given by</a:t>
            </a:r>
          </a:p>
          <a:p>
            <a:pPr algn="ctr">
              <a:defRPr sz="2800"/>
            </a:pPr>
            <a:endParaRPr lang="en-US" sz="2800" dirty="0"/>
          </a:p>
          <a:p>
            <a:pPr algn="ctr">
              <a:defRPr sz="2800"/>
            </a:pPr>
            <a:endParaRPr lang="ar-AE" sz="2800" dirty="0"/>
          </a:p>
          <a:p>
            <a:endParaRPr lang="en-IN" sz="2800" dirty="0"/>
          </a:p>
          <a:p>
            <a:pPr algn="ctr">
              <a:defRPr sz="2800"/>
            </a:pPr>
            <a:endParaRPr lang="en-US" sz="2800" dirty="0"/>
          </a:p>
          <a:p>
            <a:pPr algn="ctr">
              <a:defRPr sz="2800"/>
            </a:pPr>
            <a:endParaRPr lang="ar-AE" sz="2800" dirty="0"/>
          </a:p>
          <a:p>
            <a:pPr>
              <a:defRPr sz="2800"/>
            </a:pPr>
            <a:endParaRPr lang="en-IN" sz="2800" dirty="0"/>
          </a:p>
        </p:txBody>
      </p:sp>
      <p:pic>
        <p:nvPicPr>
          <p:cNvPr id="6" name="Picture 5" descr="x double bar equals numerator summation from i equals 1 to m of x bar subscript i whole divided by denominator m.">
            <a:extLst>
              <a:ext uri="{FF2B5EF4-FFF2-40B4-BE49-F238E27FC236}">
                <a16:creationId xmlns:a16="http://schemas.microsoft.com/office/drawing/2014/main" id="{DD9F7429-6B15-E1D1-2AC5-83BAF985A5EA}"/>
              </a:ext>
            </a:extLst>
          </p:cNvPr>
          <p:cNvPicPr>
            <a:picLocks noChangeAspect="1"/>
          </p:cNvPicPr>
          <p:nvPr/>
        </p:nvPicPr>
        <p:blipFill>
          <a:blip r:embed="rId2"/>
          <a:stretch>
            <a:fillRect/>
          </a:stretch>
        </p:blipFill>
        <p:spPr>
          <a:xfrm>
            <a:off x="3581400" y="2419350"/>
            <a:ext cx="1266825" cy="1238250"/>
          </a:xfrm>
          <a:prstGeom prst="rect">
            <a:avLst/>
          </a:prstGeom>
        </p:spPr>
      </p:pic>
      <p:sp>
        <p:nvSpPr>
          <p:cNvPr id="10" name="TextBox 9">
            <a:extLst>
              <a:ext uri="{FF2B5EF4-FFF2-40B4-BE49-F238E27FC236}">
                <a16:creationId xmlns:a16="http://schemas.microsoft.com/office/drawing/2014/main" id="{D603D098-F332-9129-421B-945393979F41}"/>
              </a:ext>
            </a:extLst>
          </p:cNvPr>
          <p:cNvSpPr txBox="1"/>
          <p:nvPr/>
        </p:nvSpPr>
        <p:spPr>
          <a:xfrm>
            <a:off x="457200" y="3522345"/>
            <a:ext cx="838200" cy="523220"/>
          </a:xfrm>
          <a:prstGeom prst="rect">
            <a:avLst/>
          </a:prstGeom>
          <a:noFill/>
        </p:spPr>
        <p:txBody>
          <a:bodyPr wrap="square">
            <a:spAutoFit/>
          </a:bodyPr>
          <a:lstStyle/>
          <a:p>
            <a:r>
              <a:rPr lang="en-IN" sz="2800" dirty="0"/>
              <a:t>and</a:t>
            </a:r>
          </a:p>
        </p:txBody>
      </p:sp>
      <p:pic>
        <p:nvPicPr>
          <p:cNvPr id="11" name="Picture 10" descr="r bar equals numerator summation from i equals 1 to m of R subscript i whole divided by denominator m.">
            <a:extLst>
              <a:ext uri="{FF2B5EF4-FFF2-40B4-BE49-F238E27FC236}">
                <a16:creationId xmlns:a16="http://schemas.microsoft.com/office/drawing/2014/main" id="{D06D3F08-63A0-E9EB-7D0E-A508C13965C4}"/>
              </a:ext>
            </a:extLst>
          </p:cNvPr>
          <p:cNvPicPr>
            <a:picLocks noChangeAspect="1"/>
          </p:cNvPicPr>
          <p:nvPr/>
        </p:nvPicPr>
        <p:blipFill>
          <a:blip r:embed="rId3"/>
          <a:stretch>
            <a:fillRect/>
          </a:stretch>
        </p:blipFill>
        <p:spPr>
          <a:xfrm>
            <a:off x="3590925" y="4093845"/>
            <a:ext cx="1295400" cy="1238250"/>
          </a:xfrm>
          <a:prstGeom prst="rect">
            <a:avLst/>
          </a:prstGeom>
        </p:spPr>
      </p:pic>
      <p:sp>
        <p:nvSpPr>
          <p:cNvPr id="15" name="TextBox 14">
            <a:extLst>
              <a:ext uri="{FF2B5EF4-FFF2-40B4-BE49-F238E27FC236}">
                <a16:creationId xmlns:a16="http://schemas.microsoft.com/office/drawing/2014/main" id="{B96CDE57-5B6F-4086-7C2A-AE4BD5A9D722}"/>
              </a:ext>
            </a:extLst>
          </p:cNvPr>
          <p:cNvSpPr txBox="1"/>
          <p:nvPr/>
        </p:nvSpPr>
        <p:spPr>
          <a:xfrm>
            <a:off x="457200" y="5403567"/>
            <a:ext cx="6248400" cy="523220"/>
          </a:xfrm>
          <a:prstGeom prst="rect">
            <a:avLst/>
          </a:prstGeom>
          <a:noFill/>
        </p:spPr>
        <p:txBody>
          <a:bodyPr wrap="square">
            <a:spAutoFit/>
          </a:bodyPr>
          <a:lstStyle/>
          <a:p>
            <a:pPr>
              <a:defRPr sz="2800"/>
            </a:pPr>
            <a:r>
              <a:rPr lang="en-IN" sz="2800" dirty="0"/>
              <a:t>where </a:t>
            </a:r>
            <a:r>
              <a:rPr lang="en-IN" sz="2800" i="1" dirty="0"/>
              <a:t>m</a:t>
            </a:r>
            <a:r>
              <a:rPr lang="en-IN" sz="2800" dirty="0"/>
              <a:t> is the number of samples.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 Constructing</a:t>
            </a:r>
            <a:r>
              <a:rPr lang="en-IN" sz="2800" dirty="0"/>
              <a:t> </a:t>
            </a:r>
            <a:r>
              <a:rPr lang="en-US" i="1" dirty="0"/>
              <a:t>X</a:t>
            </a:r>
            <a:r>
              <a:rPr lang="en-US" dirty="0"/>
              <a:t> bar </a:t>
            </a:r>
            <a:r>
              <a:rPr lang="en-IN" dirty="0"/>
              <a:t>and</a:t>
            </a:r>
            <a:r>
              <a:rPr lang="en-IN" sz="2800" dirty="0"/>
              <a:t> </a:t>
            </a:r>
            <a:r>
              <a:rPr lang="en-IN" sz="2800" b="1" dirty="0"/>
              <a:t>R</a:t>
            </a:r>
            <a:r>
              <a:rPr lang="en-IN" sz="2800" dirty="0"/>
              <a:t> </a:t>
            </a:r>
            <a:r>
              <a:rPr lang="en-IN" dirty="0"/>
              <a:t>charts for a Process</a:t>
            </a:r>
            <a:r>
              <a:rPr lang="en-US" dirty="0"/>
              <a:t>—Slide 6</a:t>
            </a:r>
            <a:endParaRPr dirty="0"/>
          </a:p>
        </p:txBody>
      </p:sp>
      <p:sp>
        <p:nvSpPr>
          <p:cNvPr id="3" name="Text Placeholder 2"/>
          <p:cNvSpPr>
            <a:spLocks noGrp="1"/>
          </p:cNvSpPr>
          <p:nvPr>
            <p:ph type="body" sz="quarter" idx="10"/>
          </p:nvPr>
        </p:nvSpPr>
        <p:spPr/>
        <p:txBody>
          <a:bodyPr>
            <a:normAutofit/>
          </a:bodyPr>
          <a:lstStyle/>
          <a:p>
            <a:r>
              <a:rPr lang="en-IN" sz="2800" dirty="0"/>
              <a:t>Using the data in Table 4 we find the grand mean and the average range to be the following.</a:t>
            </a:r>
          </a:p>
          <a:p>
            <a:pPr>
              <a:defRPr sz="2800"/>
            </a:pPr>
            <a:endParaRPr lang="en-IN" sz="2800" dirty="0"/>
          </a:p>
          <a:p>
            <a:pPr>
              <a:defRPr sz="2800"/>
            </a:pPr>
            <a:endParaRPr lang="en-IN" dirty="0"/>
          </a:p>
          <a:p>
            <a:pPr>
              <a:defRPr sz="2800"/>
            </a:pPr>
            <a:endParaRPr lang="en-IN" sz="2800" dirty="0"/>
          </a:p>
        </p:txBody>
      </p:sp>
      <p:pic>
        <p:nvPicPr>
          <p:cNvPr id="7" name="Picture 6" descr="x double bar equals 0.4525 which is the mean of the sample means and,&#10;R bar equals 0.0575 which is mean of the sample ranges.">
            <a:extLst>
              <a:ext uri="{FF2B5EF4-FFF2-40B4-BE49-F238E27FC236}">
                <a16:creationId xmlns:a16="http://schemas.microsoft.com/office/drawing/2014/main" id="{6A56494F-5CDA-2E4E-539D-B5C2D890A3A8}"/>
              </a:ext>
            </a:extLst>
          </p:cNvPr>
          <p:cNvPicPr>
            <a:picLocks noChangeAspect="1"/>
          </p:cNvPicPr>
          <p:nvPr/>
        </p:nvPicPr>
        <p:blipFill>
          <a:blip r:embed="rId2"/>
          <a:stretch>
            <a:fillRect/>
          </a:stretch>
        </p:blipFill>
        <p:spPr>
          <a:xfrm>
            <a:off x="1828800" y="2209800"/>
            <a:ext cx="5172075" cy="1038225"/>
          </a:xfrm>
          <a:prstGeom prst="rect">
            <a:avLst/>
          </a:prstGeom>
        </p:spPr>
      </p:pic>
      <p:sp>
        <p:nvSpPr>
          <p:cNvPr id="9" name="TextBox 8">
            <a:extLst>
              <a:ext uri="{FF2B5EF4-FFF2-40B4-BE49-F238E27FC236}">
                <a16:creationId xmlns:a16="http://schemas.microsoft.com/office/drawing/2014/main" id="{29288018-09ED-DC72-7959-F1286695EC67}"/>
              </a:ext>
            </a:extLst>
          </p:cNvPr>
          <p:cNvSpPr txBox="1"/>
          <p:nvPr/>
        </p:nvSpPr>
        <p:spPr>
          <a:xfrm>
            <a:off x="457200" y="3429000"/>
            <a:ext cx="8229600" cy="954107"/>
          </a:xfrm>
          <a:prstGeom prst="rect">
            <a:avLst/>
          </a:prstGeom>
          <a:noFill/>
        </p:spPr>
        <p:txBody>
          <a:bodyPr wrap="square">
            <a:spAutoFit/>
          </a:bodyPr>
          <a:lstStyle/>
          <a:p>
            <a:pPr>
              <a:defRPr sz="2800"/>
            </a:pPr>
            <a:r>
              <a:rPr lang="en-IN" sz="2800" dirty="0"/>
              <a:t>The 5 provides 3</a:t>
            </a:r>
            <a:r>
              <a:rPr lang="el-GR" sz="2800" i="1" dirty="0"/>
              <a:t>σ</a:t>
            </a:r>
            <a:r>
              <a:rPr lang="en-US" sz="2800" i="1" dirty="0"/>
              <a:t> </a:t>
            </a:r>
            <a:r>
              <a:rPr lang="en-IN" sz="2800" dirty="0"/>
              <a:t>factors for computing control chart limits.</a:t>
            </a:r>
          </a:p>
        </p:txBody>
      </p:sp>
    </p:spTree>
    <p:extLst>
      <p:ext uri="{BB962C8B-B14F-4D97-AF65-F5344CB8AC3E}">
        <p14:creationId xmlns:p14="http://schemas.microsoft.com/office/powerpoint/2010/main" val="450440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 Constructing</a:t>
            </a:r>
            <a:r>
              <a:rPr lang="en-IN" sz="2800" dirty="0"/>
              <a:t> </a:t>
            </a:r>
            <a:r>
              <a:rPr lang="en-US" i="1" dirty="0"/>
              <a:t>X</a:t>
            </a:r>
            <a:r>
              <a:rPr lang="en-US" dirty="0"/>
              <a:t> bar </a:t>
            </a:r>
            <a:r>
              <a:rPr lang="en-IN" dirty="0"/>
              <a:t>and</a:t>
            </a:r>
            <a:r>
              <a:rPr lang="en-IN" sz="2800" dirty="0"/>
              <a:t> </a:t>
            </a:r>
            <a:r>
              <a:rPr lang="en-IN" sz="2800" b="1" dirty="0"/>
              <a:t>R</a:t>
            </a:r>
            <a:r>
              <a:rPr lang="en-IN" sz="2800" dirty="0"/>
              <a:t> </a:t>
            </a:r>
            <a:r>
              <a:rPr lang="en-IN" dirty="0"/>
              <a:t>charts for a Process</a:t>
            </a:r>
            <a:r>
              <a:rPr lang="en-US" dirty="0"/>
              <a:t>—Slide 7</a:t>
            </a:r>
            <a:endParaRPr dirty="0"/>
          </a:p>
        </p:txBody>
      </p:sp>
      <p:sp>
        <p:nvSpPr>
          <p:cNvPr id="5" name="TextBox 4">
            <a:extLst>
              <a:ext uri="{FF2B5EF4-FFF2-40B4-BE49-F238E27FC236}">
                <a16:creationId xmlns:a16="http://schemas.microsoft.com/office/drawing/2014/main" id="{AD868578-FA33-22C9-1477-CE328B28EF22}"/>
              </a:ext>
            </a:extLst>
          </p:cNvPr>
          <p:cNvSpPr txBox="1"/>
          <p:nvPr/>
        </p:nvSpPr>
        <p:spPr>
          <a:xfrm>
            <a:off x="1295400" y="1143000"/>
            <a:ext cx="6477000" cy="369332"/>
          </a:xfrm>
          <a:prstGeom prst="rect">
            <a:avLst/>
          </a:prstGeom>
          <a:noFill/>
        </p:spPr>
        <p:txBody>
          <a:bodyPr wrap="square">
            <a:spAutoFit/>
          </a:bodyPr>
          <a:lstStyle/>
          <a:p>
            <a:pPr algn="ctr">
              <a:defRPr sz="1800" b="1"/>
            </a:pPr>
            <a:r>
              <a:rPr lang="en-US" sz="1800" dirty="0"/>
              <a:t>Table 5 – 3</a:t>
            </a:r>
            <a:r>
              <a:rPr lang="el-GR" sz="1800" i="1" dirty="0"/>
              <a:t>σ</a:t>
            </a:r>
            <a:r>
              <a:rPr lang="en-US" sz="1800" dirty="0"/>
              <a:t>  Factors for Computing Control Chart Limits</a:t>
            </a:r>
          </a:p>
        </p:txBody>
      </p:sp>
      <p:graphicFrame>
        <p:nvGraphicFramePr>
          <p:cNvPr id="3" name="Table Placeholder 2" descr="The table displays the data, factors for computing control chart limits. It has four columns: Sample size, mean factor (A), lower range (D subscript 3), upper range (D subscript 4), with 10 rows of data.&#10;&#10;Sample size is two,&#10;Mean factor A is one point eight eight zero,&#10;Lower range D subscript three is zero point zero zero zero,&#10;Upper range D subscript four is three point two six seven,&#10;&#10;Sample size is three,&#10;Mean factor A is one point zero two three,&#10;Lower range D subscript three is zero point zero zero zero,&#10;Upper range D subscript four is two point five seven four,&#10;&#10;Sample size is four,&#10;Mean factor A is zero point seven two nine,&#10;Lower range D subscript three is zero point zero zero zero,&#10;Upper range D subscript four is two point two eight two,&#10;&#10;Sample size is five,&#10;Mean factor A is zero point five seven seven,&#10;Lower range D subscript three is zero point zero zero zero,&#10;Upper range D subscript four is two point one one four,&#10;&#10;Sample size is six,&#10;Mean factor A is zero point four eight three,&#10;Lower range D subscript three is zero point zero zero zero,&#10;Upper range D subscript four is two point zero zero four,&#10;&#10;Sample size is seven,&#10;Mean factor A is zero point four one nine,&#10;Lower range D subscript three is zero point zero seven six,&#10;Upper range D subscript four is one point nine two four,&#10;&#10;Sample size is eight,&#10;Mean factor A is zero point three seven three,&#10;Lower range D subscript three is zero point one three six,&#10;Upper range D subscript four is one point eight six four,&#10;&#10;Sample size is nine,&#10;Mean factor A is zero point three three seven,&#10;Lower range D subscript three is zero point one eight four,&#10;Upper range D subscript four is one point eight one six,&#10;&#10;Sample size is ten,&#10;Mean factor A is zero point three zero eight,&#10;Lower range D subscript three is zero point two two three,&#10;Upper range D subscript four is one point seven seven seven,&#10;&#10;Sample size is fifteen,&#10;Mean factor A is zero point two two three,&#10;Lower range D subscript three is zero point three four eight,&#10;Upper range D subscript four is one point six five two."/>
          <p:cNvGraphicFramePr>
            <a:graphicFrameLocks noGrp="1"/>
          </p:cNvGraphicFramePr>
          <p:nvPr>
            <p:ph type="tbl" sz="quarter" idx="10"/>
            <p:extLst>
              <p:ext uri="{D42A27DB-BD31-4B8C-83A1-F6EECF244321}">
                <p14:modId xmlns:p14="http://schemas.microsoft.com/office/powerpoint/2010/main" val="2590595118"/>
              </p:ext>
            </p:extLst>
          </p:nvPr>
        </p:nvGraphicFramePr>
        <p:xfrm>
          <a:off x="457200" y="1635760"/>
          <a:ext cx="8229600" cy="40792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sz="1800" dirty="0"/>
                        <a:t>Sample Size</a:t>
                      </a:r>
                    </a:p>
                  </a:txBody>
                  <a:tcPr/>
                </a:tc>
                <a:tc>
                  <a:txBody>
                    <a:bodyPr/>
                    <a:lstStyle/>
                    <a:p>
                      <a:pPr algn="ctr">
                        <a:defRPr b="1"/>
                      </a:pPr>
                      <a:r>
                        <a:rPr sz="1800" dirty="0"/>
                        <a:t>Mean Factor (</a:t>
                      </a:r>
                      <a:r>
                        <a:rPr sz="1800" b="1" dirty="0"/>
                        <a:t>A</a:t>
                      </a:r>
                      <a:r>
                        <a:rPr sz="1800" dirty="0"/>
                        <a:t>)</a:t>
                      </a:r>
                    </a:p>
                  </a:txBody>
                  <a:tcPr/>
                </a:tc>
                <a:tc>
                  <a:txBody>
                    <a:bodyPr/>
                    <a:lstStyle/>
                    <a:p>
                      <a:pPr algn="ctr">
                        <a:defRPr b="1"/>
                      </a:pPr>
                      <a:r>
                        <a:rPr sz="1800" dirty="0"/>
                        <a:t>Lower Range (</a:t>
                      </a:r>
                      <a:r>
                        <a:rPr sz="1800" b="1" dirty="0"/>
                        <a:t>D</a:t>
                      </a:r>
                      <a:r>
                        <a:rPr sz="1800" baseline="-25000" dirty="0"/>
                        <a:t>3</a:t>
                      </a:r>
                      <a:r>
                        <a:rPr sz="1800" dirty="0"/>
                        <a:t>)</a:t>
                      </a:r>
                    </a:p>
                  </a:txBody>
                  <a:tcPr/>
                </a:tc>
                <a:tc>
                  <a:txBody>
                    <a:bodyPr/>
                    <a:lstStyle/>
                    <a:p>
                      <a:pPr algn="ctr">
                        <a:defRPr b="1"/>
                      </a:pPr>
                      <a:r>
                        <a:rPr sz="1800" dirty="0"/>
                        <a:t>Upper Range (</a:t>
                      </a:r>
                      <a:r>
                        <a:rPr sz="1800" b="1" dirty="0"/>
                        <a:t>D</a:t>
                      </a:r>
                      <a:r>
                        <a:rPr sz="1800" baseline="-25000" dirty="0"/>
                        <a:t>4</a:t>
                      </a:r>
                      <a:r>
                        <a:rPr sz="1800" dirty="0"/>
                        <a:t>)</a:t>
                      </a:r>
                    </a:p>
                  </a:txBody>
                  <a:tcPr/>
                </a:tc>
                <a:extLst>
                  <a:ext uri="{0D108BD9-81ED-4DB2-BD59-A6C34878D82A}">
                    <a16:rowId xmlns:a16="http://schemas.microsoft.com/office/drawing/2014/main" val="10001"/>
                  </a:ext>
                </a:extLst>
              </a:tr>
              <a:tr h="370840">
                <a:tc>
                  <a:txBody>
                    <a:bodyPr/>
                    <a:lstStyle/>
                    <a:p>
                      <a:pPr algn="ctr"/>
                      <a:r>
                        <a:rPr sz="1800"/>
                        <a:t>2</a:t>
                      </a:r>
                      <a:endParaRPr sz="1800">
                        <a:latin typeface="Cambria Math"/>
                      </a:endParaRPr>
                    </a:p>
                  </a:txBody>
                  <a:tcPr/>
                </a:tc>
                <a:tc>
                  <a:txBody>
                    <a:bodyPr/>
                    <a:lstStyle/>
                    <a:p>
                      <a:pPr algn="ctr"/>
                      <a:r>
                        <a:rPr sz="1800" dirty="0"/>
                        <a:t>1.880</a:t>
                      </a:r>
                      <a:endParaRPr sz="1800" dirty="0">
                        <a:latin typeface="Cambria Math"/>
                      </a:endParaRPr>
                    </a:p>
                  </a:txBody>
                  <a:tcPr/>
                </a:tc>
                <a:tc>
                  <a:txBody>
                    <a:bodyPr/>
                    <a:lstStyle/>
                    <a:p>
                      <a:pPr algn="ctr"/>
                      <a:r>
                        <a:rPr sz="1800" dirty="0"/>
                        <a:t>0.000</a:t>
                      </a:r>
                      <a:endParaRPr sz="1800" dirty="0">
                        <a:latin typeface="Cambria Math"/>
                      </a:endParaRPr>
                    </a:p>
                  </a:txBody>
                  <a:tcPr/>
                </a:tc>
                <a:tc>
                  <a:txBody>
                    <a:bodyPr/>
                    <a:lstStyle/>
                    <a:p>
                      <a:pPr algn="ctr"/>
                      <a:r>
                        <a:rPr sz="1800" dirty="0"/>
                        <a:t>3.267</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r>
                        <a:rPr sz="1800"/>
                        <a:t>3</a:t>
                      </a:r>
                      <a:endParaRPr sz="1800">
                        <a:latin typeface="Cambria Math"/>
                      </a:endParaRPr>
                    </a:p>
                  </a:txBody>
                  <a:tcPr/>
                </a:tc>
                <a:tc>
                  <a:txBody>
                    <a:bodyPr/>
                    <a:lstStyle/>
                    <a:p>
                      <a:pPr algn="ctr"/>
                      <a:r>
                        <a:rPr sz="1800"/>
                        <a:t>1.023</a:t>
                      </a:r>
                      <a:endParaRPr sz="1800">
                        <a:latin typeface="Cambria Math"/>
                      </a:endParaRPr>
                    </a:p>
                  </a:txBody>
                  <a:tcPr/>
                </a:tc>
                <a:tc>
                  <a:txBody>
                    <a:bodyPr/>
                    <a:lstStyle/>
                    <a:p>
                      <a:pPr algn="ctr"/>
                      <a:r>
                        <a:rPr sz="1800"/>
                        <a:t>0.000</a:t>
                      </a:r>
                      <a:endParaRPr sz="1800">
                        <a:latin typeface="Cambria Math"/>
                      </a:endParaRPr>
                    </a:p>
                  </a:txBody>
                  <a:tcPr/>
                </a:tc>
                <a:tc>
                  <a:txBody>
                    <a:bodyPr/>
                    <a:lstStyle/>
                    <a:p>
                      <a:pPr algn="ctr"/>
                      <a:r>
                        <a:rPr sz="1800"/>
                        <a:t>2.574</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4</a:t>
                      </a:r>
                      <a:endParaRPr sz="1800">
                        <a:latin typeface="Cambria Math"/>
                      </a:endParaRPr>
                    </a:p>
                  </a:txBody>
                  <a:tcPr/>
                </a:tc>
                <a:tc>
                  <a:txBody>
                    <a:bodyPr/>
                    <a:lstStyle/>
                    <a:p>
                      <a:pPr algn="ctr"/>
                      <a:r>
                        <a:rPr sz="1800"/>
                        <a:t>0.729</a:t>
                      </a:r>
                      <a:endParaRPr sz="1800">
                        <a:latin typeface="Cambria Math"/>
                      </a:endParaRPr>
                    </a:p>
                  </a:txBody>
                  <a:tcPr/>
                </a:tc>
                <a:tc>
                  <a:txBody>
                    <a:bodyPr/>
                    <a:lstStyle/>
                    <a:p>
                      <a:pPr algn="ctr"/>
                      <a:r>
                        <a:rPr sz="1800"/>
                        <a:t>0.000</a:t>
                      </a:r>
                      <a:endParaRPr sz="1800">
                        <a:latin typeface="Cambria Math"/>
                      </a:endParaRPr>
                    </a:p>
                  </a:txBody>
                  <a:tcPr/>
                </a:tc>
                <a:tc>
                  <a:txBody>
                    <a:bodyPr/>
                    <a:lstStyle/>
                    <a:p>
                      <a:pPr algn="ctr"/>
                      <a:r>
                        <a:rPr sz="1800" dirty="0"/>
                        <a:t>2.282</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sz="1800"/>
                        <a:t>5</a:t>
                      </a:r>
                      <a:endParaRPr sz="1800">
                        <a:latin typeface="Cambria Math"/>
                      </a:endParaRPr>
                    </a:p>
                  </a:txBody>
                  <a:tcPr/>
                </a:tc>
                <a:tc>
                  <a:txBody>
                    <a:bodyPr/>
                    <a:lstStyle/>
                    <a:p>
                      <a:pPr algn="ctr"/>
                      <a:r>
                        <a:rPr sz="1800"/>
                        <a:t>0.577</a:t>
                      </a:r>
                      <a:endParaRPr sz="1800">
                        <a:latin typeface="Cambria Math"/>
                      </a:endParaRPr>
                    </a:p>
                  </a:txBody>
                  <a:tcPr/>
                </a:tc>
                <a:tc>
                  <a:txBody>
                    <a:bodyPr/>
                    <a:lstStyle/>
                    <a:p>
                      <a:pPr algn="ctr"/>
                      <a:r>
                        <a:rPr sz="1800"/>
                        <a:t>0.000</a:t>
                      </a:r>
                      <a:endParaRPr sz="1800">
                        <a:latin typeface="Cambria Math"/>
                      </a:endParaRPr>
                    </a:p>
                  </a:txBody>
                  <a:tcPr/>
                </a:tc>
                <a:tc>
                  <a:txBody>
                    <a:bodyPr/>
                    <a:lstStyle/>
                    <a:p>
                      <a:pPr algn="ctr"/>
                      <a:r>
                        <a:rPr sz="1800"/>
                        <a:t>2.114</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6</a:t>
                      </a:r>
                      <a:endParaRPr sz="1800">
                        <a:latin typeface="Cambria Math"/>
                      </a:endParaRPr>
                    </a:p>
                  </a:txBody>
                  <a:tcPr/>
                </a:tc>
                <a:tc>
                  <a:txBody>
                    <a:bodyPr/>
                    <a:lstStyle/>
                    <a:p>
                      <a:pPr algn="ctr"/>
                      <a:r>
                        <a:rPr sz="1800"/>
                        <a:t>0.483</a:t>
                      </a:r>
                      <a:endParaRPr sz="1800">
                        <a:latin typeface="Cambria Math"/>
                      </a:endParaRPr>
                    </a:p>
                  </a:txBody>
                  <a:tcPr/>
                </a:tc>
                <a:tc>
                  <a:txBody>
                    <a:bodyPr/>
                    <a:lstStyle/>
                    <a:p>
                      <a:pPr algn="ctr"/>
                      <a:r>
                        <a:rPr sz="1800"/>
                        <a:t>0.000</a:t>
                      </a:r>
                      <a:endParaRPr sz="1800">
                        <a:latin typeface="Cambria Math"/>
                      </a:endParaRPr>
                    </a:p>
                  </a:txBody>
                  <a:tcPr/>
                </a:tc>
                <a:tc>
                  <a:txBody>
                    <a:bodyPr/>
                    <a:lstStyle/>
                    <a:p>
                      <a:pPr algn="ctr"/>
                      <a:r>
                        <a:rPr sz="1800" dirty="0"/>
                        <a:t>2.004</a:t>
                      </a:r>
                      <a:endParaRPr sz="1800" dirty="0">
                        <a:latin typeface="Cambria Math"/>
                      </a:endParaRPr>
                    </a:p>
                  </a:txBody>
                  <a:tcPr/>
                </a:tc>
                <a:extLst>
                  <a:ext uri="{0D108BD9-81ED-4DB2-BD59-A6C34878D82A}">
                    <a16:rowId xmlns:a16="http://schemas.microsoft.com/office/drawing/2014/main" val="10006"/>
                  </a:ext>
                </a:extLst>
              </a:tr>
              <a:tr h="370840">
                <a:tc>
                  <a:txBody>
                    <a:bodyPr/>
                    <a:lstStyle/>
                    <a:p>
                      <a:pPr algn="ctr"/>
                      <a:r>
                        <a:rPr sz="1800"/>
                        <a:t>7</a:t>
                      </a:r>
                      <a:endParaRPr sz="1800">
                        <a:latin typeface="Cambria Math"/>
                      </a:endParaRPr>
                    </a:p>
                  </a:txBody>
                  <a:tcPr/>
                </a:tc>
                <a:tc>
                  <a:txBody>
                    <a:bodyPr/>
                    <a:lstStyle/>
                    <a:p>
                      <a:pPr algn="ctr"/>
                      <a:r>
                        <a:rPr sz="1800"/>
                        <a:t>0.419</a:t>
                      </a:r>
                      <a:endParaRPr sz="1800">
                        <a:latin typeface="Cambria Math"/>
                      </a:endParaRPr>
                    </a:p>
                  </a:txBody>
                  <a:tcPr/>
                </a:tc>
                <a:tc>
                  <a:txBody>
                    <a:bodyPr/>
                    <a:lstStyle/>
                    <a:p>
                      <a:pPr algn="ctr"/>
                      <a:r>
                        <a:rPr sz="1800"/>
                        <a:t>0.076</a:t>
                      </a:r>
                      <a:endParaRPr sz="1800">
                        <a:latin typeface="Cambria Math"/>
                      </a:endParaRPr>
                    </a:p>
                  </a:txBody>
                  <a:tcPr/>
                </a:tc>
                <a:tc>
                  <a:txBody>
                    <a:bodyPr/>
                    <a:lstStyle/>
                    <a:p>
                      <a:pPr algn="ctr"/>
                      <a:r>
                        <a:rPr sz="1800" dirty="0"/>
                        <a:t>1.924</a:t>
                      </a:r>
                      <a:endParaRPr sz="1800" dirty="0">
                        <a:latin typeface="Cambria Math"/>
                      </a:endParaRPr>
                    </a:p>
                  </a:txBody>
                  <a:tcPr/>
                </a:tc>
                <a:extLst>
                  <a:ext uri="{0D108BD9-81ED-4DB2-BD59-A6C34878D82A}">
                    <a16:rowId xmlns:a16="http://schemas.microsoft.com/office/drawing/2014/main" val="10007"/>
                  </a:ext>
                </a:extLst>
              </a:tr>
              <a:tr h="370840">
                <a:tc>
                  <a:txBody>
                    <a:bodyPr/>
                    <a:lstStyle/>
                    <a:p>
                      <a:pPr algn="ctr"/>
                      <a:r>
                        <a:rPr sz="1800"/>
                        <a:t>8</a:t>
                      </a:r>
                      <a:endParaRPr sz="1800">
                        <a:latin typeface="Cambria Math"/>
                      </a:endParaRPr>
                    </a:p>
                  </a:txBody>
                  <a:tcPr/>
                </a:tc>
                <a:tc>
                  <a:txBody>
                    <a:bodyPr/>
                    <a:lstStyle/>
                    <a:p>
                      <a:pPr algn="ctr"/>
                      <a:r>
                        <a:rPr sz="1800"/>
                        <a:t>0.373</a:t>
                      </a:r>
                      <a:endParaRPr sz="1800">
                        <a:latin typeface="Cambria Math"/>
                      </a:endParaRPr>
                    </a:p>
                  </a:txBody>
                  <a:tcPr/>
                </a:tc>
                <a:tc>
                  <a:txBody>
                    <a:bodyPr/>
                    <a:lstStyle/>
                    <a:p>
                      <a:pPr algn="ctr"/>
                      <a:r>
                        <a:rPr sz="1800"/>
                        <a:t>0.136</a:t>
                      </a:r>
                      <a:endParaRPr sz="1800">
                        <a:latin typeface="Cambria Math"/>
                      </a:endParaRPr>
                    </a:p>
                  </a:txBody>
                  <a:tcPr/>
                </a:tc>
                <a:tc>
                  <a:txBody>
                    <a:bodyPr/>
                    <a:lstStyle/>
                    <a:p>
                      <a:pPr algn="ctr"/>
                      <a:r>
                        <a:rPr sz="1800" dirty="0"/>
                        <a:t>1.864</a:t>
                      </a:r>
                      <a:endParaRPr sz="1800" dirty="0">
                        <a:latin typeface="Cambria Math"/>
                      </a:endParaRPr>
                    </a:p>
                  </a:txBody>
                  <a:tcPr/>
                </a:tc>
                <a:extLst>
                  <a:ext uri="{0D108BD9-81ED-4DB2-BD59-A6C34878D82A}">
                    <a16:rowId xmlns:a16="http://schemas.microsoft.com/office/drawing/2014/main" val="10008"/>
                  </a:ext>
                </a:extLst>
              </a:tr>
              <a:tr h="370840">
                <a:tc>
                  <a:txBody>
                    <a:bodyPr/>
                    <a:lstStyle/>
                    <a:p>
                      <a:pPr algn="ctr"/>
                      <a:r>
                        <a:rPr sz="1800"/>
                        <a:t>9</a:t>
                      </a:r>
                      <a:endParaRPr sz="1800">
                        <a:latin typeface="Cambria Math"/>
                      </a:endParaRPr>
                    </a:p>
                  </a:txBody>
                  <a:tcPr/>
                </a:tc>
                <a:tc>
                  <a:txBody>
                    <a:bodyPr/>
                    <a:lstStyle/>
                    <a:p>
                      <a:pPr algn="ctr"/>
                      <a:r>
                        <a:rPr sz="1800"/>
                        <a:t>0.337</a:t>
                      </a:r>
                      <a:endParaRPr sz="1800">
                        <a:latin typeface="Cambria Math"/>
                      </a:endParaRPr>
                    </a:p>
                  </a:txBody>
                  <a:tcPr/>
                </a:tc>
                <a:tc>
                  <a:txBody>
                    <a:bodyPr/>
                    <a:lstStyle/>
                    <a:p>
                      <a:pPr algn="ctr"/>
                      <a:r>
                        <a:rPr sz="1800"/>
                        <a:t>0.184</a:t>
                      </a:r>
                      <a:endParaRPr sz="1800">
                        <a:latin typeface="Cambria Math"/>
                      </a:endParaRPr>
                    </a:p>
                  </a:txBody>
                  <a:tcPr/>
                </a:tc>
                <a:tc>
                  <a:txBody>
                    <a:bodyPr/>
                    <a:lstStyle/>
                    <a:p>
                      <a:pPr algn="ctr"/>
                      <a:r>
                        <a:rPr sz="1800" dirty="0"/>
                        <a:t>1.816</a:t>
                      </a:r>
                      <a:endParaRPr sz="1800" dirty="0">
                        <a:latin typeface="Cambria Math"/>
                      </a:endParaRPr>
                    </a:p>
                  </a:txBody>
                  <a:tcPr/>
                </a:tc>
                <a:extLst>
                  <a:ext uri="{0D108BD9-81ED-4DB2-BD59-A6C34878D82A}">
                    <a16:rowId xmlns:a16="http://schemas.microsoft.com/office/drawing/2014/main" val="10009"/>
                  </a:ext>
                </a:extLst>
              </a:tr>
              <a:tr h="370840">
                <a:tc>
                  <a:txBody>
                    <a:bodyPr/>
                    <a:lstStyle/>
                    <a:p>
                      <a:pPr algn="ctr"/>
                      <a:r>
                        <a:rPr sz="1800"/>
                        <a:t>10</a:t>
                      </a:r>
                      <a:endParaRPr sz="1800">
                        <a:latin typeface="Cambria Math"/>
                      </a:endParaRPr>
                    </a:p>
                  </a:txBody>
                  <a:tcPr/>
                </a:tc>
                <a:tc>
                  <a:txBody>
                    <a:bodyPr/>
                    <a:lstStyle/>
                    <a:p>
                      <a:pPr algn="ctr"/>
                      <a:r>
                        <a:rPr sz="1800"/>
                        <a:t>0.308</a:t>
                      </a:r>
                      <a:endParaRPr sz="1800">
                        <a:latin typeface="Cambria Math"/>
                      </a:endParaRPr>
                    </a:p>
                  </a:txBody>
                  <a:tcPr/>
                </a:tc>
                <a:tc>
                  <a:txBody>
                    <a:bodyPr/>
                    <a:lstStyle/>
                    <a:p>
                      <a:pPr algn="ctr"/>
                      <a:r>
                        <a:rPr sz="1800"/>
                        <a:t>0.223</a:t>
                      </a:r>
                      <a:endParaRPr sz="1800">
                        <a:latin typeface="Cambria Math"/>
                      </a:endParaRPr>
                    </a:p>
                  </a:txBody>
                  <a:tcPr/>
                </a:tc>
                <a:tc>
                  <a:txBody>
                    <a:bodyPr/>
                    <a:lstStyle/>
                    <a:p>
                      <a:pPr algn="ctr"/>
                      <a:r>
                        <a:rPr sz="1800" dirty="0"/>
                        <a:t>1.777</a:t>
                      </a:r>
                      <a:endParaRPr sz="1800" dirty="0">
                        <a:latin typeface="Cambria Math"/>
                      </a:endParaRPr>
                    </a:p>
                  </a:txBody>
                  <a:tcPr/>
                </a:tc>
                <a:extLst>
                  <a:ext uri="{0D108BD9-81ED-4DB2-BD59-A6C34878D82A}">
                    <a16:rowId xmlns:a16="http://schemas.microsoft.com/office/drawing/2014/main" val="10010"/>
                  </a:ext>
                </a:extLst>
              </a:tr>
              <a:tr h="370840">
                <a:tc>
                  <a:txBody>
                    <a:bodyPr/>
                    <a:lstStyle/>
                    <a:p>
                      <a:pPr algn="ctr"/>
                      <a:r>
                        <a:rPr sz="1800"/>
                        <a:t>15</a:t>
                      </a:r>
                      <a:endParaRPr sz="1800">
                        <a:latin typeface="Cambria Math"/>
                      </a:endParaRPr>
                    </a:p>
                  </a:txBody>
                  <a:tcPr/>
                </a:tc>
                <a:tc>
                  <a:txBody>
                    <a:bodyPr/>
                    <a:lstStyle/>
                    <a:p>
                      <a:pPr algn="ctr"/>
                      <a:r>
                        <a:rPr sz="1800" dirty="0"/>
                        <a:t>0.223</a:t>
                      </a:r>
                      <a:endParaRPr sz="1800" dirty="0">
                        <a:latin typeface="Cambria Math"/>
                      </a:endParaRPr>
                    </a:p>
                  </a:txBody>
                  <a:tcPr/>
                </a:tc>
                <a:tc>
                  <a:txBody>
                    <a:bodyPr/>
                    <a:lstStyle/>
                    <a:p>
                      <a:pPr algn="ctr"/>
                      <a:r>
                        <a:rPr sz="1800"/>
                        <a:t>0.348</a:t>
                      </a:r>
                      <a:endParaRPr sz="1800">
                        <a:latin typeface="Cambria Math"/>
                      </a:endParaRPr>
                    </a:p>
                  </a:txBody>
                  <a:tcPr/>
                </a:tc>
                <a:tc>
                  <a:txBody>
                    <a:bodyPr/>
                    <a:lstStyle/>
                    <a:p>
                      <a:pPr algn="ctr"/>
                      <a:r>
                        <a:rPr sz="1800" dirty="0"/>
                        <a:t>1.652</a:t>
                      </a:r>
                      <a:endParaRPr sz="1800" dirty="0">
                        <a:latin typeface="Cambria Math"/>
                      </a:endParaRP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 Constructing</a:t>
            </a:r>
            <a:r>
              <a:rPr lang="en-IN" sz="2800" dirty="0"/>
              <a:t> </a:t>
            </a:r>
            <a:r>
              <a:rPr lang="en-US" i="1" dirty="0"/>
              <a:t>X</a:t>
            </a:r>
            <a:r>
              <a:rPr lang="en-US" dirty="0"/>
              <a:t> bar </a:t>
            </a:r>
            <a:r>
              <a:rPr lang="en-IN" dirty="0"/>
              <a:t>and</a:t>
            </a:r>
            <a:r>
              <a:rPr lang="en-IN" sz="2800" dirty="0"/>
              <a:t> </a:t>
            </a:r>
            <a:r>
              <a:rPr lang="en-IN" sz="2800" b="1" dirty="0"/>
              <a:t>R</a:t>
            </a:r>
            <a:r>
              <a:rPr lang="en-IN" sz="2800" dirty="0"/>
              <a:t> </a:t>
            </a:r>
            <a:r>
              <a:rPr lang="en-IN" dirty="0"/>
              <a:t>charts for a Process</a:t>
            </a:r>
            <a:r>
              <a:rPr lang="en-US" dirty="0"/>
              <a:t>—Slide 8</a:t>
            </a:r>
            <a:endParaRPr dirty="0"/>
          </a:p>
        </p:txBody>
      </p:sp>
      <p:sp>
        <p:nvSpPr>
          <p:cNvPr id="5" name="TextBox 4">
            <a:extLst>
              <a:ext uri="{FF2B5EF4-FFF2-40B4-BE49-F238E27FC236}">
                <a16:creationId xmlns:a16="http://schemas.microsoft.com/office/drawing/2014/main" id="{931BD292-4767-ED0D-98A3-009FA93A9633}"/>
              </a:ext>
            </a:extLst>
          </p:cNvPr>
          <p:cNvSpPr txBox="1"/>
          <p:nvPr/>
        </p:nvSpPr>
        <p:spPr>
          <a:xfrm>
            <a:off x="1676400" y="1210532"/>
            <a:ext cx="5867400" cy="369332"/>
          </a:xfrm>
          <a:prstGeom prst="rect">
            <a:avLst/>
          </a:prstGeom>
          <a:noFill/>
        </p:spPr>
        <p:txBody>
          <a:bodyPr wrap="square">
            <a:spAutoFit/>
          </a:bodyPr>
          <a:lstStyle/>
          <a:p>
            <a:pPr algn="ctr">
              <a:defRPr sz="1800" b="1"/>
            </a:pPr>
            <a:r>
              <a:rPr lang="en-US" sz="1800" dirty="0"/>
              <a:t>Table 5 – 3</a:t>
            </a:r>
            <a:r>
              <a:rPr lang="el-GR" sz="1800" i="1" dirty="0"/>
              <a:t>σ</a:t>
            </a:r>
            <a:r>
              <a:rPr lang="en-US" sz="1800" dirty="0"/>
              <a:t> Factors for Computing Control Chart Limits</a:t>
            </a:r>
          </a:p>
        </p:txBody>
      </p:sp>
      <mc:AlternateContent xmlns:mc="http://schemas.openxmlformats.org/markup-compatibility/2006">
        <mc:Choice xmlns:a14="http://schemas.microsoft.com/office/drawing/2010/main" Requires="a14">
          <p:graphicFrame>
            <p:nvGraphicFramePr>
              <p:cNvPr id="3" name="Table Placeholder 2" descr="continuing the previous slide table,&#10;&#10;Sample size: twenty,&#10;Mean factor A: zero point one eight zero,&#10;Lower range D subscript three: zero point four one four,&#10;Upper range D subscript four: one point five eight six,&#10;&#10;Sample size: twenty-five,&#10;Mean factor A: zero point one five three,&#10;Lower range D subscript three: zero point four five nine,&#10;Upper range D subscript four: one point five four one,&#10;&#10;Sample size: over twenty-five,&#10;Mean factor A: zero point seven five multiplied by open parenthesis one divided by square root of n close parenthesis,&#10;Lower range D subscript three: one point five five minus zero point zero zero one five times n,&#10;Upper range D subscript four: zero point four five plus zero point zero zero one times n."/>
              <p:cNvGraphicFramePr>
                <a:graphicFrameLocks noGrp="1"/>
              </p:cNvGraphicFramePr>
              <p:nvPr>
                <p:ph type="tbl" sz="quarter" idx="10"/>
                <p:extLst>
                  <p:ext uri="{D42A27DB-BD31-4B8C-83A1-F6EECF244321}">
                    <p14:modId xmlns:p14="http://schemas.microsoft.com/office/powerpoint/2010/main" val="1044032423"/>
                  </p:ext>
                </p:extLst>
              </p:nvPr>
            </p:nvGraphicFramePr>
            <p:xfrm>
              <a:off x="457200" y="1684909"/>
              <a:ext cx="8229600" cy="1820291"/>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sz="1800" dirty="0"/>
                            <a:t>Sample Size</a:t>
                          </a:r>
                        </a:p>
                      </a:txBody>
                      <a:tcPr/>
                    </a:tc>
                    <a:tc>
                      <a:txBody>
                        <a:bodyPr/>
                        <a:lstStyle/>
                        <a:p>
                          <a:pPr algn="ctr">
                            <a:defRPr b="1"/>
                          </a:pPr>
                          <a:r>
                            <a:rPr sz="1800"/>
                            <a:t>Mean Factor (</a:t>
                          </a:r>
                          <a:r>
                            <a:rPr sz="1800" b="1"/>
                            <a:t>A</a:t>
                          </a:r>
                          <a:r>
                            <a:rPr sz="1800"/>
                            <a:t>)</a:t>
                          </a:r>
                        </a:p>
                      </a:txBody>
                      <a:tcPr/>
                    </a:tc>
                    <a:tc>
                      <a:txBody>
                        <a:bodyPr/>
                        <a:lstStyle/>
                        <a:p>
                          <a:pPr algn="ctr">
                            <a:defRPr b="1"/>
                          </a:pPr>
                          <a:r>
                            <a:rPr sz="1800"/>
                            <a:t>Lower Range (</a:t>
                          </a:r>
                          <a:r>
                            <a:rPr sz="1800" b="1"/>
                            <a:t>D</a:t>
                          </a:r>
                          <a:r>
                            <a:rPr sz="1800" baseline="-25000"/>
                            <a:t>3</a:t>
                          </a:r>
                          <a:r>
                            <a:rPr sz="1800"/>
                            <a:t>)</a:t>
                          </a:r>
                        </a:p>
                      </a:txBody>
                      <a:tcPr/>
                    </a:tc>
                    <a:tc>
                      <a:txBody>
                        <a:bodyPr/>
                        <a:lstStyle/>
                        <a:p>
                          <a:pPr algn="ctr">
                            <a:defRPr b="1"/>
                          </a:pPr>
                          <a:r>
                            <a:rPr sz="1800" dirty="0"/>
                            <a:t>Upper Range (</a:t>
                          </a:r>
                          <a:r>
                            <a:rPr sz="1800" b="1" dirty="0"/>
                            <a:t>D</a:t>
                          </a:r>
                          <a:r>
                            <a:rPr sz="1800" baseline="-25000" dirty="0"/>
                            <a:t>4</a:t>
                          </a:r>
                          <a:r>
                            <a:rPr sz="1800" dirty="0"/>
                            <a:t>)</a:t>
                          </a:r>
                        </a:p>
                      </a:txBody>
                      <a:tcPr/>
                    </a:tc>
                    <a:extLst>
                      <a:ext uri="{0D108BD9-81ED-4DB2-BD59-A6C34878D82A}">
                        <a16:rowId xmlns:a16="http://schemas.microsoft.com/office/drawing/2014/main" val="10001"/>
                      </a:ext>
                    </a:extLst>
                  </a:tr>
                  <a:tr h="370840">
                    <a:tc>
                      <a:txBody>
                        <a:bodyPr/>
                        <a:lstStyle/>
                        <a:p>
                          <a:pPr algn="ctr"/>
                          <a:r>
                            <a:rPr sz="1800"/>
                            <a:t>20</a:t>
                          </a:r>
                          <a:endParaRPr sz="1800">
                            <a:latin typeface="Cambria Math"/>
                          </a:endParaRPr>
                        </a:p>
                      </a:txBody>
                      <a:tcPr/>
                    </a:tc>
                    <a:tc>
                      <a:txBody>
                        <a:bodyPr/>
                        <a:lstStyle/>
                        <a:p>
                          <a:pPr algn="ctr"/>
                          <a:r>
                            <a:rPr sz="1800"/>
                            <a:t>0.180</a:t>
                          </a:r>
                          <a:endParaRPr sz="1800">
                            <a:latin typeface="Cambria Math"/>
                          </a:endParaRPr>
                        </a:p>
                      </a:txBody>
                      <a:tcPr/>
                    </a:tc>
                    <a:tc>
                      <a:txBody>
                        <a:bodyPr/>
                        <a:lstStyle/>
                        <a:p>
                          <a:pPr algn="ctr"/>
                          <a:r>
                            <a:rPr sz="1800"/>
                            <a:t>0.414</a:t>
                          </a:r>
                          <a:endParaRPr sz="1800">
                            <a:latin typeface="Cambria Math"/>
                          </a:endParaRPr>
                        </a:p>
                      </a:txBody>
                      <a:tcPr/>
                    </a:tc>
                    <a:tc>
                      <a:txBody>
                        <a:bodyPr/>
                        <a:lstStyle/>
                        <a:p>
                          <a:pPr algn="ctr"/>
                          <a:r>
                            <a:rPr sz="1800" dirty="0"/>
                            <a:t>1.586</a:t>
                          </a:r>
                          <a:endParaRPr sz="1800" dirty="0">
                            <a:latin typeface="Cambria Math"/>
                          </a:endParaRPr>
                        </a:p>
                      </a:txBody>
                      <a:tcPr/>
                    </a:tc>
                    <a:extLst>
                      <a:ext uri="{0D108BD9-81ED-4DB2-BD59-A6C34878D82A}">
                        <a16:rowId xmlns:a16="http://schemas.microsoft.com/office/drawing/2014/main" val="10012"/>
                      </a:ext>
                    </a:extLst>
                  </a:tr>
                  <a:tr h="370840">
                    <a:tc>
                      <a:txBody>
                        <a:bodyPr/>
                        <a:lstStyle/>
                        <a:p>
                          <a:pPr algn="ctr"/>
                          <a:r>
                            <a:rPr sz="1800"/>
                            <a:t>25</a:t>
                          </a:r>
                          <a:endParaRPr sz="1800">
                            <a:latin typeface="Cambria Math"/>
                          </a:endParaRPr>
                        </a:p>
                      </a:txBody>
                      <a:tcPr/>
                    </a:tc>
                    <a:tc>
                      <a:txBody>
                        <a:bodyPr/>
                        <a:lstStyle/>
                        <a:p>
                          <a:pPr algn="ctr"/>
                          <a:r>
                            <a:rPr sz="1800"/>
                            <a:t>0.153</a:t>
                          </a:r>
                          <a:endParaRPr sz="1800">
                            <a:latin typeface="Cambria Math"/>
                          </a:endParaRPr>
                        </a:p>
                      </a:txBody>
                      <a:tcPr/>
                    </a:tc>
                    <a:tc>
                      <a:txBody>
                        <a:bodyPr/>
                        <a:lstStyle/>
                        <a:p>
                          <a:pPr algn="ctr"/>
                          <a:r>
                            <a:rPr sz="1800"/>
                            <a:t>0.459</a:t>
                          </a:r>
                          <a:endParaRPr sz="1800">
                            <a:latin typeface="Cambria Math"/>
                          </a:endParaRPr>
                        </a:p>
                      </a:txBody>
                      <a:tcPr/>
                    </a:tc>
                    <a:tc>
                      <a:txBody>
                        <a:bodyPr/>
                        <a:lstStyle/>
                        <a:p>
                          <a:pPr algn="ctr"/>
                          <a:r>
                            <a:rPr sz="1800"/>
                            <a:t>1.541</a:t>
                          </a:r>
                          <a:endParaRPr sz="1800">
                            <a:latin typeface="Cambria Math"/>
                          </a:endParaRPr>
                        </a:p>
                      </a:txBody>
                      <a:tcPr/>
                    </a:tc>
                    <a:extLst>
                      <a:ext uri="{0D108BD9-81ED-4DB2-BD59-A6C34878D82A}">
                        <a16:rowId xmlns:a16="http://schemas.microsoft.com/office/drawing/2014/main" val="10013"/>
                      </a:ext>
                    </a:extLst>
                  </a:tr>
                  <a:tr h="370840">
                    <a:tc>
                      <a:txBody>
                        <a:bodyPr/>
                        <a:lstStyle/>
                        <a:p>
                          <a:pPr algn="ctr"/>
                          <a:r>
                            <a:rPr sz="1800"/>
                            <a:t>Over 25</a:t>
                          </a:r>
                          <a:endParaRPr sz="18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0.75</m:t>
                                </m:r>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panose="02040503050406030204" pitchFamily="18" charset="0"/>
                                          </a:rPr>
                                          <m:t>1</m:t>
                                        </m:r>
                                      </m:num>
                                      <m:den>
                                        <m:rad>
                                          <m:radPr>
                                            <m:degHide m:val="on"/>
                                            <m:ctrlPr>
                                              <a:rPr sz="1800" i="1">
                                                <a:latin typeface="Cambria Math" panose="02040503050406030204" pitchFamily="18" charset="0"/>
                                              </a:rPr>
                                            </m:ctrlPr>
                                          </m:radPr>
                                          <m:deg/>
                                          <m:e>
                                            <m:r>
                                              <a:rPr sz="1800">
                                                <a:latin typeface="Cambria Math" panose="02040503050406030204" pitchFamily="18" charset="0"/>
                                              </a:rPr>
                                              <m:t>𝑛</m:t>
                                            </m:r>
                                          </m:e>
                                        </m:rad>
                                      </m:den>
                                    </m:f>
                                  </m:e>
                                </m:d>
                              </m:oMath>
                            </m:oMathPara>
                          </a14:m>
                          <a:endParaRPr sz="1800"/>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1.55−0.0015</m:t>
                                </m:r>
                                <m:r>
                                  <a:rPr sz="1800">
                                    <a:latin typeface="Cambria Math" panose="02040503050406030204" pitchFamily="18" charset="0"/>
                                  </a:rPr>
                                  <m:t>𝑛</m:t>
                                </m:r>
                              </m:oMath>
                            </m:oMathPara>
                          </a14:m>
                          <a:endParaRPr sz="1800"/>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0.45+0.001</m:t>
                                </m:r>
                                <m:r>
                                  <a:rPr sz="1800">
                                    <a:latin typeface="Cambria Math" panose="02040503050406030204" pitchFamily="18" charset="0"/>
                                  </a:rPr>
                                  <m:t>𝑛</m:t>
                                </m:r>
                              </m:oMath>
                            </m:oMathPara>
                          </a14:m>
                          <a:endParaRPr sz="1800" dirty="0"/>
                        </a:p>
                      </a:txBody>
                      <a:tcPr/>
                    </a:tc>
                    <a:extLst>
                      <a:ext uri="{0D108BD9-81ED-4DB2-BD59-A6C34878D82A}">
                        <a16:rowId xmlns:a16="http://schemas.microsoft.com/office/drawing/2014/main" val="10014"/>
                      </a:ext>
                    </a:extLst>
                  </a:tr>
                </a:tbl>
              </a:graphicData>
            </a:graphic>
          </p:graphicFrame>
        </mc:Choice>
        <mc:Fallback>
          <p:graphicFrame>
            <p:nvGraphicFramePr>
              <p:cNvPr id="3" name="Table Placeholder 2" descr="continuing the previous slide table,&#10;&#10;Sample size: twenty,&#10;Mean factor A: zero point one eight zero,&#10;Lower range D subscript three: zero point four one four,&#10;Upper range D subscript four: one point five eight six,&#10;&#10;Sample size: twenty-five,&#10;Mean factor A: zero point one five three,&#10;Lower range D subscript three: zero point four five nine,&#10;Upper range D subscript four: one point five four one,&#10;&#10;Sample size: over twenty-five,&#10;Mean factor A: zero point seven five multiplied by open parenthesis one divided by square root of n close parenthesis,&#10;Lower range D subscript three: one point five five minus zero point zero zero one five times n,&#10;Upper range D subscript four: zero point four five plus zero point zero zero one times n."/>
              <p:cNvGraphicFramePr>
                <a:graphicFrameLocks noGrp="1"/>
              </p:cNvGraphicFramePr>
              <p:nvPr>
                <p:ph type="tbl" sz="quarter" idx="10"/>
                <p:extLst>
                  <p:ext uri="{D42A27DB-BD31-4B8C-83A1-F6EECF244321}">
                    <p14:modId xmlns:p14="http://schemas.microsoft.com/office/powerpoint/2010/main" val="1044032423"/>
                  </p:ext>
                </p:extLst>
              </p:nvPr>
            </p:nvGraphicFramePr>
            <p:xfrm>
              <a:off x="457200" y="1684909"/>
              <a:ext cx="8229600" cy="1820291"/>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sz="1800" dirty="0"/>
                            <a:t>Sample Size</a:t>
                          </a:r>
                        </a:p>
                      </a:txBody>
                      <a:tcPr/>
                    </a:tc>
                    <a:tc>
                      <a:txBody>
                        <a:bodyPr/>
                        <a:lstStyle/>
                        <a:p>
                          <a:pPr algn="ctr">
                            <a:defRPr b="1"/>
                          </a:pPr>
                          <a:r>
                            <a:rPr sz="1800"/>
                            <a:t>Mean Factor (</a:t>
                          </a:r>
                          <a:r>
                            <a:rPr sz="1800" b="1"/>
                            <a:t>A</a:t>
                          </a:r>
                          <a:r>
                            <a:rPr sz="1800"/>
                            <a:t>)</a:t>
                          </a:r>
                        </a:p>
                      </a:txBody>
                      <a:tcPr/>
                    </a:tc>
                    <a:tc>
                      <a:txBody>
                        <a:bodyPr/>
                        <a:lstStyle/>
                        <a:p>
                          <a:pPr algn="ctr">
                            <a:defRPr b="1"/>
                          </a:pPr>
                          <a:r>
                            <a:rPr sz="1800"/>
                            <a:t>Lower Range (</a:t>
                          </a:r>
                          <a:r>
                            <a:rPr sz="1800" b="1"/>
                            <a:t>D</a:t>
                          </a:r>
                          <a:r>
                            <a:rPr sz="1800" baseline="-25000"/>
                            <a:t>3</a:t>
                          </a:r>
                          <a:r>
                            <a:rPr sz="1800"/>
                            <a:t>)</a:t>
                          </a:r>
                        </a:p>
                      </a:txBody>
                      <a:tcPr/>
                    </a:tc>
                    <a:tc>
                      <a:txBody>
                        <a:bodyPr/>
                        <a:lstStyle/>
                        <a:p>
                          <a:pPr algn="ctr">
                            <a:defRPr b="1"/>
                          </a:pPr>
                          <a:r>
                            <a:rPr sz="1800" dirty="0"/>
                            <a:t>Upper Range (</a:t>
                          </a:r>
                          <a:r>
                            <a:rPr sz="1800" b="1" dirty="0"/>
                            <a:t>D</a:t>
                          </a:r>
                          <a:r>
                            <a:rPr sz="1800" baseline="-25000" dirty="0"/>
                            <a:t>4</a:t>
                          </a:r>
                          <a:r>
                            <a:rPr sz="1800" dirty="0"/>
                            <a:t>)</a:t>
                          </a:r>
                        </a:p>
                      </a:txBody>
                      <a:tcPr/>
                    </a:tc>
                    <a:extLst>
                      <a:ext uri="{0D108BD9-81ED-4DB2-BD59-A6C34878D82A}">
                        <a16:rowId xmlns:a16="http://schemas.microsoft.com/office/drawing/2014/main" val="10001"/>
                      </a:ext>
                    </a:extLst>
                  </a:tr>
                  <a:tr h="370840">
                    <a:tc>
                      <a:txBody>
                        <a:bodyPr/>
                        <a:lstStyle/>
                        <a:p>
                          <a:pPr algn="ctr"/>
                          <a:r>
                            <a:rPr sz="1800"/>
                            <a:t>20</a:t>
                          </a:r>
                          <a:endParaRPr sz="1800">
                            <a:latin typeface="Cambria Math"/>
                          </a:endParaRPr>
                        </a:p>
                      </a:txBody>
                      <a:tcPr/>
                    </a:tc>
                    <a:tc>
                      <a:txBody>
                        <a:bodyPr/>
                        <a:lstStyle/>
                        <a:p>
                          <a:pPr algn="ctr"/>
                          <a:r>
                            <a:rPr sz="1800"/>
                            <a:t>0.180</a:t>
                          </a:r>
                          <a:endParaRPr sz="1800">
                            <a:latin typeface="Cambria Math"/>
                          </a:endParaRPr>
                        </a:p>
                      </a:txBody>
                      <a:tcPr/>
                    </a:tc>
                    <a:tc>
                      <a:txBody>
                        <a:bodyPr/>
                        <a:lstStyle/>
                        <a:p>
                          <a:pPr algn="ctr"/>
                          <a:r>
                            <a:rPr sz="1800"/>
                            <a:t>0.414</a:t>
                          </a:r>
                          <a:endParaRPr sz="1800">
                            <a:latin typeface="Cambria Math"/>
                          </a:endParaRPr>
                        </a:p>
                      </a:txBody>
                      <a:tcPr/>
                    </a:tc>
                    <a:tc>
                      <a:txBody>
                        <a:bodyPr/>
                        <a:lstStyle/>
                        <a:p>
                          <a:pPr algn="ctr"/>
                          <a:r>
                            <a:rPr sz="1800" dirty="0"/>
                            <a:t>1.586</a:t>
                          </a:r>
                          <a:endParaRPr sz="1800" dirty="0">
                            <a:latin typeface="Cambria Math"/>
                          </a:endParaRPr>
                        </a:p>
                      </a:txBody>
                      <a:tcPr/>
                    </a:tc>
                    <a:extLst>
                      <a:ext uri="{0D108BD9-81ED-4DB2-BD59-A6C34878D82A}">
                        <a16:rowId xmlns:a16="http://schemas.microsoft.com/office/drawing/2014/main" val="10012"/>
                      </a:ext>
                    </a:extLst>
                  </a:tr>
                  <a:tr h="370840">
                    <a:tc>
                      <a:txBody>
                        <a:bodyPr/>
                        <a:lstStyle/>
                        <a:p>
                          <a:pPr algn="ctr"/>
                          <a:r>
                            <a:rPr sz="1800"/>
                            <a:t>25</a:t>
                          </a:r>
                          <a:endParaRPr sz="1800">
                            <a:latin typeface="Cambria Math"/>
                          </a:endParaRPr>
                        </a:p>
                      </a:txBody>
                      <a:tcPr/>
                    </a:tc>
                    <a:tc>
                      <a:txBody>
                        <a:bodyPr/>
                        <a:lstStyle/>
                        <a:p>
                          <a:pPr algn="ctr"/>
                          <a:r>
                            <a:rPr sz="1800"/>
                            <a:t>0.153</a:t>
                          </a:r>
                          <a:endParaRPr sz="1800">
                            <a:latin typeface="Cambria Math"/>
                          </a:endParaRPr>
                        </a:p>
                      </a:txBody>
                      <a:tcPr/>
                    </a:tc>
                    <a:tc>
                      <a:txBody>
                        <a:bodyPr/>
                        <a:lstStyle/>
                        <a:p>
                          <a:pPr algn="ctr"/>
                          <a:r>
                            <a:rPr sz="1800"/>
                            <a:t>0.459</a:t>
                          </a:r>
                          <a:endParaRPr sz="1800">
                            <a:latin typeface="Cambria Math"/>
                          </a:endParaRPr>
                        </a:p>
                      </a:txBody>
                      <a:tcPr/>
                    </a:tc>
                    <a:tc>
                      <a:txBody>
                        <a:bodyPr/>
                        <a:lstStyle/>
                        <a:p>
                          <a:pPr algn="ctr"/>
                          <a:r>
                            <a:rPr sz="1800"/>
                            <a:t>1.541</a:t>
                          </a:r>
                          <a:endParaRPr sz="1800">
                            <a:latin typeface="Cambria Math"/>
                          </a:endParaRPr>
                        </a:p>
                      </a:txBody>
                      <a:tcPr/>
                    </a:tc>
                    <a:extLst>
                      <a:ext uri="{0D108BD9-81ED-4DB2-BD59-A6C34878D82A}">
                        <a16:rowId xmlns:a16="http://schemas.microsoft.com/office/drawing/2014/main" val="10013"/>
                      </a:ext>
                    </a:extLst>
                  </a:tr>
                  <a:tr h="707771">
                    <a:tc>
                      <a:txBody>
                        <a:bodyPr/>
                        <a:lstStyle/>
                        <a:p>
                          <a:pPr algn="ctr"/>
                          <a:r>
                            <a:rPr sz="1800"/>
                            <a:t>Over 25</a:t>
                          </a:r>
                          <a:endParaRPr sz="1800">
                            <a:latin typeface="Cambria Math"/>
                          </a:endParaRPr>
                        </a:p>
                      </a:txBody>
                      <a:tcPr/>
                    </a:tc>
                    <a:tc>
                      <a:txBody>
                        <a:bodyPr/>
                        <a:lstStyle/>
                        <a:p>
                          <a:endParaRPr lang="en-US"/>
                        </a:p>
                      </a:txBody>
                      <a:tcPr>
                        <a:blipFill>
                          <a:blip r:embed="rId2"/>
                          <a:stretch>
                            <a:fillRect l="-100890" t="-162069" r="-201187" b="-2586"/>
                          </a:stretch>
                        </a:blipFill>
                      </a:tcPr>
                    </a:tc>
                    <a:tc>
                      <a:txBody>
                        <a:bodyPr/>
                        <a:lstStyle/>
                        <a:p>
                          <a:endParaRPr lang="en-US"/>
                        </a:p>
                      </a:txBody>
                      <a:tcPr>
                        <a:blipFill>
                          <a:blip r:embed="rId2"/>
                          <a:stretch>
                            <a:fillRect l="-200296" t="-162069" r="-100592" b="-2586"/>
                          </a:stretch>
                        </a:blipFill>
                      </a:tcPr>
                    </a:tc>
                    <a:tc>
                      <a:txBody>
                        <a:bodyPr/>
                        <a:lstStyle/>
                        <a:p>
                          <a:endParaRPr lang="en-US"/>
                        </a:p>
                      </a:txBody>
                      <a:tcPr>
                        <a:blipFill>
                          <a:blip r:embed="rId2"/>
                          <a:stretch>
                            <a:fillRect l="-301187" t="-162069" r="-890" b="-2586"/>
                          </a:stretch>
                        </a:blipFill>
                      </a:tcPr>
                    </a:tc>
                    <a:extLst>
                      <a:ext uri="{0D108BD9-81ED-4DB2-BD59-A6C34878D82A}">
                        <a16:rowId xmlns:a16="http://schemas.microsoft.com/office/drawing/2014/main" val="10014"/>
                      </a:ext>
                    </a:extLst>
                  </a:tr>
                </a:tbl>
              </a:graphicData>
            </a:graphic>
          </p:graphicFrame>
        </mc:Fallback>
      </mc:AlternateContent>
    </p:spTree>
    <p:extLst>
      <p:ext uri="{BB962C8B-B14F-4D97-AF65-F5344CB8AC3E}">
        <p14:creationId xmlns:p14="http://schemas.microsoft.com/office/powerpoint/2010/main" val="1373056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 Constructing</a:t>
            </a:r>
            <a:r>
              <a:rPr lang="en-IN" sz="2800" dirty="0"/>
              <a:t> </a:t>
            </a:r>
            <a:r>
              <a:rPr lang="en-US" i="1" dirty="0"/>
              <a:t>X</a:t>
            </a:r>
            <a:r>
              <a:rPr lang="en-US" dirty="0"/>
              <a:t> bar </a:t>
            </a:r>
            <a:r>
              <a:rPr lang="en-IN" dirty="0"/>
              <a:t>and</a:t>
            </a:r>
            <a:r>
              <a:rPr lang="en-IN" sz="2800" dirty="0"/>
              <a:t> </a:t>
            </a:r>
            <a:r>
              <a:rPr lang="en-IN" sz="2800" b="1" dirty="0"/>
              <a:t>R</a:t>
            </a:r>
            <a:r>
              <a:rPr lang="en-IN" sz="2800" dirty="0"/>
              <a:t> </a:t>
            </a:r>
            <a:r>
              <a:rPr lang="en-IN" dirty="0"/>
              <a:t>charts for a Process</a:t>
            </a:r>
            <a:r>
              <a:rPr lang="en-US" dirty="0"/>
              <a:t>—Slide 9</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600" dirty="0"/>
                  <a:t>For a sample size of 3, the mean factor, </a:t>
                </a:r>
                <a:r>
                  <a:rPr lang="en-IN" sz="2600" i="1" dirty="0"/>
                  <a:t>A</a:t>
                </a:r>
                <a14:m>
                  <m:oMath xmlns:m="http://schemas.openxmlformats.org/officeDocument/2006/math">
                    <m:r>
                      <a:rPr lang="en-IN" sz="2600" b="0" i="0" smtClean="0">
                        <a:latin typeface="Cambria Math" panose="02040503050406030204" pitchFamily="18" charset="0"/>
                      </a:rPr>
                      <m:t> </m:t>
                    </m:r>
                    <m:r>
                      <a:rPr lang="en-IN" sz="2600">
                        <a:latin typeface="Cambria Math" panose="02040503050406030204" pitchFamily="18" charset="0"/>
                      </a:rPr>
                      <m:t>=1.023</m:t>
                    </m:r>
                  </m:oMath>
                </a14:m>
                <a:r>
                  <a:rPr lang="en-IN" sz="2600" dirty="0"/>
                  <a:t>. Using a mean value of 0.4525 and an average range of 0.0575, the control limits for the </a:t>
                </a:r>
              </a:p>
              <a:p>
                <a:pPr>
                  <a:defRPr sz="2800"/>
                </a:pPr>
                <a:endParaRPr lang="en-IN" sz="2600" dirty="0"/>
              </a:p>
              <a:p>
                <a:pPr>
                  <a:defRPr sz="2800"/>
                </a:pPr>
                <a:endParaRPr lang="en-IN" sz="2600" dirty="0"/>
              </a:p>
              <a:p>
                <a:pPr>
                  <a:defRPr sz="2800"/>
                </a:pPr>
                <a:endParaRPr lang="ar-AE" sz="2600" dirty="0"/>
              </a:p>
              <a:p>
                <a:pPr>
                  <a:defRPr sz="2800"/>
                </a:pPr>
                <a:endParaRPr lang="ar-AE" sz="2600" dirty="0"/>
              </a:p>
              <a:p>
                <a:pPr>
                  <a:defRPr sz="2800"/>
                </a:pPr>
                <a:endParaRPr lang="ar-AE" sz="2600" dirty="0"/>
              </a:p>
              <a:p>
                <a:pPr>
                  <a:defRPr sz="2800"/>
                </a:pPr>
                <a:endParaRPr lang="ar-AE" sz="2600" dirty="0"/>
              </a:p>
              <a:p>
                <a:pPr algn="ctr"/>
                <a:r>
                  <a:rPr lang="ar-AE" sz="2600" dirty="0"/>
                  <a:t>​</a:t>
                </a:r>
              </a:p>
              <a:p>
                <a:pPr algn="l"/>
                <a:endParaRPr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a:stretch>
              </a:blipFill>
            </p:spPr>
            <p:txBody>
              <a:bodyPr/>
              <a:lstStyle/>
              <a:p>
                <a:r>
                  <a:rPr lang="en-IN">
                    <a:noFill/>
                  </a:rPr>
                  <a:t> </a:t>
                </a:r>
              </a:p>
            </p:txBody>
          </p:sp>
        </mc:Fallback>
      </mc:AlternateContent>
      <p:pic>
        <p:nvPicPr>
          <p:cNvPr id="4" name="Picture 3" descr="x bar">
            <a:extLst>
              <a:ext uri="{FF2B5EF4-FFF2-40B4-BE49-F238E27FC236}">
                <a16:creationId xmlns:a16="http://schemas.microsoft.com/office/drawing/2014/main" id="{32ED7812-E944-BCFD-028C-E7C0E14A8CAB}"/>
              </a:ext>
            </a:extLst>
          </p:cNvPr>
          <p:cNvPicPr>
            <a:picLocks noChangeAspect="1"/>
          </p:cNvPicPr>
          <p:nvPr/>
        </p:nvPicPr>
        <p:blipFill>
          <a:blip r:embed="rId3"/>
          <a:stretch>
            <a:fillRect/>
          </a:stretch>
        </p:blipFill>
        <p:spPr>
          <a:xfrm>
            <a:off x="3371853" y="1915323"/>
            <a:ext cx="266700" cy="323850"/>
          </a:xfrm>
          <a:prstGeom prst="rect">
            <a:avLst/>
          </a:prstGeom>
        </p:spPr>
      </p:pic>
      <p:sp>
        <p:nvSpPr>
          <p:cNvPr id="6" name="TextBox 5">
            <a:extLst>
              <a:ext uri="{FF2B5EF4-FFF2-40B4-BE49-F238E27FC236}">
                <a16:creationId xmlns:a16="http://schemas.microsoft.com/office/drawing/2014/main" id="{1EC8A184-0F58-77E0-CE03-A9FDF3F60E89}"/>
              </a:ext>
            </a:extLst>
          </p:cNvPr>
          <p:cNvSpPr txBox="1"/>
          <p:nvPr/>
        </p:nvSpPr>
        <p:spPr>
          <a:xfrm>
            <a:off x="3638553" y="1817904"/>
            <a:ext cx="1600201" cy="523220"/>
          </a:xfrm>
          <a:prstGeom prst="rect">
            <a:avLst/>
          </a:prstGeom>
          <a:noFill/>
        </p:spPr>
        <p:txBody>
          <a:bodyPr wrap="square">
            <a:spAutoFit/>
          </a:bodyPr>
          <a:lstStyle/>
          <a:p>
            <a:r>
              <a:rPr lang="en-IN" sz="2800" dirty="0"/>
              <a:t>chart are</a:t>
            </a:r>
          </a:p>
        </p:txBody>
      </p:sp>
      <p:sp>
        <p:nvSpPr>
          <p:cNvPr id="8" name="TextBox 7">
            <a:extLst>
              <a:ext uri="{FF2B5EF4-FFF2-40B4-BE49-F238E27FC236}">
                <a16:creationId xmlns:a16="http://schemas.microsoft.com/office/drawing/2014/main" id="{01B3E9DD-5A17-867B-450C-A2A2416577DA}"/>
              </a:ext>
            </a:extLst>
          </p:cNvPr>
          <p:cNvSpPr txBox="1"/>
          <p:nvPr/>
        </p:nvSpPr>
        <p:spPr>
          <a:xfrm>
            <a:off x="457199" y="2205297"/>
            <a:ext cx="4572000" cy="523220"/>
          </a:xfrm>
          <a:prstGeom prst="rect">
            <a:avLst/>
          </a:prstGeom>
          <a:noFill/>
        </p:spPr>
        <p:txBody>
          <a:bodyPr wrap="square">
            <a:spAutoFit/>
          </a:bodyPr>
          <a:lstStyle/>
          <a:p>
            <a:r>
              <a:rPr lang="en-IN" sz="2800" dirty="0"/>
              <a:t>determined as follows.</a:t>
            </a:r>
          </a:p>
        </p:txBody>
      </p:sp>
      <p:pic>
        <p:nvPicPr>
          <p:cNvPr id="10" name="Picture 9" descr="UCL equals x double bar plus A times r bar&#10;equals 0.4525 plus 1.023 times open parenthesis 0.0575 close parenthesis&#10;approximately equal to 0.5113 and, &#10;&#10;LCL equals x double bar minus A times r bar&#10;equals 0.4525 minus 1.023 times open parenthesis 0.0575 close parenthesis&#10;approximately equal to 0.3937.&#10;Center line equals x double bar equals 0.4525">
            <a:extLst>
              <a:ext uri="{FF2B5EF4-FFF2-40B4-BE49-F238E27FC236}">
                <a16:creationId xmlns:a16="http://schemas.microsoft.com/office/drawing/2014/main" id="{381CFA85-B9E1-23B7-6445-66245011ADA6}"/>
              </a:ext>
            </a:extLst>
          </p:cNvPr>
          <p:cNvPicPr>
            <a:picLocks noChangeAspect="1"/>
          </p:cNvPicPr>
          <p:nvPr/>
        </p:nvPicPr>
        <p:blipFill>
          <a:blip r:embed="rId4"/>
          <a:stretch>
            <a:fillRect/>
          </a:stretch>
        </p:blipFill>
        <p:spPr>
          <a:xfrm>
            <a:off x="2257428" y="2702608"/>
            <a:ext cx="4362450" cy="3152775"/>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 Constructing</a:t>
            </a:r>
            <a:r>
              <a:rPr lang="en-IN" sz="2800" dirty="0"/>
              <a:t> </a:t>
            </a:r>
            <a:r>
              <a:rPr lang="en-US" i="1" dirty="0"/>
              <a:t>X</a:t>
            </a:r>
            <a:r>
              <a:rPr lang="en-US" dirty="0"/>
              <a:t> bar </a:t>
            </a:r>
            <a:r>
              <a:rPr lang="en-IN" dirty="0"/>
              <a:t>and</a:t>
            </a:r>
            <a:r>
              <a:rPr lang="en-IN" sz="2800" dirty="0"/>
              <a:t> </a:t>
            </a:r>
            <a:r>
              <a:rPr lang="en-IN" sz="2800" b="1" dirty="0"/>
              <a:t>R</a:t>
            </a:r>
            <a:r>
              <a:rPr lang="en-IN" sz="2800" dirty="0"/>
              <a:t> </a:t>
            </a:r>
            <a:r>
              <a:rPr lang="en-IN" dirty="0"/>
              <a:t>charts for a Process</a:t>
            </a:r>
            <a:r>
              <a:rPr lang="en-US" dirty="0"/>
              <a:t>—Slide 10</a:t>
            </a:r>
            <a:endParaRPr dirty="0"/>
          </a:p>
        </p:txBody>
      </p:sp>
      <p:pic>
        <p:nvPicPr>
          <p:cNvPr id="7" name="Content Placeholder 6" descr="A control chart titled &quot;x bar Chart&quot; is shown. The vertical axis of the graph is labeled &quot;Sample Mean&quot; ranging from 0.38 to 0.52, in increments of 0.02. The horizontal axis of the graph is labeled &quot;Sample Number&quot; ranging from 0 to 8, in increments of 1. A horizontal line drawn from point 0.515 on the vertical axis is labeled &quot;U C L&quot;. A horizontal line drawn from point 0.457 on the vertical axis is labeled &quot;Center Line&quot;. A horizontal line drawn from point 0.396 on the vertical axis is labeled &quot;L C L&quot;. Few thinly populated dots are shown plotted along the center line as follows: Ordered pair 1 comma 0.453, ordered pair 2 comma 0.457, ordered pair 3 comma 0.433, ordered pair 4 comma 0.450, ordered pair 5 comma 0.460, ordered pair 6 comma 0.447, ordered pair 7 comma 0.470, and ordered pair 8 comma 0.450.">
            <a:extLst>
              <a:ext uri="{FF2B5EF4-FFF2-40B4-BE49-F238E27FC236}">
                <a16:creationId xmlns:a16="http://schemas.microsoft.com/office/drawing/2014/main" id="{445D7E99-D049-4DF6-A9AE-48B6E77DE1C8}"/>
              </a:ext>
            </a:extLst>
          </p:cNvPr>
          <p:cNvPicPr>
            <a:picLocks noGrp="1" noChangeAspect="1"/>
          </p:cNvPicPr>
          <p:nvPr>
            <p:ph sz="quarter" idx="11"/>
          </p:nvPr>
        </p:nvPicPr>
        <p:blipFill>
          <a:blip r:embed="rId2"/>
          <a:srcRect b="15483"/>
          <a:stretch>
            <a:fillRect/>
          </a:stretch>
        </p:blipFill>
        <p:spPr>
          <a:xfrm>
            <a:off x="1039973" y="1082675"/>
            <a:ext cx="7064053" cy="4098925"/>
          </a:xfrm>
        </p:spPr>
      </p:pic>
      <p:sp>
        <p:nvSpPr>
          <p:cNvPr id="3" name="TextBox 2">
            <a:extLst>
              <a:ext uri="{FF2B5EF4-FFF2-40B4-BE49-F238E27FC236}">
                <a16:creationId xmlns:a16="http://schemas.microsoft.com/office/drawing/2014/main" id="{9ACAD815-0EB2-D4DF-6731-BD1C0456A5C3}"/>
              </a:ext>
            </a:extLst>
          </p:cNvPr>
          <p:cNvSpPr txBox="1"/>
          <p:nvPr/>
        </p:nvSpPr>
        <p:spPr>
          <a:xfrm>
            <a:off x="3733800" y="5215938"/>
            <a:ext cx="1600200" cy="461665"/>
          </a:xfrm>
          <a:prstGeom prst="rect">
            <a:avLst/>
          </a:prstGeom>
          <a:noFill/>
        </p:spPr>
        <p:txBody>
          <a:bodyPr wrap="square">
            <a:spAutoFit/>
          </a:bodyPr>
          <a:lstStyle/>
          <a:p>
            <a:pPr algn="ctr"/>
            <a:r>
              <a:rPr lang="en-IN" sz="2400" dirty="0"/>
              <a:t>Figure 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 Constructing</a:t>
            </a:r>
            <a:r>
              <a:rPr lang="en-IN" sz="2800" dirty="0"/>
              <a:t> </a:t>
            </a:r>
            <a:r>
              <a:rPr lang="en-US" i="1" dirty="0"/>
              <a:t>X</a:t>
            </a:r>
            <a:r>
              <a:rPr lang="en-US" dirty="0"/>
              <a:t> bar </a:t>
            </a:r>
            <a:r>
              <a:rPr lang="en-IN" dirty="0"/>
              <a:t>and</a:t>
            </a:r>
            <a:r>
              <a:rPr lang="en-IN" sz="2800" dirty="0"/>
              <a:t> </a:t>
            </a:r>
            <a:r>
              <a:rPr lang="en-IN" sz="2800" b="1" dirty="0"/>
              <a:t>R</a:t>
            </a:r>
            <a:r>
              <a:rPr lang="en-IN" sz="2800" dirty="0"/>
              <a:t> </a:t>
            </a:r>
            <a:r>
              <a:rPr lang="en-IN" dirty="0"/>
              <a:t>charts for a Process</a:t>
            </a:r>
            <a:r>
              <a:rPr lang="en-US" dirty="0"/>
              <a:t>—Slide 11</a:t>
            </a:r>
            <a:endParaRPr dirty="0"/>
          </a:p>
        </p:txBody>
      </p:sp>
      <p:sp>
        <p:nvSpPr>
          <p:cNvPr id="3" name="Text Placeholder 2"/>
          <p:cNvSpPr>
            <a:spLocks noGrp="1"/>
          </p:cNvSpPr>
          <p:nvPr>
            <p:ph type="body" sz="quarter" idx="10"/>
          </p:nvPr>
        </p:nvSpPr>
        <p:spPr/>
        <p:txBody>
          <a:bodyPr>
            <a:normAutofit/>
          </a:bodyPr>
          <a:lstStyle/>
          <a:p>
            <a:pPr>
              <a:defRPr sz="2800"/>
            </a:pPr>
            <a:r>
              <a:rPr sz="2800" dirty="0"/>
              <a:t>Computing the control limits for the </a:t>
            </a:r>
            <a:r>
              <a:rPr lang="en-US" sz="2800" i="1" dirty="0"/>
              <a:t>R</a:t>
            </a:r>
            <a:r>
              <a:rPr sz="2800" dirty="0"/>
              <a:t> chart, we have</a:t>
            </a:r>
          </a:p>
        </p:txBody>
      </p:sp>
      <p:pic>
        <p:nvPicPr>
          <p:cNvPr id="7" name="Picture 6" descr="UCL equals r bar times D subscript 4&#10;equals 0.0575 times open parenthesis 2.574 close parenthesis&#10;approximately equal to 0.1480,&#10;LCL equals r bar times D subscript 3&#10;equals 0.0575 times open parenthesis 0 close parenthesis&#10;equals 0,&#10;Center line equals r bar equals 0.0575&#10;">
            <a:extLst>
              <a:ext uri="{FF2B5EF4-FFF2-40B4-BE49-F238E27FC236}">
                <a16:creationId xmlns:a16="http://schemas.microsoft.com/office/drawing/2014/main" id="{EB83C6E5-A444-81E5-F13A-47286F2BB7DA}"/>
              </a:ext>
            </a:extLst>
          </p:cNvPr>
          <p:cNvPicPr>
            <a:picLocks noChangeAspect="1"/>
          </p:cNvPicPr>
          <p:nvPr/>
        </p:nvPicPr>
        <p:blipFill>
          <a:blip r:embed="rId2"/>
          <a:stretch>
            <a:fillRect/>
          </a:stretch>
        </p:blipFill>
        <p:spPr>
          <a:xfrm>
            <a:off x="2771775" y="1778683"/>
            <a:ext cx="3600450" cy="340995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 Constructing</a:t>
            </a:r>
            <a:r>
              <a:rPr lang="en-IN" sz="2800" dirty="0"/>
              <a:t> </a:t>
            </a:r>
            <a:r>
              <a:rPr lang="en-US" i="1" dirty="0"/>
              <a:t>X</a:t>
            </a:r>
            <a:r>
              <a:rPr lang="en-US" dirty="0"/>
              <a:t> bar </a:t>
            </a:r>
            <a:r>
              <a:rPr lang="en-IN" dirty="0"/>
              <a:t>and</a:t>
            </a:r>
            <a:r>
              <a:rPr lang="en-IN" sz="2800" dirty="0"/>
              <a:t> </a:t>
            </a:r>
            <a:r>
              <a:rPr lang="en-IN" sz="2800" b="1" dirty="0"/>
              <a:t>R</a:t>
            </a:r>
            <a:r>
              <a:rPr lang="en-IN" sz="2800" dirty="0"/>
              <a:t> </a:t>
            </a:r>
            <a:r>
              <a:rPr lang="en-IN" dirty="0"/>
              <a:t>charts for a Process</a:t>
            </a:r>
            <a:r>
              <a:rPr lang="en-US" dirty="0"/>
              <a:t>—Slide 12</a:t>
            </a:r>
            <a:endParaRPr dirty="0"/>
          </a:p>
        </p:txBody>
      </p:sp>
      <p:pic>
        <p:nvPicPr>
          <p:cNvPr id="6" name="Picture 5" descr="A control chart titled “ R Chart” is shown. The vertical axis of the graph is labeled “Sample Mean” ranging from 0 to 0.16, in increments of 0.02. The horizontal axis of the graph is labeled “Sample Number” ranging from 0 to 8, in increments of 1. A horizontal line drawn from point 0.15 on the vertical axis is labeled “U C L.” A horizontal line drawn from point 0.058 on the vertical axis is labeled “Center Line&quot;. A horizontal line drawn from point 0 on the vertical axis is labeled “L C L&quot;. The sample ranges previously calculated in the table 4 values are plotted, all are above the L C L and below the U C L.">
            <a:extLst>
              <a:ext uri="{FF2B5EF4-FFF2-40B4-BE49-F238E27FC236}">
                <a16:creationId xmlns:a16="http://schemas.microsoft.com/office/drawing/2014/main" id="{C1BBB70D-1768-46F4-B6E0-1557EC077C68}"/>
              </a:ext>
            </a:extLst>
          </p:cNvPr>
          <p:cNvPicPr>
            <a:picLocks noChangeAspect="1"/>
          </p:cNvPicPr>
          <p:nvPr/>
        </p:nvPicPr>
        <p:blipFill>
          <a:blip r:embed="rId2"/>
          <a:srcRect b="6541"/>
          <a:stretch>
            <a:fillRect/>
          </a:stretch>
        </p:blipFill>
        <p:spPr>
          <a:xfrm>
            <a:off x="1717445" y="1029287"/>
            <a:ext cx="5709110" cy="4533313"/>
          </a:xfrm>
          <a:prstGeom prst="rect">
            <a:avLst/>
          </a:prstGeom>
        </p:spPr>
      </p:pic>
      <p:sp>
        <p:nvSpPr>
          <p:cNvPr id="3" name="TextBox 2">
            <a:extLst>
              <a:ext uri="{FF2B5EF4-FFF2-40B4-BE49-F238E27FC236}">
                <a16:creationId xmlns:a16="http://schemas.microsoft.com/office/drawing/2014/main" id="{A3E4BFD5-5E86-987B-C7B4-19ECD060B7E0}"/>
              </a:ext>
            </a:extLst>
          </p:cNvPr>
          <p:cNvSpPr txBox="1"/>
          <p:nvPr/>
        </p:nvSpPr>
        <p:spPr>
          <a:xfrm>
            <a:off x="3771900" y="5486400"/>
            <a:ext cx="1600200" cy="461665"/>
          </a:xfrm>
          <a:prstGeom prst="rect">
            <a:avLst/>
          </a:prstGeom>
          <a:noFill/>
        </p:spPr>
        <p:txBody>
          <a:bodyPr wrap="square">
            <a:spAutoFit/>
          </a:bodyPr>
          <a:lstStyle/>
          <a:p>
            <a:pPr algn="ctr"/>
            <a:r>
              <a:rPr lang="en-IN" sz="2400" dirty="0"/>
              <a:t>Figure 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 Constructing</a:t>
            </a:r>
            <a:r>
              <a:rPr lang="en-IN" sz="2800" dirty="0"/>
              <a:t> </a:t>
            </a:r>
            <a:r>
              <a:rPr lang="en-US" i="1" dirty="0"/>
              <a:t>X</a:t>
            </a:r>
            <a:r>
              <a:rPr lang="en-US" dirty="0"/>
              <a:t> bar </a:t>
            </a:r>
            <a:r>
              <a:rPr lang="en-IN" dirty="0"/>
              <a:t>and</a:t>
            </a:r>
            <a:r>
              <a:rPr lang="en-IN" sz="2800" dirty="0"/>
              <a:t> </a:t>
            </a:r>
            <a:r>
              <a:rPr lang="en-IN" sz="2800" b="1" dirty="0"/>
              <a:t>R</a:t>
            </a:r>
            <a:r>
              <a:rPr lang="en-IN" sz="2800" dirty="0"/>
              <a:t> </a:t>
            </a:r>
            <a:r>
              <a:rPr lang="en-IN" dirty="0"/>
              <a:t>charts for a Process</a:t>
            </a:r>
            <a:r>
              <a:rPr lang="en-US" dirty="0"/>
              <a:t>—Slide 13</a:t>
            </a:r>
            <a:endParaRPr dirty="0"/>
          </a:p>
        </p:txBody>
      </p:sp>
      <p:sp>
        <p:nvSpPr>
          <p:cNvPr id="3" name="Text Placeholder 2"/>
          <p:cNvSpPr>
            <a:spLocks noGrp="1"/>
          </p:cNvSpPr>
          <p:nvPr>
            <p:ph type="body" sz="quarter" idx="10"/>
          </p:nvPr>
        </p:nvSpPr>
        <p:spPr/>
        <p:txBody>
          <a:bodyPr>
            <a:normAutofit/>
          </a:bodyPr>
          <a:lstStyle/>
          <a:p>
            <a:pPr>
              <a:defRPr sz="2800"/>
            </a:pPr>
            <a:r>
              <a:rPr sz="2800" dirty="0"/>
              <a:t>Examining the </a:t>
            </a:r>
            <a:endParaRPr lang="en-US" sz="2800" dirty="0"/>
          </a:p>
          <a:p>
            <a:pPr>
              <a:defRPr sz="2800"/>
            </a:pPr>
            <a:endParaRPr lang="en-US" sz="2800" dirty="0"/>
          </a:p>
          <a:p>
            <a:pPr>
              <a:defRPr sz="2800"/>
            </a:pPr>
            <a:endParaRPr lang="en-IN" dirty="0"/>
          </a:p>
          <a:p>
            <a:pPr>
              <a:defRPr sz="2800"/>
            </a:pPr>
            <a:endParaRPr lang="en-IN" sz="2800" dirty="0"/>
          </a:p>
        </p:txBody>
      </p:sp>
      <p:pic>
        <p:nvPicPr>
          <p:cNvPr id="4" name="Picture 3" descr="x bar">
            <a:extLst>
              <a:ext uri="{FF2B5EF4-FFF2-40B4-BE49-F238E27FC236}">
                <a16:creationId xmlns:a16="http://schemas.microsoft.com/office/drawing/2014/main" id="{D067EB86-A469-598B-0DBD-8DA6B99939C1}"/>
              </a:ext>
            </a:extLst>
          </p:cNvPr>
          <p:cNvPicPr>
            <a:picLocks noChangeAspect="1"/>
          </p:cNvPicPr>
          <p:nvPr/>
        </p:nvPicPr>
        <p:blipFill>
          <a:blip r:embed="rId2"/>
          <a:stretch>
            <a:fillRect/>
          </a:stretch>
        </p:blipFill>
        <p:spPr>
          <a:xfrm>
            <a:off x="2667000" y="1143000"/>
            <a:ext cx="266700" cy="323850"/>
          </a:xfrm>
          <a:prstGeom prst="rect">
            <a:avLst/>
          </a:prstGeom>
        </p:spPr>
      </p:pic>
      <p:sp>
        <p:nvSpPr>
          <p:cNvPr id="7" name="TextBox 6">
            <a:extLst>
              <a:ext uri="{FF2B5EF4-FFF2-40B4-BE49-F238E27FC236}">
                <a16:creationId xmlns:a16="http://schemas.microsoft.com/office/drawing/2014/main" id="{56A5AF8B-515A-6499-4334-2549F6EB4040}"/>
              </a:ext>
            </a:extLst>
          </p:cNvPr>
          <p:cNvSpPr txBox="1"/>
          <p:nvPr/>
        </p:nvSpPr>
        <p:spPr>
          <a:xfrm>
            <a:off x="2933700" y="1029287"/>
            <a:ext cx="5410200" cy="523220"/>
          </a:xfrm>
          <a:prstGeom prst="rect">
            <a:avLst/>
          </a:prstGeom>
          <a:noFill/>
        </p:spPr>
        <p:txBody>
          <a:bodyPr wrap="square">
            <a:spAutoFit/>
          </a:bodyPr>
          <a:lstStyle/>
          <a:p>
            <a:r>
              <a:rPr lang="en-US" sz="2800" dirty="0"/>
              <a:t>chart and </a:t>
            </a:r>
            <a:r>
              <a:rPr lang="en-US" sz="2800" i="1" dirty="0"/>
              <a:t>R</a:t>
            </a:r>
            <a:r>
              <a:rPr lang="en-US" sz="2800" dirty="0"/>
              <a:t> chart, one can see that</a:t>
            </a:r>
            <a:endParaRPr lang="en-IN" sz="2800" dirty="0"/>
          </a:p>
        </p:txBody>
      </p:sp>
      <p:sp>
        <p:nvSpPr>
          <p:cNvPr id="9" name="TextBox 8">
            <a:extLst>
              <a:ext uri="{FF2B5EF4-FFF2-40B4-BE49-F238E27FC236}">
                <a16:creationId xmlns:a16="http://schemas.microsoft.com/office/drawing/2014/main" id="{80CB43BF-EDA9-6A26-09C0-B2CA3F63B1CF}"/>
              </a:ext>
            </a:extLst>
          </p:cNvPr>
          <p:cNvSpPr txBox="1"/>
          <p:nvPr/>
        </p:nvSpPr>
        <p:spPr>
          <a:xfrm>
            <a:off x="457200" y="1447800"/>
            <a:ext cx="8229600" cy="1384995"/>
          </a:xfrm>
          <a:prstGeom prst="rect">
            <a:avLst/>
          </a:prstGeom>
          <a:noFill/>
        </p:spPr>
        <p:txBody>
          <a:bodyPr wrap="square">
            <a:spAutoFit/>
          </a:bodyPr>
          <a:lstStyle/>
          <a:p>
            <a:r>
              <a:rPr lang="en-US" sz="2800" dirty="0"/>
              <a:t>both the process mean and variability are within the control limits. That is, each of the sample means and sample ranges falls within the control limits of the </a:t>
            </a:r>
            <a:endParaRPr lang="en-IN" sz="2800" dirty="0"/>
          </a:p>
        </p:txBody>
      </p:sp>
      <p:pic>
        <p:nvPicPr>
          <p:cNvPr id="5" name="Picture 4" descr="x bar">
            <a:extLst>
              <a:ext uri="{FF2B5EF4-FFF2-40B4-BE49-F238E27FC236}">
                <a16:creationId xmlns:a16="http://schemas.microsoft.com/office/drawing/2014/main" id="{08BCF33C-6653-F2AB-C2CE-0B82064579AC}"/>
              </a:ext>
            </a:extLst>
          </p:cNvPr>
          <p:cNvPicPr>
            <a:picLocks noChangeAspect="1"/>
          </p:cNvPicPr>
          <p:nvPr/>
        </p:nvPicPr>
        <p:blipFill>
          <a:blip r:embed="rId2"/>
          <a:stretch>
            <a:fillRect/>
          </a:stretch>
        </p:blipFill>
        <p:spPr>
          <a:xfrm>
            <a:off x="7848600" y="2419350"/>
            <a:ext cx="266700" cy="323850"/>
          </a:xfrm>
          <a:prstGeom prst="rect">
            <a:avLst/>
          </a:prstGeom>
        </p:spPr>
      </p:pic>
      <p:sp>
        <p:nvSpPr>
          <p:cNvPr id="11" name="TextBox 10">
            <a:extLst>
              <a:ext uri="{FF2B5EF4-FFF2-40B4-BE49-F238E27FC236}">
                <a16:creationId xmlns:a16="http://schemas.microsoft.com/office/drawing/2014/main" id="{01866086-E654-C01C-8635-F7764191EB49}"/>
              </a:ext>
            </a:extLst>
          </p:cNvPr>
          <p:cNvSpPr txBox="1"/>
          <p:nvPr/>
        </p:nvSpPr>
        <p:spPr>
          <a:xfrm>
            <a:off x="457200" y="2743200"/>
            <a:ext cx="8229600" cy="954107"/>
          </a:xfrm>
          <a:prstGeom prst="rect">
            <a:avLst/>
          </a:prstGeom>
          <a:noFill/>
        </p:spPr>
        <p:txBody>
          <a:bodyPr wrap="square">
            <a:spAutoFit/>
          </a:bodyPr>
          <a:lstStyle/>
          <a:p>
            <a:pPr>
              <a:defRPr sz="2800"/>
            </a:pPr>
            <a:r>
              <a:rPr lang="en-US" sz="2800" dirty="0"/>
              <a:t>chart and </a:t>
            </a:r>
            <a:r>
              <a:rPr lang="en-US" sz="2800" i="1" dirty="0"/>
              <a:t>R</a:t>
            </a:r>
            <a:r>
              <a:rPr lang="en-US" sz="2800" dirty="0"/>
              <a:t> chart, respectively, indicating that the process is in control.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37D03-3687-4D2F-A1B7-0359B7FD3A54}"/>
              </a:ext>
            </a:extLst>
          </p:cNvPr>
          <p:cNvSpPr>
            <a:spLocks noGrp="1"/>
          </p:cNvSpPr>
          <p:nvPr>
            <p:ph type="title"/>
          </p:nvPr>
        </p:nvSpPr>
        <p:spPr/>
        <p:txBody>
          <a:bodyPr>
            <a:noAutofit/>
          </a:bodyPr>
          <a:lstStyle/>
          <a:p>
            <a:r>
              <a:rPr lang="en-IN" sz="2400" dirty="0"/>
              <a:t>Formula: 3</a:t>
            </a:r>
            <a:r>
              <a:rPr lang="el-GR" sz="2400" i="1" dirty="0"/>
              <a:t>σ</a:t>
            </a:r>
            <a:r>
              <a:rPr lang="en-IN" sz="2400" dirty="0"/>
              <a:t> Control Limits for </a:t>
            </a:r>
            <a:r>
              <a:rPr lang="en-IN" sz="2400" i="1" dirty="0"/>
              <a:t>X</a:t>
            </a:r>
            <a:r>
              <a:rPr lang="en-IN" sz="2400" dirty="0"/>
              <a:t> bar When Standard Values of the Process Mean and Standard Deviation Are Known</a:t>
            </a:r>
            <a:r>
              <a:rPr lang="en-US" sz="2400" dirty="0"/>
              <a:t>—Slide 1</a:t>
            </a:r>
            <a:endParaRPr lang="en-IN" sz="2400" dirty="0"/>
          </a:p>
        </p:txBody>
      </p:sp>
      <p:sp>
        <p:nvSpPr>
          <p:cNvPr id="3" name="Text Placeholder 2">
            <a:extLst>
              <a:ext uri="{FF2B5EF4-FFF2-40B4-BE49-F238E27FC236}">
                <a16:creationId xmlns:a16="http://schemas.microsoft.com/office/drawing/2014/main" id="{923BFCE3-9A6D-4E7D-B563-DAC01688AF57}"/>
              </a:ext>
              <a:ext uri="{C183D7F6-B498-43B3-948B-1728B52AA6E4}">
                <adec:decorative xmlns:adec="http://schemas.microsoft.com/office/drawing/2017/decorative" val="1"/>
              </a:ext>
            </a:extLst>
          </p:cNvPr>
          <p:cNvSpPr>
            <a:spLocks noGrp="1"/>
          </p:cNvSpPr>
          <p:nvPr>
            <p:ph type="body" sz="quarter" idx="10"/>
          </p:nvPr>
        </p:nvSpPr>
        <p:spPr>
          <a:xfrm>
            <a:off x="457200" y="1082078"/>
            <a:ext cx="8229600" cy="3947122"/>
          </a:xfrm>
        </p:spPr>
        <p:txBody>
          <a:bodyPr/>
          <a:lstStyle/>
          <a:p>
            <a:endParaRPr lang="en-IN" dirty="0"/>
          </a:p>
          <a:p>
            <a:endParaRPr lang="en-IN" dirty="0"/>
          </a:p>
          <a:p>
            <a:endParaRPr lang="en-IN" dirty="0"/>
          </a:p>
          <a:p>
            <a:endParaRPr lang="en-IN" dirty="0"/>
          </a:p>
          <a:p>
            <a:endParaRPr lang="en-IN" dirty="0"/>
          </a:p>
        </p:txBody>
      </p:sp>
      <p:pic>
        <p:nvPicPr>
          <p:cNvPr id="6" name="Picture 5" descr="Upper Control Limit UCL equals mu plus 3 times sigma subscript x bar equals mu plus open fraction 3 sigma divided by square root of n close fraction.&#10;Lower Control Limit LCL equals mu minus 3 times sigma subscript x bar equals mu minus open fraction 3 sigma divided by square root of n close fraction.&#10;Center line equals mu.&#10;">
            <a:extLst>
              <a:ext uri="{FF2B5EF4-FFF2-40B4-BE49-F238E27FC236}">
                <a16:creationId xmlns:a16="http://schemas.microsoft.com/office/drawing/2014/main" id="{5D4BEE46-264B-C8FC-6B58-825FD6B95CA9}"/>
              </a:ext>
            </a:extLst>
          </p:cNvPr>
          <p:cNvPicPr>
            <a:picLocks noChangeAspect="1"/>
          </p:cNvPicPr>
          <p:nvPr/>
        </p:nvPicPr>
        <p:blipFill>
          <a:blip r:embed="rId2"/>
          <a:stretch>
            <a:fillRect/>
          </a:stretch>
        </p:blipFill>
        <p:spPr>
          <a:xfrm>
            <a:off x="1371600" y="1228725"/>
            <a:ext cx="5876925" cy="2200275"/>
          </a:xfrm>
          <a:prstGeom prst="rect">
            <a:avLst/>
          </a:prstGeom>
        </p:spPr>
      </p:pic>
      <p:sp>
        <p:nvSpPr>
          <p:cNvPr id="10" name="TextBox 9">
            <a:extLst>
              <a:ext uri="{FF2B5EF4-FFF2-40B4-BE49-F238E27FC236}">
                <a16:creationId xmlns:a16="http://schemas.microsoft.com/office/drawing/2014/main" id="{C0C6034C-D6C1-85CB-E2E9-5AC8576B2950}"/>
              </a:ext>
            </a:extLst>
          </p:cNvPr>
          <p:cNvSpPr txBox="1"/>
          <p:nvPr/>
        </p:nvSpPr>
        <p:spPr>
          <a:xfrm>
            <a:off x="457200" y="3575647"/>
            <a:ext cx="8153400" cy="1384995"/>
          </a:xfrm>
          <a:prstGeom prst="rect">
            <a:avLst/>
          </a:prstGeom>
          <a:noFill/>
        </p:spPr>
        <p:txBody>
          <a:bodyPr wrap="square">
            <a:spAutoFit/>
          </a:bodyPr>
          <a:lstStyle/>
          <a:p>
            <a:r>
              <a:rPr lang="en-IN" sz="2800" dirty="0">
                <a:solidFill>
                  <a:srgbClr val="000000"/>
                </a:solidFill>
              </a:rPr>
              <a:t>where </a:t>
            </a:r>
            <a:r>
              <a:rPr lang="el-GR" sz="2800" i="1" dirty="0">
                <a:solidFill>
                  <a:srgbClr val="000000"/>
                </a:solidFill>
                <a:latin typeface="Calibri" panose="020F0502020204030204" pitchFamily="34" charset="0"/>
                <a:ea typeface="Calibri" panose="020F0502020204030204" pitchFamily="34" charset="0"/>
                <a:cs typeface="Calibri" panose="020F0502020204030204" pitchFamily="34" charset="0"/>
              </a:rPr>
              <a:t>μ</a:t>
            </a:r>
            <a:r>
              <a:rPr lang="en-IN" sz="2800" i="1" dirty="0">
                <a:solidFill>
                  <a:srgbClr val="000000"/>
                </a:solidFill>
                <a:latin typeface="Cambria Math" panose="02040503050406030204" pitchFamily="18" charset="0"/>
                <a:ea typeface="Cambria Math" panose="02040503050406030204" pitchFamily="18" charset="0"/>
              </a:rPr>
              <a:t> </a:t>
            </a:r>
            <a:r>
              <a:rPr lang="en-IN" sz="2800" dirty="0">
                <a:solidFill>
                  <a:srgbClr val="000000"/>
                </a:solidFill>
              </a:rPr>
              <a:t>is the process mean, </a:t>
            </a:r>
            <a:r>
              <a:rPr lang="el-GR" sz="2800" i="1" dirty="0">
                <a:solidFill>
                  <a:srgbClr val="000000"/>
                </a:solidFill>
              </a:rPr>
              <a:t>σ</a:t>
            </a:r>
            <a:r>
              <a:rPr lang="en-IN" sz="2800" dirty="0">
                <a:solidFill>
                  <a:srgbClr val="000000"/>
                </a:solidFill>
              </a:rPr>
              <a:t> is the process standard deviation, and </a:t>
            </a:r>
            <a:r>
              <a:rPr lang="en-IN" sz="2800" i="1" dirty="0">
                <a:solidFill>
                  <a:srgbClr val="000000"/>
                </a:solidFill>
              </a:rPr>
              <a:t>n</a:t>
            </a:r>
            <a:r>
              <a:rPr lang="en-IN" sz="2800" dirty="0">
                <a:solidFill>
                  <a:srgbClr val="000000"/>
                </a:solidFill>
              </a:rPr>
              <a:t> is the number of observations in each sample.</a:t>
            </a:r>
          </a:p>
        </p:txBody>
      </p:sp>
    </p:spTree>
    <p:extLst>
      <p:ext uri="{BB962C8B-B14F-4D97-AF65-F5344CB8AC3E}">
        <p14:creationId xmlns:p14="http://schemas.microsoft.com/office/powerpoint/2010/main" val="736049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sz="2800" dirty="0"/>
              <a:t>Formula: 3</a:t>
            </a:r>
            <a:r>
              <a:rPr lang="el-GR" sz="2800" i="1" dirty="0"/>
              <a:t>σ</a:t>
            </a:r>
            <a:r>
              <a:rPr lang="en-IN" sz="2800" dirty="0"/>
              <a:t> Control Limits for </a:t>
            </a:r>
            <a:r>
              <a:rPr lang="en-IN" sz="2800" i="1" dirty="0"/>
              <a:t>X</a:t>
            </a:r>
            <a:r>
              <a:rPr lang="en-IN" sz="2800" dirty="0"/>
              <a:t> bar When Standard Values of the Process Mean and Standard Deviation Are Known</a:t>
            </a:r>
            <a:r>
              <a:rPr lang="en-US" sz="2800" dirty="0"/>
              <a:t>—Slide 2</a:t>
            </a:r>
            <a:endParaRPr sz="2600" dirty="0"/>
          </a:p>
        </p:txBody>
      </p:sp>
      <p:sp>
        <p:nvSpPr>
          <p:cNvPr id="5" name="Text Placeholder 2">
            <a:extLst>
              <a:ext uri="{FF2B5EF4-FFF2-40B4-BE49-F238E27FC236}">
                <a16:creationId xmlns:a16="http://schemas.microsoft.com/office/drawing/2014/main" id="{8F25EA8B-9352-4B41-8EA6-0F86E04AAB9F}"/>
              </a:ext>
              <a:ext uri="{C183D7F6-B498-43B3-948B-1728B52AA6E4}">
                <adec:decorative xmlns:adec="http://schemas.microsoft.com/office/drawing/2017/decorative" val="1"/>
              </a:ext>
            </a:extLst>
          </p:cNvPr>
          <p:cNvSpPr txBox="1">
            <a:spLocks/>
          </p:cNvSpPr>
          <p:nvPr/>
        </p:nvSpPr>
        <p:spPr>
          <a:xfrm>
            <a:off x="457200" y="1112539"/>
            <a:ext cx="8229600" cy="4632922"/>
          </a:xfrm>
          <a:prstGeom prst="rect">
            <a:avLst/>
          </a:prstGeom>
          <a:solidFill>
            <a:schemeClr val="accent3"/>
          </a:solidFill>
          <a:ln w="28575">
            <a:solidFill>
              <a:srgbClr val="000000"/>
            </a:solidFill>
          </a:ln>
        </p:spPr>
        <p:txBody>
          <a:bodyPr>
            <a:normAutofit/>
          </a:bodyPr>
          <a:lstStyle>
            <a:lvl1pPr marL="0" indent="0" algn="l" defTabSz="914400" rtl="0" eaLnBrk="1" latinLnBrk="0" hangingPunct="1">
              <a:spcBef>
                <a:spcPct val="20000"/>
              </a:spcBef>
              <a:buFont typeface="Arial" pitchFamily="34" charset="0"/>
              <a:buNone/>
              <a:defRPr sz="2800" kern="1200">
                <a:solidFill>
                  <a:srgbClr val="000000"/>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IN" dirty="0"/>
              <a:t>​</a:t>
            </a:r>
          </a:p>
          <a:p>
            <a:pPr algn="ctr"/>
            <a:endParaRPr lang="en-IN" dirty="0"/>
          </a:p>
          <a:p>
            <a:pPr algn="ctr"/>
            <a:endParaRPr lang="en-IN" dirty="0"/>
          </a:p>
          <a:p>
            <a:endParaRPr lang="en-US" dirty="0"/>
          </a:p>
          <a:p>
            <a:r>
              <a:rPr lang="en-US" dirty="0"/>
              <a:t>	</a:t>
            </a:r>
            <a:endParaRPr lang="en-IN" dirty="0"/>
          </a:p>
          <a:p>
            <a:r>
              <a:rPr lang="en-US" dirty="0"/>
              <a:t>       </a:t>
            </a:r>
            <a:r>
              <a:rPr lang="ar-AE" dirty="0"/>
              <a:t> </a:t>
            </a:r>
            <a:endParaRPr lang="en-IN" dirty="0"/>
          </a:p>
          <a:p>
            <a:r>
              <a:rPr lang="en-IN" dirty="0"/>
              <a:t>					</a:t>
            </a:r>
          </a:p>
          <a:p>
            <a:endParaRPr lang="en-IN" dirty="0"/>
          </a:p>
        </p:txBody>
      </p:sp>
      <p:pic>
        <p:nvPicPr>
          <p:cNvPr id="9" name="Picture 8" descr="UCL equals x double bar plus A times R bar.&#10;LCL equals x double bar minus A times R bar.&#10;Center line equals x double bar.">
            <a:extLst>
              <a:ext uri="{FF2B5EF4-FFF2-40B4-BE49-F238E27FC236}">
                <a16:creationId xmlns:a16="http://schemas.microsoft.com/office/drawing/2014/main" id="{828BE7D2-9471-1B00-4979-B559ECD7C65C}"/>
              </a:ext>
            </a:extLst>
          </p:cNvPr>
          <p:cNvPicPr>
            <a:picLocks noChangeAspect="1"/>
          </p:cNvPicPr>
          <p:nvPr/>
        </p:nvPicPr>
        <p:blipFill>
          <a:blip r:embed="rId2"/>
          <a:stretch>
            <a:fillRect/>
          </a:stretch>
        </p:blipFill>
        <p:spPr>
          <a:xfrm>
            <a:off x="2924175" y="1241448"/>
            <a:ext cx="3019425" cy="1581150"/>
          </a:xfrm>
          <a:prstGeom prst="rect">
            <a:avLst/>
          </a:prstGeom>
        </p:spPr>
      </p:pic>
      <p:sp>
        <p:nvSpPr>
          <p:cNvPr id="14" name="TextBox 13">
            <a:extLst>
              <a:ext uri="{FF2B5EF4-FFF2-40B4-BE49-F238E27FC236}">
                <a16:creationId xmlns:a16="http://schemas.microsoft.com/office/drawing/2014/main" id="{1498D8C9-BC19-3ED3-9DAE-0690FB7D179D}"/>
              </a:ext>
            </a:extLst>
          </p:cNvPr>
          <p:cNvSpPr txBox="1"/>
          <p:nvPr/>
        </p:nvSpPr>
        <p:spPr>
          <a:xfrm>
            <a:off x="457200" y="2635554"/>
            <a:ext cx="1219200" cy="523220"/>
          </a:xfrm>
          <a:prstGeom prst="rect">
            <a:avLst/>
          </a:prstGeom>
          <a:noFill/>
        </p:spPr>
        <p:txBody>
          <a:bodyPr wrap="square">
            <a:spAutoFit/>
          </a:bodyPr>
          <a:lstStyle/>
          <a:p>
            <a:r>
              <a:rPr lang="en-IN" sz="2800" dirty="0">
                <a:solidFill>
                  <a:srgbClr val="000000"/>
                </a:solidFill>
              </a:rPr>
              <a:t>where</a:t>
            </a:r>
          </a:p>
        </p:txBody>
      </p:sp>
      <p:pic>
        <p:nvPicPr>
          <p:cNvPr id="16" name="Picture 15" descr="R bar equals to ">
            <a:extLst>
              <a:ext uri="{FF2B5EF4-FFF2-40B4-BE49-F238E27FC236}">
                <a16:creationId xmlns:a16="http://schemas.microsoft.com/office/drawing/2014/main" id="{00BFA02E-024D-AF1C-E2D1-DBBCDB20B2E8}"/>
              </a:ext>
            </a:extLst>
          </p:cNvPr>
          <p:cNvPicPr>
            <a:picLocks noChangeAspect="1"/>
          </p:cNvPicPr>
          <p:nvPr/>
        </p:nvPicPr>
        <p:blipFill>
          <a:blip r:embed="rId3"/>
          <a:stretch>
            <a:fillRect/>
          </a:stretch>
        </p:blipFill>
        <p:spPr>
          <a:xfrm>
            <a:off x="514350" y="3181279"/>
            <a:ext cx="561975" cy="371475"/>
          </a:xfrm>
          <a:prstGeom prst="rect">
            <a:avLst/>
          </a:prstGeom>
        </p:spPr>
      </p:pic>
      <p:sp>
        <p:nvSpPr>
          <p:cNvPr id="12" name="TextBox 11">
            <a:extLst>
              <a:ext uri="{FF2B5EF4-FFF2-40B4-BE49-F238E27FC236}">
                <a16:creationId xmlns:a16="http://schemas.microsoft.com/office/drawing/2014/main" id="{CAF05F95-6BF9-CE9F-C3DF-2C6BE2471319}"/>
              </a:ext>
            </a:extLst>
          </p:cNvPr>
          <p:cNvSpPr txBox="1"/>
          <p:nvPr/>
        </p:nvSpPr>
        <p:spPr>
          <a:xfrm>
            <a:off x="990600" y="3124527"/>
            <a:ext cx="5000625" cy="523220"/>
          </a:xfrm>
          <a:prstGeom prst="rect">
            <a:avLst/>
          </a:prstGeom>
          <a:noFill/>
        </p:spPr>
        <p:txBody>
          <a:bodyPr wrap="square">
            <a:spAutoFit/>
          </a:bodyPr>
          <a:lstStyle/>
          <a:p>
            <a:r>
              <a:rPr lang="ar-AE" sz="2800" dirty="0">
                <a:solidFill>
                  <a:srgbClr val="000000"/>
                </a:solidFill>
              </a:rPr>
              <a:t> </a:t>
            </a:r>
            <a:r>
              <a:rPr lang="en-IN" sz="2800" dirty="0">
                <a:solidFill>
                  <a:srgbClr val="000000"/>
                </a:solidFill>
              </a:rPr>
              <a:t>the mean of the sample ranges,</a:t>
            </a:r>
          </a:p>
        </p:txBody>
      </p:sp>
      <p:pic>
        <p:nvPicPr>
          <p:cNvPr id="21" name="Picture 20" descr="X double bar equals to">
            <a:extLst>
              <a:ext uri="{FF2B5EF4-FFF2-40B4-BE49-F238E27FC236}">
                <a16:creationId xmlns:a16="http://schemas.microsoft.com/office/drawing/2014/main" id="{ABA8ACD5-B15A-878D-B31E-9176BF5FF277}"/>
              </a:ext>
            </a:extLst>
          </p:cNvPr>
          <p:cNvPicPr>
            <a:picLocks noChangeAspect="1"/>
          </p:cNvPicPr>
          <p:nvPr/>
        </p:nvPicPr>
        <p:blipFill>
          <a:blip r:embed="rId4"/>
          <a:stretch>
            <a:fillRect/>
          </a:stretch>
        </p:blipFill>
        <p:spPr>
          <a:xfrm>
            <a:off x="514350" y="3751215"/>
            <a:ext cx="552450" cy="390525"/>
          </a:xfrm>
          <a:prstGeom prst="rect">
            <a:avLst/>
          </a:prstGeom>
        </p:spPr>
      </p:pic>
      <p:sp>
        <p:nvSpPr>
          <p:cNvPr id="19" name="TextBox 18">
            <a:extLst>
              <a:ext uri="{FF2B5EF4-FFF2-40B4-BE49-F238E27FC236}">
                <a16:creationId xmlns:a16="http://schemas.microsoft.com/office/drawing/2014/main" id="{D8294AE1-BE6F-6322-4861-E93B70A2E5AA}"/>
              </a:ext>
            </a:extLst>
          </p:cNvPr>
          <p:cNvSpPr txBox="1"/>
          <p:nvPr/>
        </p:nvSpPr>
        <p:spPr>
          <a:xfrm>
            <a:off x="1066800" y="3683374"/>
            <a:ext cx="5562600" cy="523220"/>
          </a:xfrm>
          <a:prstGeom prst="rect">
            <a:avLst/>
          </a:prstGeom>
          <a:noFill/>
        </p:spPr>
        <p:txBody>
          <a:bodyPr wrap="square">
            <a:spAutoFit/>
          </a:bodyPr>
          <a:lstStyle/>
          <a:p>
            <a:r>
              <a:rPr lang="en-IN" sz="2800" dirty="0">
                <a:solidFill>
                  <a:srgbClr val="000000"/>
                </a:solidFill>
              </a:rPr>
              <a:t>the mean of the sample means, and</a:t>
            </a:r>
          </a:p>
        </p:txBody>
      </p:sp>
      <p:sp>
        <p:nvSpPr>
          <p:cNvPr id="24" name="TextBox 23">
            <a:extLst>
              <a:ext uri="{FF2B5EF4-FFF2-40B4-BE49-F238E27FC236}">
                <a16:creationId xmlns:a16="http://schemas.microsoft.com/office/drawing/2014/main" id="{6345D60D-D45A-B185-1553-EFC987D8BC29}"/>
              </a:ext>
            </a:extLst>
          </p:cNvPr>
          <p:cNvSpPr txBox="1"/>
          <p:nvPr/>
        </p:nvSpPr>
        <p:spPr>
          <a:xfrm>
            <a:off x="447675" y="4206594"/>
            <a:ext cx="4505325" cy="523220"/>
          </a:xfrm>
          <a:prstGeom prst="rect">
            <a:avLst/>
          </a:prstGeom>
          <a:noFill/>
        </p:spPr>
        <p:txBody>
          <a:bodyPr wrap="square">
            <a:spAutoFit/>
          </a:bodyPr>
          <a:lstStyle/>
          <a:p>
            <a:r>
              <a:rPr lang="en-IN" sz="2800" i="1" dirty="0">
                <a:solidFill>
                  <a:srgbClr val="000000"/>
                </a:solidFill>
              </a:rPr>
              <a:t>A</a:t>
            </a:r>
            <a:r>
              <a:rPr lang="en-IN" sz="2800" dirty="0">
                <a:solidFill>
                  <a:srgbClr val="000000"/>
                </a:solidFill>
              </a:rPr>
              <a:t> =  a factor that relates 3</a:t>
            </a:r>
            <a:r>
              <a:rPr lang="el-GR" sz="2800" i="1" dirty="0">
                <a:solidFill>
                  <a:srgbClr val="000000"/>
                </a:solidFill>
              </a:rPr>
              <a:t>σ</a:t>
            </a:r>
            <a:r>
              <a:rPr lang="en-IN" sz="2800" dirty="0">
                <a:solidFill>
                  <a:srgbClr val="000000"/>
                </a:solidFill>
              </a:rPr>
              <a:t> to</a:t>
            </a:r>
          </a:p>
        </p:txBody>
      </p:sp>
      <p:pic>
        <p:nvPicPr>
          <p:cNvPr id="3" name="Picture 2" descr="r bar">
            <a:extLst>
              <a:ext uri="{FF2B5EF4-FFF2-40B4-BE49-F238E27FC236}">
                <a16:creationId xmlns:a16="http://schemas.microsoft.com/office/drawing/2014/main" id="{31A16430-56C1-DE06-9F4A-441BF75780FD}"/>
              </a:ext>
            </a:extLst>
          </p:cNvPr>
          <p:cNvPicPr>
            <a:picLocks noChangeAspect="1"/>
          </p:cNvPicPr>
          <p:nvPr/>
        </p:nvPicPr>
        <p:blipFill>
          <a:blip r:embed="rId5"/>
          <a:stretch>
            <a:fillRect/>
          </a:stretch>
        </p:blipFill>
        <p:spPr>
          <a:xfrm>
            <a:off x="4927092" y="4303776"/>
            <a:ext cx="254508" cy="344424"/>
          </a:xfrm>
          <a:prstGeom prst="rect">
            <a:avLst/>
          </a:prstGeom>
        </p:spPr>
      </p:pic>
      <p:sp>
        <p:nvSpPr>
          <p:cNvPr id="26" name="TextBox 25">
            <a:extLst>
              <a:ext uri="{FF2B5EF4-FFF2-40B4-BE49-F238E27FC236}">
                <a16:creationId xmlns:a16="http://schemas.microsoft.com/office/drawing/2014/main" id="{01B239E4-BB4F-90CA-B527-3F0740241177}"/>
              </a:ext>
            </a:extLst>
          </p:cNvPr>
          <p:cNvSpPr txBox="1"/>
          <p:nvPr/>
        </p:nvSpPr>
        <p:spPr>
          <a:xfrm>
            <a:off x="457200" y="4648200"/>
            <a:ext cx="4814889" cy="523220"/>
          </a:xfrm>
          <a:prstGeom prst="rect">
            <a:avLst/>
          </a:prstGeom>
          <a:noFill/>
        </p:spPr>
        <p:txBody>
          <a:bodyPr wrap="square">
            <a:spAutoFit/>
          </a:bodyPr>
          <a:lstStyle/>
          <a:p>
            <a:r>
              <a:rPr lang="en-IN" sz="2800" dirty="0">
                <a:solidFill>
                  <a:srgbClr val="000000"/>
                </a:solidFill>
              </a:rPr>
              <a:t>and can be found using Table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IN" sz="2600" dirty="0"/>
              <a:t>3</a:t>
            </a:r>
            <a:r>
              <a:rPr lang="el-GR" sz="2600" i="1" dirty="0"/>
              <a:t>σ</a:t>
            </a:r>
            <a:r>
              <a:rPr lang="en-IN" sz="2600" dirty="0"/>
              <a:t> Control Limits for </a:t>
            </a:r>
            <a:r>
              <a:rPr lang="en-IN" sz="2600" i="1" dirty="0"/>
              <a:t>X</a:t>
            </a:r>
            <a:r>
              <a:rPr lang="en-IN" sz="2600" dirty="0"/>
              <a:t> bar When Standard Values of the Process Mean and Standard Deviation Are Known</a:t>
            </a:r>
            <a:r>
              <a:rPr lang="en-US" sz="2600" dirty="0"/>
              <a:t>—Slide 1</a:t>
            </a:r>
            <a:endParaRPr sz="2600" dirty="0"/>
          </a:p>
        </p:txBody>
      </p:sp>
      <p:sp>
        <p:nvSpPr>
          <p:cNvPr id="5" name="TextBox 4">
            <a:extLst>
              <a:ext uri="{FF2B5EF4-FFF2-40B4-BE49-F238E27FC236}">
                <a16:creationId xmlns:a16="http://schemas.microsoft.com/office/drawing/2014/main" id="{29D7D30D-858C-6DC4-EE19-B583F7FD2CB2}"/>
              </a:ext>
            </a:extLst>
          </p:cNvPr>
          <p:cNvSpPr txBox="1"/>
          <p:nvPr/>
        </p:nvSpPr>
        <p:spPr>
          <a:xfrm>
            <a:off x="1447800" y="1091977"/>
            <a:ext cx="6248400" cy="369332"/>
          </a:xfrm>
          <a:prstGeom prst="rect">
            <a:avLst/>
          </a:prstGeom>
          <a:noFill/>
        </p:spPr>
        <p:txBody>
          <a:bodyPr wrap="square">
            <a:spAutoFit/>
          </a:bodyPr>
          <a:lstStyle/>
          <a:p>
            <a:pPr algn="ctr">
              <a:defRPr sz="1800" b="1"/>
            </a:pPr>
            <a:r>
              <a:rPr lang="en-US" dirty="0"/>
              <a:t>Table 1 – 3</a:t>
            </a:r>
            <a:r>
              <a:rPr lang="el-GR" i="1" dirty="0">
                <a:latin typeface="Calibri" panose="020F0502020204030204" pitchFamily="34" charset="0"/>
                <a:ea typeface="Calibri" panose="020F0502020204030204" pitchFamily="34" charset="0"/>
                <a:cs typeface="Calibri" panose="020F0502020204030204" pitchFamily="34" charset="0"/>
              </a:rPr>
              <a:t>σ</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t>Factors for Computer Control Chart Limits</a:t>
            </a:r>
          </a:p>
        </p:txBody>
      </p:sp>
      <mc:AlternateContent xmlns:mc="http://schemas.openxmlformats.org/markup-compatibility/2006">
        <mc:Choice xmlns:a14="http://schemas.microsoft.com/office/drawing/2010/main" Requires="a14">
          <p:graphicFrame>
            <p:nvGraphicFramePr>
              <p:cNvPr id="3" name="Table Placeholder 2" descr="The table displays statistical control chart constants for various sample sizes. It has four columns: Sample Size, Mean Factor (A), Lower Range (D subscript 3), and Upper Range (D subscript 4), with 10 rows of data&#10;&#10;For sample size 2:&#10;Mean factor A is 1.880, lower range is 0.000, upper range is 3.267.&#10;&#10;For 3, &#10;Mean is 1.023, lower range is 0.000, upper range is 2.574.&#10;&#10;For 4:&#10;Mean is  0.729, lower range is 0.000, upper range is 2.282.&#10;&#10;For 5:&#10;Mean is  0.577, lower range is 0.000, upper range is 2.114.&#10;&#10;For 6:&#10;Mean is  0.483, lower range is 0.000, upper range is 2.004.&#10;&#10;For 7:&#10;Mean is  0.419, lower range is 0.076, upper range is 1.924.&#10;&#10;For 8:&#10;Mean is  0.373, lower range is 0.136, upper range is 1.864.&#10;&#10;For 9:&#10;Mean is  0.337, lower range is 0.184, upper range is 1.816.&#10;&#10;For 10:&#10;Mean is 0.308, lower range is 0.223, upper range is 1.777.&#10;&#10;For 15:&#10;Mean is 0.223, lower range is 0.348, upper range is 1.652.&#10;&#10;For 20:&#10;Mean is 0.180, lower range is 0.414, upper range is 1.586."/>
              <p:cNvGraphicFramePr>
                <a:graphicFrameLocks noGrp="1"/>
              </p:cNvGraphicFramePr>
              <p:nvPr>
                <p:ph type="tbl" sz="quarter" idx="10"/>
                <p:extLst>
                  <p:ext uri="{D42A27DB-BD31-4B8C-83A1-F6EECF244321}">
                    <p14:modId xmlns:p14="http://schemas.microsoft.com/office/powerpoint/2010/main" val="1079414683"/>
                  </p:ext>
                </p:extLst>
              </p:nvPr>
            </p:nvGraphicFramePr>
            <p:xfrm>
              <a:off x="457200" y="1524000"/>
              <a:ext cx="8229600" cy="4462157"/>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Sample </a:t>
                          </a:r>
                          <a:r>
                            <a:rPr lang="en-US" dirty="0"/>
                            <a:t>Size</a:t>
                          </a:r>
                          <a:endParaRPr dirty="0"/>
                        </a:p>
                      </a:txBody>
                      <a:tcPr/>
                    </a:tc>
                    <a:tc>
                      <a:txBody>
                        <a:bodyPr/>
                        <a:lstStyle/>
                        <a:p>
                          <a:pPr algn="ctr">
                            <a:defRPr sz="1600" b="1"/>
                          </a:pPr>
                          <a:r>
                            <a:rPr lang="en-US" dirty="0"/>
                            <a:t>Mean Factor (</a:t>
                          </a:r>
                          <a14:m>
                            <m:oMath xmlns:m="http://schemas.openxmlformats.org/officeDocument/2006/math">
                              <m:r>
                                <a:rPr lang="en-US" b="1" smtClean="0">
                                  <a:latin typeface="Cambria Math" panose="02040503050406030204" pitchFamily="18" charset="0"/>
                                </a:rPr>
                                <m:t>𝑨</m:t>
                              </m:r>
                            </m:oMath>
                          </a14:m>
                          <a:r>
                            <a:rPr lang="en-US" dirty="0"/>
                            <a:t>)</a:t>
                          </a:r>
                          <a:endParaRPr dirty="0"/>
                        </a:p>
                      </a:txBody>
                      <a:tcPr/>
                    </a:tc>
                    <a:tc>
                      <a:txBody>
                        <a:bodyPr/>
                        <a:lstStyle/>
                        <a:p>
                          <a:pPr algn="ctr">
                            <a:defRPr sz="1600" b="1"/>
                          </a:pPr>
                          <a:r>
                            <a:rPr lang="en-US" dirty="0"/>
                            <a:t>Lower Range (</a:t>
                          </a:r>
                          <a14:m>
                            <m:oMath xmlns:m="http://schemas.openxmlformats.org/officeDocument/2006/math">
                              <m:sSub>
                                <m:sSubPr>
                                  <m:ctrlPr>
                                    <a:rPr lang="en-US" b="1" i="1" smtClean="0">
                                      <a:latin typeface="Cambria Math" panose="02040503050406030204" pitchFamily="18" charset="0"/>
                                    </a:rPr>
                                  </m:ctrlPr>
                                </m:sSubPr>
                                <m:e>
                                  <m:r>
                                    <a:rPr lang="en-US" b="1" smtClean="0">
                                      <a:latin typeface="Cambria Math" panose="02040503050406030204" pitchFamily="18" charset="0"/>
                                    </a:rPr>
                                    <m:t>𝑫</m:t>
                                  </m:r>
                                </m:e>
                                <m:sub>
                                  <m:r>
                                    <a:rPr lang="en-US" b="1" smtClean="0">
                                      <a:latin typeface="Cambria Math" panose="02040503050406030204" pitchFamily="18" charset="0"/>
                                    </a:rPr>
                                    <m:t>𝟑</m:t>
                                  </m:r>
                                </m:sub>
                              </m:sSub>
                            </m:oMath>
                          </a14:m>
                          <a:r>
                            <a:rPr lang="en-US" dirty="0"/>
                            <a:t>)</a:t>
                          </a:r>
                          <a:endParaRPr dirty="0"/>
                        </a:p>
                      </a:txBody>
                      <a:tcPr/>
                    </a:tc>
                    <a:tc>
                      <a:txBody>
                        <a:bodyPr/>
                        <a:lstStyle/>
                        <a:p>
                          <a:pPr algn="ctr">
                            <a:defRPr sz="1600" b="1"/>
                          </a:pPr>
                          <a:r>
                            <a:rPr lang="en-US" dirty="0"/>
                            <a:t>Upper Range (</a:t>
                          </a:r>
                          <a14:m>
                            <m:oMath xmlns:m="http://schemas.openxmlformats.org/officeDocument/2006/math">
                              <m:sSub>
                                <m:sSubPr>
                                  <m:ctrlPr>
                                    <a:rPr lang="en-US" b="1" i="1" smtClean="0">
                                      <a:latin typeface="Cambria Math" panose="02040503050406030204" pitchFamily="18" charset="0"/>
                                    </a:rPr>
                                  </m:ctrlPr>
                                </m:sSubPr>
                                <m:e>
                                  <m:r>
                                    <a:rPr lang="en-US" b="1" smtClean="0">
                                      <a:latin typeface="Cambria Math" panose="02040503050406030204" pitchFamily="18" charset="0"/>
                                    </a:rPr>
                                    <m:t>𝑫</m:t>
                                  </m:r>
                                </m:e>
                                <m:sub>
                                  <m:r>
                                    <a:rPr lang="en-US" b="1" smtClean="0">
                                      <a:latin typeface="Cambria Math" panose="02040503050406030204" pitchFamily="18" charset="0"/>
                                    </a:rPr>
                                    <m:t>𝟒</m:t>
                                  </m:r>
                                </m:sub>
                              </m:sSub>
                            </m:oMath>
                          </a14:m>
                          <a:r>
                            <a:rPr lang="en-US" dirty="0"/>
                            <a:t>)</a:t>
                          </a:r>
                          <a:endParaRPr dirty="0"/>
                        </a:p>
                      </a:txBody>
                      <a:tcPr/>
                    </a:tc>
                    <a:extLst>
                      <a:ext uri="{0D108BD9-81ED-4DB2-BD59-A6C34878D82A}">
                        <a16:rowId xmlns:a16="http://schemas.microsoft.com/office/drawing/2014/main" val="10001"/>
                      </a:ext>
                    </a:extLst>
                  </a:tr>
                  <a:tr h="370840">
                    <a:tc>
                      <a:txBody>
                        <a:bodyPr/>
                        <a:lstStyle/>
                        <a:p>
                          <a:pPr algn="ctr">
                            <a:defRPr sz="1600" b="1"/>
                          </a:pPr>
                          <a:r>
                            <a:rPr lang="en-US" b="0" dirty="0"/>
                            <a:t>2</a:t>
                          </a:r>
                        </a:p>
                      </a:txBody>
                      <a:tcPr/>
                    </a:tc>
                    <a:tc>
                      <a:txBody>
                        <a:bodyPr/>
                        <a:lstStyle/>
                        <a:p>
                          <a:pPr algn="ctr"/>
                          <a:r>
                            <a:rPr lang="en-US" sz="1600" dirty="0"/>
                            <a:t>1.880</a:t>
                          </a:r>
                          <a:endParaRPr sz="1600" dirty="0">
                            <a:latin typeface="Cambria Math"/>
                          </a:endParaRPr>
                        </a:p>
                      </a:txBody>
                      <a:tcPr/>
                    </a:tc>
                    <a:tc>
                      <a:txBody>
                        <a:bodyPr/>
                        <a:lstStyle/>
                        <a:p>
                          <a:pPr algn="ctr"/>
                          <a:r>
                            <a:rPr lang="en-US" sz="1600" dirty="0"/>
                            <a:t>0.000</a:t>
                          </a:r>
                          <a:endParaRPr sz="1600" dirty="0">
                            <a:latin typeface="Cambria Math"/>
                          </a:endParaRPr>
                        </a:p>
                      </a:txBody>
                      <a:tcPr/>
                    </a:tc>
                    <a:tc>
                      <a:txBody>
                        <a:bodyPr/>
                        <a:lstStyle/>
                        <a:p>
                          <a:pPr algn="ctr"/>
                          <a:r>
                            <a:rPr lang="en-US" sz="1600" dirty="0"/>
                            <a:t>3.267</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rPr lang="en-US" b="0" dirty="0"/>
                            <a:t>3</a:t>
                          </a:r>
                          <a:endParaRPr b="0" dirty="0"/>
                        </a:p>
                      </a:txBody>
                      <a:tcPr/>
                    </a:tc>
                    <a:tc>
                      <a:txBody>
                        <a:bodyPr/>
                        <a:lstStyle/>
                        <a:p>
                          <a:pPr algn="ctr"/>
                          <a:r>
                            <a:rPr lang="en-US" sz="1600" dirty="0"/>
                            <a:t>1.023</a:t>
                          </a:r>
                          <a:endParaRPr sz="1600" dirty="0">
                            <a:latin typeface="Cambria Math"/>
                          </a:endParaRPr>
                        </a:p>
                      </a:txBody>
                      <a:tcPr/>
                    </a:tc>
                    <a:tc>
                      <a:txBody>
                        <a:bodyPr/>
                        <a:lstStyle/>
                        <a:p>
                          <a:pPr algn="ctr"/>
                          <a:r>
                            <a:rPr lang="en-US" sz="1600" dirty="0"/>
                            <a:t>0.000</a:t>
                          </a:r>
                          <a:endParaRPr sz="1600" dirty="0">
                            <a:latin typeface="Cambria Math"/>
                          </a:endParaRPr>
                        </a:p>
                      </a:txBody>
                      <a:tcPr/>
                    </a:tc>
                    <a:tc>
                      <a:txBody>
                        <a:bodyPr/>
                        <a:lstStyle/>
                        <a:p>
                          <a:pPr algn="ctr"/>
                          <a:r>
                            <a:rPr lang="en-US" sz="1600" dirty="0"/>
                            <a:t>2.574</a:t>
                          </a:r>
                          <a:endParaRPr sz="1600" dirty="0">
                            <a:latin typeface="Cambria Math"/>
                          </a:endParaRPr>
                        </a:p>
                      </a:txBody>
                      <a:tcPr/>
                    </a:tc>
                    <a:extLst>
                      <a:ext uri="{0D108BD9-81ED-4DB2-BD59-A6C34878D82A}">
                        <a16:rowId xmlns:a16="http://schemas.microsoft.com/office/drawing/2014/main" val="10003"/>
                      </a:ext>
                    </a:extLst>
                  </a:tr>
                  <a:tr h="382917">
                    <a:tc>
                      <a:txBody>
                        <a:bodyPr/>
                        <a:lstStyle/>
                        <a:p>
                          <a:pPr algn="ctr">
                            <a:defRPr sz="1600" b="1"/>
                          </a:pPr>
                          <a:r>
                            <a:rPr lang="en-US" b="0" dirty="0"/>
                            <a:t>4</a:t>
                          </a:r>
                          <a:endParaRPr b="0" dirty="0"/>
                        </a:p>
                      </a:txBody>
                      <a:tcPr/>
                    </a:tc>
                    <a:tc>
                      <a:txBody>
                        <a:bodyPr/>
                        <a:lstStyle/>
                        <a:p>
                          <a:pPr algn="ctr"/>
                          <a:r>
                            <a:rPr lang="en-US" sz="1600" dirty="0"/>
                            <a:t>0.729</a:t>
                          </a:r>
                          <a:endParaRPr sz="1600" dirty="0">
                            <a:latin typeface="Cambria Math"/>
                          </a:endParaRPr>
                        </a:p>
                      </a:txBody>
                      <a:tcPr/>
                    </a:tc>
                    <a:tc>
                      <a:txBody>
                        <a:bodyPr/>
                        <a:lstStyle/>
                        <a:p>
                          <a:pPr algn="ctr"/>
                          <a:r>
                            <a:rPr lang="en-US" sz="1600" dirty="0"/>
                            <a:t>0.000</a:t>
                          </a:r>
                          <a:endParaRPr sz="1600" dirty="0">
                            <a:latin typeface="Cambria Math"/>
                          </a:endParaRPr>
                        </a:p>
                      </a:txBody>
                      <a:tcPr/>
                    </a:tc>
                    <a:tc>
                      <a:txBody>
                        <a:bodyPr/>
                        <a:lstStyle/>
                        <a:p>
                          <a:pPr algn="ctr"/>
                          <a:r>
                            <a:rPr lang="en-US" sz="1600" dirty="0"/>
                            <a:t>2.282</a:t>
                          </a:r>
                          <a:endParaRPr sz="1600" dirty="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rPr lang="en-US" b="0" dirty="0"/>
                            <a:t>5</a:t>
                          </a:r>
                          <a:endParaRPr b="0" dirty="0"/>
                        </a:p>
                      </a:txBody>
                      <a:tcPr/>
                    </a:tc>
                    <a:tc>
                      <a:txBody>
                        <a:bodyPr/>
                        <a:lstStyle/>
                        <a:p>
                          <a:pPr algn="ctr"/>
                          <a:r>
                            <a:rPr lang="en-US" sz="1600" dirty="0"/>
                            <a:t>0.577</a:t>
                          </a:r>
                          <a:endParaRPr sz="1600" dirty="0">
                            <a:latin typeface="Cambria Math"/>
                          </a:endParaRPr>
                        </a:p>
                      </a:txBody>
                      <a:tcPr/>
                    </a:tc>
                    <a:tc>
                      <a:txBody>
                        <a:bodyPr/>
                        <a:lstStyle/>
                        <a:p>
                          <a:pPr algn="ctr"/>
                          <a:r>
                            <a:rPr lang="en-US" sz="1600" dirty="0"/>
                            <a:t>0.000</a:t>
                          </a:r>
                          <a:endParaRPr sz="1600" dirty="0">
                            <a:latin typeface="Cambria Math"/>
                          </a:endParaRPr>
                        </a:p>
                      </a:txBody>
                      <a:tcPr/>
                    </a:tc>
                    <a:tc>
                      <a:txBody>
                        <a:bodyPr/>
                        <a:lstStyle/>
                        <a:p>
                          <a:pPr algn="ctr"/>
                          <a:r>
                            <a:rPr lang="en-US" sz="1600" dirty="0"/>
                            <a:t>2.114</a:t>
                          </a:r>
                          <a:endParaRPr sz="1600" dirty="0">
                            <a:latin typeface="Cambria Math"/>
                          </a:endParaRPr>
                        </a:p>
                      </a:txBody>
                      <a:tcPr/>
                    </a:tc>
                    <a:extLst>
                      <a:ext uri="{0D108BD9-81ED-4DB2-BD59-A6C34878D82A}">
                        <a16:rowId xmlns:a16="http://schemas.microsoft.com/office/drawing/2014/main" val="10005"/>
                      </a:ext>
                    </a:extLst>
                  </a:tr>
                  <a:tr h="370840">
                    <a:tc>
                      <a:txBody>
                        <a:bodyPr/>
                        <a:lstStyle/>
                        <a:p>
                          <a:pPr algn="ctr">
                            <a:defRPr sz="1600" b="1"/>
                          </a:pPr>
                          <a:r>
                            <a:rPr lang="en-US" b="0" dirty="0"/>
                            <a:t>6</a:t>
                          </a:r>
                          <a:endParaRPr b="0" dirty="0"/>
                        </a:p>
                      </a:txBody>
                      <a:tcPr/>
                    </a:tc>
                    <a:tc>
                      <a:txBody>
                        <a:bodyPr/>
                        <a:lstStyle/>
                        <a:p>
                          <a:pPr algn="ctr"/>
                          <a:r>
                            <a:rPr lang="en-US" sz="1600" dirty="0"/>
                            <a:t>0.483</a:t>
                          </a:r>
                          <a:endParaRPr sz="1600" dirty="0">
                            <a:latin typeface="Cambria Math"/>
                          </a:endParaRPr>
                        </a:p>
                      </a:txBody>
                      <a:tcPr/>
                    </a:tc>
                    <a:tc>
                      <a:txBody>
                        <a:bodyPr/>
                        <a:lstStyle/>
                        <a:p>
                          <a:pPr algn="ctr"/>
                          <a:r>
                            <a:rPr lang="en-US" sz="1600" dirty="0"/>
                            <a:t>0.000</a:t>
                          </a:r>
                          <a:endParaRPr sz="1600" dirty="0">
                            <a:latin typeface="Cambria Math"/>
                          </a:endParaRPr>
                        </a:p>
                      </a:txBody>
                      <a:tcPr/>
                    </a:tc>
                    <a:tc>
                      <a:txBody>
                        <a:bodyPr/>
                        <a:lstStyle/>
                        <a:p>
                          <a:pPr algn="ctr"/>
                          <a:r>
                            <a:rPr lang="en-US" sz="1600" dirty="0"/>
                            <a:t>2.004</a:t>
                          </a:r>
                          <a:endParaRPr sz="1600" dirty="0">
                            <a:latin typeface="Cambria Math"/>
                          </a:endParaRPr>
                        </a:p>
                      </a:txBody>
                      <a:tcPr/>
                    </a:tc>
                    <a:extLst>
                      <a:ext uri="{0D108BD9-81ED-4DB2-BD59-A6C34878D82A}">
                        <a16:rowId xmlns:a16="http://schemas.microsoft.com/office/drawing/2014/main" val="10006"/>
                      </a:ext>
                    </a:extLst>
                  </a:tr>
                  <a:tr h="370840">
                    <a:tc>
                      <a:txBody>
                        <a:bodyPr/>
                        <a:lstStyle/>
                        <a:p>
                          <a:pPr algn="ctr">
                            <a:defRPr sz="1600" b="1"/>
                          </a:pPr>
                          <a:r>
                            <a:rPr lang="en-US" b="0" dirty="0"/>
                            <a:t>7</a:t>
                          </a:r>
                          <a:endParaRPr b="0" dirty="0"/>
                        </a:p>
                      </a:txBody>
                      <a:tcPr/>
                    </a:tc>
                    <a:tc>
                      <a:txBody>
                        <a:bodyPr/>
                        <a:lstStyle/>
                        <a:p>
                          <a:pPr algn="ctr"/>
                          <a:r>
                            <a:rPr lang="en-US" sz="1600" dirty="0"/>
                            <a:t>0.419</a:t>
                          </a:r>
                          <a:endParaRPr lang="en-US" sz="1600" dirty="0">
                            <a:latin typeface="Cambria Math"/>
                          </a:endParaRPr>
                        </a:p>
                      </a:txBody>
                      <a:tcPr/>
                    </a:tc>
                    <a:tc>
                      <a:txBody>
                        <a:bodyPr/>
                        <a:lstStyle/>
                        <a:p>
                          <a:pPr algn="ctr"/>
                          <a:r>
                            <a:rPr lang="en-US" sz="1600" dirty="0"/>
                            <a:t>0.076</a:t>
                          </a:r>
                          <a:endParaRPr sz="1600" dirty="0">
                            <a:latin typeface="Cambria Math"/>
                          </a:endParaRPr>
                        </a:p>
                      </a:txBody>
                      <a:tcPr/>
                    </a:tc>
                    <a:tc>
                      <a:txBody>
                        <a:bodyPr/>
                        <a:lstStyle/>
                        <a:p>
                          <a:pPr algn="ctr"/>
                          <a:r>
                            <a:rPr lang="en-US" sz="1600" dirty="0"/>
                            <a:t>1.924</a:t>
                          </a:r>
                          <a:endParaRPr sz="1600" dirty="0">
                            <a:latin typeface="Cambria Math"/>
                          </a:endParaRPr>
                        </a:p>
                      </a:txBody>
                      <a:tcPr/>
                    </a:tc>
                    <a:extLst>
                      <a:ext uri="{0D108BD9-81ED-4DB2-BD59-A6C34878D82A}">
                        <a16:rowId xmlns:a16="http://schemas.microsoft.com/office/drawing/2014/main" val="10007"/>
                      </a:ext>
                    </a:extLst>
                  </a:tr>
                  <a:tr h="370840">
                    <a:tc>
                      <a:txBody>
                        <a:bodyPr/>
                        <a:lstStyle/>
                        <a:p>
                          <a:pPr algn="ctr">
                            <a:defRPr sz="1600" b="1"/>
                          </a:pPr>
                          <a:r>
                            <a:rPr lang="en-US" b="0" dirty="0"/>
                            <a:t>8</a:t>
                          </a:r>
                          <a:endParaRPr b="0" dirty="0"/>
                        </a:p>
                      </a:txBody>
                      <a:tcPr/>
                    </a:tc>
                    <a:tc>
                      <a:txBody>
                        <a:bodyPr/>
                        <a:lstStyle/>
                        <a:p>
                          <a:pPr algn="ctr"/>
                          <a:r>
                            <a:rPr lang="en-US" sz="1600" dirty="0"/>
                            <a:t>0.373</a:t>
                          </a:r>
                          <a:endParaRPr sz="1600" dirty="0">
                            <a:latin typeface="Cambria Math"/>
                          </a:endParaRPr>
                        </a:p>
                      </a:txBody>
                      <a:tcPr/>
                    </a:tc>
                    <a:tc>
                      <a:txBody>
                        <a:bodyPr/>
                        <a:lstStyle/>
                        <a:p>
                          <a:pPr algn="ctr"/>
                          <a:r>
                            <a:rPr lang="en-US" sz="1600" dirty="0"/>
                            <a:t>0.136</a:t>
                          </a:r>
                          <a:endParaRPr sz="1600" dirty="0">
                            <a:latin typeface="Cambria Math"/>
                          </a:endParaRPr>
                        </a:p>
                      </a:txBody>
                      <a:tcPr/>
                    </a:tc>
                    <a:tc>
                      <a:txBody>
                        <a:bodyPr/>
                        <a:lstStyle/>
                        <a:p>
                          <a:pPr algn="ctr"/>
                          <a:r>
                            <a:rPr lang="en-US" sz="1600" dirty="0"/>
                            <a:t>1.864</a:t>
                          </a:r>
                          <a:endParaRPr sz="1600" dirty="0">
                            <a:latin typeface="Cambria Math"/>
                          </a:endParaRPr>
                        </a:p>
                      </a:txBody>
                      <a:tcPr/>
                    </a:tc>
                    <a:extLst>
                      <a:ext uri="{0D108BD9-81ED-4DB2-BD59-A6C34878D82A}">
                        <a16:rowId xmlns:a16="http://schemas.microsoft.com/office/drawing/2014/main" val="10008"/>
                      </a:ext>
                    </a:extLst>
                  </a:tr>
                  <a:tr h="370840">
                    <a:tc>
                      <a:txBody>
                        <a:bodyPr/>
                        <a:lstStyle/>
                        <a:p>
                          <a:pPr algn="ctr">
                            <a:defRPr sz="1600" b="1"/>
                          </a:pPr>
                          <a:r>
                            <a:rPr lang="en-US" b="0" dirty="0"/>
                            <a:t>9</a:t>
                          </a:r>
                          <a:endParaRPr b="0" dirty="0"/>
                        </a:p>
                      </a:txBody>
                      <a:tcPr/>
                    </a:tc>
                    <a:tc>
                      <a:txBody>
                        <a:bodyPr/>
                        <a:lstStyle/>
                        <a:p>
                          <a:pPr algn="ctr"/>
                          <a:r>
                            <a:rPr lang="en-US" sz="1600" dirty="0"/>
                            <a:t>0.337</a:t>
                          </a:r>
                          <a:endParaRPr sz="1600" dirty="0">
                            <a:latin typeface="Cambria Math"/>
                          </a:endParaRPr>
                        </a:p>
                      </a:txBody>
                      <a:tcPr/>
                    </a:tc>
                    <a:tc>
                      <a:txBody>
                        <a:bodyPr/>
                        <a:lstStyle/>
                        <a:p>
                          <a:pPr algn="ctr"/>
                          <a:r>
                            <a:rPr lang="en-US" sz="1600" dirty="0"/>
                            <a:t>0.184</a:t>
                          </a:r>
                          <a:endParaRPr sz="1600" dirty="0">
                            <a:latin typeface="Cambria Math"/>
                          </a:endParaRPr>
                        </a:p>
                      </a:txBody>
                      <a:tcPr/>
                    </a:tc>
                    <a:tc>
                      <a:txBody>
                        <a:bodyPr/>
                        <a:lstStyle/>
                        <a:p>
                          <a:pPr algn="ctr"/>
                          <a:r>
                            <a:rPr lang="en-US" sz="1600" dirty="0"/>
                            <a:t>1.816</a:t>
                          </a:r>
                          <a:endParaRPr sz="1600" dirty="0">
                            <a:latin typeface="Cambria Math"/>
                          </a:endParaRPr>
                        </a:p>
                      </a:txBody>
                      <a:tcPr/>
                    </a:tc>
                    <a:extLst>
                      <a:ext uri="{0D108BD9-81ED-4DB2-BD59-A6C34878D82A}">
                        <a16:rowId xmlns:a16="http://schemas.microsoft.com/office/drawing/2014/main" val="10009"/>
                      </a:ext>
                    </a:extLst>
                  </a:tr>
                  <a:tr h="370840">
                    <a:tc>
                      <a:txBody>
                        <a:bodyPr/>
                        <a:lstStyle/>
                        <a:p>
                          <a:pPr algn="ctr">
                            <a:defRPr sz="1600" b="1"/>
                          </a:pPr>
                          <a:r>
                            <a:rPr lang="en-US" b="0" dirty="0"/>
                            <a:t>10</a:t>
                          </a:r>
                          <a:endParaRPr b="0" dirty="0"/>
                        </a:p>
                      </a:txBody>
                      <a:tcPr/>
                    </a:tc>
                    <a:tc>
                      <a:txBody>
                        <a:bodyPr/>
                        <a:lstStyle/>
                        <a:p>
                          <a:pPr algn="ctr"/>
                          <a:r>
                            <a:rPr lang="en-US" sz="1600" dirty="0"/>
                            <a:t>0.308</a:t>
                          </a:r>
                          <a:endParaRPr sz="1600" dirty="0">
                            <a:latin typeface="Cambria Math"/>
                          </a:endParaRPr>
                        </a:p>
                      </a:txBody>
                      <a:tcPr/>
                    </a:tc>
                    <a:tc>
                      <a:txBody>
                        <a:bodyPr/>
                        <a:lstStyle/>
                        <a:p>
                          <a:pPr algn="ctr"/>
                          <a:r>
                            <a:rPr lang="en-US" sz="1600" dirty="0"/>
                            <a:t>0.223</a:t>
                          </a:r>
                          <a:endParaRPr sz="1600" dirty="0">
                            <a:latin typeface="Cambria Math"/>
                          </a:endParaRPr>
                        </a:p>
                      </a:txBody>
                      <a:tcPr/>
                    </a:tc>
                    <a:tc>
                      <a:txBody>
                        <a:bodyPr/>
                        <a:lstStyle/>
                        <a:p>
                          <a:pPr algn="ctr"/>
                          <a:r>
                            <a:rPr lang="en-US" sz="1600" dirty="0"/>
                            <a:t>1.777</a:t>
                          </a:r>
                          <a:endParaRPr sz="1600" dirty="0">
                            <a:latin typeface="Cambria Math"/>
                          </a:endParaRPr>
                        </a:p>
                      </a:txBody>
                      <a:tcPr/>
                    </a:tc>
                    <a:extLst>
                      <a:ext uri="{0D108BD9-81ED-4DB2-BD59-A6C34878D82A}">
                        <a16:rowId xmlns:a16="http://schemas.microsoft.com/office/drawing/2014/main" val="776431337"/>
                      </a:ext>
                    </a:extLst>
                  </a:tr>
                  <a:tr h="370840">
                    <a:tc>
                      <a:txBody>
                        <a:bodyPr/>
                        <a:lstStyle/>
                        <a:p>
                          <a:pPr algn="ctr">
                            <a:defRPr sz="1600" b="1"/>
                          </a:pPr>
                          <a:r>
                            <a:rPr lang="en-US" b="0" dirty="0"/>
                            <a:t>15</a:t>
                          </a:r>
                          <a:endParaRPr b="0" dirty="0"/>
                        </a:p>
                      </a:txBody>
                      <a:tcPr/>
                    </a:tc>
                    <a:tc>
                      <a:txBody>
                        <a:bodyPr/>
                        <a:lstStyle/>
                        <a:p>
                          <a:pPr algn="ctr"/>
                          <a:r>
                            <a:rPr lang="en-US" sz="1600" dirty="0"/>
                            <a:t>0.223</a:t>
                          </a:r>
                          <a:endParaRPr sz="1600" dirty="0">
                            <a:latin typeface="Cambria Math"/>
                          </a:endParaRPr>
                        </a:p>
                      </a:txBody>
                      <a:tcPr/>
                    </a:tc>
                    <a:tc>
                      <a:txBody>
                        <a:bodyPr/>
                        <a:lstStyle/>
                        <a:p>
                          <a:pPr algn="ctr"/>
                          <a:r>
                            <a:rPr lang="en-US" sz="1600" dirty="0"/>
                            <a:t>0.348</a:t>
                          </a:r>
                          <a:endParaRPr sz="1600" dirty="0">
                            <a:latin typeface="Cambria Math"/>
                          </a:endParaRPr>
                        </a:p>
                      </a:txBody>
                      <a:tcPr/>
                    </a:tc>
                    <a:tc>
                      <a:txBody>
                        <a:bodyPr/>
                        <a:lstStyle/>
                        <a:p>
                          <a:pPr algn="ctr"/>
                          <a:r>
                            <a:rPr lang="en-US" sz="1600" dirty="0"/>
                            <a:t>1.652</a:t>
                          </a:r>
                          <a:endParaRPr sz="1600" dirty="0">
                            <a:latin typeface="Cambria Math"/>
                          </a:endParaRPr>
                        </a:p>
                      </a:txBody>
                      <a:tcPr/>
                    </a:tc>
                    <a:extLst>
                      <a:ext uri="{0D108BD9-81ED-4DB2-BD59-A6C34878D82A}">
                        <a16:rowId xmlns:a16="http://schemas.microsoft.com/office/drawing/2014/main" val="1692710522"/>
                      </a:ext>
                    </a:extLst>
                  </a:tr>
                  <a:tr h="370840">
                    <a:tc>
                      <a:txBody>
                        <a:bodyPr/>
                        <a:lstStyle/>
                        <a:p>
                          <a:pPr algn="ctr">
                            <a:defRPr sz="1600" b="1"/>
                          </a:pPr>
                          <a:r>
                            <a:rPr lang="en-US" b="0" dirty="0"/>
                            <a:t>20</a:t>
                          </a:r>
                          <a:endParaRPr b="0" dirty="0"/>
                        </a:p>
                      </a:txBody>
                      <a:tcPr/>
                    </a:tc>
                    <a:tc>
                      <a:txBody>
                        <a:bodyPr/>
                        <a:lstStyle/>
                        <a:p>
                          <a:pPr algn="ctr"/>
                          <a:r>
                            <a:rPr lang="en-US" sz="1600" dirty="0"/>
                            <a:t>0.180</a:t>
                          </a:r>
                          <a:endParaRPr sz="1600" dirty="0">
                            <a:latin typeface="Cambria Math"/>
                          </a:endParaRPr>
                        </a:p>
                      </a:txBody>
                      <a:tcPr/>
                    </a:tc>
                    <a:tc>
                      <a:txBody>
                        <a:bodyPr/>
                        <a:lstStyle/>
                        <a:p>
                          <a:pPr algn="ctr"/>
                          <a:r>
                            <a:rPr lang="en-US" sz="1600" dirty="0"/>
                            <a:t>0.414</a:t>
                          </a:r>
                          <a:endParaRPr sz="1600" dirty="0">
                            <a:latin typeface="Cambria Math"/>
                          </a:endParaRPr>
                        </a:p>
                      </a:txBody>
                      <a:tcPr/>
                    </a:tc>
                    <a:tc>
                      <a:txBody>
                        <a:bodyPr/>
                        <a:lstStyle/>
                        <a:p>
                          <a:pPr algn="ctr"/>
                          <a:r>
                            <a:rPr lang="en-US" sz="1600" dirty="0"/>
                            <a:t>1.586</a:t>
                          </a:r>
                          <a:endParaRPr sz="1600" dirty="0">
                            <a:latin typeface="Cambria Math"/>
                          </a:endParaRPr>
                        </a:p>
                      </a:txBody>
                      <a:tcPr/>
                    </a:tc>
                    <a:extLst>
                      <a:ext uri="{0D108BD9-81ED-4DB2-BD59-A6C34878D82A}">
                        <a16:rowId xmlns:a16="http://schemas.microsoft.com/office/drawing/2014/main" val="2992954771"/>
                      </a:ext>
                    </a:extLst>
                  </a:tr>
                </a:tbl>
              </a:graphicData>
            </a:graphic>
          </p:graphicFrame>
        </mc:Choice>
        <mc:Fallback>
          <p:graphicFrame>
            <p:nvGraphicFramePr>
              <p:cNvPr id="3" name="Table Placeholder 2" descr="The table displays statistical control chart constants for various sample sizes. It has four columns: Sample Size, Mean Factor (A), Lower Range (D subscript 3), and Upper Range (D subscript 4), with 10 rows of data&#10;&#10;For sample size 2:&#10;Mean factor A is 1.880, lower range is 0.000, upper range is 3.267.&#10;&#10;For 3, &#10;Mean is 1.023, lower range is 0.000, upper range is 2.574.&#10;&#10;For 4:&#10;Mean is  0.729, lower range is 0.000, upper range is 2.282.&#10;&#10;For 5:&#10;Mean is  0.577, lower range is 0.000, upper range is 2.114.&#10;&#10;For 6:&#10;Mean is  0.483, lower range is 0.000, upper range is 2.004.&#10;&#10;For 7:&#10;Mean is  0.419, lower range is 0.076, upper range is 1.924.&#10;&#10;For 8:&#10;Mean is  0.373, lower range is 0.136, upper range is 1.864.&#10;&#10;For 9:&#10;Mean is  0.337, lower range is 0.184, upper range is 1.816.&#10;&#10;For 10:&#10;Mean is 0.308, lower range is 0.223, upper range is 1.777.&#10;&#10;For 15:&#10;Mean is 0.223, lower range is 0.348, upper range is 1.652.&#10;&#10;For 20:&#10;Mean is 0.180, lower range is 0.414, upper range is 1.586."/>
              <p:cNvGraphicFramePr>
                <a:graphicFrameLocks noGrp="1"/>
              </p:cNvGraphicFramePr>
              <p:nvPr>
                <p:ph type="tbl" sz="quarter" idx="10"/>
                <p:extLst>
                  <p:ext uri="{D42A27DB-BD31-4B8C-83A1-F6EECF244321}">
                    <p14:modId xmlns:p14="http://schemas.microsoft.com/office/powerpoint/2010/main" val="1079414683"/>
                  </p:ext>
                </p:extLst>
              </p:nvPr>
            </p:nvGraphicFramePr>
            <p:xfrm>
              <a:off x="457200" y="1524000"/>
              <a:ext cx="8229600" cy="4462157"/>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Sample </a:t>
                          </a:r>
                          <a:r>
                            <a:rPr lang="en-US" dirty="0"/>
                            <a:t>Size</a:t>
                          </a:r>
                          <a:endParaRPr dirty="0"/>
                        </a:p>
                      </a:txBody>
                      <a:tcPr/>
                    </a:tc>
                    <a:tc>
                      <a:txBody>
                        <a:bodyPr/>
                        <a:lstStyle/>
                        <a:p>
                          <a:endParaRPr lang="en-US"/>
                        </a:p>
                      </a:txBody>
                      <a:tcPr>
                        <a:blipFill>
                          <a:blip r:embed="rId2"/>
                          <a:stretch>
                            <a:fillRect l="-100890" t="-4918" r="-201187" b="-1111475"/>
                          </a:stretch>
                        </a:blipFill>
                      </a:tcPr>
                    </a:tc>
                    <a:tc>
                      <a:txBody>
                        <a:bodyPr/>
                        <a:lstStyle/>
                        <a:p>
                          <a:endParaRPr lang="en-US"/>
                        </a:p>
                      </a:txBody>
                      <a:tcPr>
                        <a:blipFill>
                          <a:blip r:embed="rId2"/>
                          <a:stretch>
                            <a:fillRect l="-200296" t="-4918" r="-100592" b="-1111475"/>
                          </a:stretch>
                        </a:blipFill>
                      </a:tcPr>
                    </a:tc>
                    <a:tc>
                      <a:txBody>
                        <a:bodyPr/>
                        <a:lstStyle/>
                        <a:p>
                          <a:endParaRPr lang="en-US"/>
                        </a:p>
                      </a:txBody>
                      <a:tcPr>
                        <a:blipFill>
                          <a:blip r:embed="rId2"/>
                          <a:stretch>
                            <a:fillRect l="-301187" t="-4918" r="-890" b="-1111475"/>
                          </a:stretch>
                        </a:blipFill>
                      </a:tcPr>
                    </a:tc>
                    <a:extLst>
                      <a:ext uri="{0D108BD9-81ED-4DB2-BD59-A6C34878D82A}">
                        <a16:rowId xmlns:a16="http://schemas.microsoft.com/office/drawing/2014/main" val="10001"/>
                      </a:ext>
                    </a:extLst>
                  </a:tr>
                  <a:tr h="370840">
                    <a:tc>
                      <a:txBody>
                        <a:bodyPr/>
                        <a:lstStyle/>
                        <a:p>
                          <a:pPr algn="ctr">
                            <a:defRPr sz="1600" b="1"/>
                          </a:pPr>
                          <a:r>
                            <a:rPr lang="en-US" b="0" dirty="0"/>
                            <a:t>2</a:t>
                          </a:r>
                        </a:p>
                      </a:txBody>
                      <a:tcPr/>
                    </a:tc>
                    <a:tc>
                      <a:txBody>
                        <a:bodyPr/>
                        <a:lstStyle/>
                        <a:p>
                          <a:pPr algn="ctr"/>
                          <a:r>
                            <a:rPr lang="en-US" sz="1600" dirty="0"/>
                            <a:t>1.880</a:t>
                          </a:r>
                          <a:endParaRPr sz="1600" dirty="0">
                            <a:latin typeface="Cambria Math"/>
                          </a:endParaRPr>
                        </a:p>
                      </a:txBody>
                      <a:tcPr/>
                    </a:tc>
                    <a:tc>
                      <a:txBody>
                        <a:bodyPr/>
                        <a:lstStyle/>
                        <a:p>
                          <a:pPr algn="ctr"/>
                          <a:r>
                            <a:rPr lang="en-US" sz="1600" dirty="0"/>
                            <a:t>0.000</a:t>
                          </a:r>
                          <a:endParaRPr sz="1600" dirty="0">
                            <a:latin typeface="Cambria Math"/>
                          </a:endParaRPr>
                        </a:p>
                      </a:txBody>
                      <a:tcPr/>
                    </a:tc>
                    <a:tc>
                      <a:txBody>
                        <a:bodyPr/>
                        <a:lstStyle/>
                        <a:p>
                          <a:pPr algn="ctr"/>
                          <a:r>
                            <a:rPr lang="en-US" sz="1600" dirty="0"/>
                            <a:t>3.267</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rPr lang="en-US" b="0" dirty="0"/>
                            <a:t>3</a:t>
                          </a:r>
                          <a:endParaRPr b="0" dirty="0"/>
                        </a:p>
                      </a:txBody>
                      <a:tcPr/>
                    </a:tc>
                    <a:tc>
                      <a:txBody>
                        <a:bodyPr/>
                        <a:lstStyle/>
                        <a:p>
                          <a:pPr algn="ctr"/>
                          <a:r>
                            <a:rPr lang="en-US" sz="1600" dirty="0"/>
                            <a:t>1.023</a:t>
                          </a:r>
                          <a:endParaRPr sz="1600" dirty="0">
                            <a:latin typeface="Cambria Math"/>
                          </a:endParaRPr>
                        </a:p>
                      </a:txBody>
                      <a:tcPr/>
                    </a:tc>
                    <a:tc>
                      <a:txBody>
                        <a:bodyPr/>
                        <a:lstStyle/>
                        <a:p>
                          <a:pPr algn="ctr"/>
                          <a:r>
                            <a:rPr lang="en-US" sz="1600" dirty="0"/>
                            <a:t>0.000</a:t>
                          </a:r>
                          <a:endParaRPr sz="1600" dirty="0">
                            <a:latin typeface="Cambria Math"/>
                          </a:endParaRPr>
                        </a:p>
                      </a:txBody>
                      <a:tcPr/>
                    </a:tc>
                    <a:tc>
                      <a:txBody>
                        <a:bodyPr/>
                        <a:lstStyle/>
                        <a:p>
                          <a:pPr algn="ctr"/>
                          <a:r>
                            <a:rPr lang="en-US" sz="1600" dirty="0"/>
                            <a:t>2.574</a:t>
                          </a:r>
                          <a:endParaRPr sz="1600" dirty="0">
                            <a:latin typeface="Cambria Math"/>
                          </a:endParaRPr>
                        </a:p>
                      </a:txBody>
                      <a:tcPr/>
                    </a:tc>
                    <a:extLst>
                      <a:ext uri="{0D108BD9-81ED-4DB2-BD59-A6C34878D82A}">
                        <a16:rowId xmlns:a16="http://schemas.microsoft.com/office/drawing/2014/main" val="10003"/>
                      </a:ext>
                    </a:extLst>
                  </a:tr>
                  <a:tr h="382917">
                    <a:tc>
                      <a:txBody>
                        <a:bodyPr/>
                        <a:lstStyle/>
                        <a:p>
                          <a:pPr algn="ctr">
                            <a:defRPr sz="1600" b="1"/>
                          </a:pPr>
                          <a:r>
                            <a:rPr lang="en-US" b="0" dirty="0"/>
                            <a:t>4</a:t>
                          </a:r>
                          <a:endParaRPr b="0" dirty="0"/>
                        </a:p>
                      </a:txBody>
                      <a:tcPr/>
                    </a:tc>
                    <a:tc>
                      <a:txBody>
                        <a:bodyPr/>
                        <a:lstStyle/>
                        <a:p>
                          <a:pPr algn="ctr"/>
                          <a:r>
                            <a:rPr lang="en-US" sz="1600" dirty="0"/>
                            <a:t>0.729</a:t>
                          </a:r>
                          <a:endParaRPr sz="1600" dirty="0">
                            <a:latin typeface="Cambria Math"/>
                          </a:endParaRPr>
                        </a:p>
                      </a:txBody>
                      <a:tcPr/>
                    </a:tc>
                    <a:tc>
                      <a:txBody>
                        <a:bodyPr/>
                        <a:lstStyle/>
                        <a:p>
                          <a:pPr algn="ctr"/>
                          <a:r>
                            <a:rPr lang="en-US" sz="1600" dirty="0"/>
                            <a:t>0.000</a:t>
                          </a:r>
                          <a:endParaRPr sz="1600" dirty="0">
                            <a:latin typeface="Cambria Math"/>
                          </a:endParaRPr>
                        </a:p>
                      </a:txBody>
                      <a:tcPr/>
                    </a:tc>
                    <a:tc>
                      <a:txBody>
                        <a:bodyPr/>
                        <a:lstStyle/>
                        <a:p>
                          <a:pPr algn="ctr"/>
                          <a:r>
                            <a:rPr lang="en-US" sz="1600" dirty="0"/>
                            <a:t>2.282</a:t>
                          </a:r>
                          <a:endParaRPr sz="1600" dirty="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rPr lang="en-US" b="0" dirty="0"/>
                            <a:t>5</a:t>
                          </a:r>
                          <a:endParaRPr b="0" dirty="0"/>
                        </a:p>
                      </a:txBody>
                      <a:tcPr/>
                    </a:tc>
                    <a:tc>
                      <a:txBody>
                        <a:bodyPr/>
                        <a:lstStyle/>
                        <a:p>
                          <a:pPr algn="ctr"/>
                          <a:r>
                            <a:rPr lang="en-US" sz="1600" dirty="0"/>
                            <a:t>0.577</a:t>
                          </a:r>
                          <a:endParaRPr sz="1600" dirty="0">
                            <a:latin typeface="Cambria Math"/>
                          </a:endParaRPr>
                        </a:p>
                      </a:txBody>
                      <a:tcPr/>
                    </a:tc>
                    <a:tc>
                      <a:txBody>
                        <a:bodyPr/>
                        <a:lstStyle/>
                        <a:p>
                          <a:pPr algn="ctr"/>
                          <a:r>
                            <a:rPr lang="en-US" sz="1600" dirty="0"/>
                            <a:t>0.000</a:t>
                          </a:r>
                          <a:endParaRPr sz="1600" dirty="0">
                            <a:latin typeface="Cambria Math"/>
                          </a:endParaRPr>
                        </a:p>
                      </a:txBody>
                      <a:tcPr/>
                    </a:tc>
                    <a:tc>
                      <a:txBody>
                        <a:bodyPr/>
                        <a:lstStyle/>
                        <a:p>
                          <a:pPr algn="ctr"/>
                          <a:r>
                            <a:rPr lang="en-US" sz="1600" dirty="0"/>
                            <a:t>2.114</a:t>
                          </a:r>
                          <a:endParaRPr sz="1600" dirty="0">
                            <a:latin typeface="Cambria Math"/>
                          </a:endParaRPr>
                        </a:p>
                      </a:txBody>
                      <a:tcPr/>
                    </a:tc>
                    <a:extLst>
                      <a:ext uri="{0D108BD9-81ED-4DB2-BD59-A6C34878D82A}">
                        <a16:rowId xmlns:a16="http://schemas.microsoft.com/office/drawing/2014/main" val="10005"/>
                      </a:ext>
                    </a:extLst>
                  </a:tr>
                  <a:tr h="370840">
                    <a:tc>
                      <a:txBody>
                        <a:bodyPr/>
                        <a:lstStyle/>
                        <a:p>
                          <a:pPr algn="ctr">
                            <a:defRPr sz="1600" b="1"/>
                          </a:pPr>
                          <a:r>
                            <a:rPr lang="en-US" b="0" dirty="0"/>
                            <a:t>6</a:t>
                          </a:r>
                          <a:endParaRPr b="0" dirty="0"/>
                        </a:p>
                      </a:txBody>
                      <a:tcPr/>
                    </a:tc>
                    <a:tc>
                      <a:txBody>
                        <a:bodyPr/>
                        <a:lstStyle/>
                        <a:p>
                          <a:pPr algn="ctr"/>
                          <a:r>
                            <a:rPr lang="en-US" sz="1600" dirty="0"/>
                            <a:t>0.483</a:t>
                          </a:r>
                          <a:endParaRPr sz="1600" dirty="0">
                            <a:latin typeface="Cambria Math"/>
                          </a:endParaRPr>
                        </a:p>
                      </a:txBody>
                      <a:tcPr/>
                    </a:tc>
                    <a:tc>
                      <a:txBody>
                        <a:bodyPr/>
                        <a:lstStyle/>
                        <a:p>
                          <a:pPr algn="ctr"/>
                          <a:r>
                            <a:rPr lang="en-US" sz="1600" dirty="0"/>
                            <a:t>0.000</a:t>
                          </a:r>
                          <a:endParaRPr sz="1600" dirty="0">
                            <a:latin typeface="Cambria Math"/>
                          </a:endParaRPr>
                        </a:p>
                      </a:txBody>
                      <a:tcPr/>
                    </a:tc>
                    <a:tc>
                      <a:txBody>
                        <a:bodyPr/>
                        <a:lstStyle/>
                        <a:p>
                          <a:pPr algn="ctr"/>
                          <a:r>
                            <a:rPr lang="en-US" sz="1600" dirty="0"/>
                            <a:t>2.004</a:t>
                          </a:r>
                          <a:endParaRPr sz="1600" dirty="0">
                            <a:latin typeface="Cambria Math"/>
                          </a:endParaRPr>
                        </a:p>
                      </a:txBody>
                      <a:tcPr/>
                    </a:tc>
                    <a:extLst>
                      <a:ext uri="{0D108BD9-81ED-4DB2-BD59-A6C34878D82A}">
                        <a16:rowId xmlns:a16="http://schemas.microsoft.com/office/drawing/2014/main" val="10006"/>
                      </a:ext>
                    </a:extLst>
                  </a:tr>
                  <a:tr h="370840">
                    <a:tc>
                      <a:txBody>
                        <a:bodyPr/>
                        <a:lstStyle/>
                        <a:p>
                          <a:pPr algn="ctr">
                            <a:defRPr sz="1600" b="1"/>
                          </a:pPr>
                          <a:r>
                            <a:rPr lang="en-US" b="0" dirty="0"/>
                            <a:t>7</a:t>
                          </a:r>
                          <a:endParaRPr b="0" dirty="0"/>
                        </a:p>
                      </a:txBody>
                      <a:tcPr/>
                    </a:tc>
                    <a:tc>
                      <a:txBody>
                        <a:bodyPr/>
                        <a:lstStyle/>
                        <a:p>
                          <a:pPr algn="ctr"/>
                          <a:r>
                            <a:rPr lang="en-US" sz="1600" dirty="0"/>
                            <a:t>0.419</a:t>
                          </a:r>
                          <a:endParaRPr lang="en-US" sz="1600" dirty="0">
                            <a:latin typeface="Cambria Math"/>
                          </a:endParaRPr>
                        </a:p>
                      </a:txBody>
                      <a:tcPr/>
                    </a:tc>
                    <a:tc>
                      <a:txBody>
                        <a:bodyPr/>
                        <a:lstStyle/>
                        <a:p>
                          <a:pPr algn="ctr"/>
                          <a:r>
                            <a:rPr lang="en-US" sz="1600" dirty="0"/>
                            <a:t>0.076</a:t>
                          </a:r>
                          <a:endParaRPr sz="1600" dirty="0">
                            <a:latin typeface="Cambria Math"/>
                          </a:endParaRPr>
                        </a:p>
                      </a:txBody>
                      <a:tcPr/>
                    </a:tc>
                    <a:tc>
                      <a:txBody>
                        <a:bodyPr/>
                        <a:lstStyle/>
                        <a:p>
                          <a:pPr algn="ctr"/>
                          <a:r>
                            <a:rPr lang="en-US" sz="1600" dirty="0"/>
                            <a:t>1.924</a:t>
                          </a:r>
                          <a:endParaRPr sz="1600" dirty="0">
                            <a:latin typeface="Cambria Math"/>
                          </a:endParaRPr>
                        </a:p>
                      </a:txBody>
                      <a:tcPr/>
                    </a:tc>
                    <a:extLst>
                      <a:ext uri="{0D108BD9-81ED-4DB2-BD59-A6C34878D82A}">
                        <a16:rowId xmlns:a16="http://schemas.microsoft.com/office/drawing/2014/main" val="10007"/>
                      </a:ext>
                    </a:extLst>
                  </a:tr>
                  <a:tr h="370840">
                    <a:tc>
                      <a:txBody>
                        <a:bodyPr/>
                        <a:lstStyle/>
                        <a:p>
                          <a:pPr algn="ctr">
                            <a:defRPr sz="1600" b="1"/>
                          </a:pPr>
                          <a:r>
                            <a:rPr lang="en-US" b="0" dirty="0"/>
                            <a:t>8</a:t>
                          </a:r>
                          <a:endParaRPr b="0" dirty="0"/>
                        </a:p>
                      </a:txBody>
                      <a:tcPr/>
                    </a:tc>
                    <a:tc>
                      <a:txBody>
                        <a:bodyPr/>
                        <a:lstStyle/>
                        <a:p>
                          <a:pPr algn="ctr"/>
                          <a:r>
                            <a:rPr lang="en-US" sz="1600" dirty="0"/>
                            <a:t>0.373</a:t>
                          </a:r>
                          <a:endParaRPr sz="1600" dirty="0">
                            <a:latin typeface="Cambria Math"/>
                          </a:endParaRPr>
                        </a:p>
                      </a:txBody>
                      <a:tcPr/>
                    </a:tc>
                    <a:tc>
                      <a:txBody>
                        <a:bodyPr/>
                        <a:lstStyle/>
                        <a:p>
                          <a:pPr algn="ctr"/>
                          <a:r>
                            <a:rPr lang="en-US" sz="1600" dirty="0"/>
                            <a:t>0.136</a:t>
                          </a:r>
                          <a:endParaRPr sz="1600" dirty="0">
                            <a:latin typeface="Cambria Math"/>
                          </a:endParaRPr>
                        </a:p>
                      </a:txBody>
                      <a:tcPr/>
                    </a:tc>
                    <a:tc>
                      <a:txBody>
                        <a:bodyPr/>
                        <a:lstStyle/>
                        <a:p>
                          <a:pPr algn="ctr"/>
                          <a:r>
                            <a:rPr lang="en-US" sz="1600" dirty="0"/>
                            <a:t>1.864</a:t>
                          </a:r>
                          <a:endParaRPr sz="1600" dirty="0">
                            <a:latin typeface="Cambria Math"/>
                          </a:endParaRPr>
                        </a:p>
                      </a:txBody>
                      <a:tcPr/>
                    </a:tc>
                    <a:extLst>
                      <a:ext uri="{0D108BD9-81ED-4DB2-BD59-A6C34878D82A}">
                        <a16:rowId xmlns:a16="http://schemas.microsoft.com/office/drawing/2014/main" val="10008"/>
                      </a:ext>
                    </a:extLst>
                  </a:tr>
                  <a:tr h="370840">
                    <a:tc>
                      <a:txBody>
                        <a:bodyPr/>
                        <a:lstStyle/>
                        <a:p>
                          <a:pPr algn="ctr">
                            <a:defRPr sz="1600" b="1"/>
                          </a:pPr>
                          <a:r>
                            <a:rPr lang="en-US" b="0" dirty="0"/>
                            <a:t>9</a:t>
                          </a:r>
                          <a:endParaRPr b="0" dirty="0"/>
                        </a:p>
                      </a:txBody>
                      <a:tcPr/>
                    </a:tc>
                    <a:tc>
                      <a:txBody>
                        <a:bodyPr/>
                        <a:lstStyle/>
                        <a:p>
                          <a:pPr algn="ctr"/>
                          <a:r>
                            <a:rPr lang="en-US" sz="1600" dirty="0"/>
                            <a:t>0.337</a:t>
                          </a:r>
                          <a:endParaRPr sz="1600" dirty="0">
                            <a:latin typeface="Cambria Math"/>
                          </a:endParaRPr>
                        </a:p>
                      </a:txBody>
                      <a:tcPr/>
                    </a:tc>
                    <a:tc>
                      <a:txBody>
                        <a:bodyPr/>
                        <a:lstStyle/>
                        <a:p>
                          <a:pPr algn="ctr"/>
                          <a:r>
                            <a:rPr lang="en-US" sz="1600" dirty="0"/>
                            <a:t>0.184</a:t>
                          </a:r>
                          <a:endParaRPr sz="1600" dirty="0">
                            <a:latin typeface="Cambria Math"/>
                          </a:endParaRPr>
                        </a:p>
                      </a:txBody>
                      <a:tcPr/>
                    </a:tc>
                    <a:tc>
                      <a:txBody>
                        <a:bodyPr/>
                        <a:lstStyle/>
                        <a:p>
                          <a:pPr algn="ctr"/>
                          <a:r>
                            <a:rPr lang="en-US" sz="1600" dirty="0"/>
                            <a:t>1.816</a:t>
                          </a:r>
                          <a:endParaRPr sz="1600" dirty="0">
                            <a:latin typeface="Cambria Math"/>
                          </a:endParaRPr>
                        </a:p>
                      </a:txBody>
                      <a:tcPr/>
                    </a:tc>
                    <a:extLst>
                      <a:ext uri="{0D108BD9-81ED-4DB2-BD59-A6C34878D82A}">
                        <a16:rowId xmlns:a16="http://schemas.microsoft.com/office/drawing/2014/main" val="10009"/>
                      </a:ext>
                    </a:extLst>
                  </a:tr>
                  <a:tr h="370840">
                    <a:tc>
                      <a:txBody>
                        <a:bodyPr/>
                        <a:lstStyle/>
                        <a:p>
                          <a:pPr algn="ctr">
                            <a:defRPr sz="1600" b="1"/>
                          </a:pPr>
                          <a:r>
                            <a:rPr lang="en-US" b="0" dirty="0"/>
                            <a:t>10</a:t>
                          </a:r>
                          <a:endParaRPr b="0" dirty="0"/>
                        </a:p>
                      </a:txBody>
                      <a:tcPr/>
                    </a:tc>
                    <a:tc>
                      <a:txBody>
                        <a:bodyPr/>
                        <a:lstStyle/>
                        <a:p>
                          <a:pPr algn="ctr"/>
                          <a:r>
                            <a:rPr lang="en-US" sz="1600" dirty="0"/>
                            <a:t>0.308</a:t>
                          </a:r>
                          <a:endParaRPr sz="1600" dirty="0">
                            <a:latin typeface="Cambria Math"/>
                          </a:endParaRPr>
                        </a:p>
                      </a:txBody>
                      <a:tcPr/>
                    </a:tc>
                    <a:tc>
                      <a:txBody>
                        <a:bodyPr/>
                        <a:lstStyle/>
                        <a:p>
                          <a:pPr algn="ctr"/>
                          <a:r>
                            <a:rPr lang="en-US" sz="1600" dirty="0"/>
                            <a:t>0.223</a:t>
                          </a:r>
                          <a:endParaRPr sz="1600" dirty="0">
                            <a:latin typeface="Cambria Math"/>
                          </a:endParaRPr>
                        </a:p>
                      </a:txBody>
                      <a:tcPr/>
                    </a:tc>
                    <a:tc>
                      <a:txBody>
                        <a:bodyPr/>
                        <a:lstStyle/>
                        <a:p>
                          <a:pPr algn="ctr"/>
                          <a:r>
                            <a:rPr lang="en-US" sz="1600" dirty="0"/>
                            <a:t>1.777</a:t>
                          </a:r>
                          <a:endParaRPr sz="1600" dirty="0">
                            <a:latin typeface="Cambria Math"/>
                          </a:endParaRPr>
                        </a:p>
                      </a:txBody>
                      <a:tcPr/>
                    </a:tc>
                    <a:extLst>
                      <a:ext uri="{0D108BD9-81ED-4DB2-BD59-A6C34878D82A}">
                        <a16:rowId xmlns:a16="http://schemas.microsoft.com/office/drawing/2014/main" val="776431337"/>
                      </a:ext>
                    </a:extLst>
                  </a:tr>
                  <a:tr h="370840">
                    <a:tc>
                      <a:txBody>
                        <a:bodyPr/>
                        <a:lstStyle/>
                        <a:p>
                          <a:pPr algn="ctr">
                            <a:defRPr sz="1600" b="1"/>
                          </a:pPr>
                          <a:r>
                            <a:rPr lang="en-US" b="0" dirty="0"/>
                            <a:t>15</a:t>
                          </a:r>
                          <a:endParaRPr b="0" dirty="0"/>
                        </a:p>
                      </a:txBody>
                      <a:tcPr/>
                    </a:tc>
                    <a:tc>
                      <a:txBody>
                        <a:bodyPr/>
                        <a:lstStyle/>
                        <a:p>
                          <a:pPr algn="ctr"/>
                          <a:r>
                            <a:rPr lang="en-US" sz="1600" dirty="0"/>
                            <a:t>0.223</a:t>
                          </a:r>
                          <a:endParaRPr sz="1600" dirty="0">
                            <a:latin typeface="Cambria Math"/>
                          </a:endParaRPr>
                        </a:p>
                      </a:txBody>
                      <a:tcPr/>
                    </a:tc>
                    <a:tc>
                      <a:txBody>
                        <a:bodyPr/>
                        <a:lstStyle/>
                        <a:p>
                          <a:pPr algn="ctr"/>
                          <a:r>
                            <a:rPr lang="en-US" sz="1600" dirty="0"/>
                            <a:t>0.348</a:t>
                          </a:r>
                          <a:endParaRPr sz="1600" dirty="0">
                            <a:latin typeface="Cambria Math"/>
                          </a:endParaRPr>
                        </a:p>
                      </a:txBody>
                      <a:tcPr/>
                    </a:tc>
                    <a:tc>
                      <a:txBody>
                        <a:bodyPr/>
                        <a:lstStyle/>
                        <a:p>
                          <a:pPr algn="ctr"/>
                          <a:r>
                            <a:rPr lang="en-US" sz="1600" dirty="0"/>
                            <a:t>1.652</a:t>
                          </a:r>
                          <a:endParaRPr sz="1600" dirty="0">
                            <a:latin typeface="Cambria Math"/>
                          </a:endParaRPr>
                        </a:p>
                      </a:txBody>
                      <a:tcPr/>
                    </a:tc>
                    <a:extLst>
                      <a:ext uri="{0D108BD9-81ED-4DB2-BD59-A6C34878D82A}">
                        <a16:rowId xmlns:a16="http://schemas.microsoft.com/office/drawing/2014/main" val="1692710522"/>
                      </a:ext>
                    </a:extLst>
                  </a:tr>
                  <a:tr h="370840">
                    <a:tc>
                      <a:txBody>
                        <a:bodyPr/>
                        <a:lstStyle/>
                        <a:p>
                          <a:pPr algn="ctr">
                            <a:defRPr sz="1600" b="1"/>
                          </a:pPr>
                          <a:r>
                            <a:rPr lang="en-US" b="0" dirty="0"/>
                            <a:t>20</a:t>
                          </a:r>
                          <a:endParaRPr b="0" dirty="0"/>
                        </a:p>
                      </a:txBody>
                      <a:tcPr/>
                    </a:tc>
                    <a:tc>
                      <a:txBody>
                        <a:bodyPr/>
                        <a:lstStyle/>
                        <a:p>
                          <a:pPr algn="ctr"/>
                          <a:r>
                            <a:rPr lang="en-US" sz="1600" dirty="0"/>
                            <a:t>0.180</a:t>
                          </a:r>
                          <a:endParaRPr sz="1600" dirty="0">
                            <a:latin typeface="Cambria Math"/>
                          </a:endParaRPr>
                        </a:p>
                      </a:txBody>
                      <a:tcPr/>
                    </a:tc>
                    <a:tc>
                      <a:txBody>
                        <a:bodyPr/>
                        <a:lstStyle/>
                        <a:p>
                          <a:pPr algn="ctr"/>
                          <a:r>
                            <a:rPr lang="en-US" sz="1600" dirty="0"/>
                            <a:t>0.414</a:t>
                          </a:r>
                          <a:endParaRPr sz="1600" dirty="0">
                            <a:latin typeface="Cambria Math"/>
                          </a:endParaRPr>
                        </a:p>
                      </a:txBody>
                      <a:tcPr/>
                    </a:tc>
                    <a:tc>
                      <a:txBody>
                        <a:bodyPr/>
                        <a:lstStyle/>
                        <a:p>
                          <a:pPr algn="ctr"/>
                          <a:r>
                            <a:rPr lang="en-US" sz="1600" dirty="0"/>
                            <a:t>1.586</a:t>
                          </a:r>
                          <a:endParaRPr sz="1600" dirty="0">
                            <a:latin typeface="Cambria Math"/>
                          </a:endParaRPr>
                        </a:p>
                      </a:txBody>
                      <a:tcPr/>
                    </a:tc>
                    <a:extLst>
                      <a:ext uri="{0D108BD9-81ED-4DB2-BD59-A6C34878D82A}">
                        <a16:rowId xmlns:a16="http://schemas.microsoft.com/office/drawing/2014/main" val="2992954771"/>
                      </a:ext>
                    </a:extLst>
                  </a:tr>
                </a:tbl>
              </a:graphicData>
            </a:graphic>
          </p:graphicFrame>
        </mc:Fallback>
      </mc:AlternateContent>
    </p:spTree>
    <p:extLst>
      <p:ext uri="{BB962C8B-B14F-4D97-AF65-F5344CB8AC3E}">
        <p14:creationId xmlns:p14="http://schemas.microsoft.com/office/powerpoint/2010/main" val="313290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IN" sz="2400" dirty="0"/>
              <a:t>3</a:t>
            </a:r>
            <a:r>
              <a:rPr lang="el-GR" sz="2400" i="1" dirty="0"/>
              <a:t>σ</a:t>
            </a:r>
            <a:r>
              <a:rPr lang="en-US" sz="2400" dirty="0"/>
              <a:t> </a:t>
            </a:r>
            <a:r>
              <a:rPr lang="en-IN" sz="2400" dirty="0"/>
              <a:t>Control Limits for </a:t>
            </a:r>
            <a:r>
              <a:rPr lang="en-IN" sz="2400" i="1" dirty="0"/>
              <a:t>X</a:t>
            </a:r>
            <a:r>
              <a:rPr lang="en-IN" sz="2400" dirty="0"/>
              <a:t> bar When Standard Values of the Process Mean and Standard Deviation Are Known</a:t>
            </a:r>
            <a:r>
              <a:rPr lang="en-US" sz="2400" dirty="0"/>
              <a:t>—Slide 2</a:t>
            </a:r>
            <a:endParaRPr sz="2400"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C2944BA-58FF-AF9A-2A10-971037DA67A8}"/>
                  </a:ext>
                </a:extLst>
              </p:cNvPr>
              <p:cNvSpPr txBox="1"/>
              <p:nvPr/>
            </p:nvSpPr>
            <p:spPr>
              <a:xfrm>
                <a:off x="1371600" y="1057862"/>
                <a:ext cx="6705600" cy="369332"/>
              </a:xfrm>
              <a:prstGeom prst="rect">
                <a:avLst/>
              </a:prstGeom>
              <a:noFill/>
            </p:spPr>
            <p:txBody>
              <a:bodyPr wrap="square">
                <a:spAutoFit/>
              </a:bodyPr>
              <a:lstStyle/>
              <a:p>
                <a:pPr algn="ctr">
                  <a:defRPr sz="1800" b="1"/>
                </a:pPr>
                <a:r>
                  <a:rPr lang="en-US" dirty="0"/>
                  <a:t>Table – </a:t>
                </a:r>
                <a14:m>
                  <m:oMath xmlns:m="http://schemas.openxmlformats.org/officeDocument/2006/math">
                    <m:r>
                      <a:rPr lang="en-US" sz="1800" smtClean="0">
                        <a:latin typeface="Cambria Math"/>
                      </a:rPr>
                      <m:t>3</m:t>
                    </m:r>
                    <m:r>
                      <m:rPr>
                        <m:sty m:val="p"/>
                      </m:rPr>
                      <a:rPr lang="el-GR" sz="1800" i="1" smtClean="0">
                        <a:latin typeface="Cambria Math" panose="02040503050406030204" pitchFamily="18" charset="0"/>
                        <a:ea typeface="Cambria Math" panose="02040503050406030204" pitchFamily="18" charset="0"/>
                      </a:rPr>
                      <m:t>σ</m:t>
                    </m:r>
                  </m:oMath>
                </a14:m>
                <a:r>
                  <a:rPr lang="en-US" sz="1600" dirty="0"/>
                  <a:t> </a:t>
                </a:r>
                <a:r>
                  <a:rPr lang="en-US" dirty="0"/>
                  <a:t>Factors for Computer Control Chart Limits (cont.)</a:t>
                </a:r>
              </a:p>
            </p:txBody>
          </p:sp>
        </mc:Choice>
        <mc:Fallback xmlns="">
          <p:sp>
            <p:nvSpPr>
              <p:cNvPr id="5" name="TextBox 4">
                <a:extLst>
                  <a:ext uri="{FF2B5EF4-FFF2-40B4-BE49-F238E27FC236}">
                    <a16:creationId xmlns:a16="http://schemas.microsoft.com/office/drawing/2014/main" id="{4C2944BA-58FF-AF9A-2A10-971037DA67A8}"/>
                  </a:ext>
                </a:extLst>
              </p:cNvPr>
              <p:cNvSpPr txBox="1">
                <a:spLocks noRot="1" noChangeAspect="1" noMove="1" noResize="1" noEditPoints="1" noAdjustHandles="1" noChangeArrowheads="1" noChangeShapeType="1" noTextEdit="1"/>
              </p:cNvSpPr>
              <p:nvPr/>
            </p:nvSpPr>
            <p:spPr>
              <a:xfrm>
                <a:off x="1371600" y="1057862"/>
                <a:ext cx="6705600" cy="369332"/>
              </a:xfrm>
              <a:prstGeom prst="rect">
                <a:avLst/>
              </a:prstGeom>
              <a:blipFill>
                <a:blip r:embed="rId2"/>
                <a:stretch>
                  <a:fillRect t="-10000" b="-26667"/>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graphicFrame>
            <p:nvGraphicFramePr>
              <p:cNvPr id="3" name="Table Placeholder 2" descr="continuing the previous slide table,&#10;For Sample Size: 25,&#10;Mean Factor is zero point one five three,&#10;Lower Range is zero point four five nine,&#10;Upper Range is one point five four one,&#10;&#10;For Sample Size: over twenty five.&#10;Mean Factor is zero point seven five times open parenthesis one divided by square root of n close parenthesis,&#10;Lower Range is one point five five minus zero point zero zero one five times n,&#10;Upper Range is zero point four five plus zero point zero zero one times n."/>
              <p:cNvGraphicFramePr>
                <a:graphicFrameLocks noGrp="1"/>
              </p:cNvGraphicFramePr>
              <p:nvPr>
                <p:ph type="tbl" sz="quarter" idx="10"/>
                <p:extLst>
                  <p:ext uri="{D42A27DB-BD31-4B8C-83A1-F6EECF244321}">
                    <p14:modId xmlns:p14="http://schemas.microsoft.com/office/powerpoint/2010/main" val="1706102008"/>
                  </p:ext>
                </p:extLst>
              </p:nvPr>
            </p:nvGraphicFramePr>
            <p:xfrm>
              <a:off x="457200" y="1514602"/>
              <a:ext cx="8229600" cy="1380998"/>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Sample </a:t>
                          </a:r>
                          <a:r>
                            <a:rPr lang="en-US" dirty="0"/>
                            <a:t>Size</a:t>
                          </a:r>
                          <a:endParaRPr dirty="0"/>
                        </a:p>
                      </a:txBody>
                      <a:tcPr anchor="ctr"/>
                    </a:tc>
                    <a:tc>
                      <a:txBody>
                        <a:bodyPr/>
                        <a:lstStyle/>
                        <a:p>
                          <a:pPr algn="ctr">
                            <a:defRPr sz="1600" b="1"/>
                          </a:pPr>
                          <a:r>
                            <a:rPr lang="en-US" dirty="0"/>
                            <a:t>Mean Factor (</a:t>
                          </a:r>
                          <a14:m>
                            <m:oMath xmlns:m="http://schemas.openxmlformats.org/officeDocument/2006/math">
                              <m:r>
                                <a:rPr lang="en-US" b="1" smtClean="0">
                                  <a:latin typeface="Cambria Math" panose="02040503050406030204" pitchFamily="18" charset="0"/>
                                </a:rPr>
                                <m:t>𝑨</m:t>
                              </m:r>
                            </m:oMath>
                          </a14:m>
                          <a:r>
                            <a:rPr lang="en-US" dirty="0"/>
                            <a:t>)</a:t>
                          </a:r>
                          <a:endParaRPr dirty="0"/>
                        </a:p>
                      </a:txBody>
                      <a:tcPr anchor="ctr"/>
                    </a:tc>
                    <a:tc>
                      <a:txBody>
                        <a:bodyPr/>
                        <a:lstStyle/>
                        <a:p>
                          <a:pPr algn="ctr">
                            <a:defRPr sz="1600" b="1"/>
                          </a:pPr>
                          <a:r>
                            <a:rPr lang="en-US" dirty="0"/>
                            <a:t>Lower Range (</a:t>
                          </a:r>
                          <a14:m>
                            <m:oMath xmlns:m="http://schemas.openxmlformats.org/officeDocument/2006/math">
                              <m:sSub>
                                <m:sSubPr>
                                  <m:ctrlPr>
                                    <a:rPr lang="en-US" b="1" i="1" smtClean="0">
                                      <a:latin typeface="Cambria Math" panose="02040503050406030204" pitchFamily="18" charset="0"/>
                                    </a:rPr>
                                  </m:ctrlPr>
                                </m:sSubPr>
                                <m:e>
                                  <m:r>
                                    <a:rPr lang="en-US" b="1" smtClean="0">
                                      <a:latin typeface="Cambria Math" panose="02040503050406030204" pitchFamily="18" charset="0"/>
                                    </a:rPr>
                                    <m:t>𝑫</m:t>
                                  </m:r>
                                </m:e>
                                <m:sub>
                                  <m:r>
                                    <a:rPr lang="en-US" b="1" smtClean="0">
                                      <a:latin typeface="Cambria Math" panose="02040503050406030204" pitchFamily="18" charset="0"/>
                                    </a:rPr>
                                    <m:t>𝟑</m:t>
                                  </m:r>
                                </m:sub>
                              </m:sSub>
                            </m:oMath>
                          </a14:m>
                          <a:r>
                            <a:rPr lang="en-US" dirty="0"/>
                            <a:t>)</a:t>
                          </a:r>
                          <a:endParaRPr dirty="0"/>
                        </a:p>
                      </a:txBody>
                      <a:tcPr anchor="ctr"/>
                    </a:tc>
                    <a:tc>
                      <a:txBody>
                        <a:bodyPr/>
                        <a:lstStyle/>
                        <a:p>
                          <a:pPr algn="ctr">
                            <a:defRPr sz="1600" b="1"/>
                          </a:pPr>
                          <a:r>
                            <a:rPr lang="en-US" dirty="0"/>
                            <a:t>Upper Range (</a:t>
                          </a:r>
                          <a14:m>
                            <m:oMath xmlns:m="http://schemas.openxmlformats.org/officeDocument/2006/math">
                              <m:sSub>
                                <m:sSubPr>
                                  <m:ctrlPr>
                                    <a:rPr lang="en-US" b="1" i="1" smtClean="0">
                                      <a:latin typeface="Cambria Math" panose="02040503050406030204" pitchFamily="18" charset="0"/>
                                    </a:rPr>
                                  </m:ctrlPr>
                                </m:sSubPr>
                                <m:e>
                                  <m:r>
                                    <a:rPr lang="en-US" b="1" smtClean="0">
                                      <a:latin typeface="Cambria Math" panose="02040503050406030204" pitchFamily="18" charset="0"/>
                                    </a:rPr>
                                    <m:t>𝑫</m:t>
                                  </m:r>
                                </m:e>
                                <m:sub>
                                  <m:r>
                                    <a:rPr lang="en-US" b="1" smtClean="0">
                                      <a:latin typeface="Cambria Math" panose="02040503050406030204" pitchFamily="18" charset="0"/>
                                    </a:rPr>
                                    <m:t>𝟒</m:t>
                                  </m:r>
                                </m:sub>
                              </m:sSub>
                            </m:oMath>
                          </a14:m>
                          <a:r>
                            <a:rPr lang="en-US" dirty="0"/>
                            <a:t>)</a:t>
                          </a:r>
                          <a:endParaRPr dirty="0"/>
                        </a:p>
                      </a:txBody>
                      <a:tcPr anchor="ctr"/>
                    </a:tc>
                    <a:extLst>
                      <a:ext uri="{0D108BD9-81ED-4DB2-BD59-A6C34878D82A}">
                        <a16:rowId xmlns:a16="http://schemas.microsoft.com/office/drawing/2014/main" val="10001"/>
                      </a:ext>
                    </a:extLst>
                  </a:tr>
                  <a:tr h="370840">
                    <a:tc>
                      <a:txBody>
                        <a:bodyPr/>
                        <a:lstStyle/>
                        <a:p>
                          <a:pPr algn="ctr">
                            <a:defRPr sz="1600" b="1"/>
                          </a:pPr>
                          <a:r>
                            <a:rPr lang="en-US" b="0" dirty="0"/>
                            <a:t>25</a:t>
                          </a:r>
                        </a:p>
                      </a:txBody>
                      <a:tcPr anchor="ctr"/>
                    </a:tc>
                    <a:tc>
                      <a:txBody>
                        <a:bodyPr/>
                        <a:lstStyle/>
                        <a:p>
                          <a:pPr algn="ctr"/>
                          <a:r>
                            <a:rPr lang="en-US" sz="1600" dirty="0"/>
                            <a:t>0.153</a:t>
                          </a:r>
                          <a:endParaRPr sz="1600" dirty="0">
                            <a:latin typeface="Cambria Math"/>
                          </a:endParaRPr>
                        </a:p>
                      </a:txBody>
                      <a:tcPr anchor="ctr"/>
                    </a:tc>
                    <a:tc>
                      <a:txBody>
                        <a:bodyPr/>
                        <a:lstStyle/>
                        <a:p>
                          <a:pPr algn="ctr"/>
                          <a:r>
                            <a:rPr lang="en-US" sz="1600" dirty="0"/>
                            <a:t>0.459</a:t>
                          </a:r>
                          <a:endParaRPr sz="1600" dirty="0">
                            <a:latin typeface="Cambria Math"/>
                          </a:endParaRPr>
                        </a:p>
                      </a:txBody>
                      <a:tcPr anchor="ctr"/>
                    </a:tc>
                    <a:tc>
                      <a:txBody>
                        <a:bodyPr/>
                        <a:lstStyle/>
                        <a:p>
                          <a:pPr algn="ctr"/>
                          <a:r>
                            <a:rPr lang="en-US" sz="1600" dirty="0"/>
                            <a:t>1.541</a:t>
                          </a:r>
                          <a:endParaRPr sz="1600" dirty="0">
                            <a:latin typeface="Cambria Math"/>
                          </a:endParaRPr>
                        </a:p>
                      </a:txBody>
                      <a:tcPr anchor="ctr"/>
                    </a:tc>
                    <a:extLst>
                      <a:ext uri="{0D108BD9-81ED-4DB2-BD59-A6C34878D82A}">
                        <a16:rowId xmlns:a16="http://schemas.microsoft.com/office/drawing/2014/main" val="10002"/>
                      </a:ext>
                    </a:extLst>
                  </a:tr>
                  <a:tr h="370840">
                    <a:tc>
                      <a:txBody>
                        <a:bodyPr/>
                        <a:lstStyle/>
                        <a:p>
                          <a:pPr algn="ctr">
                            <a:defRPr sz="1600" b="1"/>
                          </a:pPr>
                          <a:r>
                            <a:rPr lang="en-US" b="0" dirty="0"/>
                            <a:t>Over 25</a:t>
                          </a:r>
                          <a:endParaRPr b="0" dirty="0"/>
                        </a:p>
                      </a:txBody>
                      <a:tcPr anchor="ctr"/>
                    </a:tc>
                    <a:tc>
                      <a:txBody>
                        <a:bodyPr/>
                        <a:lstStyle/>
                        <a:p>
                          <a:pPr algn="ctr"/>
                          <a14:m>
                            <m:oMathPara xmlns:m="http://schemas.openxmlformats.org/officeDocument/2006/math">
                              <m:oMathParaPr>
                                <m:jc m:val="centerGroup"/>
                              </m:oMathParaPr>
                              <m:oMath xmlns:m="http://schemas.openxmlformats.org/officeDocument/2006/math">
                                <m:r>
                                  <a:rPr lang="en-US" sz="1600" b="0" smtClean="0">
                                    <a:latin typeface="Cambria Math" panose="02040503050406030204" pitchFamily="18" charset="0"/>
                                  </a:rPr>
                                  <m:t>0.75</m:t>
                                </m:r>
                                <m:d>
                                  <m:dPr>
                                    <m:ctrlPr>
                                      <a:rPr lang="en-US" sz="1600" b="0" i="1" smtClean="0">
                                        <a:latin typeface="Cambria Math" panose="02040503050406030204" pitchFamily="18" charset="0"/>
                                      </a:rPr>
                                    </m:ctrlPr>
                                  </m:dPr>
                                  <m:e>
                                    <m:f>
                                      <m:fPr>
                                        <m:ctrlPr>
                                          <a:rPr lang="en-US" sz="1600" b="0" i="1" smtClean="0">
                                            <a:latin typeface="Cambria Math" panose="02040503050406030204" pitchFamily="18" charset="0"/>
                                          </a:rPr>
                                        </m:ctrlPr>
                                      </m:fPr>
                                      <m:num>
                                        <m:r>
                                          <a:rPr lang="en-US" sz="1600" b="0" smtClean="0">
                                            <a:latin typeface="Cambria Math" panose="02040503050406030204" pitchFamily="18" charset="0"/>
                                          </a:rPr>
                                          <m:t>1</m:t>
                                        </m:r>
                                      </m:num>
                                      <m:den>
                                        <m:rad>
                                          <m:radPr>
                                            <m:degHide m:val="on"/>
                                            <m:ctrlPr>
                                              <a:rPr lang="en-US" sz="1600" b="0" i="1" smtClean="0">
                                                <a:latin typeface="Cambria Math" panose="02040503050406030204" pitchFamily="18" charset="0"/>
                                              </a:rPr>
                                            </m:ctrlPr>
                                          </m:radPr>
                                          <m:deg/>
                                          <m:e>
                                            <m:r>
                                              <a:rPr lang="en-US" sz="1600" b="0" smtClean="0">
                                                <a:latin typeface="Cambria Math" panose="02040503050406030204" pitchFamily="18" charset="0"/>
                                              </a:rPr>
                                              <m:t>𝑛</m:t>
                                            </m:r>
                                          </m:e>
                                        </m:rad>
                                      </m:den>
                                    </m:f>
                                  </m:e>
                                </m:d>
                              </m:oMath>
                            </m:oMathPara>
                          </a14:m>
                          <a:endParaRPr sz="1600" dirty="0">
                            <a:latin typeface="Cambria Math"/>
                          </a:endParaRPr>
                        </a:p>
                      </a:txBody>
                      <a:tcPr anchor="ctr"/>
                    </a:tc>
                    <a:tc>
                      <a:txBody>
                        <a:bodyPr/>
                        <a:lstStyle/>
                        <a:p>
                          <a:pPr algn="ctr"/>
                          <a14:m>
                            <m:oMathPara xmlns:m="http://schemas.openxmlformats.org/officeDocument/2006/math">
                              <m:oMathParaPr>
                                <m:jc m:val="centerGroup"/>
                              </m:oMathParaPr>
                              <m:oMath xmlns:m="http://schemas.openxmlformats.org/officeDocument/2006/math">
                                <m:r>
                                  <a:rPr lang="en-US" sz="1600" b="0" smtClean="0">
                                    <a:latin typeface="Cambria Math" panose="02040503050406030204" pitchFamily="18" charset="0"/>
                                  </a:rPr>
                                  <m:t>1.55−0.0015</m:t>
                                </m:r>
                                <m:r>
                                  <a:rPr lang="en-US" sz="1600" b="0" smtClean="0">
                                    <a:latin typeface="Cambria Math" panose="02040503050406030204" pitchFamily="18" charset="0"/>
                                  </a:rPr>
                                  <m:t>𝑛</m:t>
                                </m:r>
                              </m:oMath>
                            </m:oMathPara>
                          </a14:m>
                          <a:endParaRPr sz="1600" dirty="0">
                            <a:latin typeface="Cambria Math"/>
                          </a:endParaRPr>
                        </a:p>
                      </a:txBody>
                      <a:tcPr anchor="ctr"/>
                    </a:tc>
                    <a:tc>
                      <a:txBody>
                        <a:bodyPr/>
                        <a:lstStyle/>
                        <a:p>
                          <a:pPr algn="ctr"/>
                          <a14:m>
                            <m:oMathPara xmlns:m="http://schemas.openxmlformats.org/officeDocument/2006/math">
                              <m:oMathParaPr>
                                <m:jc m:val="centerGroup"/>
                              </m:oMathParaPr>
                              <m:oMath xmlns:m="http://schemas.openxmlformats.org/officeDocument/2006/math">
                                <m:r>
                                  <a:rPr lang="en-US" sz="1600" b="0" smtClean="0">
                                    <a:latin typeface="Cambria Math" panose="02040503050406030204" pitchFamily="18" charset="0"/>
                                  </a:rPr>
                                  <m:t>0.45+0.001</m:t>
                                </m:r>
                                <m:r>
                                  <a:rPr lang="en-US" sz="1600" b="0" smtClean="0">
                                    <a:latin typeface="Cambria Math" panose="02040503050406030204" pitchFamily="18" charset="0"/>
                                  </a:rPr>
                                  <m:t>𝑛</m:t>
                                </m:r>
                              </m:oMath>
                            </m:oMathPara>
                          </a14:m>
                          <a:endParaRPr sz="1600" dirty="0">
                            <a:latin typeface="Cambria Math"/>
                          </a:endParaRPr>
                        </a:p>
                      </a:txBody>
                      <a:tcPr anchor="ctr"/>
                    </a:tc>
                    <a:extLst>
                      <a:ext uri="{0D108BD9-81ED-4DB2-BD59-A6C34878D82A}">
                        <a16:rowId xmlns:a16="http://schemas.microsoft.com/office/drawing/2014/main" val="10003"/>
                      </a:ext>
                    </a:extLst>
                  </a:tr>
                </a:tbl>
              </a:graphicData>
            </a:graphic>
          </p:graphicFrame>
        </mc:Choice>
        <mc:Fallback>
          <p:graphicFrame>
            <p:nvGraphicFramePr>
              <p:cNvPr id="3" name="Table Placeholder 2" descr="continuing the previous slide table,&#10;For Sample Size: 25,&#10;Mean Factor is zero point one five three,&#10;Lower Range is zero point four five nine,&#10;Upper Range is one point five four one,&#10;&#10;For Sample Size: over twenty five.&#10;Mean Factor is zero point seven five times open parenthesis one divided by square root of n close parenthesis,&#10;Lower Range is one point five five minus zero point zero zero one five times n,&#10;Upper Range is zero point four five plus zero point zero zero one times n."/>
              <p:cNvGraphicFramePr>
                <a:graphicFrameLocks noGrp="1"/>
              </p:cNvGraphicFramePr>
              <p:nvPr>
                <p:ph type="tbl" sz="quarter" idx="10"/>
                <p:extLst>
                  <p:ext uri="{D42A27DB-BD31-4B8C-83A1-F6EECF244321}">
                    <p14:modId xmlns:p14="http://schemas.microsoft.com/office/powerpoint/2010/main" val="1706102008"/>
                  </p:ext>
                </p:extLst>
              </p:nvPr>
            </p:nvGraphicFramePr>
            <p:xfrm>
              <a:off x="457200" y="1514602"/>
              <a:ext cx="8229600" cy="1380998"/>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Sample </a:t>
                          </a:r>
                          <a:r>
                            <a:rPr lang="en-US" dirty="0"/>
                            <a:t>Size</a:t>
                          </a:r>
                          <a:endParaRPr dirty="0"/>
                        </a:p>
                      </a:txBody>
                      <a:tcPr anchor="ctr"/>
                    </a:tc>
                    <a:tc>
                      <a:txBody>
                        <a:bodyPr/>
                        <a:lstStyle/>
                        <a:p>
                          <a:endParaRPr lang="en-US"/>
                        </a:p>
                      </a:txBody>
                      <a:tcPr anchor="ctr">
                        <a:blipFill>
                          <a:blip r:embed="rId3"/>
                          <a:stretch>
                            <a:fillRect l="-100890" t="-1639" r="-201187" b="-277049"/>
                          </a:stretch>
                        </a:blipFill>
                      </a:tcPr>
                    </a:tc>
                    <a:tc>
                      <a:txBody>
                        <a:bodyPr/>
                        <a:lstStyle/>
                        <a:p>
                          <a:endParaRPr lang="en-US"/>
                        </a:p>
                      </a:txBody>
                      <a:tcPr anchor="ctr">
                        <a:blipFill>
                          <a:blip r:embed="rId3"/>
                          <a:stretch>
                            <a:fillRect l="-200296" t="-1639" r="-100592" b="-277049"/>
                          </a:stretch>
                        </a:blipFill>
                      </a:tcPr>
                    </a:tc>
                    <a:tc>
                      <a:txBody>
                        <a:bodyPr/>
                        <a:lstStyle/>
                        <a:p>
                          <a:endParaRPr lang="en-US"/>
                        </a:p>
                      </a:txBody>
                      <a:tcPr anchor="ctr">
                        <a:blipFill>
                          <a:blip r:embed="rId3"/>
                          <a:stretch>
                            <a:fillRect l="-301187" t="-1639" r="-890" b="-277049"/>
                          </a:stretch>
                        </a:blipFill>
                      </a:tcPr>
                    </a:tc>
                    <a:extLst>
                      <a:ext uri="{0D108BD9-81ED-4DB2-BD59-A6C34878D82A}">
                        <a16:rowId xmlns:a16="http://schemas.microsoft.com/office/drawing/2014/main" val="10001"/>
                      </a:ext>
                    </a:extLst>
                  </a:tr>
                  <a:tr h="370840">
                    <a:tc>
                      <a:txBody>
                        <a:bodyPr/>
                        <a:lstStyle/>
                        <a:p>
                          <a:pPr algn="ctr">
                            <a:defRPr sz="1600" b="1"/>
                          </a:pPr>
                          <a:r>
                            <a:rPr lang="en-US" b="0" dirty="0"/>
                            <a:t>25</a:t>
                          </a:r>
                        </a:p>
                      </a:txBody>
                      <a:tcPr anchor="ctr"/>
                    </a:tc>
                    <a:tc>
                      <a:txBody>
                        <a:bodyPr/>
                        <a:lstStyle/>
                        <a:p>
                          <a:pPr algn="ctr"/>
                          <a:r>
                            <a:rPr lang="en-US" sz="1600" dirty="0"/>
                            <a:t>0.153</a:t>
                          </a:r>
                          <a:endParaRPr sz="1600" dirty="0">
                            <a:latin typeface="Cambria Math"/>
                          </a:endParaRPr>
                        </a:p>
                      </a:txBody>
                      <a:tcPr anchor="ctr"/>
                    </a:tc>
                    <a:tc>
                      <a:txBody>
                        <a:bodyPr/>
                        <a:lstStyle/>
                        <a:p>
                          <a:pPr algn="ctr"/>
                          <a:r>
                            <a:rPr lang="en-US" sz="1600" dirty="0"/>
                            <a:t>0.459</a:t>
                          </a:r>
                          <a:endParaRPr sz="1600" dirty="0">
                            <a:latin typeface="Cambria Math"/>
                          </a:endParaRPr>
                        </a:p>
                      </a:txBody>
                      <a:tcPr anchor="ctr"/>
                    </a:tc>
                    <a:tc>
                      <a:txBody>
                        <a:bodyPr/>
                        <a:lstStyle/>
                        <a:p>
                          <a:pPr algn="ctr"/>
                          <a:r>
                            <a:rPr lang="en-US" sz="1600" dirty="0"/>
                            <a:t>1.541</a:t>
                          </a:r>
                          <a:endParaRPr sz="1600" dirty="0">
                            <a:latin typeface="Cambria Math"/>
                          </a:endParaRPr>
                        </a:p>
                      </a:txBody>
                      <a:tcPr anchor="ctr"/>
                    </a:tc>
                    <a:extLst>
                      <a:ext uri="{0D108BD9-81ED-4DB2-BD59-A6C34878D82A}">
                        <a16:rowId xmlns:a16="http://schemas.microsoft.com/office/drawing/2014/main" val="10002"/>
                      </a:ext>
                    </a:extLst>
                  </a:tr>
                  <a:tr h="639318">
                    <a:tc>
                      <a:txBody>
                        <a:bodyPr/>
                        <a:lstStyle/>
                        <a:p>
                          <a:pPr algn="ctr">
                            <a:defRPr sz="1600" b="1"/>
                          </a:pPr>
                          <a:r>
                            <a:rPr lang="en-US" b="0" dirty="0"/>
                            <a:t>Over 25</a:t>
                          </a:r>
                          <a:endParaRPr b="0" dirty="0"/>
                        </a:p>
                      </a:txBody>
                      <a:tcPr anchor="ctr"/>
                    </a:tc>
                    <a:tc>
                      <a:txBody>
                        <a:bodyPr/>
                        <a:lstStyle/>
                        <a:p>
                          <a:endParaRPr lang="en-US"/>
                        </a:p>
                      </a:txBody>
                      <a:tcPr anchor="ctr">
                        <a:blipFill>
                          <a:blip r:embed="rId3"/>
                          <a:stretch>
                            <a:fillRect l="-100890" t="-117143" r="-201187" b="-2857"/>
                          </a:stretch>
                        </a:blipFill>
                      </a:tcPr>
                    </a:tc>
                    <a:tc>
                      <a:txBody>
                        <a:bodyPr/>
                        <a:lstStyle/>
                        <a:p>
                          <a:endParaRPr lang="en-US"/>
                        </a:p>
                      </a:txBody>
                      <a:tcPr anchor="ctr">
                        <a:blipFill>
                          <a:blip r:embed="rId3"/>
                          <a:stretch>
                            <a:fillRect l="-200296" t="-117143" r="-100592" b="-2857"/>
                          </a:stretch>
                        </a:blipFill>
                      </a:tcPr>
                    </a:tc>
                    <a:tc>
                      <a:txBody>
                        <a:bodyPr/>
                        <a:lstStyle/>
                        <a:p>
                          <a:endParaRPr lang="en-US"/>
                        </a:p>
                      </a:txBody>
                      <a:tcPr anchor="ctr">
                        <a:blipFill>
                          <a:blip r:embed="rId3"/>
                          <a:stretch>
                            <a:fillRect l="-301187" t="-117143" r="-890" b="-2857"/>
                          </a:stretch>
                        </a:blipFill>
                      </a:tcPr>
                    </a:tc>
                    <a:extLst>
                      <a:ext uri="{0D108BD9-81ED-4DB2-BD59-A6C34878D82A}">
                        <a16:rowId xmlns:a16="http://schemas.microsoft.com/office/drawing/2014/main" val="10003"/>
                      </a:ext>
                    </a:extLst>
                  </a:tr>
                </a:tbl>
              </a:graphicData>
            </a:graphic>
          </p:graphicFrame>
        </mc:Fallback>
      </mc:AlternateContent>
    </p:spTree>
    <p:extLst>
      <p:ext uri="{BB962C8B-B14F-4D97-AF65-F5344CB8AC3E}">
        <p14:creationId xmlns:p14="http://schemas.microsoft.com/office/powerpoint/2010/main" val="3735056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200" dirty="0"/>
              <a:t>Formula: 3</a:t>
            </a:r>
            <a:r>
              <a:rPr lang="el-GR" sz="3200" i="1" dirty="0"/>
              <a:t>σ</a:t>
            </a:r>
            <a:r>
              <a:rPr sz="2800" dirty="0"/>
              <a:t> </a:t>
            </a:r>
            <a:r>
              <a:rPr dirty="0"/>
              <a:t>Control Chart for the Process Range</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82078"/>
            <a:ext cx="8229600" cy="3413722"/>
          </a:xfrm>
        </p:spPr>
        <p:txBody>
          <a:bodyPr>
            <a:normAutofit/>
          </a:bodyPr>
          <a:lstStyle/>
          <a:p>
            <a:pPr algn="l">
              <a:defRPr sz="2800"/>
            </a:pPr>
            <a:endParaRPr lang="en-IN" sz="2800" dirty="0"/>
          </a:p>
          <a:p>
            <a:pPr algn="l">
              <a:defRPr sz="2800"/>
            </a:pPr>
            <a:endParaRPr lang="en-IN" dirty="0"/>
          </a:p>
          <a:p>
            <a:pPr algn="l">
              <a:defRPr sz="2800"/>
            </a:pPr>
            <a:endParaRPr lang="en-IN" sz="2800" dirty="0"/>
          </a:p>
          <a:p>
            <a:pPr algn="l">
              <a:defRPr sz="2800"/>
            </a:pPr>
            <a:endParaRPr lang="en-IN" dirty="0"/>
          </a:p>
          <a:p>
            <a:pPr algn="l">
              <a:defRPr sz="2800"/>
            </a:pPr>
            <a:endParaRPr lang="en-IN" dirty="0"/>
          </a:p>
          <a:p>
            <a:pPr algn="l">
              <a:defRPr sz="2800"/>
            </a:pPr>
            <a:r>
              <a:rPr lang="en-IN" sz="2800" dirty="0"/>
              <a:t>	 </a:t>
            </a:r>
          </a:p>
          <a:p>
            <a:pPr algn="l">
              <a:defRPr sz="2800"/>
            </a:pPr>
            <a:endParaRPr lang="en-IN" sz="2800" dirty="0"/>
          </a:p>
          <a:p>
            <a:endParaRPr sz="2800" dirty="0"/>
          </a:p>
        </p:txBody>
      </p:sp>
      <p:pic>
        <p:nvPicPr>
          <p:cNvPr id="6" name="Picture 5" descr="Upper Control Limit UCL equals R bar times D subscript 4.&#10;Lower Control Limit LCL equals R bar times D subscript 3.&#10;Centerline equals R bar.">
            <a:extLst>
              <a:ext uri="{FF2B5EF4-FFF2-40B4-BE49-F238E27FC236}">
                <a16:creationId xmlns:a16="http://schemas.microsoft.com/office/drawing/2014/main" id="{CA821FAF-76D9-A329-DA26-6EEB64CC3C30}"/>
              </a:ext>
            </a:extLst>
          </p:cNvPr>
          <p:cNvPicPr>
            <a:picLocks noChangeAspect="1"/>
          </p:cNvPicPr>
          <p:nvPr/>
        </p:nvPicPr>
        <p:blipFill>
          <a:blip r:embed="rId2"/>
          <a:stretch>
            <a:fillRect/>
          </a:stretch>
        </p:blipFill>
        <p:spPr>
          <a:xfrm>
            <a:off x="1981200" y="1369714"/>
            <a:ext cx="4552950" cy="1457325"/>
          </a:xfrm>
          <a:prstGeom prst="rect">
            <a:avLst/>
          </a:prstGeom>
        </p:spPr>
      </p:pic>
      <p:sp>
        <p:nvSpPr>
          <p:cNvPr id="16" name="TextBox 15">
            <a:extLst>
              <a:ext uri="{FF2B5EF4-FFF2-40B4-BE49-F238E27FC236}">
                <a16:creationId xmlns:a16="http://schemas.microsoft.com/office/drawing/2014/main" id="{E5276AAE-7616-8845-E75E-8A19BF367A58}"/>
              </a:ext>
            </a:extLst>
          </p:cNvPr>
          <p:cNvSpPr txBox="1"/>
          <p:nvPr/>
        </p:nvSpPr>
        <p:spPr>
          <a:xfrm>
            <a:off x="457200" y="3124527"/>
            <a:ext cx="1190625" cy="523220"/>
          </a:xfrm>
          <a:prstGeom prst="rect">
            <a:avLst/>
          </a:prstGeom>
          <a:noFill/>
        </p:spPr>
        <p:txBody>
          <a:bodyPr wrap="square">
            <a:spAutoFit/>
          </a:bodyPr>
          <a:lstStyle/>
          <a:p>
            <a:r>
              <a:rPr lang="en-IN" sz="2800" dirty="0">
                <a:solidFill>
                  <a:srgbClr val="000000"/>
                </a:solidFill>
              </a:rPr>
              <a:t>where</a:t>
            </a:r>
          </a:p>
        </p:txBody>
      </p:sp>
      <p:pic>
        <p:nvPicPr>
          <p:cNvPr id="5" name="Picture 4" descr="r bar">
            <a:extLst>
              <a:ext uri="{FF2B5EF4-FFF2-40B4-BE49-F238E27FC236}">
                <a16:creationId xmlns:a16="http://schemas.microsoft.com/office/drawing/2014/main" id="{648CA992-4B25-CAE4-43BE-FDB4C1C89CF9}"/>
              </a:ext>
            </a:extLst>
          </p:cNvPr>
          <p:cNvPicPr>
            <a:picLocks noChangeAspect="1"/>
          </p:cNvPicPr>
          <p:nvPr/>
        </p:nvPicPr>
        <p:blipFill>
          <a:blip r:embed="rId3"/>
          <a:stretch>
            <a:fillRect/>
          </a:stretch>
        </p:blipFill>
        <p:spPr>
          <a:xfrm>
            <a:off x="1565529" y="3169158"/>
            <a:ext cx="272796" cy="367284"/>
          </a:xfrm>
          <a:prstGeom prst="rect">
            <a:avLst/>
          </a:prstGeom>
        </p:spPr>
      </p:pic>
      <p:sp>
        <p:nvSpPr>
          <p:cNvPr id="18" name="TextBox 17">
            <a:extLst>
              <a:ext uri="{FF2B5EF4-FFF2-40B4-BE49-F238E27FC236}">
                <a16:creationId xmlns:a16="http://schemas.microsoft.com/office/drawing/2014/main" id="{180D5F8C-A9C8-4027-0FF9-18EB57065CF1}"/>
              </a:ext>
            </a:extLst>
          </p:cNvPr>
          <p:cNvSpPr txBox="1"/>
          <p:nvPr/>
        </p:nvSpPr>
        <p:spPr>
          <a:xfrm>
            <a:off x="1790700" y="3124527"/>
            <a:ext cx="6819900" cy="523220"/>
          </a:xfrm>
          <a:prstGeom prst="rect">
            <a:avLst/>
          </a:prstGeom>
          <a:noFill/>
        </p:spPr>
        <p:txBody>
          <a:bodyPr wrap="square">
            <a:spAutoFit/>
          </a:bodyPr>
          <a:lstStyle/>
          <a:p>
            <a:r>
              <a:rPr lang="en-IN" sz="2800" dirty="0">
                <a:solidFill>
                  <a:srgbClr val="000000"/>
                </a:solidFill>
              </a:rPr>
              <a:t>is the mean of the sample ranges and </a:t>
            </a:r>
            <a:r>
              <a:rPr lang="en-IN" sz="2800" i="1" dirty="0">
                <a:solidFill>
                  <a:srgbClr val="000000"/>
                </a:solidFill>
              </a:rPr>
              <a:t>D</a:t>
            </a:r>
            <a:r>
              <a:rPr lang="en-IN" sz="2800" dirty="0">
                <a:solidFill>
                  <a:srgbClr val="000000"/>
                </a:solidFill>
              </a:rPr>
              <a:t>₃ and</a:t>
            </a:r>
          </a:p>
        </p:txBody>
      </p:sp>
      <p:sp>
        <p:nvSpPr>
          <p:cNvPr id="19" name="TextBox 18">
            <a:extLst>
              <a:ext uri="{FF2B5EF4-FFF2-40B4-BE49-F238E27FC236}">
                <a16:creationId xmlns:a16="http://schemas.microsoft.com/office/drawing/2014/main" id="{55549302-2FC6-E174-9E02-98F80478CAEE}"/>
              </a:ext>
            </a:extLst>
          </p:cNvPr>
          <p:cNvSpPr txBox="1"/>
          <p:nvPr/>
        </p:nvSpPr>
        <p:spPr>
          <a:xfrm>
            <a:off x="457200" y="3505200"/>
            <a:ext cx="7848600" cy="523220"/>
          </a:xfrm>
          <a:prstGeom prst="rect">
            <a:avLst/>
          </a:prstGeom>
          <a:noFill/>
        </p:spPr>
        <p:txBody>
          <a:bodyPr wrap="square">
            <a:spAutoFit/>
          </a:bodyPr>
          <a:lstStyle/>
          <a:p>
            <a:r>
              <a:rPr lang="en-IN" sz="2800" i="1" dirty="0">
                <a:solidFill>
                  <a:srgbClr val="000000"/>
                </a:solidFill>
              </a:rPr>
              <a:t>D</a:t>
            </a:r>
            <a:r>
              <a:rPr lang="en-IN" sz="2800" dirty="0">
                <a:solidFill>
                  <a:srgbClr val="000000"/>
                </a:solidFill>
              </a:rPr>
              <a:t>₄ are factors which can be found in Table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a:t>
            </a:r>
            <a:r>
              <a:rPr lang="en-US" dirty="0"/>
              <a:t>I</a:t>
            </a:r>
            <a:r>
              <a:rPr dirty="0"/>
              <a:t>f a Process </a:t>
            </a:r>
            <a:r>
              <a:rPr lang="en-US" dirty="0"/>
              <a:t>I</a:t>
            </a:r>
            <a:r>
              <a:rPr dirty="0"/>
              <a:t>s in Control Using an</a:t>
            </a:r>
            <a:r>
              <a:rPr sz="2800" dirty="0"/>
              <a:t> </a:t>
            </a:r>
            <a:r>
              <a:rPr lang="en-US" sz="2800" i="1" dirty="0"/>
              <a:t>X</a:t>
            </a:r>
            <a:r>
              <a:rPr lang="en-US" sz="2800" dirty="0"/>
              <a:t> bar </a:t>
            </a:r>
            <a:r>
              <a:rPr dirty="0"/>
              <a:t>Chart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A manufacturing company uses a machine to punch out parts of a window hinge. Historically, the manufacturing process has produced hinges with a mean width of 0.45 inches with a process standard deviation of 0.</a:t>
            </a:r>
            <a:r>
              <a:rPr lang="en-US" sz="2800" dirty="0"/>
              <a:t>022</a:t>
            </a:r>
            <a:r>
              <a:rPr sz="2800" dirty="0"/>
              <a:t> inches. To monitor the production and to make sure the parts are acceptable for the next stage of home window assembly, a sample of three parts is taken each hour.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a:t>
            </a:r>
            <a:r>
              <a:rPr lang="en-US" dirty="0"/>
              <a:t>I</a:t>
            </a:r>
            <a:r>
              <a:rPr dirty="0"/>
              <a:t>f a Process </a:t>
            </a:r>
            <a:r>
              <a:rPr lang="en-US" dirty="0"/>
              <a:t>I</a:t>
            </a:r>
            <a:r>
              <a:rPr dirty="0"/>
              <a:t>s in Control Using an</a:t>
            </a:r>
            <a:r>
              <a:rPr lang="en-US" dirty="0"/>
              <a:t> </a:t>
            </a:r>
            <a:r>
              <a:rPr lang="en-US" sz="2800" i="1" dirty="0"/>
              <a:t>X</a:t>
            </a:r>
            <a:r>
              <a:rPr lang="en-US" sz="2800" dirty="0"/>
              <a:t> bar </a:t>
            </a:r>
            <a:r>
              <a:rPr dirty="0"/>
              <a:t>Chart</a:t>
            </a:r>
            <a:r>
              <a:rPr lang="en-US" dirty="0"/>
              <a:t>—Slide 2</a:t>
            </a:r>
            <a:endParaRPr dirty="0"/>
          </a:p>
        </p:txBody>
      </p:sp>
      <p:sp>
        <p:nvSpPr>
          <p:cNvPr id="3" name="Text Placeholder 2"/>
          <p:cNvSpPr>
            <a:spLocks noGrp="1"/>
          </p:cNvSpPr>
          <p:nvPr>
            <p:ph type="body" sz="quarter" idx="10"/>
          </p:nvPr>
        </p:nvSpPr>
        <p:spPr/>
        <p:txBody>
          <a:bodyPr>
            <a:normAutofit/>
          </a:bodyPr>
          <a:lstStyle/>
          <a:p>
            <a:pPr>
              <a:defRPr sz="2800"/>
            </a:pPr>
            <a:r>
              <a:rPr sz="2800" dirty="0"/>
              <a:t>The width of each part is then measured. As a result there are a total of eight samples with three observations in each sample. Table 2 contains the data for the widths of the hinges. Determine if the process is in control using an </a:t>
            </a:r>
            <a:endParaRPr lang="en-US" sz="2800" dirty="0"/>
          </a:p>
        </p:txBody>
      </p:sp>
      <p:pic>
        <p:nvPicPr>
          <p:cNvPr id="6" name="Picture 5" descr="x bar">
            <a:extLst>
              <a:ext uri="{FF2B5EF4-FFF2-40B4-BE49-F238E27FC236}">
                <a16:creationId xmlns:a16="http://schemas.microsoft.com/office/drawing/2014/main" id="{DD35C3BB-59F1-47B0-C2CF-B00E0FB1584C}"/>
              </a:ext>
            </a:extLst>
          </p:cNvPr>
          <p:cNvPicPr>
            <a:picLocks noChangeAspect="1"/>
          </p:cNvPicPr>
          <p:nvPr/>
        </p:nvPicPr>
        <p:blipFill>
          <a:blip r:embed="rId2"/>
          <a:stretch>
            <a:fillRect/>
          </a:stretch>
        </p:blipFill>
        <p:spPr>
          <a:xfrm>
            <a:off x="3276600" y="2819400"/>
            <a:ext cx="266700" cy="323850"/>
          </a:xfrm>
          <a:prstGeom prst="rect">
            <a:avLst/>
          </a:prstGeom>
        </p:spPr>
      </p:pic>
      <p:sp>
        <p:nvSpPr>
          <p:cNvPr id="8" name="TextBox 7">
            <a:extLst>
              <a:ext uri="{FF2B5EF4-FFF2-40B4-BE49-F238E27FC236}">
                <a16:creationId xmlns:a16="http://schemas.microsoft.com/office/drawing/2014/main" id="{8E58924E-3427-423D-5C73-DB289FE5D8BA}"/>
              </a:ext>
            </a:extLst>
          </p:cNvPr>
          <p:cNvSpPr txBox="1"/>
          <p:nvPr/>
        </p:nvSpPr>
        <p:spPr>
          <a:xfrm>
            <a:off x="3543300" y="2727990"/>
            <a:ext cx="4572000" cy="523220"/>
          </a:xfrm>
          <a:prstGeom prst="rect">
            <a:avLst/>
          </a:prstGeom>
          <a:noFill/>
        </p:spPr>
        <p:txBody>
          <a:bodyPr wrap="square">
            <a:spAutoFit/>
          </a:bodyPr>
          <a:lstStyle/>
          <a:p>
            <a:r>
              <a:rPr lang="en-US" sz="2800" dirty="0"/>
              <a:t>chart. Indicate which (if any)</a:t>
            </a:r>
            <a:endParaRPr lang="en-IN" sz="2800" dirty="0"/>
          </a:p>
        </p:txBody>
      </p:sp>
      <p:sp>
        <p:nvSpPr>
          <p:cNvPr id="10" name="TextBox 9">
            <a:extLst>
              <a:ext uri="{FF2B5EF4-FFF2-40B4-BE49-F238E27FC236}">
                <a16:creationId xmlns:a16="http://schemas.microsoft.com/office/drawing/2014/main" id="{F3050000-1A28-6D9D-3B69-839FE31FF20B}"/>
              </a:ext>
            </a:extLst>
          </p:cNvPr>
          <p:cNvSpPr txBox="1"/>
          <p:nvPr/>
        </p:nvSpPr>
        <p:spPr>
          <a:xfrm>
            <a:off x="457200" y="3121671"/>
            <a:ext cx="4114800" cy="523220"/>
          </a:xfrm>
          <a:prstGeom prst="rect">
            <a:avLst/>
          </a:prstGeom>
          <a:noFill/>
        </p:spPr>
        <p:txBody>
          <a:bodyPr wrap="square">
            <a:spAutoFit/>
          </a:bodyPr>
          <a:lstStyle/>
          <a:p>
            <a:pPr>
              <a:defRPr sz="2800"/>
            </a:pPr>
            <a:r>
              <a:rPr lang="en-US" sz="2800" dirty="0"/>
              <a:t>samples are out of control.</a:t>
            </a:r>
          </a:p>
        </p:txBody>
      </p:sp>
    </p:spTree>
    <p:extLst>
      <p:ext uri="{BB962C8B-B14F-4D97-AF65-F5344CB8AC3E}">
        <p14:creationId xmlns:p14="http://schemas.microsoft.com/office/powerpoint/2010/main" val="327628732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8074676-B1AC-4D97-BE46-7F58F9361352}"/>
</file>

<file path=customXml/itemProps2.xml><?xml version="1.0" encoding="utf-8"?>
<ds:datastoreItem xmlns:ds="http://schemas.openxmlformats.org/officeDocument/2006/customXml" ds:itemID="{9730BF7B-A5E2-404E-A7D3-8526415DA30F}"/>
</file>

<file path=customXml/itemProps3.xml><?xml version="1.0" encoding="utf-8"?>
<ds:datastoreItem xmlns:ds="http://schemas.openxmlformats.org/officeDocument/2006/customXml" ds:itemID="{7CCB867E-0CF3-41F5-97BA-7686E41C3968}"/>
</file>

<file path=docProps/app.xml><?xml version="1.0" encoding="utf-8"?>
<Properties xmlns="http://schemas.openxmlformats.org/officeDocument/2006/extended-properties" xmlns:vt="http://schemas.openxmlformats.org/officeDocument/2006/docPropsVTypes">
  <TotalTime>1383</TotalTime>
  <Words>1666</Words>
  <Application>Microsoft Office PowerPoint</Application>
  <PresentationFormat>On-screen Show (4:3)</PresentationFormat>
  <Paragraphs>379</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Calibri</vt:lpstr>
      <vt:lpstr>Cambria Math</vt:lpstr>
      <vt:lpstr>Courier New</vt:lpstr>
      <vt:lpstr>Arial</vt:lpstr>
      <vt:lpstr>Office Theme</vt:lpstr>
      <vt:lpstr>Section 18.3</vt:lpstr>
      <vt:lpstr>Definition: X bar Chart and Range Chart (R Chart)</vt:lpstr>
      <vt:lpstr>Formula: 3σ Control Limits for X bar When Standard Values of the Process Mean and Standard Deviation Are Known—Slide 1</vt:lpstr>
      <vt:lpstr>Formula: 3σ Control Limits for X bar When Standard Values of the Process Mean and Standard Deviation Are Known—Slide 2</vt:lpstr>
      <vt:lpstr>3σ Control Limits for X bar When Standard Values of the Process Mean and Standard Deviation Are Known—Slide 1</vt:lpstr>
      <vt:lpstr>3σ Control Limits for X bar When Standard Values of the Process Mean and Standard Deviation Are Known—Slide 2</vt:lpstr>
      <vt:lpstr>Formula: 3σ Control Chart for the Process Range</vt:lpstr>
      <vt:lpstr>Example 1: Determining If a Process Is in Control Using an X bar Chart—Slide 1</vt:lpstr>
      <vt:lpstr>Example 1: Determining If a Process Is in Control Using an X bar Chart—Slide 2</vt:lpstr>
      <vt:lpstr>Example 1: Determining If a Process Is in Control Using an X bar Chart—Slide 3</vt:lpstr>
      <vt:lpstr>Example 1: Determining If a Process Is in Control Using an X bar Chart—Slide 4</vt:lpstr>
      <vt:lpstr>Example 1: Determining If a Process Is in Control Using an X bar Chart—Slide 5</vt:lpstr>
      <vt:lpstr>Example 1: Determining If a Process Is in Control Using an X bar Chart—Slide 6</vt:lpstr>
      <vt:lpstr>Example 1: Determining If a Process Is in Control Using an X bar Chart—Slide 7</vt:lpstr>
      <vt:lpstr>Example 1: Determining If a Process Is in Control Using an X bar Chart—Slide 8</vt:lpstr>
      <vt:lpstr>Example 2: Constructing X bar and R charts for a Process—Slide 1</vt:lpstr>
      <vt:lpstr>Example 2: Constructing X bar and R charts for a Process—Slide 2</vt:lpstr>
      <vt:lpstr>Example 2: Constructing X bar and R charts for a Process—Slide 3</vt:lpstr>
      <vt:lpstr>Example 2: Constructing X bar and R charts for a Process—Slide 4</vt:lpstr>
      <vt:lpstr>Example 2: Constructing X bar and R charts for a Process—Slide 5</vt:lpstr>
      <vt:lpstr>Example 2: Constructing X bar and R charts for a Process—Slide 6</vt:lpstr>
      <vt:lpstr>Example 2: Constructing X bar and R charts for a Process—Slide 7</vt:lpstr>
      <vt:lpstr>Example 2: Constructing X bar and R charts for a Process—Slide 8</vt:lpstr>
      <vt:lpstr>Example 2: Constructing X bar and R charts for a Process—Slide 9</vt:lpstr>
      <vt:lpstr>Example 2: Constructing X bar and R charts for a Process—Slide 10</vt:lpstr>
      <vt:lpstr>Example 2: Constructing X bar and R charts for a Process—Slide 11</vt:lpstr>
      <vt:lpstr>Example 2: Constructing X bar and R charts for a Process—Slide 12</vt:lpstr>
      <vt:lpstr>Example 2: Constructing X bar and R charts for a Process—Slide 13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- 18.3 - Monitoring Process Attributes</dc:title>
  <dc:creator>Hawkes Learning</dc:creator>
  <cp:lastModifiedBy>Sangeetha Pallikala</cp:lastModifiedBy>
  <cp:revision>173</cp:revision>
  <dcterms:created xsi:type="dcterms:W3CDTF">2013-04-26T14:43:13Z</dcterms:created>
  <dcterms:modified xsi:type="dcterms:W3CDTF">2025-10-07T07:30:54Z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