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73" r:id="rId10"/>
    <p:sldId id="265" r:id="rId11"/>
    <p:sldId id="274" r:id="rId12"/>
    <p:sldId id="275" r:id="rId13"/>
    <p:sldId id="269" r:id="rId14"/>
    <p:sldId id="270" r:id="rId15"/>
    <p:sldId id="276" r:id="rId16"/>
    <p:sldId id="277" r:id="rId17"/>
  </p:sldIdLst>
  <p:sldSz cx="9144000" cy="6858000" type="screen4x3"/>
  <p:notesSz cx="6858000" cy="9144000"/>
  <p:embeddedFontLs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88" autoAdjust="0"/>
    <p:restoredTop sz="95521" autoAdjust="0"/>
  </p:normalViewPr>
  <p:slideViewPr>
    <p:cSldViewPr>
      <p:cViewPr varScale="1">
        <p:scale>
          <a:sx n="102" d="100"/>
          <a:sy n="102" d="100"/>
        </p:scale>
        <p:origin x="1308"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18.</a:t>
            </a:r>
            <a:r>
              <a:rPr lang="en-US" dirty="0"/>
              <a:t>4</a:t>
            </a:r>
            <a:endParaRPr dirty="0"/>
          </a:p>
        </p:txBody>
      </p:sp>
      <p:sp>
        <p:nvSpPr>
          <p:cNvPr id="2" name="Text Placeholder 1"/>
          <p:cNvSpPr>
            <a:spLocks noGrp="1"/>
          </p:cNvSpPr>
          <p:nvPr>
            <p:ph type="body" sz="quarter" idx="10"/>
          </p:nvPr>
        </p:nvSpPr>
        <p:spPr/>
        <p:txBody>
          <a:bodyPr/>
          <a:lstStyle/>
          <a:p>
            <a:pPr algn="ctr"/>
            <a:r>
              <a:rPr lang="en-US" dirty="0"/>
              <a:t>Monitoring with a p Chart</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a:t>
            </a:r>
            <a:r>
              <a:rPr sz="2800" dirty="0"/>
              <a:t> </a:t>
            </a:r>
            <a:r>
              <a:rPr lang="en-US" sz="2800" i="1" dirty="0"/>
              <a:t>p</a:t>
            </a:r>
            <a:r>
              <a:rPr sz="2800" dirty="0"/>
              <a:t> </a:t>
            </a:r>
            <a:r>
              <a:rPr dirty="0"/>
              <a:t>Chart for a Process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In Example 1, a standard process value was known. Use the sample data in Example 1 to create a 3</a:t>
            </a:r>
            <a:r>
              <a:rPr lang="el-GR" sz="2800" i="1" dirty="0"/>
              <a:t>σ</a:t>
            </a:r>
            <a:r>
              <a:rPr lang="en-IN" sz="2800" dirty="0"/>
              <a:t> control chart for </a:t>
            </a:r>
            <a:r>
              <a:rPr lang="en-IN" sz="2800" i="1" dirty="0"/>
              <a:t>p</a:t>
            </a:r>
            <a:r>
              <a:rPr lang="en-IN" sz="2800" dirty="0"/>
              <a:t> (</a:t>
            </a:r>
            <a:r>
              <a:rPr lang="en-IN" sz="2800" i="1" dirty="0"/>
              <a:t>p</a:t>
            </a:r>
            <a:r>
              <a:rPr lang="en-IN" sz="2800" dirty="0"/>
              <a:t> chart) assuming there is no standard process value.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a:t>
            </a:r>
            <a:r>
              <a:rPr sz="2800" dirty="0"/>
              <a:t> </a:t>
            </a:r>
            <a:r>
              <a:rPr lang="en-US" sz="2800" i="1" dirty="0"/>
              <a:t>p</a:t>
            </a:r>
            <a:r>
              <a:rPr sz="2800" dirty="0"/>
              <a:t> </a:t>
            </a:r>
            <a:r>
              <a:rPr dirty="0"/>
              <a:t>Chart for a Process</a:t>
            </a:r>
            <a:r>
              <a:rPr lang="en-US" dirty="0"/>
              <a:t>—Slide 2</a:t>
            </a:r>
            <a:endParaRPr dirty="0"/>
          </a:p>
        </p:txBody>
      </p:sp>
      <p:sp>
        <p:nvSpPr>
          <p:cNvPr id="3" name="Text Placeholder 2"/>
          <p:cNvSpPr>
            <a:spLocks noGrp="1"/>
          </p:cNvSpPr>
          <p:nvPr>
            <p:ph type="body" sz="quarter" idx="10"/>
          </p:nvPr>
        </p:nvSpPr>
        <p:spPr/>
        <p:txBody>
          <a:bodyPr>
            <a:normAutofit/>
          </a:bodyPr>
          <a:lstStyle/>
          <a:p>
            <a:r>
              <a:rPr lang="en-IN" sz="2800" b="1" dirty="0"/>
              <a:t>Solution</a:t>
            </a:r>
          </a:p>
          <a:p>
            <a:r>
              <a:rPr lang="en-IN" sz="2800" dirty="0"/>
              <a:t>In many instances, the process proportion of interest is not known and has to be estimated from the data. In this example, there are </a:t>
            </a:r>
            <a:r>
              <a:rPr lang="en-IN" sz="2800" dirty="0">
                <a:latin typeface="Cambria Math"/>
              </a:rPr>
              <a:t>10</a:t>
            </a:r>
            <a:r>
              <a:rPr lang="en-IN" sz="2800" dirty="0"/>
              <a:t> samples of size </a:t>
            </a:r>
            <a:r>
              <a:rPr lang="en-IN" sz="2800" dirty="0">
                <a:latin typeface="Cambria Math"/>
              </a:rPr>
              <a:t>200</a:t>
            </a:r>
            <a:r>
              <a:rPr lang="en-IN" sz="2800" dirty="0"/>
              <a:t> and we wish to know the proportion of defective output the process is producing. To estimate the process proportion, we need to pool the data from all </a:t>
            </a:r>
            <a:r>
              <a:rPr lang="en-IN" sz="2800" dirty="0">
                <a:latin typeface="Cambria Math"/>
              </a:rPr>
              <a:t>10</a:t>
            </a:r>
            <a:r>
              <a:rPr lang="en-IN" sz="2800" dirty="0"/>
              <a:t> samples.</a:t>
            </a:r>
          </a:p>
        </p:txBody>
      </p:sp>
    </p:spTree>
    <p:extLst>
      <p:ext uri="{BB962C8B-B14F-4D97-AF65-F5344CB8AC3E}">
        <p14:creationId xmlns:p14="http://schemas.microsoft.com/office/powerpoint/2010/main" val="280890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Constructing a</a:t>
            </a:r>
            <a:r>
              <a:rPr sz="2800" dirty="0"/>
              <a:t> </a:t>
            </a:r>
            <a:r>
              <a:rPr lang="en-US" sz="2800" i="1" dirty="0"/>
              <a:t>p</a:t>
            </a:r>
            <a:r>
              <a:rPr sz="2800" dirty="0"/>
              <a:t> </a:t>
            </a:r>
            <a:r>
              <a:rPr dirty="0"/>
              <a:t>Chart for a Process</a:t>
            </a:r>
            <a:r>
              <a:rPr lang="en-US" dirty="0"/>
              <a:t>—Slide 3</a:t>
            </a:r>
            <a:endParaRPr dirty="0"/>
          </a:p>
        </p:txBody>
      </p:sp>
      <p:pic>
        <p:nvPicPr>
          <p:cNvPr id="6" name="Picture 5" descr="p bar is equal to total number of defective units in all of the samples divided by the total number of units sampled,&#10;equals eighty-nine divided by two thousand,&#10;equals zero point zero four four five.&#10;">
            <a:extLst>
              <a:ext uri="{FF2B5EF4-FFF2-40B4-BE49-F238E27FC236}">
                <a16:creationId xmlns:a16="http://schemas.microsoft.com/office/drawing/2014/main" id="{A74854EC-7565-28FE-CCBB-6547BDF1384F}"/>
              </a:ext>
            </a:extLst>
          </p:cNvPr>
          <p:cNvPicPr>
            <a:picLocks noChangeAspect="1"/>
          </p:cNvPicPr>
          <p:nvPr/>
        </p:nvPicPr>
        <p:blipFill>
          <a:blip r:embed="rId2"/>
          <a:stretch>
            <a:fillRect/>
          </a:stretch>
        </p:blipFill>
        <p:spPr>
          <a:xfrm>
            <a:off x="762000" y="1371600"/>
            <a:ext cx="7486650" cy="2124075"/>
          </a:xfrm>
          <a:prstGeom prst="rect">
            <a:avLst/>
          </a:prstGeom>
        </p:spPr>
      </p:pic>
    </p:spTree>
    <p:extLst>
      <p:ext uri="{BB962C8B-B14F-4D97-AF65-F5344CB8AC3E}">
        <p14:creationId xmlns:p14="http://schemas.microsoft.com/office/powerpoint/2010/main" val="1294800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2: Constructing a</a:t>
            </a:r>
            <a:r>
              <a:rPr lang="en-US" sz="2800" dirty="0"/>
              <a:t> </a:t>
            </a:r>
            <a:r>
              <a:rPr lang="en-US" sz="2800" i="1" dirty="0"/>
              <a:t>p</a:t>
            </a:r>
            <a:r>
              <a:rPr lang="en-US" sz="2800" dirty="0"/>
              <a:t> </a:t>
            </a:r>
            <a:r>
              <a:rPr lang="en-US" dirty="0"/>
              <a:t>Chart for a Process—Slide 4</a:t>
            </a:r>
            <a:endParaRPr dirty="0"/>
          </a:p>
        </p:txBody>
      </p:sp>
      <p:sp>
        <p:nvSpPr>
          <p:cNvPr id="3" name="Text Placeholder 2"/>
          <p:cNvSpPr>
            <a:spLocks noGrp="1"/>
          </p:cNvSpPr>
          <p:nvPr>
            <p:ph type="body" sz="quarter" idx="10"/>
          </p:nvPr>
        </p:nvSpPr>
        <p:spPr/>
        <p:txBody>
          <a:bodyPr>
            <a:normAutofit/>
          </a:bodyPr>
          <a:lstStyle/>
          <a:p>
            <a:pPr>
              <a:defRPr sz="2800"/>
            </a:pPr>
            <a:r>
              <a:rPr lang="en-IN" sz="2600" dirty="0"/>
              <a:t>Using the estimate for </a:t>
            </a:r>
            <a:r>
              <a:rPr lang="en-IN" sz="2600" i="1" dirty="0"/>
              <a:t>p</a:t>
            </a:r>
            <a:r>
              <a:rPr lang="en-IN" sz="2600" dirty="0"/>
              <a:t> from the sample data, the control limits are calculated as follows.</a:t>
            </a:r>
          </a:p>
        </p:txBody>
      </p:sp>
      <p:pic>
        <p:nvPicPr>
          <p:cNvPr id="8" name="Picture 7" descr="Upper Control Limit (UCL) equals &#10;p bar plus three times the square root of numerator p bar times open parenthesis one minus p bar close parenthesis whole divided by denominator n&#10;Equals 0.0445 plus three times the square root of numerator 0.0445 times open parenthesis one minus 0.0445 close parenthesis whole divided by denominator 200&#10;Approximately equals 0.0882 or 8.82 percent,&#10;Lower Control Limit (LCL) equals&#10;p bar minus three times the square root of numerator p bar times open parenthesis one minus p bar close parenthesis whole divided by denominator n &#10;Equals 0.0445 minus three times the square root of numerator 0.0445 times one minus 0.0445 whole divided by denominator 200&#10;Approximately equals 0.0008 equals 0.08 percent">
            <a:extLst>
              <a:ext uri="{FF2B5EF4-FFF2-40B4-BE49-F238E27FC236}">
                <a16:creationId xmlns:a16="http://schemas.microsoft.com/office/drawing/2014/main" id="{29350B3B-5394-FD88-8694-A0B37753B19D}"/>
              </a:ext>
            </a:extLst>
          </p:cNvPr>
          <p:cNvPicPr>
            <a:picLocks noChangeAspect="1"/>
          </p:cNvPicPr>
          <p:nvPr/>
        </p:nvPicPr>
        <p:blipFill>
          <a:blip r:embed="rId2"/>
          <a:stretch>
            <a:fillRect/>
          </a:stretch>
        </p:blipFill>
        <p:spPr>
          <a:xfrm>
            <a:off x="2286000" y="1915732"/>
            <a:ext cx="4133850" cy="4067175"/>
          </a:xfrm>
          <a:prstGeom prst="rect">
            <a:avLst/>
          </a:prstGeom>
        </p:spPr>
      </p:pic>
    </p:spTree>
    <p:extLst>
      <p:ext uri="{BB962C8B-B14F-4D97-AF65-F5344CB8AC3E}">
        <p14:creationId xmlns:p14="http://schemas.microsoft.com/office/powerpoint/2010/main" val="1948983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20DD1-A80F-4D1B-AEB8-DB8FCE0625F9}"/>
              </a:ext>
            </a:extLst>
          </p:cNvPr>
          <p:cNvSpPr>
            <a:spLocks noGrp="1"/>
          </p:cNvSpPr>
          <p:nvPr>
            <p:ph type="title"/>
          </p:nvPr>
        </p:nvSpPr>
        <p:spPr/>
        <p:txBody>
          <a:bodyPr/>
          <a:lstStyle/>
          <a:p>
            <a:r>
              <a:rPr lang="en-US" dirty="0"/>
              <a:t>Example 2: Constructing a</a:t>
            </a:r>
            <a:r>
              <a:rPr lang="en-US" sz="2800" dirty="0"/>
              <a:t> </a:t>
            </a:r>
            <a:r>
              <a:rPr lang="en-US" sz="2800" i="1" dirty="0"/>
              <a:t>p</a:t>
            </a:r>
            <a:r>
              <a:rPr lang="en-US" sz="2800" dirty="0"/>
              <a:t> </a:t>
            </a:r>
            <a:r>
              <a:rPr lang="en-US" dirty="0"/>
              <a:t>Chart for a Process—Slide 5</a:t>
            </a:r>
            <a:endParaRPr lang="en-IN" dirty="0"/>
          </a:p>
        </p:txBody>
      </p:sp>
      <p:sp>
        <p:nvSpPr>
          <p:cNvPr id="3" name="Text Placeholder 2">
            <a:extLst>
              <a:ext uri="{FF2B5EF4-FFF2-40B4-BE49-F238E27FC236}">
                <a16:creationId xmlns:a16="http://schemas.microsoft.com/office/drawing/2014/main" id="{1883B8F0-235A-4A9B-8E7E-6A26B28314FF}"/>
              </a:ext>
            </a:extLst>
          </p:cNvPr>
          <p:cNvSpPr>
            <a:spLocks noGrp="1"/>
          </p:cNvSpPr>
          <p:nvPr>
            <p:ph type="body" sz="quarter" idx="10"/>
          </p:nvPr>
        </p:nvSpPr>
        <p:spPr/>
        <p:txBody>
          <a:bodyPr/>
          <a:lstStyle/>
          <a:p>
            <a:r>
              <a:rPr lang="en-IN" dirty="0"/>
              <a:t>Using the data in Table 2 and the </a:t>
            </a:r>
            <a:r>
              <a:rPr lang="en-IN" dirty="0">
                <a:ea typeface="Cambria Math" panose="02040503050406030204" pitchFamily="18" charset="0"/>
              </a:rPr>
              <a:t>UCL</a:t>
            </a:r>
            <a:r>
              <a:rPr lang="en-IN" dirty="0"/>
              <a:t> and </a:t>
            </a:r>
            <a:r>
              <a:rPr lang="en-IN" dirty="0">
                <a:ea typeface="Cambria Math" panose="02040503050406030204" pitchFamily="18" charset="0"/>
              </a:rPr>
              <a:t>LCL </a:t>
            </a:r>
            <a:r>
              <a:rPr lang="en-IN" dirty="0"/>
              <a:t>allows Silvia to draw the </a:t>
            </a:r>
            <a:r>
              <a:rPr lang="en-IN" i="1" dirty="0"/>
              <a:t>p</a:t>
            </a:r>
            <a:r>
              <a:rPr lang="en-IN" dirty="0"/>
              <a:t> chart and to plot each sample, as shown in Figure 2.</a:t>
            </a:r>
          </a:p>
        </p:txBody>
      </p:sp>
    </p:spTree>
    <p:extLst>
      <p:ext uri="{BB962C8B-B14F-4D97-AF65-F5344CB8AC3E}">
        <p14:creationId xmlns:p14="http://schemas.microsoft.com/office/powerpoint/2010/main" val="3002981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20DD1-A80F-4D1B-AEB8-DB8FCE0625F9}"/>
              </a:ext>
            </a:extLst>
          </p:cNvPr>
          <p:cNvSpPr>
            <a:spLocks noGrp="1"/>
          </p:cNvSpPr>
          <p:nvPr>
            <p:ph type="title"/>
          </p:nvPr>
        </p:nvSpPr>
        <p:spPr/>
        <p:txBody>
          <a:bodyPr/>
          <a:lstStyle/>
          <a:p>
            <a:r>
              <a:rPr lang="en-US" dirty="0"/>
              <a:t>Example 2: Constructing a</a:t>
            </a:r>
            <a:r>
              <a:rPr lang="en-US" sz="2800" dirty="0"/>
              <a:t> </a:t>
            </a:r>
            <a:r>
              <a:rPr lang="en-US" sz="2800" i="1" dirty="0"/>
              <a:t>p</a:t>
            </a:r>
            <a:r>
              <a:rPr lang="en-US" sz="2800" dirty="0"/>
              <a:t> </a:t>
            </a:r>
            <a:r>
              <a:rPr lang="en-US" dirty="0"/>
              <a:t>Chart for a Process—Slide 6</a:t>
            </a:r>
            <a:endParaRPr lang="en-IN" dirty="0"/>
          </a:p>
        </p:txBody>
      </p:sp>
      <p:pic>
        <p:nvPicPr>
          <p:cNvPr id="5" name="Picture 4" descr="A control chart titled &quot;p Chart&quot; is shown with the data from Table 2 plotted on it, recreated here:&#10;The vertical axis of the graph is labeled &quot;Percent Defective&quot; ranging from 0 to 10, in increments of 1. The horizontal axis of the graph is labeled &quot;Sample Number&quot; ranging from 0 to 10, in increments of 1. A horizontal line labeled as &quot;Centerline&quot; passes through the graph at 4.45 percent. Two other differently colored vertical lines pass through the graph, one labeled &quot;UCL&quot; passing through 8.82 percent and the other labeled &quot;LCL&quot; passing through 0.08 percent. All the data from Table 2 lie between the UCL and LCL lines.">
            <a:extLst>
              <a:ext uri="{FF2B5EF4-FFF2-40B4-BE49-F238E27FC236}">
                <a16:creationId xmlns:a16="http://schemas.microsoft.com/office/drawing/2014/main" id="{47E4CA59-D0FD-42EA-8116-D0AA188DC499}"/>
              </a:ext>
            </a:extLst>
          </p:cNvPr>
          <p:cNvPicPr>
            <a:picLocks noChangeAspect="1"/>
          </p:cNvPicPr>
          <p:nvPr/>
        </p:nvPicPr>
        <p:blipFill>
          <a:blip r:embed="rId2"/>
          <a:srcRect b="9944"/>
          <a:stretch>
            <a:fillRect/>
          </a:stretch>
        </p:blipFill>
        <p:spPr>
          <a:xfrm>
            <a:off x="971550" y="1143000"/>
            <a:ext cx="7200900" cy="4267200"/>
          </a:xfrm>
          <a:prstGeom prst="rect">
            <a:avLst/>
          </a:prstGeom>
        </p:spPr>
      </p:pic>
      <p:sp>
        <p:nvSpPr>
          <p:cNvPr id="3" name="TextBox 2">
            <a:extLst>
              <a:ext uri="{FF2B5EF4-FFF2-40B4-BE49-F238E27FC236}">
                <a16:creationId xmlns:a16="http://schemas.microsoft.com/office/drawing/2014/main" id="{881A2D4B-8D6C-4382-71D3-2ED9B58D5820}"/>
              </a:ext>
            </a:extLst>
          </p:cNvPr>
          <p:cNvSpPr txBox="1"/>
          <p:nvPr/>
        </p:nvSpPr>
        <p:spPr>
          <a:xfrm>
            <a:off x="3771900" y="54102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239881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20DD1-A80F-4D1B-AEB8-DB8FCE0625F9}"/>
              </a:ext>
            </a:extLst>
          </p:cNvPr>
          <p:cNvSpPr>
            <a:spLocks noGrp="1"/>
          </p:cNvSpPr>
          <p:nvPr>
            <p:ph type="title"/>
          </p:nvPr>
        </p:nvSpPr>
        <p:spPr/>
        <p:txBody>
          <a:bodyPr/>
          <a:lstStyle/>
          <a:p>
            <a:r>
              <a:rPr lang="en-US" dirty="0"/>
              <a:t>Example 2: Constructing a</a:t>
            </a:r>
            <a:r>
              <a:rPr lang="en-US" sz="2800" dirty="0"/>
              <a:t> </a:t>
            </a:r>
            <a:r>
              <a:rPr lang="en-US" sz="2800" i="1" dirty="0"/>
              <a:t>p</a:t>
            </a:r>
            <a:r>
              <a:rPr lang="en-US" sz="2800" dirty="0"/>
              <a:t> </a:t>
            </a:r>
            <a:r>
              <a:rPr lang="en-US" dirty="0"/>
              <a:t>Chart for a Process—Slide 7</a:t>
            </a:r>
            <a:endParaRPr lang="en-IN" dirty="0"/>
          </a:p>
        </p:txBody>
      </p:sp>
      <p:sp>
        <p:nvSpPr>
          <p:cNvPr id="3" name="Text Placeholder 2">
            <a:extLst>
              <a:ext uri="{FF2B5EF4-FFF2-40B4-BE49-F238E27FC236}">
                <a16:creationId xmlns:a16="http://schemas.microsoft.com/office/drawing/2014/main" id="{1883B8F0-235A-4A9B-8E7E-6A26B28314FF}"/>
              </a:ext>
            </a:extLst>
          </p:cNvPr>
          <p:cNvSpPr>
            <a:spLocks noGrp="1"/>
          </p:cNvSpPr>
          <p:nvPr>
            <p:ph type="body" sz="quarter" idx="10"/>
          </p:nvPr>
        </p:nvSpPr>
        <p:spPr/>
        <p:txBody>
          <a:bodyPr/>
          <a:lstStyle/>
          <a:p>
            <a:r>
              <a:rPr lang="en-IN" dirty="0"/>
              <a:t>From the </a:t>
            </a:r>
            <a:r>
              <a:rPr lang="en-IN" i="1" dirty="0"/>
              <a:t>p</a:t>
            </a:r>
            <a:r>
              <a:rPr lang="en-IN" dirty="0"/>
              <a:t> chart, we can see that for this data, when the standard percent defective is unknown, all of the samples fall within the control limits.</a:t>
            </a:r>
          </a:p>
        </p:txBody>
      </p:sp>
    </p:spTree>
    <p:extLst>
      <p:ext uri="{BB962C8B-B14F-4D97-AF65-F5344CB8AC3E}">
        <p14:creationId xmlns:p14="http://schemas.microsoft.com/office/powerpoint/2010/main" val="4164780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3</a:t>
            </a:r>
            <a:r>
              <a:rPr lang="el-GR" sz="3200" i="1" dirty="0"/>
              <a:t>σ</a:t>
            </a:r>
            <a:r>
              <a:rPr sz="2800" dirty="0"/>
              <a:t> </a:t>
            </a:r>
            <a:r>
              <a:rPr dirty="0"/>
              <a:t>Control Chart for</a:t>
            </a:r>
            <a:r>
              <a:rPr sz="2800" dirty="0"/>
              <a:t> </a:t>
            </a:r>
            <a:r>
              <a:rPr lang="en-US" sz="2800" i="1" dirty="0"/>
              <a:t>p</a:t>
            </a:r>
            <a:r>
              <a:rPr sz="2800" dirty="0"/>
              <a:t> </a:t>
            </a:r>
            <a:r>
              <a:rPr dirty="0"/>
              <a:t>When the Process Proportion Is Known</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66800"/>
            <a:ext cx="8229600" cy="3733800"/>
          </a:xfrm>
        </p:spPr>
        <p:txBody>
          <a:bodyPr>
            <a:normAutofit/>
          </a:bodyPr>
          <a:lstStyle/>
          <a:p>
            <a:r>
              <a:rPr lang="en-US" sz="2800" dirty="0"/>
              <a:t> </a:t>
            </a:r>
            <a:endParaRPr sz="2800" dirty="0"/>
          </a:p>
        </p:txBody>
      </p:sp>
      <p:pic>
        <p:nvPicPr>
          <p:cNvPr id="5" name="Picture 4" descr="Upper Control Limit (UCL) is equal to p plus 3 times sigma subscript p, which equals&#10;p plus 3 times the square root of open fraction p times &#10;Open parenthesis 1 minus p close parenthesis divided by n close fraction,&#10;Lower Control Limit (LCL) is equal to p minus 3 times sigma subscript p, which equals&#10;p minus 3 times the square root of open fraction p times Open parenthesis 1 minus p close parenthesis  divided by n close fraction,&#10;Center line is equal to p.">
            <a:extLst>
              <a:ext uri="{FF2B5EF4-FFF2-40B4-BE49-F238E27FC236}">
                <a16:creationId xmlns:a16="http://schemas.microsoft.com/office/drawing/2014/main" id="{C01DBC96-D107-7012-88C7-A8C9346BD08F}"/>
              </a:ext>
            </a:extLst>
          </p:cNvPr>
          <p:cNvPicPr>
            <a:picLocks noChangeAspect="1"/>
          </p:cNvPicPr>
          <p:nvPr/>
        </p:nvPicPr>
        <p:blipFill>
          <a:blip r:embed="rId2"/>
          <a:stretch>
            <a:fillRect/>
          </a:stretch>
        </p:blipFill>
        <p:spPr>
          <a:xfrm>
            <a:off x="1109662" y="1162050"/>
            <a:ext cx="6924675" cy="2419350"/>
          </a:xfrm>
          <a:prstGeom prst="rect">
            <a:avLst/>
          </a:prstGeom>
        </p:spPr>
      </p:pic>
      <p:sp>
        <p:nvSpPr>
          <p:cNvPr id="8" name="TextBox 7">
            <a:extLst>
              <a:ext uri="{FF2B5EF4-FFF2-40B4-BE49-F238E27FC236}">
                <a16:creationId xmlns:a16="http://schemas.microsoft.com/office/drawing/2014/main" id="{F56BD43F-C75A-5E4F-D3F8-8ABF7A306E4E}"/>
              </a:ext>
            </a:extLst>
          </p:cNvPr>
          <p:cNvSpPr txBox="1"/>
          <p:nvPr/>
        </p:nvSpPr>
        <p:spPr>
          <a:xfrm>
            <a:off x="457200" y="3733800"/>
            <a:ext cx="8229600" cy="954107"/>
          </a:xfrm>
          <a:prstGeom prst="rect">
            <a:avLst/>
          </a:prstGeom>
          <a:noFill/>
        </p:spPr>
        <p:txBody>
          <a:bodyPr wrap="square">
            <a:spAutoFit/>
          </a:bodyPr>
          <a:lstStyle/>
          <a:p>
            <a:pPr algn="l">
              <a:defRPr sz="2800"/>
            </a:pPr>
            <a:r>
              <a:rPr lang="en-IN" sz="2800" dirty="0">
                <a:solidFill>
                  <a:srgbClr val="000000"/>
                </a:solidFill>
              </a:rPr>
              <a:t>where </a:t>
            </a:r>
            <a:r>
              <a:rPr lang="en-IN" sz="2800" i="1" dirty="0">
                <a:solidFill>
                  <a:srgbClr val="000000"/>
                </a:solidFill>
              </a:rPr>
              <a:t>p </a:t>
            </a:r>
            <a:r>
              <a:rPr lang="en-IN" sz="2800" dirty="0">
                <a:solidFill>
                  <a:srgbClr val="000000"/>
                </a:solidFill>
              </a:rPr>
              <a:t>= the standard process percent defective and  </a:t>
            </a:r>
            <a:r>
              <a:rPr lang="en-IN" sz="2800" i="1" dirty="0">
                <a:solidFill>
                  <a:srgbClr val="000000"/>
                </a:solidFill>
              </a:rPr>
              <a:t>n</a:t>
            </a:r>
            <a:r>
              <a:rPr lang="en-IN" sz="2800" dirty="0">
                <a:solidFill>
                  <a:srgbClr val="000000"/>
                </a:solidFill>
              </a:rPr>
              <a:t> = the sample size.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a:t>
            </a:r>
            <a:r>
              <a:rPr lang="en-US" sz="2800" dirty="0"/>
              <a:t>3</a:t>
            </a:r>
            <a:r>
              <a:rPr lang="el-GR" sz="2800" i="1" dirty="0"/>
              <a:t>σ</a:t>
            </a:r>
            <a:r>
              <a:rPr sz="2800" dirty="0"/>
              <a:t> </a:t>
            </a:r>
            <a:r>
              <a:rPr dirty="0"/>
              <a:t>Control Chart for</a:t>
            </a:r>
            <a:r>
              <a:rPr sz="2800" dirty="0"/>
              <a:t> </a:t>
            </a:r>
            <a:r>
              <a:rPr lang="en-US" sz="2800" i="1" dirty="0"/>
              <a:t>p</a:t>
            </a:r>
            <a:r>
              <a:rPr sz="2800" dirty="0"/>
              <a:t> </a:t>
            </a:r>
            <a:r>
              <a:rPr dirty="0"/>
              <a:t>When the Process Proportion Is Un</a:t>
            </a:r>
            <a:r>
              <a:rPr lang="en-US" dirty="0"/>
              <a:t>k</a:t>
            </a:r>
            <a:r>
              <a:rPr dirty="0"/>
              <a:t>nown</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66800"/>
            <a:ext cx="8229600" cy="4343400"/>
          </a:xfrm>
        </p:spPr>
        <p:txBody>
          <a:bodyPr>
            <a:normAutofit/>
          </a:bodyPr>
          <a:lstStyle/>
          <a:p>
            <a:pPr algn="l">
              <a:defRPr sz="2800"/>
            </a:pPr>
            <a:endParaRPr lang="en-US" sz="2800" dirty="0"/>
          </a:p>
          <a:p>
            <a:pPr algn="l">
              <a:defRPr sz="2800"/>
            </a:pPr>
            <a:endParaRPr lang="en-US" dirty="0"/>
          </a:p>
          <a:p>
            <a:pPr algn="l">
              <a:defRPr sz="2800"/>
            </a:pPr>
            <a:endParaRPr lang="en-US" sz="2800" dirty="0"/>
          </a:p>
          <a:p>
            <a:pPr algn="l">
              <a:defRPr sz="2800"/>
            </a:pPr>
            <a:endParaRPr lang="en-US" dirty="0"/>
          </a:p>
          <a:p>
            <a:pPr algn="l">
              <a:defRPr sz="2800"/>
            </a:pPr>
            <a:endParaRPr lang="en-US" sz="2800" dirty="0"/>
          </a:p>
          <a:p>
            <a:pPr algn="l">
              <a:defRPr sz="2800"/>
            </a:pPr>
            <a:endParaRPr lang="en-US" dirty="0"/>
          </a:p>
          <a:p>
            <a:pPr algn="l">
              <a:defRPr sz="2800"/>
            </a:pPr>
            <a:endParaRPr lang="en-US" sz="2800" dirty="0"/>
          </a:p>
          <a:p>
            <a:pPr algn="l">
              <a:defRPr sz="2800"/>
            </a:pPr>
            <a:endParaRPr lang="en-US" sz="2800" dirty="0"/>
          </a:p>
          <a:p>
            <a:endParaRPr sz="2800" dirty="0"/>
          </a:p>
        </p:txBody>
      </p:sp>
      <p:pic>
        <p:nvPicPr>
          <p:cNvPr id="6" name="Picture 5" descr="Upper Control Limit (UCL) is equal to p bar plus 3 times the square root of open fraction p bar times Open parenthesis 1 minus p bar close parenthesis  divided by n close fraction,&#10;Lower Control Limit (LCL) is equal to p bar minus 3 times the square root of open fraction p bar times Open parenthesis 1 minus p bar close parenthesis  divided by n close fraction,&#10;Center line is equal to p bar.">
            <a:extLst>
              <a:ext uri="{FF2B5EF4-FFF2-40B4-BE49-F238E27FC236}">
                <a16:creationId xmlns:a16="http://schemas.microsoft.com/office/drawing/2014/main" id="{E4B92708-D98A-1B58-8E39-037E920168E7}"/>
              </a:ext>
            </a:extLst>
          </p:cNvPr>
          <p:cNvPicPr>
            <a:picLocks noChangeAspect="1"/>
          </p:cNvPicPr>
          <p:nvPr/>
        </p:nvPicPr>
        <p:blipFill>
          <a:blip r:embed="rId2"/>
          <a:stretch>
            <a:fillRect/>
          </a:stretch>
        </p:blipFill>
        <p:spPr>
          <a:xfrm>
            <a:off x="1714500" y="1143000"/>
            <a:ext cx="5715000" cy="2419350"/>
          </a:xfrm>
          <a:prstGeom prst="rect">
            <a:avLst/>
          </a:prstGeom>
        </p:spPr>
      </p:pic>
      <p:pic>
        <p:nvPicPr>
          <p:cNvPr id="9" name="Picture 8" descr="p bar is equal to the total number of defective units in all of the samples divided by the total number of units sampled.">
            <a:extLst>
              <a:ext uri="{FF2B5EF4-FFF2-40B4-BE49-F238E27FC236}">
                <a16:creationId xmlns:a16="http://schemas.microsoft.com/office/drawing/2014/main" id="{95CD588B-7FEA-E656-DC54-D84F7D17C8B4}"/>
              </a:ext>
            </a:extLst>
          </p:cNvPr>
          <p:cNvPicPr>
            <a:picLocks noChangeAspect="1"/>
          </p:cNvPicPr>
          <p:nvPr/>
        </p:nvPicPr>
        <p:blipFill>
          <a:blip r:embed="rId3"/>
          <a:stretch>
            <a:fillRect/>
          </a:stretch>
        </p:blipFill>
        <p:spPr>
          <a:xfrm>
            <a:off x="609600" y="3810000"/>
            <a:ext cx="7486650" cy="847725"/>
          </a:xfrm>
          <a:prstGeom prst="rect">
            <a:avLst/>
          </a:prstGeom>
        </p:spPr>
      </p:pic>
      <p:sp>
        <p:nvSpPr>
          <p:cNvPr id="11" name="TextBox 10">
            <a:extLst>
              <a:ext uri="{FF2B5EF4-FFF2-40B4-BE49-F238E27FC236}">
                <a16:creationId xmlns:a16="http://schemas.microsoft.com/office/drawing/2014/main" id="{4A439FCD-A255-CD82-A373-F23766AF4E23}"/>
              </a:ext>
            </a:extLst>
          </p:cNvPr>
          <p:cNvSpPr txBox="1"/>
          <p:nvPr/>
        </p:nvSpPr>
        <p:spPr>
          <a:xfrm>
            <a:off x="533400" y="4800600"/>
            <a:ext cx="3657600" cy="523220"/>
          </a:xfrm>
          <a:prstGeom prst="rect">
            <a:avLst/>
          </a:prstGeom>
          <a:noFill/>
        </p:spPr>
        <p:txBody>
          <a:bodyPr wrap="square">
            <a:spAutoFit/>
          </a:bodyPr>
          <a:lstStyle/>
          <a:p>
            <a:pPr algn="l">
              <a:defRPr sz="2800"/>
            </a:pPr>
            <a:r>
              <a:rPr lang="en-US" sz="2800" dirty="0">
                <a:solidFill>
                  <a:srgbClr val="000000"/>
                </a:solidFill>
              </a:rPr>
              <a:t>and </a:t>
            </a:r>
            <a:r>
              <a:rPr lang="en-US" sz="2800" i="1" dirty="0">
                <a:solidFill>
                  <a:srgbClr val="000000"/>
                </a:solidFill>
              </a:rPr>
              <a:t>n</a:t>
            </a:r>
            <a:r>
              <a:rPr lang="en-US" sz="2800" dirty="0">
                <a:solidFill>
                  <a:srgbClr val="000000"/>
                </a:solidFill>
              </a:rPr>
              <a:t> = the sample size.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if a Process </a:t>
            </a:r>
            <a:r>
              <a:rPr lang="en-US" dirty="0"/>
              <a:t>I</a:t>
            </a:r>
            <a:r>
              <a:rPr dirty="0"/>
              <a:t>s in Control Using a</a:t>
            </a:r>
            <a:r>
              <a:rPr sz="2800" dirty="0"/>
              <a:t> </a:t>
            </a:r>
            <a:r>
              <a:rPr lang="en-US" sz="2800" i="1" dirty="0"/>
              <a:t>p</a:t>
            </a:r>
            <a:r>
              <a:rPr sz="2800" dirty="0"/>
              <a:t> </a:t>
            </a:r>
            <a:r>
              <a:rPr dirty="0"/>
              <a:t>Chart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Silvia Garcia is monitoring the operation of a machine that makes radar components. Historically, she expects about </a:t>
            </a:r>
            <a:r>
              <a:rPr lang="en-US" sz="2800" dirty="0"/>
              <a:t>2%</a:t>
            </a:r>
            <a:r>
              <a:rPr sz="2800" dirty="0"/>
              <a:t> defectives and some chance variation. After studying the process, Silvia decides to construct a </a:t>
            </a:r>
            <a:r>
              <a:rPr lang="en-US" sz="2800" dirty="0"/>
              <a:t>3</a:t>
            </a:r>
            <a:r>
              <a:rPr lang="el-GR" sz="2800" i="1" dirty="0"/>
              <a:t>σ</a:t>
            </a:r>
            <a:r>
              <a:rPr sz="2800" dirty="0"/>
              <a:t> </a:t>
            </a:r>
            <a:br>
              <a:rPr lang="en-US" sz="2800" dirty="0"/>
            </a:br>
            <a:r>
              <a:rPr lang="en-US" sz="2800" i="1" dirty="0"/>
              <a:t>p</a:t>
            </a:r>
            <a:r>
              <a:rPr sz="2800" dirty="0"/>
              <a:t> chart. She takes </a:t>
            </a:r>
            <a:r>
              <a:rPr sz="2800" dirty="0">
                <a:latin typeface="Cambria Math"/>
              </a:rPr>
              <a:t>10</a:t>
            </a:r>
            <a:r>
              <a:rPr sz="2800" dirty="0"/>
              <a:t> daily samples of </a:t>
            </a:r>
            <a:r>
              <a:rPr sz="2800" dirty="0">
                <a:latin typeface="Cambria Math"/>
              </a:rPr>
              <a:t>200</a:t>
            </a:r>
            <a:r>
              <a:rPr sz="2800" dirty="0"/>
              <a:t> components. Her results are shown in Table 1. What does her </a:t>
            </a:r>
            <a:r>
              <a:rPr lang="en-US" sz="2800" i="1" dirty="0"/>
              <a:t>p</a:t>
            </a:r>
            <a:r>
              <a:rPr sz="2800" dirty="0"/>
              <a:t> chart look like, and which samples (if any) are out of control</a:t>
            </a:r>
            <a:r>
              <a:rPr sz="2800" dirty="0">
                <a:latin typeface="Cambria Math" panose="02040503050406030204" pitchFamily="18" charset="0"/>
                <a:ea typeface="Cambria Math" panose="02040503050406030204"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if a Process </a:t>
            </a:r>
            <a:r>
              <a:rPr lang="en-US" dirty="0"/>
              <a:t>I</a:t>
            </a:r>
            <a:r>
              <a:rPr dirty="0"/>
              <a:t>s in Control Using a</a:t>
            </a:r>
            <a:r>
              <a:rPr sz="2800" dirty="0"/>
              <a:t> </a:t>
            </a:r>
            <a:r>
              <a:rPr lang="en-US" sz="2800" i="1" dirty="0"/>
              <a:t>p</a:t>
            </a:r>
            <a:r>
              <a:rPr sz="2800" dirty="0"/>
              <a:t> </a:t>
            </a:r>
            <a:r>
              <a:rPr dirty="0"/>
              <a:t>Chart</a:t>
            </a:r>
            <a:r>
              <a:rPr lang="en-US" dirty="0"/>
              <a:t>—Slide 2</a:t>
            </a:r>
            <a:endParaRPr dirty="0"/>
          </a:p>
        </p:txBody>
      </p:sp>
      <p:sp>
        <p:nvSpPr>
          <p:cNvPr id="5" name="TextBox 4">
            <a:extLst>
              <a:ext uri="{FF2B5EF4-FFF2-40B4-BE49-F238E27FC236}">
                <a16:creationId xmlns:a16="http://schemas.microsoft.com/office/drawing/2014/main" id="{529A8292-A5B5-8A59-21EA-AABBD87D7A40}"/>
              </a:ext>
            </a:extLst>
          </p:cNvPr>
          <p:cNvSpPr txBox="1"/>
          <p:nvPr/>
        </p:nvSpPr>
        <p:spPr>
          <a:xfrm>
            <a:off x="2286000" y="1066800"/>
            <a:ext cx="4572000" cy="369332"/>
          </a:xfrm>
          <a:prstGeom prst="rect">
            <a:avLst/>
          </a:prstGeom>
          <a:noFill/>
        </p:spPr>
        <p:txBody>
          <a:bodyPr wrap="square">
            <a:spAutoFit/>
          </a:bodyPr>
          <a:lstStyle/>
          <a:p>
            <a:pPr algn="ctr">
              <a:defRPr sz="1800" b="1"/>
            </a:pPr>
            <a:r>
              <a:rPr lang="en-US" dirty="0"/>
              <a:t>Table 1 – Sampling Data for Components</a:t>
            </a:r>
          </a:p>
        </p:txBody>
      </p:sp>
      <p:graphicFrame>
        <p:nvGraphicFramePr>
          <p:cNvPr id="3" name="Table Placeholder 2" descr="The table displays data on the number of defective items for different samples. It has two columns: Sample Number and Number Defective, with 10 rows of data.&#10;For sample number 1, there were 9 defective items.&#10;For sample number 2, there were 7 defective items.&#10;For sample number 3, there were 7 defective items.&#10;For sample number 4, there were 8 defective items.&#10;For sample number 5, there were 9 defective items.&#10;For sample number 6, there were 15 defective items.&#10;For sample number 7, there were 11 defective items.&#10;For sample number 8, there were 6 defective items.&#10;For sample number 9, there were 9 defective items.&#10;For sample number 10, there were 8 defective items."/>
          <p:cNvGraphicFramePr>
            <a:graphicFrameLocks noGrp="1"/>
          </p:cNvGraphicFramePr>
          <p:nvPr>
            <p:ph type="tbl" sz="quarter" idx="10"/>
            <p:extLst>
              <p:ext uri="{D42A27DB-BD31-4B8C-83A1-F6EECF244321}">
                <p14:modId xmlns:p14="http://schemas.microsoft.com/office/powerpoint/2010/main" val="268295894"/>
              </p:ext>
            </p:extLst>
          </p:nvPr>
        </p:nvGraphicFramePr>
        <p:xfrm>
          <a:off x="457200" y="148336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Sample Number</a:t>
                      </a:r>
                    </a:p>
                  </a:txBody>
                  <a:tcPr/>
                </a:tc>
                <a:tc>
                  <a:txBody>
                    <a:bodyPr/>
                    <a:lstStyle/>
                    <a:p>
                      <a:pPr algn="ctr">
                        <a:defRPr sz="1800" b="1"/>
                      </a:pPr>
                      <a:r>
                        <a:rPr dirty="0"/>
                        <a:t>Number Defective</a:t>
                      </a:r>
                    </a:p>
                  </a:txBody>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pPr algn="ctr"/>
                      <a:r>
                        <a:rPr sz="1800"/>
                        <a:t>9</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dirty="0"/>
                        <a:t>2</a:t>
                      </a:r>
                      <a:endParaRPr sz="1800" dirty="0">
                        <a:latin typeface="Cambria Math"/>
                      </a:endParaRPr>
                    </a:p>
                  </a:txBody>
                  <a:tcPr/>
                </a:tc>
                <a:tc>
                  <a:txBody>
                    <a:bodyPr/>
                    <a:lstStyle/>
                    <a:p>
                      <a:pPr algn="ctr"/>
                      <a:r>
                        <a:rPr sz="1800" dirty="0"/>
                        <a:t>7</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dirty="0"/>
                        <a:t>3</a:t>
                      </a:r>
                      <a:endParaRPr sz="1800" dirty="0">
                        <a:latin typeface="Cambria Math"/>
                      </a:endParaRPr>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a:t>8</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5</a:t>
                      </a:r>
                      <a:endParaRPr sz="1800">
                        <a:latin typeface="Cambria Math"/>
                      </a:endParaRPr>
                    </a:p>
                  </a:txBody>
                  <a:tcPr/>
                </a:tc>
                <a:tc>
                  <a:txBody>
                    <a:bodyPr/>
                    <a:lstStyle/>
                    <a:p>
                      <a:pPr algn="ctr"/>
                      <a:r>
                        <a:rPr sz="1800"/>
                        <a:t>9</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6</a:t>
                      </a:r>
                      <a:endParaRPr sz="1800">
                        <a:latin typeface="Cambria Math"/>
                      </a:endParaRPr>
                    </a:p>
                  </a:txBody>
                  <a:tcPr/>
                </a:tc>
                <a:tc>
                  <a:txBody>
                    <a:bodyPr/>
                    <a:lstStyle/>
                    <a:p>
                      <a:pPr algn="ctr"/>
                      <a:r>
                        <a:rPr sz="1800"/>
                        <a:t>15</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7</a:t>
                      </a:r>
                      <a:endParaRPr sz="1800">
                        <a:latin typeface="Cambria Math"/>
                      </a:endParaRPr>
                    </a:p>
                  </a:txBody>
                  <a:tcPr/>
                </a:tc>
                <a:tc>
                  <a:txBody>
                    <a:bodyPr/>
                    <a:lstStyle/>
                    <a:p>
                      <a:pPr algn="ctr"/>
                      <a:r>
                        <a:rPr sz="1800" dirty="0"/>
                        <a:t>11</a:t>
                      </a:r>
                      <a:endParaRPr sz="1800" dirty="0">
                        <a:latin typeface="Cambria Math"/>
                      </a:endParaRPr>
                    </a:p>
                  </a:txBody>
                  <a:tcPr/>
                </a:tc>
                <a:extLst>
                  <a:ext uri="{0D108BD9-81ED-4DB2-BD59-A6C34878D82A}">
                    <a16:rowId xmlns:a16="http://schemas.microsoft.com/office/drawing/2014/main" val="10008"/>
                  </a:ext>
                </a:extLst>
              </a:tr>
              <a:tr h="370840">
                <a:tc>
                  <a:txBody>
                    <a:bodyPr/>
                    <a:lstStyle/>
                    <a:p>
                      <a:pPr algn="ctr"/>
                      <a:r>
                        <a:rPr sz="1800"/>
                        <a:t>8</a:t>
                      </a:r>
                      <a:endParaRPr sz="1800">
                        <a:latin typeface="Cambria Math"/>
                      </a:endParaRPr>
                    </a:p>
                  </a:txBody>
                  <a:tcPr/>
                </a:tc>
                <a:tc>
                  <a:txBody>
                    <a:bodyPr/>
                    <a:lstStyle/>
                    <a:p>
                      <a:pPr algn="ctr"/>
                      <a:r>
                        <a:rPr sz="1800"/>
                        <a:t>6</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9</a:t>
                      </a:r>
                      <a:endParaRPr sz="1800">
                        <a:latin typeface="Cambria Math"/>
                      </a:endParaRPr>
                    </a:p>
                  </a:txBody>
                  <a:tcPr/>
                </a:tc>
                <a:tc>
                  <a:txBody>
                    <a:bodyPr/>
                    <a:lstStyle/>
                    <a:p>
                      <a:pPr algn="ctr"/>
                      <a:r>
                        <a:rPr sz="1800" dirty="0"/>
                        <a:t>9</a:t>
                      </a:r>
                      <a:endParaRPr sz="1800" dirty="0">
                        <a:latin typeface="Cambria Math"/>
                      </a:endParaRPr>
                    </a:p>
                  </a:txBody>
                  <a:tcPr/>
                </a:tc>
                <a:extLst>
                  <a:ext uri="{0D108BD9-81ED-4DB2-BD59-A6C34878D82A}">
                    <a16:rowId xmlns:a16="http://schemas.microsoft.com/office/drawing/2014/main" val="10010"/>
                  </a:ext>
                </a:extLst>
              </a:tr>
              <a:tr h="370840">
                <a:tc>
                  <a:txBody>
                    <a:bodyPr/>
                    <a:lstStyle/>
                    <a:p>
                      <a:pPr algn="ctr"/>
                      <a:r>
                        <a:rPr sz="1800"/>
                        <a:t>10</a:t>
                      </a:r>
                      <a:endParaRPr sz="1800">
                        <a:latin typeface="Cambria Math"/>
                      </a:endParaRPr>
                    </a:p>
                  </a:txBody>
                  <a:tcPr/>
                </a:tc>
                <a:tc>
                  <a:txBody>
                    <a:bodyPr/>
                    <a:lstStyle/>
                    <a:p>
                      <a:pPr algn="ctr"/>
                      <a:r>
                        <a:rPr sz="1800" dirty="0"/>
                        <a:t>8</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if a Process </a:t>
            </a:r>
            <a:r>
              <a:rPr lang="en-US" dirty="0"/>
              <a:t>I</a:t>
            </a:r>
            <a:r>
              <a:rPr dirty="0"/>
              <a:t>s in Control Using a</a:t>
            </a:r>
            <a:r>
              <a:rPr sz="2800" dirty="0"/>
              <a:t> </a:t>
            </a:r>
            <a:r>
              <a:rPr lang="en-US" sz="2800" i="1" dirty="0"/>
              <a:t>p</a:t>
            </a:r>
            <a:r>
              <a:rPr sz="2800" dirty="0"/>
              <a:t> </a:t>
            </a:r>
            <a:r>
              <a:rPr dirty="0"/>
              <a:t>Chart</a:t>
            </a:r>
            <a:r>
              <a:rPr lang="en-US" dirty="0"/>
              <a:t>—Slide 3</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lang="en-US" sz="2800" dirty="0"/>
              <a:t>Since a "standard" percent defective has been specified in the problem, we will not have to estimate the process percent defective with the sample data. Silvia calculates the percent defective for each sample. For example, in Sample 1, the percent defective is</a:t>
            </a:r>
          </a:p>
        </p:txBody>
      </p:sp>
      <p:pic>
        <p:nvPicPr>
          <p:cNvPr id="9" name="Picture 8" descr="Nine divided by two hundred multiplied by one hundred, equals four point five percent.">
            <a:extLst>
              <a:ext uri="{FF2B5EF4-FFF2-40B4-BE49-F238E27FC236}">
                <a16:creationId xmlns:a16="http://schemas.microsoft.com/office/drawing/2014/main" id="{EC974F83-6A78-6640-28B6-45DC1089BCE8}"/>
              </a:ext>
            </a:extLst>
          </p:cNvPr>
          <p:cNvPicPr>
            <a:picLocks noChangeAspect="1"/>
          </p:cNvPicPr>
          <p:nvPr/>
        </p:nvPicPr>
        <p:blipFill>
          <a:blip r:embed="rId2"/>
          <a:stretch>
            <a:fillRect/>
          </a:stretch>
        </p:blipFill>
        <p:spPr>
          <a:xfrm>
            <a:off x="533400" y="3705225"/>
            <a:ext cx="2343150" cy="790575"/>
          </a:xfrm>
          <a:prstGeom prst="rect">
            <a:avLst/>
          </a:prstGeom>
        </p:spPr>
      </p:pic>
      <p:sp>
        <p:nvSpPr>
          <p:cNvPr id="14" name="TextBox 13">
            <a:extLst>
              <a:ext uri="{FF2B5EF4-FFF2-40B4-BE49-F238E27FC236}">
                <a16:creationId xmlns:a16="http://schemas.microsoft.com/office/drawing/2014/main" id="{BBAA7853-BD84-49B8-390C-2C18C9B6BE9B}"/>
              </a:ext>
            </a:extLst>
          </p:cNvPr>
          <p:cNvSpPr txBox="1"/>
          <p:nvPr/>
        </p:nvSpPr>
        <p:spPr>
          <a:xfrm>
            <a:off x="2822761" y="3838902"/>
            <a:ext cx="5980580" cy="523220"/>
          </a:xfrm>
          <a:prstGeom prst="rect">
            <a:avLst/>
          </a:prstGeom>
          <a:noFill/>
        </p:spPr>
        <p:txBody>
          <a:bodyPr wrap="square">
            <a:spAutoFit/>
          </a:bodyPr>
          <a:lstStyle/>
          <a:p>
            <a:r>
              <a:rPr lang="en-US" sz="2800" dirty="0"/>
              <a:t>The results are shown in Table 2. Using</a:t>
            </a:r>
            <a:endParaRPr lang="en-IN" sz="2800" dirty="0"/>
          </a:p>
        </p:txBody>
      </p:sp>
      <p:sp>
        <p:nvSpPr>
          <p:cNvPr id="16" name="TextBox 15">
            <a:extLst>
              <a:ext uri="{FF2B5EF4-FFF2-40B4-BE49-F238E27FC236}">
                <a16:creationId xmlns:a16="http://schemas.microsoft.com/office/drawing/2014/main" id="{E6832529-C2BC-02F2-F7A4-F9558707A42F}"/>
              </a:ext>
            </a:extLst>
          </p:cNvPr>
          <p:cNvSpPr txBox="1"/>
          <p:nvPr/>
        </p:nvSpPr>
        <p:spPr>
          <a:xfrm>
            <a:off x="509866" y="4456093"/>
            <a:ext cx="8176933" cy="954107"/>
          </a:xfrm>
          <a:prstGeom prst="rect">
            <a:avLst/>
          </a:prstGeom>
          <a:noFill/>
        </p:spPr>
        <p:txBody>
          <a:bodyPr wrap="square">
            <a:spAutoFit/>
          </a:bodyPr>
          <a:lstStyle/>
          <a:p>
            <a:pPr>
              <a:defRPr sz="2800"/>
            </a:pPr>
            <a:r>
              <a:rPr lang="en-US" sz="2800" dirty="0"/>
              <a:t>the data in Table 2 with the UCL and LCL, we construct the </a:t>
            </a:r>
            <a:r>
              <a:rPr lang="en-US" sz="2800" i="1" dirty="0"/>
              <a:t>p</a:t>
            </a:r>
            <a:r>
              <a:rPr lang="en-US" sz="2800" dirty="0"/>
              <a:t> chart.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Determining if a Process is in Control Using a</a:t>
            </a:r>
            <a:r>
              <a:rPr lang="en-US" sz="2800" dirty="0"/>
              <a:t> </a:t>
            </a:r>
            <a:r>
              <a:rPr lang="en-US" sz="2800" i="1" dirty="0"/>
              <a:t>p </a:t>
            </a:r>
            <a:r>
              <a:rPr lang="en-US" dirty="0"/>
              <a:t>Chart—Slide 4</a:t>
            </a:r>
            <a:endParaRPr dirty="0"/>
          </a:p>
        </p:txBody>
      </p:sp>
      <p:sp>
        <p:nvSpPr>
          <p:cNvPr id="5" name="TextBox 4">
            <a:extLst>
              <a:ext uri="{FF2B5EF4-FFF2-40B4-BE49-F238E27FC236}">
                <a16:creationId xmlns:a16="http://schemas.microsoft.com/office/drawing/2014/main" id="{39B16C25-D4C7-91B4-7707-1BCEF09F4255}"/>
              </a:ext>
            </a:extLst>
          </p:cNvPr>
          <p:cNvSpPr txBox="1"/>
          <p:nvPr/>
        </p:nvSpPr>
        <p:spPr>
          <a:xfrm>
            <a:off x="2362200" y="1078468"/>
            <a:ext cx="4572000" cy="369332"/>
          </a:xfrm>
          <a:prstGeom prst="rect">
            <a:avLst/>
          </a:prstGeom>
          <a:noFill/>
        </p:spPr>
        <p:txBody>
          <a:bodyPr wrap="square">
            <a:spAutoFit/>
          </a:bodyPr>
          <a:lstStyle/>
          <a:p>
            <a:pPr algn="ctr">
              <a:defRPr sz="1800" b="1"/>
            </a:pPr>
            <a:r>
              <a:rPr lang="en-IN" dirty="0"/>
              <a:t>Table 2 – Sampling Percent Defectives</a:t>
            </a:r>
          </a:p>
        </p:txBody>
      </p:sp>
      <p:graphicFrame>
        <p:nvGraphicFramePr>
          <p:cNvPr id="3" name="Table Placeholder 2" descr="The table displays data on the percentage of defective items for different samples. It has two columns: Sample Number and Percent Defective, with 10 rows of data.&#10;For sample number 1, there was a 4.5 percent defective rate.&#10;For sample number 2, there was a 3.5 percent defective rate.&#10;For sample number 3, there was a 3.5 percent defective rate.&#10;For sample number 4, there was a four point zero percent defective rate.&#10;For sample number 5, there was a 4.5 percent defective rate.&#10;For sample number 6, there was a 7.5 percent defective rate.&#10;For sample number 7, there was a 5.5 percent defective rate.&#10;For sample number 8, there was a three point zero percent defective rate.&#10;For sample number 9, there was a 4.5 percent defective rate.&#10;For sample number 10, there was a four point zero percent defective rate."/>
          <p:cNvGraphicFramePr>
            <a:graphicFrameLocks noGrp="1"/>
          </p:cNvGraphicFramePr>
          <p:nvPr>
            <p:ph type="tbl" sz="quarter" idx="10"/>
            <p:extLst>
              <p:ext uri="{D42A27DB-BD31-4B8C-83A1-F6EECF244321}">
                <p14:modId xmlns:p14="http://schemas.microsoft.com/office/powerpoint/2010/main" val="3022627330"/>
              </p:ext>
            </p:extLst>
          </p:nvPr>
        </p:nvGraphicFramePr>
        <p:xfrm>
          <a:off x="457200" y="1524000"/>
          <a:ext cx="8229600" cy="40792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Sample Number</a:t>
                      </a:r>
                    </a:p>
                  </a:txBody>
                  <a:tcPr/>
                </a:tc>
                <a:tc>
                  <a:txBody>
                    <a:bodyPr/>
                    <a:lstStyle/>
                    <a:p>
                      <a:pPr algn="ctr">
                        <a:defRPr sz="1800" b="1"/>
                      </a:pPr>
                      <a:r>
                        <a:rPr dirty="0"/>
                        <a:t>Percent Defective</a:t>
                      </a:r>
                    </a:p>
                  </a:txBody>
                  <a:tcPr/>
                </a:tc>
                <a:extLst>
                  <a:ext uri="{0D108BD9-81ED-4DB2-BD59-A6C34878D82A}">
                    <a16:rowId xmlns:a16="http://schemas.microsoft.com/office/drawing/2014/main" val="10001"/>
                  </a:ext>
                </a:extLst>
              </a:tr>
              <a:tr h="370840">
                <a:tc>
                  <a:txBody>
                    <a:bodyPr/>
                    <a:lstStyle/>
                    <a:p>
                      <a:pPr algn="ctr"/>
                      <a:r>
                        <a:rPr sz="1800" dirty="0"/>
                        <a:t>1</a:t>
                      </a:r>
                      <a:endParaRPr sz="1800" dirty="0">
                        <a:latin typeface="Cambria Math"/>
                      </a:endParaRPr>
                    </a:p>
                  </a:txBody>
                  <a:tcPr/>
                </a:tc>
                <a:tc>
                  <a:txBody>
                    <a:bodyPr/>
                    <a:lstStyle/>
                    <a:p>
                      <a:pPr algn="ctr"/>
                      <a:r>
                        <a:rPr sz="1800"/>
                        <a:t>4.5</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2</a:t>
                      </a:r>
                      <a:endParaRPr sz="1800">
                        <a:latin typeface="Cambria Math"/>
                      </a:endParaRPr>
                    </a:p>
                  </a:txBody>
                  <a:tcPr/>
                </a:tc>
                <a:tc>
                  <a:txBody>
                    <a:bodyPr/>
                    <a:lstStyle/>
                    <a:p>
                      <a:pPr algn="ctr"/>
                      <a:r>
                        <a:rPr sz="1800" dirty="0"/>
                        <a:t>3.5</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r>
                        <a:rPr sz="1800"/>
                        <a:t>3</a:t>
                      </a:r>
                      <a:endParaRPr sz="1800">
                        <a:latin typeface="Cambria Math"/>
                      </a:endParaRPr>
                    </a:p>
                  </a:txBody>
                  <a:tcPr/>
                </a:tc>
                <a:tc>
                  <a:txBody>
                    <a:bodyPr/>
                    <a:lstStyle/>
                    <a:p>
                      <a:pPr algn="ctr"/>
                      <a:r>
                        <a:rPr sz="1800"/>
                        <a:t>3.5</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4</a:t>
                      </a:r>
                      <a:endParaRPr sz="1800">
                        <a:latin typeface="Cambria Math"/>
                      </a:endParaRPr>
                    </a:p>
                  </a:txBody>
                  <a:tcPr/>
                </a:tc>
                <a:tc>
                  <a:txBody>
                    <a:bodyPr/>
                    <a:lstStyle/>
                    <a:p>
                      <a:pPr algn="ctr"/>
                      <a:r>
                        <a:rPr sz="1800"/>
                        <a:t>4.0</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5</a:t>
                      </a:r>
                      <a:endParaRPr sz="1800">
                        <a:latin typeface="Cambria Math"/>
                      </a:endParaRPr>
                    </a:p>
                  </a:txBody>
                  <a:tcPr/>
                </a:tc>
                <a:tc>
                  <a:txBody>
                    <a:bodyPr/>
                    <a:lstStyle/>
                    <a:p>
                      <a:pPr algn="ctr"/>
                      <a:r>
                        <a:rPr sz="1800"/>
                        <a:t>4.5</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6</a:t>
                      </a:r>
                      <a:endParaRPr sz="1800">
                        <a:latin typeface="Cambria Math"/>
                      </a:endParaRPr>
                    </a:p>
                  </a:txBody>
                  <a:tcPr/>
                </a:tc>
                <a:tc>
                  <a:txBody>
                    <a:bodyPr/>
                    <a:lstStyle/>
                    <a:p>
                      <a:pPr algn="ctr"/>
                      <a:r>
                        <a:rPr sz="1800"/>
                        <a:t>7.5</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7</a:t>
                      </a:r>
                      <a:endParaRPr sz="1800">
                        <a:latin typeface="Cambria Math"/>
                      </a:endParaRPr>
                    </a:p>
                  </a:txBody>
                  <a:tcPr/>
                </a:tc>
                <a:tc>
                  <a:txBody>
                    <a:bodyPr/>
                    <a:lstStyle/>
                    <a:p>
                      <a:pPr algn="ctr"/>
                      <a:r>
                        <a:rPr sz="1800"/>
                        <a:t>5.5</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8</a:t>
                      </a:r>
                      <a:endParaRPr sz="1800">
                        <a:latin typeface="Cambria Math"/>
                      </a:endParaRPr>
                    </a:p>
                  </a:txBody>
                  <a:tcPr/>
                </a:tc>
                <a:tc>
                  <a:txBody>
                    <a:bodyPr/>
                    <a:lstStyle/>
                    <a:p>
                      <a:pPr algn="ctr"/>
                      <a:r>
                        <a:rPr sz="1800"/>
                        <a:t>3.0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9</a:t>
                      </a:r>
                      <a:endParaRPr sz="1800">
                        <a:latin typeface="Cambria Math"/>
                      </a:endParaRPr>
                    </a:p>
                  </a:txBody>
                  <a:tcPr/>
                </a:tc>
                <a:tc>
                  <a:txBody>
                    <a:bodyPr/>
                    <a:lstStyle/>
                    <a:p>
                      <a:pPr algn="ctr"/>
                      <a:r>
                        <a:rPr sz="1800"/>
                        <a:t>4.5</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10</a:t>
                      </a:r>
                      <a:endParaRPr sz="1800">
                        <a:latin typeface="Cambria Math"/>
                      </a:endParaRPr>
                    </a:p>
                  </a:txBody>
                  <a:tcPr/>
                </a:tc>
                <a:tc>
                  <a:txBody>
                    <a:bodyPr/>
                    <a:lstStyle/>
                    <a:p>
                      <a:pPr algn="ctr"/>
                      <a:r>
                        <a:rPr sz="1800" dirty="0"/>
                        <a:t>4.0</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Determining if a Process is in Control Using a</a:t>
            </a:r>
            <a:r>
              <a:rPr sz="2800" dirty="0"/>
              <a:t> </a:t>
            </a:r>
            <a:r>
              <a:rPr lang="en-US" sz="2800" i="1" dirty="0"/>
              <a:t>p </a:t>
            </a:r>
            <a:r>
              <a:rPr dirty="0"/>
              <a:t>Chart</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sz="2600" dirty="0"/>
              <a:t>The </a:t>
            </a:r>
            <a:r>
              <a:rPr lang="en-US" sz="2600" dirty="0"/>
              <a:t>3</a:t>
            </a:r>
            <a:r>
              <a:rPr lang="el-GR" sz="2600" i="1" dirty="0"/>
              <a:t>σ</a:t>
            </a:r>
            <a:r>
              <a:rPr sz="2600" dirty="0"/>
              <a:t> control limits are set as follows.</a:t>
            </a:r>
          </a:p>
        </p:txBody>
      </p:sp>
      <p:pic>
        <p:nvPicPr>
          <p:cNvPr id="7" name="Picture 6" descr="Upper Control Limit is equal to p plus three times the square root of numerator p times open parenthesis 1 minus p close parenthesis whole divided by denominator n which equals 0.02 plus three times the square root of numerator 0.02 times 0.98 whole divided by denominator 200 which is approximately equal to 0.0497 equals to 4.97 percent,&#10;Lower Control Limit is equal to p minus three times the square root of numerator p times open parenthesis 1 minus p close parenthesis whole divided by denominator n which equals 0.02 minus three times the square root of numerator 0.02 times 0.98 whole divided by denominator 200 &#10;which is approximately equal to negative 0.0097 which approximately 0 percent.">
            <a:extLst>
              <a:ext uri="{FF2B5EF4-FFF2-40B4-BE49-F238E27FC236}">
                <a16:creationId xmlns:a16="http://schemas.microsoft.com/office/drawing/2014/main" id="{B3A09CBE-D482-1A3B-0750-04C6DA0A5AE8}"/>
              </a:ext>
            </a:extLst>
          </p:cNvPr>
          <p:cNvPicPr>
            <a:picLocks noChangeAspect="1"/>
          </p:cNvPicPr>
          <p:nvPr/>
        </p:nvPicPr>
        <p:blipFill>
          <a:blip r:embed="rId2"/>
          <a:stretch>
            <a:fillRect/>
          </a:stretch>
        </p:blipFill>
        <p:spPr>
          <a:xfrm>
            <a:off x="2590800" y="1447800"/>
            <a:ext cx="3276600" cy="44672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1BD0C-2AAA-490B-9252-95F804F7FD1D}"/>
              </a:ext>
            </a:extLst>
          </p:cNvPr>
          <p:cNvSpPr>
            <a:spLocks noGrp="1"/>
          </p:cNvSpPr>
          <p:nvPr>
            <p:ph type="title"/>
          </p:nvPr>
        </p:nvSpPr>
        <p:spPr/>
        <p:txBody>
          <a:bodyPr/>
          <a:lstStyle/>
          <a:p>
            <a:r>
              <a:rPr lang="en-US" dirty="0"/>
              <a:t>Example 1: Determining if a Process is in Control Using a</a:t>
            </a:r>
            <a:r>
              <a:rPr lang="en-US" sz="2800" dirty="0"/>
              <a:t> </a:t>
            </a:r>
            <a:r>
              <a:rPr lang="en-US" sz="2800" i="1" dirty="0"/>
              <a:t>p</a:t>
            </a:r>
            <a:r>
              <a:rPr lang="en-US" sz="2800" dirty="0"/>
              <a:t> </a:t>
            </a:r>
            <a:r>
              <a:rPr lang="en-US" dirty="0"/>
              <a:t>Chart—Slide 6</a:t>
            </a:r>
            <a:endParaRPr lang="en-IN" dirty="0"/>
          </a:p>
        </p:txBody>
      </p:sp>
      <p:pic>
        <p:nvPicPr>
          <p:cNvPr id="4" name="Picture 3" descr="A control chart titled &quot;p Chart&quot; is shown with the data from Table 2 plotted on it. The vertical axis of the graph is labeled &quot;Percent Defective&quot; ranging from 0 to 10, in increments of 1. The horizontal axis of the graph is labeled &quot;Sample Number&quot; ranging from 0 to 10, in increments of 1. A horizontal line labeled as &quot;Center line&quot; passes through the graph at 2 percent. Two other differently colored vertical lines pass through the graph, one labeled &quot;UCL&quot; passing through 4.97 percent and the other labeled &quot;LCL&quot; passing through 0 percent. Of the data points, (6,7.5) and (7,5.5) lie above the UCL line and are labeled as &quot;Out of Control.&quot;">
            <a:extLst>
              <a:ext uri="{FF2B5EF4-FFF2-40B4-BE49-F238E27FC236}">
                <a16:creationId xmlns:a16="http://schemas.microsoft.com/office/drawing/2014/main" id="{599B889D-9FBB-4004-83A3-D40735671837}"/>
              </a:ext>
            </a:extLst>
          </p:cNvPr>
          <p:cNvPicPr>
            <a:picLocks noChangeAspect="1"/>
          </p:cNvPicPr>
          <p:nvPr/>
        </p:nvPicPr>
        <p:blipFill>
          <a:blip r:embed="rId2"/>
          <a:srcRect b="9768"/>
          <a:stretch>
            <a:fillRect/>
          </a:stretch>
        </p:blipFill>
        <p:spPr>
          <a:xfrm>
            <a:off x="2180891" y="1219200"/>
            <a:ext cx="4782217" cy="2819400"/>
          </a:xfrm>
          <a:prstGeom prst="rect">
            <a:avLst/>
          </a:prstGeom>
        </p:spPr>
      </p:pic>
      <p:sp>
        <p:nvSpPr>
          <p:cNvPr id="5" name="TextBox 4">
            <a:extLst>
              <a:ext uri="{FF2B5EF4-FFF2-40B4-BE49-F238E27FC236}">
                <a16:creationId xmlns:a16="http://schemas.microsoft.com/office/drawing/2014/main" id="{2EEA5342-BF2C-ACC8-18A4-ABCA36F5E152}"/>
              </a:ext>
            </a:extLst>
          </p:cNvPr>
          <p:cNvSpPr txBox="1"/>
          <p:nvPr/>
        </p:nvSpPr>
        <p:spPr>
          <a:xfrm>
            <a:off x="3771899" y="4043082"/>
            <a:ext cx="1600200" cy="461665"/>
          </a:xfrm>
          <a:prstGeom prst="rect">
            <a:avLst/>
          </a:prstGeom>
          <a:noFill/>
        </p:spPr>
        <p:txBody>
          <a:bodyPr wrap="square">
            <a:spAutoFit/>
          </a:bodyPr>
          <a:lstStyle/>
          <a:p>
            <a:pPr algn="ctr"/>
            <a:r>
              <a:rPr lang="en-IN" sz="2400" dirty="0"/>
              <a:t>Figure 1</a:t>
            </a:r>
          </a:p>
        </p:txBody>
      </p:sp>
      <p:sp>
        <p:nvSpPr>
          <p:cNvPr id="11" name="TextBox 10">
            <a:extLst>
              <a:ext uri="{FF2B5EF4-FFF2-40B4-BE49-F238E27FC236}">
                <a16:creationId xmlns:a16="http://schemas.microsoft.com/office/drawing/2014/main" id="{EE5ADA86-D12F-094A-E449-C1F726365106}"/>
              </a:ext>
            </a:extLst>
          </p:cNvPr>
          <p:cNvSpPr txBox="1"/>
          <p:nvPr/>
        </p:nvSpPr>
        <p:spPr>
          <a:xfrm>
            <a:off x="457200" y="4495782"/>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From the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 chart, we can see that samples </a:t>
            </a:r>
            <a:r>
              <a:rPr kumimoji="0" lang="en-US" sz="2800" b="0" i="0" u="none" strike="noStrike" kern="1200" cap="none" spc="0" normalizeH="0" baseline="0" noProof="0" dirty="0">
                <a:ln>
                  <a:noFill/>
                </a:ln>
                <a:solidFill>
                  <a:srgbClr val="366092"/>
                </a:solidFill>
                <a:effectLst/>
                <a:uLnTx/>
                <a:uFillTx/>
                <a:ea typeface="+mn-ea"/>
                <a:cs typeface="+mn-cs"/>
              </a:rPr>
              <a:t>6 and 7 </a:t>
            </a:r>
            <a:r>
              <a:rPr kumimoji="0" lang="en-US" sz="2800" b="0" i="0" u="none" strike="noStrike" kern="1200" cap="none" spc="0" normalizeH="0" baseline="0" noProof="0" dirty="0">
                <a:ln>
                  <a:noFill/>
                </a:ln>
                <a:solidFill>
                  <a:srgbClr val="366092"/>
                </a:solidFill>
                <a:effectLst/>
                <a:uLnTx/>
                <a:uFillTx/>
                <a:latin typeface="Calibri"/>
                <a:ea typeface="+mn-ea"/>
                <a:cs typeface="+mn-cs"/>
              </a:rPr>
              <a:t>are out of control.</a:t>
            </a:r>
            <a:endParaRPr kumimoji="0" lang="en-IN" sz="2800" b="0" i="0" u="none" strike="noStrike" kern="1200" cap="none" spc="0" normalizeH="0" baseline="0" noProof="0" dirty="0">
              <a:ln>
                <a:noFill/>
              </a:ln>
              <a:solidFill>
                <a:srgbClr val="366092"/>
              </a:solidFill>
              <a:effectLst/>
              <a:uLnTx/>
              <a:uFillTx/>
              <a:latin typeface="Calibri"/>
              <a:ea typeface="+mn-ea"/>
              <a:cs typeface="+mn-cs"/>
            </a:endParaRPr>
          </a:p>
        </p:txBody>
      </p:sp>
    </p:spTree>
    <p:extLst>
      <p:ext uri="{BB962C8B-B14F-4D97-AF65-F5344CB8AC3E}">
        <p14:creationId xmlns:p14="http://schemas.microsoft.com/office/powerpoint/2010/main" val="57805651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061946B-E0A4-4242-B3D2-8C60AD94EDDE}"/>
</file>

<file path=customXml/itemProps2.xml><?xml version="1.0" encoding="utf-8"?>
<ds:datastoreItem xmlns:ds="http://schemas.openxmlformats.org/officeDocument/2006/customXml" ds:itemID="{115E0962-3104-4ADC-82F6-5A7E165C6943}"/>
</file>

<file path=customXml/itemProps3.xml><?xml version="1.0" encoding="utf-8"?>
<ds:datastoreItem xmlns:ds="http://schemas.openxmlformats.org/officeDocument/2006/customXml" ds:itemID="{FCB974C5-4A79-4977-AF63-191E9A552324}"/>
</file>

<file path=docProps/app.xml><?xml version="1.0" encoding="utf-8"?>
<Properties xmlns="http://schemas.openxmlformats.org/officeDocument/2006/extended-properties" xmlns:vt="http://schemas.openxmlformats.org/officeDocument/2006/docPropsVTypes">
  <TotalTime>1207</TotalTime>
  <Words>689</Words>
  <Application>Microsoft Office PowerPoint</Application>
  <PresentationFormat>On-screen Show (4:3)</PresentationFormat>
  <Paragraphs>88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Cambria Math</vt:lpstr>
      <vt:lpstr>Courier New</vt:lpstr>
      <vt:lpstr>Arial</vt:lpstr>
      <vt:lpstr>Office Theme</vt:lpstr>
      <vt:lpstr>Section 18.4</vt:lpstr>
      <vt:lpstr>Formula: 3σ Control Chart for p When the Process Proportion Is Known</vt:lpstr>
      <vt:lpstr>Formula: 3σ Control Chart for p When the Process Proportion Is Unknown</vt:lpstr>
      <vt:lpstr>Example 1: Determining if a Process Is in Control Using a p Chart—Slide 1</vt:lpstr>
      <vt:lpstr>Example 1: Determining if a Process Is in Control Using a p Chart—Slide 2</vt:lpstr>
      <vt:lpstr>Example 1: Determining if a Process Is in Control Using a p Chart—Slide 3</vt:lpstr>
      <vt:lpstr>Example 1: Determining if a Process is in Control Using a p Chart—Slide 4</vt:lpstr>
      <vt:lpstr>Example 1: Determining if a Process is in Control Using a p Chart—Slide 5</vt:lpstr>
      <vt:lpstr>Example 1: Determining if a Process is in Control Using a p Chart—Slide 6</vt:lpstr>
      <vt:lpstr>Example 2: Constructing a p Chart for a Process—Slide 1</vt:lpstr>
      <vt:lpstr>Example 2: Constructing a p Chart for a Process—Slide 2</vt:lpstr>
      <vt:lpstr>Example 2: Constructing a p Chart for a Process—Slide 3</vt:lpstr>
      <vt:lpstr>Example 2: Constructing a p Chart for a Process—Slide 4</vt:lpstr>
      <vt:lpstr>Example 2: Constructing a p Chart for a Process—Slide 5</vt:lpstr>
      <vt:lpstr>Example 2: Constructing a p Chart for a Process—Slide 6</vt:lpstr>
      <vt:lpstr>Example 2: Constructing a p Chart for a Process—Slide 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- 18.4 - Out-of-Control Patterns</dc:title>
  <dc:creator>Hawkes Learning</dc:creator>
  <cp:lastModifiedBy>Sangeetha Pallikala</cp:lastModifiedBy>
  <cp:revision>148</cp:revision>
  <dcterms:created xsi:type="dcterms:W3CDTF">2013-04-26T14:43:13Z</dcterms:created>
  <dcterms:modified xsi:type="dcterms:W3CDTF">2025-10-07T11:55:28Z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