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4.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7.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16.xml" ContentType="application/vnd.openxmlformats-officedocument.presentationml.tags+xml"/>
  <Override PartName="/ppt/tags/tag30.xml" ContentType="application/vnd.openxmlformats-officedocument.presentationml.tags+xml"/>
  <Override PartName="/ppt/tags/tag25.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92" r:id="rId14"/>
    <p:sldId id="269" r:id="rId15"/>
    <p:sldId id="270" r:id="rId16"/>
    <p:sldId id="300" r:id="rId17"/>
    <p:sldId id="271" r:id="rId18"/>
    <p:sldId id="272" r:id="rId19"/>
    <p:sldId id="287" r:id="rId20"/>
    <p:sldId id="288" r:id="rId21"/>
    <p:sldId id="289" r:id="rId22"/>
    <p:sldId id="273" r:id="rId23"/>
    <p:sldId id="274" r:id="rId24"/>
    <p:sldId id="275" r:id="rId25"/>
    <p:sldId id="276" r:id="rId26"/>
    <p:sldId id="290" r:id="rId27"/>
    <p:sldId id="277" r:id="rId28"/>
    <p:sldId id="278" r:id="rId29"/>
    <p:sldId id="280" r:id="rId30"/>
    <p:sldId id="282" r:id="rId31"/>
    <p:sldId id="283" r:id="rId32"/>
    <p:sldId id="284" r:id="rId33"/>
    <p:sldId id="285" r:id="rId34"/>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17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ags" Target="../tags/tag25.xml"/><Relationship Id="rId4" Type="http://schemas.openxmlformats.org/officeDocument/2006/relationships/image" Target="../media/image4.sv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2.1</a:t>
            </a:r>
          </a:p>
        </p:txBody>
      </p:sp>
      <p:sp>
        <p:nvSpPr>
          <p:cNvPr id="2" name="Text Placeholder 1"/>
          <p:cNvSpPr>
            <a:spLocks noGrp="1"/>
          </p:cNvSpPr>
          <p:nvPr>
            <p:ph type="body" sz="quarter" idx="10"/>
          </p:nvPr>
        </p:nvSpPr>
        <p:spPr/>
        <p:txBody>
          <a:bodyPr/>
          <a:lstStyle/>
          <a:p>
            <a:pPr algn="ctr"/>
            <a:r>
              <a:t>Data and Decision Making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Inferential Statistics</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branch of statistics that develops theories to test the hypothesis using data collected from an experiment and makes formal conclusions about a population or parameter is called </a:t>
            </a:r>
            <a:r>
              <a:rPr sz="2800" b="1" dirty="0"/>
              <a:t>inferential statistics</a:t>
            </a:r>
            <a:r>
              <a:rPr sz="2800" dirty="0"/>
              <a:t>.</a:t>
            </a:r>
          </a:p>
          <a:p>
            <a:endParaRPr sz="2800"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The Decision-Making Method</a:t>
            </a:r>
          </a:p>
        </p:txBody>
      </p:sp>
      <p:sp>
        <p:nvSpPr>
          <p:cNvPr id="3" name="Text Placeholder 2"/>
          <p:cNvSpPr>
            <a:spLocks noGrp="1"/>
          </p:cNvSpPr>
          <p:nvPr>
            <p:ph type="body" sz="quarter" idx="10"/>
          </p:nvPr>
        </p:nvSpPr>
        <p:spPr/>
        <p:txBody>
          <a:bodyPr>
            <a:normAutofit/>
          </a:bodyPr>
          <a:lstStyle/>
          <a:p>
            <a:pPr marL="538163" indent="-538163">
              <a:defRPr sz="2800"/>
            </a:pPr>
            <a:r>
              <a:rPr lang="en-US" dirty="0"/>
              <a:t>1.	</a:t>
            </a:r>
            <a:r>
              <a:rPr dirty="0"/>
              <a:t>Clearly define the problem and any influential variables.</a:t>
            </a:r>
          </a:p>
          <a:p>
            <a:pPr marL="538163" indent="-538163">
              <a:defRPr sz="2800"/>
            </a:pPr>
            <a:r>
              <a:rPr lang="en-US" dirty="0"/>
              <a:t>2. </a:t>
            </a:r>
            <a:r>
              <a:rPr dirty="0"/>
              <a:t>​</a:t>
            </a:r>
            <a:r>
              <a:rPr lang="en-US" dirty="0"/>
              <a:t>	</a:t>
            </a:r>
            <a:r>
              <a:rPr sz="2800" dirty="0"/>
              <a:t>Decide upon objectives and decision criteria for choosing a solution.</a:t>
            </a:r>
          </a:p>
          <a:p>
            <a:pPr marL="538163" indent="-538163">
              <a:defRPr sz="2800"/>
            </a:pPr>
            <a:r>
              <a:rPr lang="en-US" dirty="0"/>
              <a:t>3. </a:t>
            </a:r>
            <a:r>
              <a:rPr dirty="0"/>
              <a:t>​</a:t>
            </a:r>
            <a:r>
              <a:rPr lang="en-US" dirty="0"/>
              <a:t>	</a:t>
            </a:r>
            <a:r>
              <a:rPr sz="2800" dirty="0"/>
              <a:t>Create alternative solutions.</a:t>
            </a:r>
          </a:p>
          <a:p>
            <a:pPr marL="538163" indent="-538163">
              <a:defRPr sz="2800"/>
            </a:pPr>
            <a:r>
              <a:rPr lang="en-US" dirty="0"/>
              <a:t>4. </a:t>
            </a:r>
            <a:r>
              <a:rPr dirty="0"/>
              <a:t>​</a:t>
            </a:r>
            <a:r>
              <a:rPr lang="en-US" dirty="0"/>
              <a:t>	</a:t>
            </a:r>
            <a:r>
              <a:rPr sz="2800" dirty="0"/>
              <a:t>Compare alternatives using the criteria established in the second step.</a:t>
            </a:r>
          </a:p>
          <a:p>
            <a:pPr marL="538163" indent="-538163">
              <a:defRPr sz="2800"/>
            </a:pPr>
            <a:r>
              <a:rPr lang="en-US" dirty="0"/>
              <a:t>5. 	</a:t>
            </a:r>
            <a:r>
              <a:rPr dirty="0"/>
              <a:t>​</a:t>
            </a:r>
            <a:r>
              <a:rPr sz="2800" dirty="0"/>
              <a:t>Implement the chosen alternative.</a:t>
            </a:r>
          </a:p>
          <a:p>
            <a:pPr marL="538163" indent="-538163">
              <a:defRPr sz="2800"/>
            </a:pPr>
            <a:r>
              <a:rPr lang="en-US" dirty="0"/>
              <a:t>6. </a:t>
            </a:r>
            <a:r>
              <a:rPr dirty="0"/>
              <a:t>​</a:t>
            </a:r>
            <a:r>
              <a:rPr lang="en-US" dirty="0"/>
              <a:t>	</a:t>
            </a:r>
            <a:r>
              <a:rPr sz="2800" dirty="0"/>
              <a:t>Check the results to make sure the desired results are achieved.</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Controlled Experiment, Control Group, Experimental Group &amp; Treatment</a:t>
            </a:r>
            <a:r>
              <a:rPr lang="en-US" baseline="-25000" dirty="0"/>
              <a:t>1</a:t>
            </a:r>
            <a:endParaRPr dirty="0"/>
          </a:p>
        </p:txBody>
      </p:sp>
      <p:sp>
        <p:nvSpPr>
          <p:cNvPr id="3" name="Text Placeholder 2"/>
          <p:cNvSpPr>
            <a:spLocks noGrp="1"/>
          </p:cNvSpPr>
          <p:nvPr>
            <p:ph type="body" sz="quarter" idx="10"/>
          </p:nvPr>
        </p:nvSpPr>
        <p:spPr>
          <a:xfrm>
            <a:off x="457200" y="1082078"/>
            <a:ext cx="8229600" cy="2880322"/>
          </a:xfrm>
        </p:spPr>
        <p:txBody>
          <a:bodyPr>
            <a:normAutofit/>
          </a:bodyPr>
          <a:lstStyle/>
          <a:p>
            <a:r>
              <a:rPr sz="2800" dirty="0"/>
              <a:t>In a </a:t>
            </a:r>
            <a:r>
              <a:rPr sz="2800" b="1" dirty="0"/>
              <a:t>controlled experiment</a:t>
            </a:r>
            <a:r>
              <a:rPr sz="2800" dirty="0"/>
              <a:t>, a researcher attempts to control the environment of the experiment so that the effect of one variable on another can be isolated and measured.</a:t>
            </a:r>
          </a:p>
          <a:p>
            <a:endParaRPr sz="2800" dirty="0"/>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82475-E256-4AFC-B0FD-1800A5A23327}"/>
              </a:ext>
            </a:extLst>
          </p:cNvPr>
          <p:cNvSpPr>
            <a:spLocks noGrp="1"/>
          </p:cNvSpPr>
          <p:nvPr>
            <p:ph type="title"/>
          </p:nvPr>
        </p:nvSpPr>
        <p:spPr/>
        <p:txBody>
          <a:bodyPr/>
          <a:lstStyle/>
          <a:p>
            <a:r>
              <a:rPr lang="en-US" dirty="0"/>
              <a:t>Definition: Controlled Experiment, Control Group, Experimental Group &amp; Treatment</a:t>
            </a:r>
            <a:r>
              <a:rPr lang="en-US" baseline="-25000" dirty="0"/>
              <a:t>2</a:t>
            </a:r>
            <a:endParaRPr lang="en-IN" dirty="0"/>
          </a:p>
        </p:txBody>
      </p:sp>
      <p:sp>
        <p:nvSpPr>
          <p:cNvPr id="3" name="Text Placeholder 2">
            <a:extLst>
              <a:ext uri="{FF2B5EF4-FFF2-40B4-BE49-F238E27FC236}">
                <a16:creationId xmlns:a16="http://schemas.microsoft.com/office/drawing/2014/main" id="{40AACC34-FFA3-479A-BE4F-7457BE55A3EF}"/>
              </a:ext>
            </a:extLst>
          </p:cNvPr>
          <p:cNvSpPr>
            <a:spLocks noGrp="1"/>
          </p:cNvSpPr>
          <p:nvPr>
            <p:ph type="body" sz="quarter" idx="10"/>
          </p:nvPr>
        </p:nvSpPr>
        <p:spPr>
          <a:xfrm>
            <a:off x="457200" y="1082078"/>
            <a:ext cx="8229600" cy="3413722"/>
          </a:xfrm>
        </p:spPr>
        <p:txBody>
          <a:bodyPr/>
          <a:lstStyle/>
          <a:p>
            <a:r>
              <a:rPr lang="en-IN" dirty="0"/>
              <a:t>In an experiment,</a:t>
            </a:r>
          </a:p>
          <a:p>
            <a:pPr marL="457200" indent="-457200">
              <a:buFont typeface="Arial" panose="020B0604020202020204" pitchFamily="34" charset="0"/>
              <a:buChar char="•"/>
            </a:pPr>
            <a:r>
              <a:rPr lang="en-US" dirty="0"/>
              <a:t>the </a:t>
            </a:r>
            <a:r>
              <a:rPr lang="en-US" b="1" dirty="0"/>
              <a:t>control group </a:t>
            </a:r>
            <a:r>
              <a:rPr lang="en-US" dirty="0"/>
              <a:t>is the group of subjects that does not receive the treatment; </a:t>
            </a:r>
          </a:p>
          <a:p>
            <a:pPr marL="457200" indent="-457200">
              <a:buFont typeface="Arial" panose="020B0604020202020204" pitchFamily="34" charset="0"/>
              <a:buChar char="•"/>
            </a:pPr>
            <a:r>
              <a:rPr lang="en-US" dirty="0"/>
              <a:t>the </a:t>
            </a:r>
            <a:r>
              <a:rPr lang="en-US" b="1" dirty="0"/>
              <a:t>experimental group </a:t>
            </a:r>
            <a:r>
              <a:rPr lang="en-US" dirty="0"/>
              <a:t>is the group of subjects that receives the treatment; </a:t>
            </a:r>
          </a:p>
          <a:p>
            <a:pPr marL="457200" indent="-457200">
              <a:buFont typeface="Arial" panose="020B0604020202020204" pitchFamily="34" charset="0"/>
              <a:buChar char="•"/>
            </a:pPr>
            <a:r>
              <a:rPr lang="en-US" dirty="0"/>
              <a:t>the </a:t>
            </a:r>
            <a:r>
              <a:rPr lang="en-US" b="1" dirty="0"/>
              <a:t>treatment</a:t>
            </a:r>
            <a:r>
              <a:rPr lang="en-US" dirty="0"/>
              <a:t> is the factor that changes the level of the explanatory variable. </a:t>
            </a:r>
          </a:p>
          <a:p>
            <a:endParaRPr lang="en-IN" dirty="0"/>
          </a:p>
        </p:txBody>
      </p:sp>
    </p:spTree>
    <p:custDataLst>
      <p:tags r:id="rId1"/>
    </p:custDataLst>
    <p:extLst>
      <p:ext uri="{BB962C8B-B14F-4D97-AF65-F5344CB8AC3E}">
        <p14:creationId xmlns:p14="http://schemas.microsoft.com/office/powerpoint/2010/main" val="3707990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Response Variable &amp; Explanatory Variable</a:t>
            </a:r>
          </a:p>
        </p:txBody>
      </p:sp>
      <p:sp>
        <p:nvSpPr>
          <p:cNvPr id="3" name="Text Placeholder 2"/>
          <p:cNvSpPr>
            <a:spLocks noGrp="1"/>
          </p:cNvSpPr>
          <p:nvPr>
            <p:ph type="body" sz="quarter" idx="10"/>
          </p:nvPr>
        </p:nvSpPr>
        <p:spPr>
          <a:xfrm>
            <a:off x="457200" y="1082078"/>
            <a:ext cx="8229600" cy="2880322"/>
          </a:xfrm>
        </p:spPr>
        <p:txBody>
          <a:bodyPr>
            <a:normAutofit/>
          </a:bodyPr>
          <a:lstStyle/>
          <a:p>
            <a:r>
              <a:rPr sz="2800" dirty="0"/>
              <a:t>The </a:t>
            </a:r>
            <a:r>
              <a:rPr sz="2800" b="1" dirty="0"/>
              <a:t>response variable</a:t>
            </a:r>
            <a:r>
              <a:rPr sz="2800" dirty="0"/>
              <a:t> is the variable of interest in an experiment.</a:t>
            </a:r>
          </a:p>
          <a:p>
            <a:r>
              <a:rPr sz="2800" dirty="0"/>
              <a:t>An </a:t>
            </a:r>
            <a:r>
              <a:rPr sz="2800" b="1" dirty="0"/>
              <a:t>explanatory variable</a:t>
            </a:r>
            <a:r>
              <a:rPr sz="2800" dirty="0"/>
              <a:t> is a variable that affects the variable of interest (response variable) in an experiment.</a:t>
            </a:r>
          </a:p>
          <a:p>
            <a:endParaRPr sz="2800"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Completely Randomized Design</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completely randomized design</a:t>
            </a:r>
            <a:r>
              <a:rPr sz="2800" dirty="0"/>
              <a:t> is an experimental design in which experimental units are randomly assigned to two or more different treatments.</a:t>
            </a:r>
          </a:p>
          <a:p>
            <a:endParaRPr sz="2800" dirty="0"/>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Comparative Experiments</a:t>
            </a:r>
            <a:endParaRPr dirty="0"/>
          </a:p>
        </p:txBody>
      </p:sp>
      <p:sp>
        <p:nvSpPr>
          <p:cNvPr id="4" name="Text Placeholder 2">
            <a:extLst>
              <a:ext uri="{FF2B5EF4-FFF2-40B4-BE49-F238E27FC236}">
                <a16:creationId xmlns:a16="http://schemas.microsoft.com/office/drawing/2014/main" id="{F62FCD28-3C1A-440B-8554-439C17E14EF5}"/>
              </a:ext>
            </a:extLst>
          </p:cNvPr>
          <p:cNvSpPr>
            <a:spLocks noGrp="1"/>
          </p:cNvSpPr>
          <p:nvPr>
            <p:ph type="body" sz="quarter" idx="10"/>
          </p:nvPr>
        </p:nvSpPr>
        <p:spPr>
          <a:xfrm>
            <a:off x="457200" y="1029287"/>
            <a:ext cx="8229600" cy="4967067"/>
          </a:xfrm>
        </p:spPr>
        <p:txBody>
          <a:bodyPr>
            <a:noAutofit/>
          </a:bodyPr>
          <a:lstStyle/>
          <a:p>
            <a:pPr algn="just"/>
            <a:r>
              <a:rPr lang="en-US" sz="2500" dirty="0"/>
              <a:t>Randomization is often used as a method of controlling bias and is an important principle in the design of experiments.  </a:t>
            </a:r>
            <a:endParaRPr sz="2500" dirty="0"/>
          </a:p>
        </p:txBody>
      </p:sp>
      <p:pic>
        <p:nvPicPr>
          <p:cNvPr id="5" name="Picture 4" descr="The flowchart starts on the top at Randomly Select Students and then splits into two paths that end on the bottom at Compare Performance. The right path of the flowchart displays the steps for the Experimental Group: first Apply Treatment of taking Statistics before Finance and then Observe. The left path of the flowchart displays the step for the Control Group which is to Observe.">
            <a:extLst>
              <a:ext uri="{FF2B5EF4-FFF2-40B4-BE49-F238E27FC236}">
                <a16:creationId xmlns:a16="http://schemas.microsoft.com/office/drawing/2014/main" id="{44E3A76D-4B6C-4AC5-809A-9AD5AD8BAA2D}"/>
              </a:ext>
            </a:extLst>
          </p:cNvPr>
          <p:cNvPicPr>
            <a:picLocks noChangeAspect="1"/>
          </p:cNvPicPr>
          <p:nvPr/>
        </p:nvPicPr>
        <p:blipFill>
          <a:blip r:embed="rId3"/>
          <a:stretch>
            <a:fillRect/>
          </a:stretch>
        </p:blipFill>
        <p:spPr>
          <a:xfrm>
            <a:off x="2133668" y="1943687"/>
            <a:ext cx="4876664" cy="4038600"/>
          </a:xfrm>
          <a:prstGeom prst="rect">
            <a:avLst/>
          </a:prstGeom>
        </p:spPr>
      </p:pic>
    </p:spTree>
    <p:custDataLst>
      <p:tags r:id="rId1"/>
    </p:custDataLst>
    <p:extLst>
      <p:ext uri="{BB962C8B-B14F-4D97-AF65-F5344CB8AC3E}">
        <p14:creationId xmlns:p14="http://schemas.microsoft.com/office/powerpoint/2010/main" val="2045386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a:t>
            </a:r>
            <a:r>
              <a:rPr lang="en-US" dirty="0"/>
              <a:t>:</a:t>
            </a:r>
            <a:r>
              <a:rPr dirty="0"/>
              <a:t> Identify the Control Group and the Experimental Group</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the director of dining facilities at a major university has implemented a new meal plan. The director wants to determine if the amount of money spent by students who subscribed to the old meal plan differs from the amount of money spent by students who subscribe to the new meal plan.</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a:t>
            </a:r>
            <a:r>
              <a:rPr lang="en-US" dirty="0"/>
              <a:t>:</a:t>
            </a:r>
            <a:r>
              <a:rPr dirty="0"/>
              <a:t> Identify the Control Group and the Experimental Group</a:t>
            </a:r>
            <a:r>
              <a:rPr lang="en-US" baseline="-25000" dirty="0"/>
              <a:t>2</a:t>
            </a:r>
            <a:endParaRPr dirty="0"/>
          </a:p>
        </p:txBody>
      </p:sp>
      <p:sp>
        <p:nvSpPr>
          <p:cNvPr id="3" name="Text Placeholder 2"/>
          <p:cNvSpPr>
            <a:spLocks noGrp="1"/>
          </p:cNvSpPr>
          <p:nvPr>
            <p:ph type="body" sz="quarter" idx="10"/>
          </p:nvPr>
        </p:nvSpPr>
        <p:spPr/>
        <p:txBody>
          <a:bodyPr>
            <a:noAutofit/>
          </a:bodyPr>
          <a:lstStyle/>
          <a:p>
            <a:r>
              <a:rPr b="1" dirty="0"/>
              <a:t>Solution</a:t>
            </a:r>
          </a:p>
          <a:p>
            <a:r>
              <a:rPr dirty="0"/>
              <a:t>In this experimental design, the students will be divided into two groups, one that contains the students that subscribed to the old meal plan and one that contains the students that subscribed to the new meal plan. The group containing the students who subscribed to the new meal plan will be called the experimental group, and the group containing the students who subscribed to the old meal plan will be called the control group. </a:t>
            </a:r>
            <a:endParaRPr lang="en-US"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DDA46-367F-4068-8B6A-65A1CB608D7E}"/>
              </a:ext>
            </a:extLst>
          </p:cNvPr>
          <p:cNvSpPr>
            <a:spLocks noGrp="1"/>
          </p:cNvSpPr>
          <p:nvPr>
            <p:ph type="title"/>
          </p:nvPr>
        </p:nvSpPr>
        <p:spPr/>
        <p:txBody>
          <a:bodyPr/>
          <a:lstStyle/>
          <a:p>
            <a:r>
              <a:rPr lang="en-US" dirty="0"/>
              <a:t>Example 2: Identify the Control Group and the Experimental Group</a:t>
            </a:r>
            <a:r>
              <a:rPr lang="en-US" baseline="-25000" dirty="0"/>
              <a:t>3</a:t>
            </a:r>
            <a:endParaRPr lang="en-IN" dirty="0"/>
          </a:p>
        </p:txBody>
      </p:sp>
      <p:sp>
        <p:nvSpPr>
          <p:cNvPr id="3" name="Text Placeholder 2">
            <a:extLst>
              <a:ext uri="{FF2B5EF4-FFF2-40B4-BE49-F238E27FC236}">
                <a16:creationId xmlns:a16="http://schemas.microsoft.com/office/drawing/2014/main" id="{1FB55A61-E036-47AF-9A2C-44C242F91987}"/>
              </a:ext>
            </a:extLst>
          </p:cNvPr>
          <p:cNvSpPr>
            <a:spLocks noGrp="1"/>
          </p:cNvSpPr>
          <p:nvPr>
            <p:ph type="body" sz="quarter" idx="10"/>
          </p:nvPr>
        </p:nvSpPr>
        <p:spPr/>
        <p:txBody>
          <a:bodyPr/>
          <a:lstStyle/>
          <a:p>
            <a:r>
              <a:rPr lang="en-US" dirty="0"/>
              <a:t>If the experiment is properly performed, any change in the response variable (amount of money spent) can be attributed to the explanatory variable (type of meal plan) and not to other variables that are controlled. The untangling of variables at the data-gathering stage makes the analysis of the data much easier. There is no better way to establish a causal relationship.</a:t>
            </a:r>
          </a:p>
          <a:p>
            <a:endParaRPr lang="en-IN" dirty="0"/>
          </a:p>
        </p:txBody>
      </p:sp>
    </p:spTree>
    <p:custDataLst>
      <p:tags r:id="rId1"/>
    </p:custDataLst>
    <p:extLst>
      <p:ext uri="{BB962C8B-B14F-4D97-AF65-F5344CB8AC3E}">
        <p14:creationId xmlns:p14="http://schemas.microsoft.com/office/powerpoint/2010/main" val="2748275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Do we have good measurements?</a:t>
            </a:r>
          </a:p>
        </p:txBody>
      </p:sp>
      <p:sp>
        <p:nvSpPr>
          <p:cNvPr id="3" name="Text Placeholder 2"/>
          <p:cNvSpPr>
            <a:spLocks noGrp="1"/>
          </p:cNvSpPr>
          <p:nvPr>
            <p:ph type="body" sz="quarter" idx="10"/>
          </p:nvPr>
        </p:nvSpPr>
        <p:spPr>
          <a:xfrm>
            <a:off x="457200" y="1082078"/>
            <a:ext cx="8229600" cy="2499322"/>
          </a:xfrm>
        </p:spPr>
        <p:txBody>
          <a:bodyPr>
            <a:normAutofit/>
          </a:bodyPr>
          <a:lstStyle/>
          <a:p>
            <a:pPr marL="538163" indent="-538163">
              <a:buFont typeface="+mj-lt"/>
              <a:buAutoNum type="arabicPeriod"/>
              <a:defRPr sz="2800"/>
            </a:pPr>
            <a:r>
              <a:rPr sz="2800" dirty="0"/>
              <a:t>Is the concept under study adequately reflected by the proposed measurements?</a:t>
            </a:r>
            <a:endParaRPr lang="en-US" sz="2800" dirty="0"/>
          </a:p>
          <a:p>
            <a:pPr marL="538163" indent="-538163">
              <a:buFont typeface="+mj-lt"/>
              <a:buAutoNum type="arabicPeriod"/>
              <a:defRPr sz="2800"/>
            </a:pPr>
            <a:r>
              <a:rPr sz="2800" dirty="0"/>
              <a:t>Are the data measured accurately?</a:t>
            </a:r>
            <a:endParaRPr lang="en-US" sz="2800" dirty="0"/>
          </a:p>
          <a:p>
            <a:pPr marL="538163" indent="-538163">
              <a:buFont typeface="+mj-lt"/>
              <a:buAutoNum type="arabicPeriod"/>
              <a:defRPr sz="2800"/>
            </a:pPr>
            <a:r>
              <a:rPr sz="2800" dirty="0"/>
              <a:t>Is there a sufficient quantity of the data to draw a reasonable conclusion?</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33888-8221-4D97-B389-BED9DDEFE667}"/>
              </a:ext>
            </a:extLst>
          </p:cNvPr>
          <p:cNvSpPr>
            <a:spLocks noGrp="1"/>
          </p:cNvSpPr>
          <p:nvPr>
            <p:ph type="title"/>
          </p:nvPr>
        </p:nvSpPr>
        <p:spPr/>
        <p:txBody>
          <a:bodyPr/>
          <a:lstStyle/>
          <a:p>
            <a:r>
              <a:rPr lang="en-US" dirty="0"/>
              <a:t>Example 2: Identify the Control Group and the Experimental Group</a:t>
            </a:r>
            <a:r>
              <a:rPr lang="en-US" baseline="-25000" dirty="0"/>
              <a:t>4</a:t>
            </a:r>
            <a:endParaRPr lang="en-IN" dirty="0"/>
          </a:p>
        </p:txBody>
      </p:sp>
      <p:sp>
        <p:nvSpPr>
          <p:cNvPr id="3" name="Text Placeholder 2">
            <a:extLst>
              <a:ext uri="{FF2B5EF4-FFF2-40B4-BE49-F238E27FC236}">
                <a16:creationId xmlns:a16="http://schemas.microsoft.com/office/drawing/2014/main" id="{E2915570-CF34-46D9-BED3-DBB1F04F73E9}"/>
              </a:ext>
            </a:extLst>
          </p:cNvPr>
          <p:cNvSpPr>
            <a:spLocks noGrp="1"/>
          </p:cNvSpPr>
          <p:nvPr>
            <p:ph type="body" sz="quarter" idx="10"/>
          </p:nvPr>
        </p:nvSpPr>
        <p:spPr/>
        <p:txBody>
          <a:bodyPr/>
          <a:lstStyle/>
          <a:p>
            <a:r>
              <a:rPr lang="en-US" dirty="0"/>
              <a:t>Variables like living situation (on- or off-campus), the student's class year (freshman, sophomore, junior, senior, or graduate), or their parents' income level can affect the amount of money students spend in a dining facility. These variables must be controlled in the experiment so that differences in the amount of money spent in the dining facility between meal plans can be attributed just to the specific meal plans. One possible method of controlling for these variables is to create small groups of students in the same dormitory. </a:t>
            </a:r>
            <a:endParaRPr lang="en-IN" dirty="0"/>
          </a:p>
        </p:txBody>
      </p:sp>
    </p:spTree>
    <p:custDataLst>
      <p:tags r:id="rId1"/>
    </p:custDataLst>
    <p:extLst>
      <p:ext uri="{BB962C8B-B14F-4D97-AF65-F5344CB8AC3E}">
        <p14:creationId xmlns:p14="http://schemas.microsoft.com/office/powerpoint/2010/main" val="4008646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8579E-C9EB-4232-B6DA-FE3B53D73B7E}"/>
              </a:ext>
            </a:extLst>
          </p:cNvPr>
          <p:cNvSpPr>
            <a:spLocks noGrp="1"/>
          </p:cNvSpPr>
          <p:nvPr>
            <p:ph type="title"/>
          </p:nvPr>
        </p:nvSpPr>
        <p:spPr/>
        <p:txBody>
          <a:bodyPr/>
          <a:lstStyle/>
          <a:p>
            <a:r>
              <a:rPr lang="en-US" dirty="0"/>
              <a:t>Example 2: Identify the Control Group and the Experimental Group</a:t>
            </a:r>
            <a:r>
              <a:rPr lang="en-US" baseline="-25000" dirty="0"/>
              <a:t>5</a:t>
            </a:r>
            <a:endParaRPr lang="en-IN" dirty="0"/>
          </a:p>
        </p:txBody>
      </p:sp>
      <p:sp>
        <p:nvSpPr>
          <p:cNvPr id="3" name="Text Placeholder 2">
            <a:extLst>
              <a:ext uri="{FF2B5EF4-FFF2-40B4-BE49-F238E27FC236}">
                <a16:creationId xmlns:a16="http://schemas.microsoft.com/office/drawing/2014/main" id="{B77DADF2-4100-4066-A007-BC501C1933A2}"/>
              </a:ext>
            </a:extLst>
          </p:cNvPr>
          <p:cNvSpPr>
            <a:spLocks noGrp="1"/>
          </p:cNvSpPr>
          <p:nvPr>
            <p:ph type="body" sz="quarter" idx="10"/>
          </p:nvPr>
        </p:nvSpPr>
        <p:spPr/>
        <p:txBody>
          <a:bodyPr/>
          <a:lstStyle/>
          <a:p>
            <a:r>
              <a:rPr lang="en-US" dirty="0"/>
              <a:t>The meal plan usage (i.e., the amount of money spent using each meal plan) is monitored, assuming that each student has the same opportunity and access to the dining halls to use their meal plans. Thus, any difference in the amount of money spent by the students will be due to the different plans and not any other confounding variables.</a:t>
            </a:r>
          </a:p>
          <a:p>
            <a:endParaRPr lang="en-IN" dirty="0"/>
          </a:p>
        </p:txBody>
      </p:sp>
    </p:spTree>
    <p:custDataLst>
      <p:tags r:id="rId1"/>
    </p:custDataLst>
    <p:extLst>
      <p:ext uri="{BB962C8B-B14F-4D97-AF65-F5344CB8AC3E}">
        <p14:creationId xmlns:p14="http://schemas.microsoft.com/office/powerpoint/2010/main" val="1741449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a:t>
            </a:r>
            <a:r>
              <a:rPr lang="en-US" dirty="0"/>
              <a:t>:</a:t>
            </a:r>
            <a:r>
              <a:rPr dirty="0"/>
              <a:t> A Before and After Study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one is interested in determining if an </a:t>
            </a:r>
            <a:r>
              <a:rPr sz="2800" b="1" dirty="0"/>
              <a:t>SAT</a:t>
            </a:r>
            <a:r>
              <a:rPr sz="2800" dirty="0"/>
              <a:t> preparation course improves the performance on the </a:t>
            </a:r>
            <a:r>
              <a:rPr sz="2800" b="1" dirty="0"/>
              <a:t>SAT</a:t>
            </a:r>
            <a:r>
              <a:rPr sz="2800" dirty="0"/>
              <a:t> Reasoning Test. Would this be a good study for a before and after study?</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a:t>
            </a:r>
            <a:r>
              <a:rPr lang="en-US" dirty="0"/>
              <a:t>:</a:t>
            </a:r>
            <a:r>
              <a:rPr dirty="0"/>
              <a:t> A Before and After Study</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A group of high school students take the </a:t>
            </a:r>
            <a:r>
              <a:rPr sz="2800" b="1" dirty="0"/>
              <a:t>SAT</a:t>
            </a:r>
            <a:r>
              <a:rPr sz="2800" dirty="0"/>
              <a:t>. Then they are given an </a:t>
            </a:r>
            <a:r>
              <a:rPr sz="2800" b="1" dirty="0"/>
              <a:t>SAT</a:t>
            </a:r>
            <a:r>
              <a:rPr sz="2800" dirty="0"/>
              <a:t> preparation course. They retake the </a:t>
            </a:r>
            <a:r>
              <a:rPr sz="2800" b="1" dirty="0"/>
              <a:t>SAT</a:t>
            </a:r>
            <a:r>
              <a:rPr sz="2800" dirty="0"/>
              <a:t>. If the group's second </a:t>
            </a:r>
            <a:r>
              <a:rPr sz="2800" b="1" dirty="0"/>
              <a:t>SAT</a:t>
            </a:r>
            <a:r>
              <a:rPr sz="2800" dirty="0"/>
              <a:t> performance improves, then it may be related to the </a:t>
            </a:r>
            <a:r>
              <a:rPr sz="2800" b="1" dirty="0"/>
              <a:t>SAT</a:t>
            </a:r>
            <a:r>
              <a:rPr sz="2800" dirty="0"/>
              <a:t> preparation course.</a:t>
            </a:r>
          </a:p>
          <a:p>
            <a:r>
              <a:rPr sz="2800" dirty="0"/>
              <a:t>For this example of a before and after study:</a:t>
            </a:r>
          </a:p>
          <a:p>
            <a:r>
              <a:rPr sz="2800" b="1" dirty="0"/>
              <a:t>Explanatory variable:</a:t>
            </a:r>
            <a:r>
              <a:rPr sz="2800" dirty="0"/>
              <a:t> </a:t>
            </a:r>
            <a:r>
              <a:rPr sz="2800" b="1" dirty="0"/>
              <a:t>SAT</a:t>
            </a:r>
            <a:r>
              <a:rPr sz="2800" dirty="0"/>
              <a:t> preparation course.</a:t>
            </a:r>
          </a:p>
          <a:p>
            <a:r>
              <a:rPr sz="2800" b="1" dirty="0"/>
              <a:t>Response variable:</a:t>
            </a:r>
            <a:r>
              <a:rPr sz="2800" dirty="0"/>
              <a:t> </a:t>
            </a:r>
            <a:r>
              <a:rPr sz="2800" b="1" dirty="0"/>
              <a:t>SAT</a:t>
            </a:r>
            <a:r>
              <a:rPr sz="2800" dirty="0"/>
              <a:t> scores.</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a:t>
            </a:r>
            <a:r>
              <a:rPr lang="en-US" dirty="0"/>
              <a:t>:</a:t>
            </a:r>
            <a:r>
              <a:rPr dirty="0"/>
              <a:t> A Before and After Study</a:t>
            </a:r>
            <a:r>
              <a:rPr lang="en-US" baseline="-25000" dirty="0"/>
              <a:t>3</a:t>
            </a:r>
            <a:endParaRPr dirty="0"/>
          </a:p>
        </p:txBody>
      </p:sp>
      <p:pic>
        <p:nvPicPr>
          <p:cNvPr id="5" name="Content Placeholder 4" descr="Before: Control Group: High school students that have taken the SAT exactly one time. The values of the response variable are the students' scores on their first SAT test.&#10;Treatment: The high school students are given an SAT preparation course.&#10;After: Now, the same students are the treatment group and they take the SAT again. The values of the response variable are the students' scores on their second SAT test.&#10;Compare: Compare students' performances on the SAT before and after the course.">
            <a:extLst>
              <a:ext uri="{FF2B5EF4-FFF2-40B4-BE49-F238E27FC236}">
                <a16:creationId xmlns:a16="http://schemas.microsoft.com/office/drawing/2014/main" id="{CAECAF62-EDA0-4F7E-AE43-F52384C3E2D4}"/>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7093" y="1082675"/>
            <a:ext cx="4849813" cy="4849813"/>
          </a:xfr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a:t>
            </a:r>
            <a:r>
              <a:rPr lang="en-US" dirty="0"/>
              <a:t>:</a:t>
            </a:r>
            <a:r>
              <a:rPr dirty="0"/>
              <a:t> A Before and After Study</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In this experiment there is only one group of students. Suppose there were two groups of students, one that had taken the course (experimental group) and one that had not (the control group). Could you assign any difference in results solely to the </a:t>
            </a:r>
            <a:r>
              <a:rPr sz="2800" b="1" dirty="0"/>
              <a:t>SAT</a:t>
            </a:r>
            <a:r>
              <a:rPr sz="2800" dirty="0"/>
              <a:t> preparation course? </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1058A-5551-4E2F-85F3-857A44EFE14C}"/>
              </a:ext>
            </a:extLst>
          </p:cNvPr>
          <p:cNvSpPr>
            <a:spLocks noGrp="1"/>
          </p:cNvSpPr>
          <p:nvPr>
            <p:ph type="title"/>
          </p:nvPr>
        </p:nvSpPr>
        <p:spPr/>
        <p:txBody>
          <a:bodyPr/>
          <a:lstStyle/>
          <a:p>
            <a:r>
              <a:rPr lang="en-US" dirty="0"/>
              <a:t>Example 3: A Before and After Study</a:t>
            </a:r>
            <a:r>
              <a:rPr lang="en-US" baseline="-25000" dirty="0"/>
              <a:t>5</a:t>
            </a:r>
            <a:endParaRPr lang="en-IN" baseline="-25000" dirty="0"/>
          </a:p>
        </p:txBody>
      </p:sp>
      <p:sp>
        <p:nvSpPr>
          <p:cNvPr id="3" name="Text Placeholder 2">
            <a:extLst>
              <a:ext uri="{FF2B5EF4-FFF2-40B4-BE49-F238E27FC236}">
                <a16:creationId xmlns:a16="http://schemas.microsoft.com/office/drawing/2014/main" id="{3A69FDEB-8831-4C80-BFD3-781617A7ACA8}"/>
              </a:ext>
            </a:extLst>
          </p:cNvPr>
          <p:cNvSpPr>
            <a:spLocks noGrp="1"/>
          </p:cNvSpPr>
          <p:nvPr>
            <p:ph type="body" sz="quarter" idx="10"/>
          </p:nvPr>
        </p:nvSpPr>
        <p:spPr/>
        <p:txBody>
          <a:bodyPr/>
          <a:lstStyle/>
          <a:p>
            <a:r>
              <a:rPr lang="en-US" sz="2800" dirty="0"/>
              <a:t>Because of potential differences in the cognitive abilities of the two groups of students, this experiment would be much more vulnerable to the justifiable criticism that the differences in student cognitive ability caused the difference in the group's </a:t>
            </a:r>
            <a:r>
              <a:rPr lang="en-US" sz="2800" b="1" dirty="0"/>
              <a:t>SAT</a:t>
            </a:r>
            <a:r>
              <a:rPr lang="en-US" sz="2800" dirty="0"/>
              <a:t> performance rather than the </a:t>
            </a:r>
            <a:r>
              <a:rPr lang="en-US" sz="2800" b="1" dirty="0"/>
              <a:t>SAT</a:t>
            </a:r>
            <a:r>
              <a:rPr lang="en-US" sz="2800" dirty="0"/>
              <a:t> preparation course. However, by using a before and after study we have only one group of students and cognitive ability is controlled.</a:t>
            </a:r>
            <a:endParaRPr lang="en-IN" dirty="0"/>
          </a:p>
        </p:txBody>
      </p:sp>
    </p:spTree>
    <p:custDataLst>
      <p:tags r:id="rId1"/>
    </p:custDataLst>
    <p:extLst>
      <p:ext uri="{BB962C8B-B14F-4D97-AF65-F5344CB8AC3E}">
        <p14:creationId xmlns:p14="http://schemas.microsoft.com/office/powerpoint/2010/main" val="4123729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Placebo</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a:t>
            </a:r>
            <a:r>
              <a:rPr sz="2800" b="1" dirty="0"/>
              <a:t>placebo</a:t>
            </a:r>
            <a:r>
              <a:rPr sz="2800" dirty="0"/>
              <a:t> is a fake treatment that contains none of the drug being tested.</a:t>
            </a:r>
          </a:p>
          <a:p>
            <a:endParaRPr sz="2800" dirty="0"/>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Placebo Effect</a:t>
            </a:r>
          </a:p>
        </p:txBody>
      </p:sp>
      <p:sp>
        <p:nvSpPr>
          <p:cNvPr id="3" name="Text Placeholder 2"/>
          <p:cNvSpPr>
            <a:spLocks noGrp="1"/>
          </p:cNvSpPr>
          <p:nvPr>
            <p:ph type="body" sz="quarter" idx="10"/>
          </p:nvPr>
        </p:nvSpPr>
        <p:spPr>
          <a:xfrm>
            <a:off x="457200" y="1082078"/>
            <a:ext cx="8229600" cy="1889722"/>
          </a:xfrm>
        </p:spPr>
        <p:txBody>
          <a:bodyPr>
            <a:normAutofit/>
          </a:bodyPr>
          <a:lstStyle/>
          <a:p>
            <a:r>
              <a:rPr lang="en-US" dirty="0"/>
              <a:t>The </a:t>
            </a:r>
            <a:r>
              <a:rPr lang="en-US" b="1" dirty="0"/>
              <a:t>placebo effect</a:t>
            </a:r>
            <a:r>
              <a:rPr lang="en-US" dirty="0"/>
              <a:t> is the belief that the subject improves (or has a reaction to the placebo) when they haven't received the treatment.</a:t>
            </a: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Double Blind Study</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A study in which the subjects are not told whether they are members of the experimental group or the control group and the evaluators are also not told whether their subjects are members of the experimental or control group is called a </a:t>
            </a:r>
            <a:r>
              <a:rPr sz="2800" b="1" dirty="0"/>
              <a:t>double blind study</a:t>
            </a:r>
            <a:r>
              <a:rPr sz="2800" dirty="0"/>
              <a:t>.</a:t>
            </a:r>
          </a:p>
          <a:p>
            <a:endParaRPr sz="28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a:t>
            </a:r>
            <a:r>
              <a:rPr lang="en-US" dirty="0"/>
              <a:t>:</a:t>
            </a:r>
            <a:r>
              <a:rPr dirty="0"/>
              <a:t> Identifying Well-Defined </a:t>
            </a:r>
            <a:br>
              <a:rPr lang="en-US" dirty="0"/>
            </a:br>
            <a:r>
              <a:rPr dirty="0"/>
              <a:t>Variables</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Specify whether the following variables are well-defined or not. Justify your answer.</a:t>
            </a:r>
          </a:p>
          <a:p>
            <a:pPr marL="538163" indent="-538163">
              <a:defRPr sz="2800"/>
            </a:pPr>
            <a:r>
              <a:rPr lang="en-US" dirty="0"/>
              <a:t>a.	</a:t>
            </a:r>
            <a:r>
              <a:rPr dirty="0"/>
              <a:t>​</a:t>
            </a:r>
            <a:r>
              <a:rPr sz="2800" dirty="0"/>
              <a:t>Interest rate on a mortgage</a:t>
            </a:r>
          </a:p>
          <a:p>
            <a:pPr marL="538163" indent="-538163">
              <a:defRPr sz="2800"/>
            </a:pPr>
            <a:r>
              <a:rPr lang="en-US" dirty="0"/>
              <a:t>b.</a:t>
            </a:r>
            <a:r>
              <a:rPr dirty="0"/>
              <a:t>​</a:t>
            </a:r>
            <a:r>
              <a:rPr lang="en-US" dirty="0"/>
              <a:t>	</a:t>
            </a:r>
            <a:r>
              <a:rPr sz="2800" dirty="0"/>
              <a:t>Sales price of a textbook</a:t>
            </a:r>
          </a:p>
          <a:p>
            <a:pPr marL="538163" indent="-538163">
              <a:defRPr sz="2800"/>
            </a:pPr>
            <a:r>
              <a:rPr lang="en-US" dirty="0"/>
              <a:t>c.</a:t>
            </a:r>
            <a:r>
              <a:rPr dirty="0"/>
              <a:t>​</a:t>
            </a:r>
            <a:r>
              <a:rPr lang="en-US" dirty="0"/>
              <a:t>	</a:t>
            </a:r>
            <a:r>
              <a:rPr sz="2800" dirty="0"/>
              <a:t>Tall</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Observational Data</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Data that we routinely encounter and do not involve experimentation are called </a:t>
            </a:r>
            <a:r>
              <a:rPr sz="2800" b="1" dirty="0"/>
              <a:t>observational data</a:t>
            </a:r>
            <a:r>
              <a:rPr sz="2800" dirty="0"/>
              <a:t>. A distinguishable fact about observational data is that the data are collected without any influence or interaction with the experimenter.</a:t>
            </a:r>
          </a:p>
          <a:p>
            <a:endParaRPr sz="2800" dirty="0"/>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err="1"/>
              <a:t>Simpson'S</a:t>
            </a:r>
            <a:r>
              <a:rPr dirty="0"/>
              <a:t> Paradox</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b="1" dirty="0"/>
              <a:t>Simpson's Paradox</a:t>
            </a:r>
            <a:r>
              <a:rPr sz="2800" dirty="0"/>
              <a:t> is a phenomenon in statistics in which an effect or trend appears in several different groups of data when considered separately but disappears or reverses when the groups are combined.</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Steps to Consider When Conducting a Survey</a:t>
            </a:r>
          </a:p>
        </p:txBody>
      </p:sp>
      <p:sp>
        <p:nvSpPr>
          <p:cNvPr id="3" name="Text Placeholder 2"/>
          <p:cNvSpPr>
            <a:spLocks noGrp="1"/>
          </p:cNvSpPr>
          <p:nvPr>
            <p:ph type="body" sz="quarter" idx="10"/>
          </p:nvPr>
        </p:nvSpPr>
        <p:spPr/>
        <p:txBody>
          <a:bodyPr>
            <a:normAutofit/>
          </a:bodyPr>
          <a:lstStyle/>
          <a:p>
            <a:pPr marL="538163" indent="-538163">
              <a:defRPr sz="2800"/>
            </a:pPr>
            <a:r>
              <a:rPr lang="en-US" dirty="0"/>
              <a:t>1</a:t>
            </a:r>
            <a:r>
              <a:rPr lang="en-US" dirty="0">
                <a:solidFill>
                  <a:srgbClr val="2D7D9F"/>
                </a:solidFill>
              </a:rPr>
              <a:t>.</a:t>
            </a:r>
            <a:r>
              <a:rPr lang="en-US" dirty="0"/>
              <a:t> 	</a:t>
            </a:r>
            <a:r>
              <a:rPr sz="2800" dirty="0"/>
              <a:t>Have specific goals.</a:t>
            </a:r>
          </a:p>
          <a:p>
            <a:pPr marL="538163" indent="-538163">
              <a:defRPr sz="2800"/>
            </a:pPr>
            <a:r>
              <a:rPr lang="en-US" dirty="0"/>
              <a:t>2</a:t>
            </a:r>
            <a:r>
              <a:rPr lang="en-US" dirty="0">
                <a:solidFill>
                  <a:srgbClr val="2D7D9F"/>
                </a:solidFill>
              </a:rPr>
              <a:t>. </a:t>
            </a:r>
            <a:r>
              <a:rPr lang="en-US" dirty="0"/>
              <a:t>	</a:t>
            </a:r>
            <a:r>
              <a:rPr sz="2800" dirty="0"/>
              <a:t>Consider alternatives for collecting data.</a:t>
            </a:r>
          </a:p>
          <a:p>
            <a:pPr marL="538163" indent="-538163">
              <a:defRPr sz="2800"/>
            </a:pPr>
            <a:r>
              <a:rPr lang="en-US" dirty="0"/>
              <a:t>3</a:t>
            </a:r>
            <a:r>
              <a:rPr lang="en-US" dirty="0">
                <a:solidFill>
                  <a:srgbClr val="2D7D9F"/>
                </a:solidFill>
              </a:rPr>
              <a:t>. </a:t>
            </a:r>
            <a:r>
              <a:rPr dirty="0"/>
              <a:t>​</a:t>
            </a:r>
            <a:r>
              <a:rPr lang="en-US" dirty="0"/>
              <a:t>	</a:t>
            </a:r>
            <a:r>
              <a:rPr sz="2800" dirty="0"/>
              <a:t>Select samples to represent the population.</a:t>
            </a:r>
          </a:p>
          <a:p>
            <a:pPr marL="538163" indent="-538163">
              <a:defRPr sz="2800"/>
            </a:pPr>
            <a:r>
              <a:rPr lang="en-US" dirty="0"/>
              <a:t>4</a:t>
            </a:r>
            <a:r>
              <a:rPr lang="en-US" dirty="0">
                <a:solidFill>
                  <a:srgbClr val="2D7D9F"/>
                </a:solidFill>
              </a:rPr>
              <a:t>. </a:t>
            </a:r>
            <a:r>
              <a:rPr lang="en-US" dirty="0"/>
              <a:t>	</a:t>
            </a:r>
            <a:r>
              <a:rPr dirty="0"/>
              <a:t>​</a:t>
            </a:r>
            <a:r>
              <a:rPr sz="2800" dirty="0"/>
              <a:t>Match question wording to the concepts being measured.</a:t>
            </a:r>
          </a:p>
          <a:p>
            <a:pPr marL="538163" indent="-538163">
              <a:defRPr sz="2800"/>
            </a:pPr>
            <a:r>
              <a:rPr lang="en-US" dirty="0"/>
              <a:t>5</a:t>
            </a:r>
            <a:r>
              <a:rPr lang="en-US" dirty="0">
                <a:solidFill>
                  <a:srgbClr val="2D7D9F"/>
                </a:solidFill>
              </a:rPr>
              <a:t>. </a:t>
            </a:r>
            <a:r>
              <a:rPr lang="en-US" dirty="0"/>
              <a:t>	</a:t>
            </a:r>
            <a:r>
              <a:rPr sz="2800" dirty="0"/>
              <a:t>Pretest questionnaires.</a:t>
            </a:r>
          </a:p>
          <a:p>
            <a:pPr marL="538163" indent="-538163">
              <a:defRPr sz="2800"/>
            </a:pPr>
            <a:r>
              <a:rPr lang="en-US" dirty="0"/>
              <a:t>6</a:t>
            </a:r>
            <a:r>
              <a:rPr lang="en-US" dirty="0">
                <a:solidFill>
                  <a:srgbClr val="2D7D9F"/>
                </a:solidFill>
              </a:rPr>
              <a:t>. </a:t>
            </a:r>
            <a:r>
              <a:rPr dirty="0"/>
              <a:t>​</a:t>
            </a:r>
            <a:r>
              <a:rPr lang="en-US" dirty="0"/>
              <a:t>	</a:t>
            </a:r>
            <a:r>
              <a:rPr sz="2800" dirty="0"/>
              <a:t>Construct quality checks.</a:t>
            </a:r>
          </a:p>
          <a:p>
            <a:pPr marL="538163" indent="-538163">
              <a:defRPr sz="2800"/>
            </a:pPr>
            <a:r>
              <a:rPr lang="en-US" dirty="0"/>
              <a:t>7</a:t>
            </a:r>
            <a:r>
              <a:rPr lang="en-US" dirty="0">
                <a:solidFill>
                  <a:srgbClr val="2D7D9F"/>
                </a:solidFill>
              </a:rPr>
              <a:t>. </a:t>
            </a:r>
            <a:r>
              <a:rPr dirty="0"/>
              <a:t>​</a:t>
            </a:r>
            <a:r>
              <a:rPr lang="en-US" dirty="0"/>
              <a:t>	</a:t>
            </a:r>
            <a:r>
              <a:rPr sz="2800" dirty="0"/>
              <a:t>Use statistical analysis and reporting techniques.</a:t>
            </a:r>
          </a:p>
          <a:p>
            <a:pPr marL="538163" indent="-538163">
              <a:defRPr sz="2800"/>
            </a:pPr>
            <a:r>
              <a:rPr lang="en-US" dirty="0"/>
              <a:t>8</a:t>
            </a:r>
            <a:r>
              <a:rPr lang="en-US" dirty="0">
                <a:solidFill>
                  <a:srgbClr val="2D7D9F"/>
                </a:solidFill>
              </a:rPr>
              <a:t>. </a:t>
            </a:r>
            <a:r>
              <a:rPr dirty="0"/>
              <a:t>​</a:t>
            </a:r>
            <a:r>
              <a:rPr lang="en-US" dirty="0"/>
              <a:t>	</a:t>
            </a:r>
            <a:r>
              <a:rPr sz="2800" dirty="0"/>
              <a:t>Disclose all methods used to conduct the survey.</a:t>
            </a:r>
          </a:p>
          <a:p>
            <a:r>
              <a:rPr sz="1800" dirty="0"/>
              <a:t>Source: American Association for Public Opinion Research</a:t>
            </a: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Causal Factors</a:t>
            </a:r>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b="1" dirty="0"/>
              <a:t>Causal factors</a:t>
            </a:r>
            <a:r>
              <a:rPr sz="2800" dirty="0"/>
              <a:t> are factors or variables that influence the response variable.</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a:t>
            </a:r>
            <a:r>
              <a:rPr lang="en-US" dirty="0"/>
              <a:t>:</a:t>
            </a:r>
            <a:r>
              <a:rPr dirty="0"/>
              <a:t> Identifying Well-Defined </a:t>
            </a:r>
            <a:br>
              <a:rPr lang="en-US" dirty="0"/>
            </a:br>
            <a:r>
              <a:rPr dirty="0"/>
              <a:t>Variables</a:t>
            </a:r>
            <a:r>
              <a:rPr lang="en-US" baseline="-25000" dirty="0"/>
              <a:t>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sz="2800" dirty="0"/>
              <a:t>a.	</a:t>
            </a:r>
            <a:r>
              <a:rPr sz="2800" dirty="0"/>
              <a:t>The first variable, interest rate on a mortgage, can be adequately studied if an analyst wants to draw a conclusion about mortgage interest rates. Additionally, interest rate on a mortgage can be measured accurately and can certainly be collected in a large enough quantity to allow an analyst to draw a reasonable conclusion. Thus, if one collects data for interest rate on a mortgage, these data will possess good properties. This variable is well-defined.</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a:t>
            </a:r>
            <a:r>
              <a:rPr lang="en-US" dirty="0"/>
              <a:t>:</a:t>
            </a:r>
            <a:r>
              <a:rPr dirty="0"/>
              <a:t> Identifying Well-Defined </a:t>
            </a:r>
            <a:br>
              <a:rPr lang="en-US" dirty="0"/>
            </a:br>
            <a:r>
              <a:rPr dirty="0"/>
              <a:t>Variables</a:t>
            </a:r>
            <a:r>
              <a:rPr lang="en-US" baseline="-25000" dirty="0"/>
              <a:t>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800" dirty="0"/>
              <a:t>b.	</a:t>
            </a:r>
            <a:r>
              <a:rPr sz="2800" dirty="0"/>
              <a:t>Like part </a:t>
            </a:r>
            <a:r>
              <a:rPr sz="2800" b="1" dirty="0"/>
              <a:t>a.</a:t>
            </a:r>
            <a:r>
              <a:rPr sz="2800" dirty="0"/>
              <a:t>, sales price of a textbook can be well-defined such that it can be measured in US dollars, certainly can be collected in large quantities to allow an analyst to draw conclusions, and can be measured accurately. The sales price of a textbook is a variable that possesses good properties. This variable is well-defined.</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a:t>
            </a:r>
            <a:r>
              <a:rPr lang="en-US" dirty="0"/>
              <a:t>:</a:t>
            </a:r>
            <a:r>
              <a:rPr dirty="0"/>
              <a:t> Identifying Well-Defined </a:t>
            </a:r>
            <a:br>
              <a:rPr lang="en-US" dirty="0"/>
            </a:br>
            <a:r>
              <a:rPr dirty="0"/>
              <a:t>Variables</a:t>
            </a:r>
            <a:r>
              <a:rPr lang="en-US" baseline="-25000" dirty="0"/>
              <a:t> 4</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c.	</a:t>
            </a:r>
            <a:r>
              <a:rPr dirty="0"/>
              <a:t>​</a:t>
            </a:r>
            <a:r>
              <a:rPr sz="2800" dirty="0"/>
              <a:t>The variable, tall, is an interesting variable. We should ask ourselves, "How do we define tall?" Is there a standard measure that can be used to define tall? Tall is a relative term from one person’s perspective to the next. With that said, tall is not a well-defined variable.</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The Scientific Method</a:t>
            </a:r>
          </a:p>
        </p:txBody>
      </p:sp>
      <p:sp>
        <p:nvSpPr>
          <p:cNvPr id="3" name="Text Placeholder 2"/>
          <p:cNvSpPr>
            <a:spLocks noGrp="1"/>
          </p:cNvSpPr>
          <p:nvPr>
            <p:ph type="body" sz="quarter" idx="10"/>
          </p:nvPr>
        </p:nvSpPr>
        <p:spPr/>
        <p:txBody>
          <a:bodyPr>
            <a:normAutofit fontScale="92500"/>
          </a:bodyPr>
          <a:lstStyle/>
          <a:p>
            <a:pPr marL="538163" indent="-538163">
              <a:defRPr sz="2800"/>
            </a:pPr>
            <a:r>
              <a:rPr lang="en-US" dirty="0"/>
              <a:t>1</a:t>
            </a:r>
            <a:r>
              <a:rPr dirty="0"/>
              <a:t>​</a:t>
            </a:r>
            <a:r>
              <a:rPr lang="en-US" dirty="0"/>
              <a:t>.	</a:t>
            </a:r>
            <a:r>
              <a:rPr sz="2800" dirty="0"/>
              <a:t>Gather information about the phenomenon being studied.</a:t>
            </a:r>
          </a:p>
          <a:p>
            <a:pPr marL="538163" indent="-538163">
              <a:defRPr sz="2800"/>
            </a:pPr>
            <a:r>
              <a:rPr lang="en-US" dirty="0"/>
              <a:t>2</a:t>
            </a:r>
            <a:r>
              <a:rPr lang="en-IN" dirty="0"/>
              <a:t>. </a:t>
            </a:r>
            <a:r>
              <a:rPr lang="en-US" dirty="0"/>
              <a:t>	</a:t>
            </a:r>
            <a:r>
              <a:rPr sz="2800" dirty="0"/>
              <a:t>On the basis of the data, formulate a preliminary generalization or hypothesis.</a:t>
            </a:r>
          </a:p>
          <a:p>
            <a:pPr marL="538163" indent="-538163">
              <a:defRPr sz="2800"/>
            </a:pPr>
            <a:r>
              <a:rPr lang="en-US" dirty="0"/>
              <a:t>3</a:t>
            </a:r>
            <a:r>
              <a:rPr lang="en-IN" dirty="0"/>
              <a:t>. </a:t>
            </a:r>
            <a:r>
              <a:rPr dirty="0"/>
              <a:t>​</a:t>
            </a:r>
            <a:r>
              <a:rPr lang="en-US" dirty="0"/>
              <a:t>	</a:t>
            </a:r>
            <a:r>
              <a:rPr sz="2800" dirty="0"/>
              <a:t>Collect further data to test the hypothesis.</a:t>
            </a:r>
          </a:p>
          <a:p>
            <a:pPr marL="538163" indent="-538163">
              <a:defRPr sz="2800"/>
            </a:pPr>
            <a:r>
              <a:rPr lang="en-US" dirty="0"/>
              <a:t>4</a:t>
            </a:r>
            <a:r>
              <a:rPr lang="en-IN" dirty="0"/>
              <a:t>. </a:t>
            </a:r>
            <a:r>
              <a:rPr dirty="0"/>
              <a:t>​</a:t>
            </a:r>
            <a:r>
              <a:rPr lang="en-US" dirty="0"/>
              <a:t>	</a:t>
            </a:r>
            <a:r>
              <a:rPr sz="2800" dirty="0"/>
              <a:t>If the data and other subsequent experiments support the hypothesis, it becomes a law. If the experiment does not support the hypothesis, construct a new hypothesis and start the method over again. Sometimes, even if the hypothesis is supported, you may want to test it again but in a different way.</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Confounding Variable</a:t>
            </a:r>
          </a:p>
        </p:txBody>
      </p:sp>
      <p:sp>
        <p:nvSpPr>
          <p:cNvPr id="3" name="Text Placeholder 2"/>
          <p:cNvSpPr>
            <a:spLocks noGrp="1"/>
          </p:cNvSpPr>
          <p:nvPr>
            <p:ph type="body" sz="quarter" idx="10"/>
          </p:nvPr>
        </p:nvSpPr>
        <p:spPr>
          <a:xfrm>
            <a:off x="457200" y="1082078"/>
            <a:ext cx="8229600" cy="1965922"/>
          </a:xfrm>
        </p:spPr>
        <p:txBody>
          <a:bodyPr>
            <a:normAutofit/>
          </a:bodyPr>
          <a:lstStyle/>
          <a:p>
            <a:r>
              <a:rPr lang="en-IN" sz="2800" dirty="0"/>
              <a:t>A</a:t>
            </a:r>
            <a:r>
              <a:rPr sz="2800" dirty="0"/>
              <a:t> </a:t>
            </a:r>
            <a:r>
              <a:rPr sz="2800" b="1" dirty="0"/>
              <a:t>confounding variable</a:t>
            </a:r>
            <a:r>
              <a:rPr sz="2800" dirty="0"/>
              <a:t> is a variable that was not controlled or accounted for by the researcher and thus damaged the integrity of the experiment.</a:t>
            </a:r>
          </a:p>
          <a:p>
            <a:endParaRPr sz="2800"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Descriptive Statistics</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The branch of statistics that focuses on exploratory methods for examining data that help to formulate a hypothesis is called </a:t>
            </a:r>
            <a:r>
              <a:rPr sz="2800" b="1" dirty="0"/>
              <a:t>descriptive statistics</a:t>
            </a:r>
            <a:r>
              <a:rPr sz="2800" dirty="0"/>
              <a:t>.</a:t>
            </a:r>
          </a:p>
          <a:p>
            <a:endParaRPr sz="2800"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FA5225-64C9-4410-B50F-325B102BB49D}"/>
</file>

<file path=customXml/itemProps2.xml><?xml version="1.0" encoding="utf-8"?>
<ds:datastoreItem xmlns:ds="http://schemas.openxmlformats.org/officeDocument/2006/customXml" ds:itemID="{C12B166F-A47A-40D0-BB9F-4AA9D2EC7478}"/>
</file>

<file path=customXml/itemProps3.xml><?xml version="1.0" encoding="utf-8"?>
<ds:datastoreItem xmlns:ds="http://schemas.openxmlformats.org/officeDocument/2006/customXml" ds:itemID="{2C06B0F0-2645-4656-8BC7-7A442F4B3566}"/>
</file>

<file path=docProps/app.xml><?xml version="1.0" encoding="utf-8"?>
<Properties xmlns="http://schemas.openxmlformats.org/officeDocument/2006/extended-properties" xmlns:vt="http://schemas.openxmlformats.org/officeDocument/2006/docPropsVTypes">
  <TotalTime>1279</TotalTime>
  <Words>1778</Words>
  <Application>Microsoft Office PowerPoint</Application>
  <PresentationFormat>On-screen Show (4:3)</PresentationFormat>
  <Paragraphs>96</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Courier New</vt:lpstr>
      <vt:lpstr>Calibri</vt:lpstr>
      <vt:lpstr>Arial</vt:lpstr>
      <vt:lpstr>Office Theme</vt:lpstr>
      <vt:lpstr>Section 2.1</vt:lpstr>
      <vt:lpstr>Procedure: Do we have good measurements?</vt:lpstr>
      <vt:lpstr>Example 1: Identifying Well-Defined  Variables1</vt:lpstr>
      <vt:lpstr>Example 1: Identifying Well-Defined  Variables 2</vt:lpstr>
      <vt:lpstr>Example 1: Identifying Well-Defined  Variables 3</vt:lpstr>
      <vt:lpstr>Example 1: Identifying Well-Defined  Variables 4</vt:lpstr>
      <vt:lpstr>Procedure: The Scientific Method</vt:lpstr>
      <vt:lpstr>Definition: Confounding Variable</vt:lpstr>
      <vt:lpstr>Definition: Descriptive Statistics</vt:lpstr>
      <vt:lpstr>Definition: Inferential Statistics</vt:lpstr>
      <vt:lpstr>Procedure: The Decision-Making Method</vt:lpstr>
      <vt:lpstr>Definition: Controlled Experiment, Control Group, Experimental Group &amp; Treatment1</vt:lpstr>
      <vt:lpstr>Definition: Controlled Experiment, Control Group, Experimental Group &amp; Treatment2</vt:lpstr>
      <vt:lpstr>Definition: Response Variable &amp; Explanatory Variable</vt:lpstr>
      <vt:lpstr>Definition: Completely Randomized Design</vt:lpstr>
      <vt:lpstr>Comparative Experiments</vt:lpstr>
      <vt:lpstr>Example 2: Identify the Control Group and the Experimental Group1</vt:lpstr>
      <vt:lpstr>Example 2: Identify the Control Group and the Experimental Group2</vt:lpstr>
      <vt:lpstr>Example 2: Identify the Control Group and the Experimental Group3</vt:lpstr>
      <vt:lpstr>Example 2: Identify the Control Group and the Experimental Group4</vt:lpstr>
      <vt:lpstr>Example 2: Identify the Control Group and the Experimental Group5</vt:lpstr>
      <vt:lpstr>Example 3: A Before and After Study1</vt:lpstr>
      <vt:lpstr>Example 3: A Before and After Study2</vt:lpstr>
      <vt:lpstr>Example 3: A Before and After Study3</vt:lpstr>
      <vt:lpstr>Example 3: A Before and After Study4</vt:lpstr>
      <vt:lpstr>Example 3: A Before and After Study5</vt:lpstr>
      <vt:lpstr>Definition: Placebo</vt:lpstr>
      <vt:lpstr>Definition: Placebo Effect</vt:lpstr>
      <vt:lpstr>Definition: Double Blind Study</vt:lpstr>
      <vt:lpstr>Definition: Observational Data</vt:lpstr>
      <vt:lpstr>Definition: Simpson'S Paradox</vt:lpstr>
      <vt:lpstr>Steps to Consider When Conducting a Survey</vt:lpstr>
      <vt:lpstr>Definition: Causal Factors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- 2.1 - Data and Decision Making</dc:title>
  <dc:creator>Hawkes Learning</dc:creator>
  <cp:lastModifiedBy>Sangeetha Pallikala</cp:lastModifiedBy>
  <cp:revision>138</cp:revision>
  <dcterms:created xsi:type="dcterms:W3CDTF">2013-04-26T14:43:13Z</dcterms:created>
  <dcterms:modified xsi:type="dcterms:W3CDTF">2025-08-11T08:16:11Z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EDC6CAE9-D0C4-4FE7-BF28-382DB0A401C9</vt:lpwstr>
  </property>
  <property fmtid="{D5CDD505-2E9C-101B-9397-08002B2CF9AE}" pid="3" name="ArticulatePath">
    <vt:lpwstr>2.1 DATADECISIONS_af</vt:lpwstr>
  </property>
  <property fmtid="{D5CDD505-2E9C-101B-9397-08002B2CF9AE}" pid="4" name="ContentTypeId">
    <vt:lpwstr>0x010100B327C35045E9A749BE72BEEA1A150D0C</vt:lpwstr>
  </property>
  <property fmtid="{D5CDD505-2E9C-101B-9397-08002B2CF9AE}" pid="5" name="Order">
    <vt:r8>100</vt:r8>
  </property>
</Properties>
</file>