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Masters/slideMaster1.xml" ContentType="application/vnd.openxmlformats-officedocument.presentationml.slideMaster+xml"/>
  <Override PartName="/ppt/slideLayouts/slideLayout7.xml" ContentType="application/vnd.openxmlformats-officedocument.presentationml.slideLayout+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heme/theme3.xml" ContentType="application/vnd.openxmlformats-officedocument.theme+xml"/>
  <Override PartName="/ppt/commentAuthors.xml" ContentType="application/vnd.openxmlformats-officedocument.presentationml.commentAuthors+xml"/>
  <Override PartName="/ppt/theme/theme1.xml" ContentType="application/vnd.openxmlformats-officedocument.theme+xml"/>
  <Override PartName="/ppt/theme/theme2.xml" ContentType="application/vnd.openxmlformats-officedocument.theme+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10.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8.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11.xml" ContentType="application/vnd.openxmlformats-officedocument.presentationml.tags+xml"/>
  <Override PartName="/ppt/tags/tag6.xml" ContentType="application/vnd.openxmlformats-officedocument.presentationml.tags+xml"/>
  <Override PartName="/ppt/tags/tag13.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tags/tag7.xml" ContentType="application/vnd.openxmlformats-officedocument.presentationml.tags+xml"/>
  <Override PartName="/ppt/tags/tag9.xml" ContentType="application/vnd.openxmlformats-officedocument.presentationml.tags+xml"/>
  <Override PartName="/ppt/tags/tag12.xml" ContentType="application/vnd.openxmlformats-officedocument.presentationml.tag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20"/>
  </p:notesMasterIdLst>
  <p:handoutMasterIdLst>
    <p:handoutMasterId r:id="rId21"/>
  </p:handout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Lst>
  <p:sldSz cx="9144000" cy="6858000" type="screen4x3"/>
  <p:notesSz cx="6858000" cy="9144000"/>
  <p:embeddedFontLst>
    <p:embeddedFont>
      <p:font typeface="Cambria Math" panose="02040503050406030204" pitchFamily="18" charset="0"/>
      <p:regular r:id="rId22"/>
    </p:embeddedFont>
  </p:embeddedFontLst>
  <p:custDataLst>
    <p:tags r:id="rId23"/>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Nick  Belloit" initials="" lastIdx="10"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2D7D9F"/>
    <a:srgbClr val="0000FF"/>
    <a:srgbClr val="000099"/>
    <a:srgbClr val="1F497D"/>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853" autoAdjust="0"/>
    <p:restoredTop sz="94673" autoAdjust="0"/>
  </p:normalViewPr>
  <p:slideViewPr>
    <p:cSldViewPr>
      <p:cViewPr varScale="1">
        <p:scale>
          <a:sx n="101" d="100"/>
          <a:sy n="101" d="100"/>
        </p:scale>
        <p:origin x="1992" y="108"/>
      </p:cViewPr>
      <p:guideLst>
        <p:guide orient="horz" pos="2160"/>
        <p:guide pos="2880"/>
      </p:guideLst>
    </p:cSldViewPr>
  </p:slideViewPr>
  <p:notesTextViewPr>
    <p:cViewPr>
      <p:scale>
        <a:sx n="3" d="2"/>
        <a:sy n="3" d="2"/>
      </p:scale>
      <p:origin x="0" y="0"/>
    </p:cViewPr>
  </p:notesTextViewPr>
  <p:sorterViewPr>
    <p:cViewPr>
      <p:scale>
        <a:sx n="66" d="100"/>
        <a:sy n="66" d="100"/>
      </p:scale>
      <p:origin x="0" y="0"/>
    </p:cViewPr>
  </p:sorterViewPr>
  <p:notesViewPr>
    <p:cSldViewPr>
      <p:cViewPr varScale="1">
        <p:scale>
          <a:sx n="58" d="100"/>
          <a:sy n="58" d="100"/>
        </p:scale>
        <p:origin x="3024"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29" Type="http://schemas.openxmlformats.org/officeDocument/2006/relationships/customXml" Target="../customXml/item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gs" Target="tags/tag1.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customXml" Target="../customXml/item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font" Target="fonts/font1.fntdata"/><Relationship Id="rId27" Type="http://schemas.openxmlformats.org/officeDocument/2006/relationships/theme" Target="theme/theme1.xml"/><Relationship Id="rId30" Type="http://schemas.openxmlformats.org/officeDocument/2006/relationships/customXml" Target="../customXml/item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7/2/2025</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416301587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369A0D3-B478-40F2-A888-1E8089CEC0F3}" type="datetimeFigureOut">
              <a:rPr lang="en-US" smtClean="0"/>
              <a:pPr/>
              <a:t>7/2/2025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E6DA207-A26B-4388-9112-E8BB699F6246}" type="slidenum">
              <a:rPr lang="en-US" smtClean="0"/>
              <a:pPr/>
              <a:t>‹#›</a:t>
            </a:fld>
            <a:endParaRPr lang="en-US"/>
          </a:p>
        </p:txBody>
      </p:sp>
    </p:spTree>
    <p:extLst>
      <p:ext uri="{BB962C8B-B14F-4D97-AF65-F5344CB8AC3E}">
        <p14:creationId xmlns:p14="http://schemas.microsoft.com/office/powerpoint/2010/main" val="6156667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71A0D54E-FB3F-4E00-91DF-E7D7900CC666}"/>
              </a:ext>
            </a:extLst>
          </p:cNvPr>
          <p:cNvSpPr>
            <a:spLocks noGrp="1"/>
          </p:cNvSpPr>
          <p:nvPr>
            <p:ph type="body" sz="quarter" idx="10" hasCustomPrompt="1"/>
          </p:nvPr>
        </p:nvSpPr>
        <p:spPr>
          <a:xfrm>
            <a:off x="1371600" y="3502152"/>
            <a:ext cx="6400800" cy="1755648"/>
          </a:xfrm>
          <a:prstGeom prst="rect">
            <a:avLst/>
          </a:prstGeom>
        </p:spPr>
        <p:txBody>
          <a:bodyPr anchor="t" anchorCtr="1"/>
          <a:lstStyle>
            <a:lvl1pPr marL="0" indent="0">
              <a:buFontTx/>
              <a:buNone/>
              <a:defRPr b="1" i="1"/>
            </a:lvl1pPr>
          </a:lstStyle>
          <a:p>
            <a:pPr lvl="0"/>
            <a:r>
              <a:rPr lang="en-US" dirty="0"/>
              <a:t>Click to add subtitle</a:t>
            </a:r>
          </a:p>
        </p:txBody>
      </p:sp>
      <p:sp>
        <p:nvSpPr>
          <p:cNvPr id="3" name="Title 2">
            <a:extLst>
              <a:ext uri="{FF2B5EF4-FFF2-40B4-BE49-F238E27FC236}">
                <a16:creationId xmlns:a16="http://schemas.microsoft.com/office/drawing/2014/main" id="{F01147E5-B1BD-4168-9DA2-D332C27DB199}"/>
              </a:ext>
            </a:extLst>
          </p:cNvPr>
          <p:cNvSpPr>
            <a:spLocks noGrp="1"/>
          </p:cNvSpPr>
          <p:nvPr>
            <p:ph type="title"/>
          </p:nvPr>
        </p:nvSpPr>
        <p:spPr>
          <a:xfrm>
            <a:off x="640080" y="2130552"/>
            <a:ext cx="7772400" cy="1472184"/>
          </a:xfrm>
          <a:prstGeom prst="rect">
            <a:avLst/>
          </a:prstGeom>
        </p:spPr>
        <p:txBody>
          <a:bodyPr anchor="ctr" anchorCtr="0"/>
          <a:lstStyle>
            <a:lvl1pPr>
              <a:defRPr b="1">
                <a:latin typeface="Arial" panose="020B0604020202020204" pitchFamily="34" charset="0"/>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3651075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Error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C7651718-6C8C-47B1-82C8-30B07A449145}"/>
              </a:ext>
            </a:extLst>
          </p:cNvPr>
          <p:cNvSpPr>
            <a:spLocks noGrp="1"/>
          </p:cNvSpPr>
          <p:nvPr>
            <p:ph type="body" sz="quarter" idx="10"/>
          </p:nvPr>
        </p:nvSpPr>
        <p:spPr>
          <a:xfrm>
            <a:off x="457200" y="1082078"/>
            <a:ext cx="8229600" cy="4914276"/>
          </a:xfrm>
          <a:prstGeom prst="rect">
            <a:avLst/>
          </a:prstGeom>
          <a:ln w="28575">
            <a:solidFill>
              <a:srgbClr val="FF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23534850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Error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FCDC75ED-AB7E-4E7F-BC5E-A252D6044ADB}"/>
              </a:ext>
            </a:extLst>
          </p:cNvPr>
          <p:cNvSpPr/>
          <p:nvPr userDrawn="1"/>
        </p:nvSpPr>
        <p:spPr>
          <a:xfrm>
            <a:off x="457200" y="1092966"/>
            <a:ext cx="8229599" cy="4850594"/>
          </a:xfrm>
          <a:prstGeom prst="rect">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E15A2C83-F758-497D-9ED7-F511E4334CAF}"/>
              </a:ext>
            </a:extLst>
          </p:cNvPr>
          <p:cNvSpPr>
            <a:spLocks noGrp="1"/>
          </p:cNvSpPr>
          <p:nvPr>
            <p:ph sz="quarter" idx="10" hasCustomPrompt="1"/>
          </p:nvPr>
        </p:nvSpPr>
        <p:spPr>
          <a:xfrm>
            <a:off x="457200" y="1092200"/>
            <a:ext cx="8229600" cy="4840288"/>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117928274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Error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46C5300E-46C0-4573-BB9D-2DC5A4375238}"/>
              </a:ext>
            </a:extLst>
          </p:cNvPr>
          <p:cNvSpPr>
            <a:spLocks noGrp="1"/>
          </p:cNvSpPr>
          <p:nvPr>
            <p:ph type="tbl" sz="quarter" idx="10"/>
          </p:nvPr>
        </p:nvSpPr>
        <p:spPr>
          <a:xfrm>
            <a:off x="457200" y="1105523"/>
            <a:ext cx="8229600" cy="4838040"/>
          </a:xfrm>
          <a:prstGeom prst="rect">
            <a:avLst/>
          </a:prstGeom>
          <a:ln w="28575">
            <a:solidFill>
              <a:srgbClr val="FF0000"/>
            </a:solidFill>
          </a:ln>
        </p:spPr>
        <p:txBody>
          <a:bodyPr/>
          <a:lstStyle>
            <a:lvl1pPr>
              <a:defRPr sz="2800"/>
            </a:lvl1pPr>
          </a:lstStyle>
          <a:p>
            <a:endParaRPr lang="en-US" dirty="0"/>
          </a:p>
        </p:txBody>
      </p:sp>
    </p:spTree>
    <p:extLst>
      <p:ext uri="{BB962C8B-B14F-4D97-AF65-F5344CB8AC3E}">
        <p14:creationId xmlns:p14="http://schemas.microsoft.com/office/powerpoint/2010/main" val="76298761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Note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CDC7A059-BE2D-4107-9D5E-745311FEFA72}"/>
              </a:ext>
            </a:extLst>
          </p:cNvPr>
          <p:cNvSpPr>
            <a:spLocks noGrp="1"/>
          </p:cNvSpPr>
          <p:nvPr>
            <p:ph type="body" sz="quarter" idx="10"/>
          </p:nvPr>
        </p:nvSpPr>
        <p:spPr>
          <a:xfrm>
            <a:off x="457200" y="1082078"/>
            <a:ext cx="8229600" cy="4861484"/>
          </a:xfrm>
          <a:prstGeom prst="rect">
            <a:avLst/>
          </a:prstGeom>
          <a:ln w="28575">
            <a:solidFill>
              <a:schemeClr val="accent1"/>
            </a:solidFill>
          </a:ln>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297970874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Note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9BD3E83F-5038-477C-AF54-68062F1599E0}"/>
              </a:ext>
            </a:extLst>
          </p:cNvPr>
          <p:cNvSpPr/>
          <p:nvPr userDrawn="1"/>
        </p:nvSpPr>
        <p:spPr>
          <a:xfrm>
            <a:off x="457201" y="1092969"/>
            <a:ext cx="8229599" cy="4850594"/>
          </a:xfrm>
          <a:prstGeom prst="rect">
            <a:avLst/>
          </a:prstGeom>
          <a:solidFill>
            <a:schemeClr val="bg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6AA0EA87-BE08-4809-8855-91948461D982}"/>
              </a:ext>
            </a:extLst>
          </p:cNvPr>
          <p:cNvSpPr>
            <a:spLocks noGrp="1"/>
          </p:cNvSpPr>
          <p:nvPr>
            <p:ph sz="quarter" idx="10" hasCustomPrompt="1"/>
          </p:nvPr>
        </p:nvSpPr>
        <p:spPr>
          <a:xfrm>
            <a:off x="457200" y="1092200"/>
            <a:ext cx="8229600" cy="4862513"/>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11550318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Note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C306A871-D043-41D9-9A57-60349F9974E7}"/>
              </a:ext>
            </a:extLst>
          </p:cNvPr>
          <p:cNvSpPr>
            <a:spLocks noGrp="1"/>
          </p:cNvSpPr>
          <p:nvPr>
            <p:ph type="tbl" sz="quarter" idx="10"/>
          </p:nvPr>
        </p:nvSpPr>
        <p:spPr>
          <a:xfrm>
            <a:off x="457200" y="1105523"/>
            <a:ext cx="8229600" cy="4838040"/>
          </a:xfrm>
          <a:prstGeom prst="rect">
            <a:avLst/>
          </a:prstGeom>
          <a:ln w="28575">
            <a:solidFill>
              <a:schemeClr val="accent1"/>
            </a:solidFill>
          </a:ln>
        </p:spPr>
        <p:txBody>
          <a:bodyPr/>
          <a:lstStyle>
            <a:lvl1pPr>
              <a:defRPr sz="2800"/>
            </a:lvl1pPr>
          </a:lstStyle>
          <a:p>
            <a:endParaRPr lang="en-US" dirty="0"/>
          </a:p>
        </p:txBody>
      </p:sp>
    </p:spTree>
    <p:extLst>
      <p:ext uri="{BB962C8B-B14F-4D97-AF65-F5344CB8AC3E}">
        <p14:creationId xmlns:p14="http://schemas.microsoft.com/office/powerpoint/2010/main" val="78916126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Objectives">
    <p:spTree>
      <p:nvGrpSpPr>
        <p:cNvPr id="1" name=""/>
        <p:cNvGrpSpPr/>
        <p:nvPr/>
      </p:nvGrpSpPr>
      <p:grpSpPr>
        <a:xfrm>
          <a:off x="0" y="0"/>
          <a:ext cx="0" cy="0"/>
          <a:chOff x="0" y="0"/>
          <a:chExt cx="0" cy="0"/>
        </a:xfrm>
      </p:grpSpPr>
      <p:cxnSp>
        <p:nvCxnSpPr>
          <p:cNvPr id="7" name="Straight Connector 6"/>
          <p:cNvCxnSpPr/>
          <p:nvPr userDrawn="1"/>
        </p:nvCxnSpPr>
        <p:spPr>
          <a:xfrm>
            <a:off x="457200" y="997527"/>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457200" indent="-457200">
              <a:buFont typeface="Courier New" panose="02070309020205020404" pitchFamily="49" charset="0"/>
              <a:buChar char="o"/>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9" name="TextBox 18">
            <a:extLst>
              <a:ext uri="{FF2B5EF4-FFF2-40B4-BE49-F238E27FC236}">
                <a16:creationId xmlns:a16="http://schemas.microsoft.com/office/drawing/2014/main" id="{A5FF21EF-72E3-4AF0-B271-8ABDCFDC73DB}"/>
              </a:ext>
            </a:extLst>
          </p:cNvPr>
          <p:cNvSpPr txBox="1"/>
          <p:nvPr userDrawn="1"/>
        </p:nvSpPr>
        <p:spPr>
          <a:xfrm>
            <a:off x="457200" y="155448"/>
            <a:ext cx="8229600" cy="941832"/>
          </a:xfrm>
          <a:prstGeom prst="rect">
            <a:avLst/>
          </a:prstGeom>
          <a:noFill/>
        </p:spPr>
        <p:txBody>
          <a:bodyPr wrap="square" rtlCol="0" anchor="ctr" anchorCtr="1">
            <a:noAutofit/>
          </a:bodyPr>
          <a:lstStyle/>
          <a:p>
            <a:pPr algn="ctr"/>
            <a:r>
              <a:rPr lang="en-US" sz="3200" dirty="0">
                <a:latin typeface="+mj-lt"/>
              </a:rPr>
              <a:t>Objectives</a:t>
            </a:r>
          </a:p>
        </p:txBody>
      </p:sp>
    </p:spTree>
    <p:extLst>
      <p:ext uri="{BB962C8B-B14F-4D97-AF65-F5344CB8AC3E}">
        <p14:creationId xmlns:p14="http://schemas.microsoft.com/office/powerpoint/2010/main" val="31983257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3" name="Text Placeholder 2">
            <a:extLst>
              <a:ext uri="{FF2B5EF4-FFF2-40B4-BE49-F238E27FC236}">
                <a16:creationId xmlns:a16="http://schemas.microsoft.com/office/drawing/2014/main" id="{D6EEC94A-BFCC-4A85-9B96-436ED92D723F}"/>
              </a:ext>
            </a:extLst>
          </p:cNvPr>
          <p:cNvSpPr>
            <a:spLocks noGrp="1"/>
          </p:cNvSpPr>
          <p:nvPr>
            <p:ph type="body" sz="quarter" idx="10"/>
          </p:nvPr>
        </p:nvSpPr>
        <p:spPr>
          <a:xfrm>
            <a:off x="457200" y="1029287"/>
            <a:ext cx="8229600" cy="4967067"/>
          </a:xfrm>
          <a:prstGeom prst="rect">
            <a:avLst/>
          </a:prstGeom>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15416598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Example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3" name="Content Placeholder 2">
            <a:extLst>
              <a:ext uri="{FF2B5EF4-FFF2-40B4-BE49-F238E27FC236}">
                <a16:creationId xmlns:a16="http://schemas.microsoft.com/office/drawing/2014/main" id="{7110E547-E237-4E17-8363-3FC8F7FE0291}"/>
              </a:ext>
            </a:extLst>
          </p:cNvPr>
          <p:cNvSpPr>
            <a:spLocks noGrp="1"/>
          </p:cNvSpPr>
          <p:nvPr>
            <p:ph sz="quarter" idx="11" hasCustomPrompt="1"/>
          </p:nvPr>
        </p:nvSpPr>
        <p:spPr>
          <a:xfrm>
            <a:off x="457200" y="1081890"/>
            <a:ext cx="8229600" cy="4850597"/>
          </a:xfrm>
          <a:prstGeom prst="rect">
            <a:avLst/>
          </a:prstGeom>
        </p:spPr>
        <p:txBody>
          <a:bodyPr/>
          <a:lstStyle>
            <a:lvl1pPr marL="0" indent="0">
              <a:buNone/>
              <a:defRPr/>
            </a:lvl1pPr>
          </a:lstStyle>
          <a:p>
            <a:pPr lvl="0"/>
            <a:r>
              <a:rPr lang="en-US" dirty="0"/>
              <a:t> </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457249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Example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3" name="Table Placeholder 2">
            <a:extLst>
              <a:ext uri="{FF2B5EF4-FFF2-40B4-BE49-F238E27FC236}">
                <a16:creationId xmlns:a16="http://schemas.microsoft.com/office/drawing/2014/main" id="{2AE9D435-6335-42D3-BEA2-55D97E207BB9}"/>
              </a:ext>
            </a:extLst>
          </p:cNvPr>
          <p:cNvSpPr>
            <a:spLocks noGrp="1"/>
          </p:cNvSpPr>
          <p:nvPr>
            <p:ph type="tbl" sz="quarter" idx="10"/>
          </p:nvPr>
        </p:nvSpPr>
        <p:spPr>
          <a:xfrm>
            <a:off x="457200" y="1105523"/>
            <a:ext cx="8229600" cy="4838040"/>
          </a:xfrm>
          <a:prstGeom prst="rect">
            <a:avLst/>
          </a:prstGeom>
        </p:spPr>
        <p:txBody>
          <a:bodyPr/>
          <a:lstStyle>
            <a:lvl1pPr>
              <a:defRPr sz="2800"/>
            </a:lvl1pPr>
          </a:lstStyle>
          <a:p>
            <a:endParaRPr lang="en-US" dirty="0"/>
          </a:p>
        </p:txBody>
      </p:sp>
    </p:spTree>
    <p:extLst>
      <p:ext uri="{BB962C8B-B14F-4D97-AF65-F5344CB8AC3E}">
        <p14:creationId xmlns:p14="http://schemas.microsoft.com/office/powerpoint/2010/main" val="36006380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 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029393"/>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Content Placeholder 2">
            <a:extLst>
              <a:ext uri="{FF2B5EF4-FFF2-40B4-BE49-F238E27FC236}">
                <a16:creationId xmlns:a16="http://schemas.microsoft.com/office/drawing/2014/main" id="{0487DEF6-2239-4AD8-B0A9-28BD2B313F4C}"/>
              </a:ext>
            </a:extLst>
          </p:cNvPr>
          <p:cNvSpPr>
            <a:spLocks noGrp="1"/>
          </p:cNvSpPr>
          <p:nvPr>
            <p:ph idx="10"/>
          </p:nvPr>
        </p:nvSpPr>
        <p:spPr>
          <a:xfrm>
            <a:off x="4617722" y="1051454"/>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spTree>
    <p:extLst>
      <p:ext uri="{BB962C8B-B14F-4D97-AF65-F5344CB8AC3E}">
        <p14:creationId xmlns:p14="http://schemas.microsoft.com/office/powerpoint/2010/main" val="9860110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oxe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DC699DB4-7F7E-4F05-A990-D3F6EB60137D}"/>
              </a:ext>
            </a:extLst>
          </p:cNvPr>
          <p:cNvSpPr>
            <a:spLocks noGrp="1"/>
          </p:cNvSpPr>
          <p:nvPr>
            <p:ph type="body" sz="quarter" idx="10"/>
          </p:nvPr>
        </p:nvSpPr>
        <p:spPr>
          <a:xfrm>
            <a:off x="457200" y="1082078"/>
            <a:ext cx="8229600" cy="4914276"/>
          </a:xfrm>
          <a:prstGeom prst="rect">
            <a:avLst/>
          </a:prstGeom>
          <a:solidFill>
            <a:schemeClr val="accent3"/>
          </a:solidFill>
          <a:ln w="28575">
            <a:solidFill>
              <a:srgbClr val="00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6768373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Boxed Content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4" name="Rectangle 3">
            <a:extLst>
              <a:ext uri="{FF2B5EF4-FFF2-40B4-BE49-F238E27FC236}">
                <a16:creationId xmlns:a16="http://schemas.microsoft.com/office/drawing/2014/main" id="{949F836F-7518-4E43-8BE5-A4862374099F}"/>
              </a:ext>
            </a:extLst>
          </p:cNvPr>
          <p:cNvSpPr/>
          <p:nvPr userDrawn="1"/>
        </p:nvSpPr>
        <p:spPr>
          <a:xfrm>
            <a:off x="457200" y="1092966"/>
            <a:ext cx="8229599" cy="4850594"/>
          </a:xfrm>
          <a:prstGeom prst="rect">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36ABF354-AAD7-4AAE-8F83-04212DA95FEB}"/>
              </a:ext>
            </a:extLst>
          </p:cNvPr>
          <p:cNvSpPr>
            <a:spLocks noGrp="1"/>
          </p:cNvSpPr>
          <p:nvPr>
            <p:ph sz="quarter" idx="11" hasCustomPrompt="1"/>
          </p:nvPr>
        </p:nvSpPr>
        <p:spPr>
          <a:xfrm>
            <a:off x="457200" y="1127482"/>
            <a:ext cx="8229600" cy="4826964"/>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40173421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Boxed Content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127B2CAE-CE9C-4DB3-8071-2D2FAD58E82C}"/>
              </a:ext>
            </a:extLst>
          </p:cNvPr>
          <p:cNvSpPr>
            <a:spLocks noGrp="1"/>
          </p:cNvSpPr>
          <p:nvPr>
            <p:ph type="tbl" sz="quarter" idx="10"/>
          </p:nvPr>
        </p:nvSpPr>
        <p:spPr>
          <a:xfrm>
            <a:off x="457200" y="1105523"/>
            <a:ext cx="8229600" cy="4838040"/>
          </a:xfrm>
          <a:prstGeom prst="rect">
            <a:avLst/>
          </a:prstGeom>
          <a:solidFill>
            <a:schemeClr val="accent3"/>
          </a:solidFill>
          <a:ln w="28575">
            <a:solidFill>
              <a:srgbClr val="000000"/>
            </a:solidFill>
          </a:ln>
        </p:spPr>
        <p:txBody>
          <a:bodyPr/>
          <a:lstStyle>
            <a:lvl1pPr>
              <a:defRPr sz="2800"/>
            </a:lvl1pPr>
          </a:lstStyle>
          <a:p>
            <a:endParaRPr lang="en-US" dirty="0"/>
          </a:p>
        </p:txBody>
      </p:sp>
    </p:spTree>
    <p:extLst>
      <p:ext uri="{BB962C8B-B14F-4D97-AF65-F5344CB8AC3E}">
        <p14:creationId xmlns:p14="http://schemas.microsoft.com/office/powerpoint/2010/main" val="377477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extBox 5">
            <a:extLst>
              <a:ext uri="{FF2B5EF4-FFF2-40B4-BE49-F238E27FC236}">
                <a16:creationId xmlns:a16="http://schemas.microsoft.com/office/drawing/2014/main" id="{9551E07D-D596-4BD6-9B19-8F8F85176474}"/>
              </a:ext>
            </a:extLst>
          </p:cNvPr>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pic>
        <p:nvPicPr>
          <p:cNvPr id="3" name="Picture 2">
            <a:extLst>
              <a:ext uri="{FF2B5EF4-FFF2-40B4-BE49-F238E27FC236}">
                <a16:creationId xmlns:a16="http://schemas.microsoft.com/office/drawing/2014/main" id="{35E78946-C571-42A5-BF43-11444CD22EFB}"/>
              </a:ext>
            </a:extLst>
          </p:cNvPr>
          <p:cNvPicPr>
            <a:picLocks noChangeAspect="1"/>
          </p:cNvPicPr>
          <p:nvPr userDrawn="1"/>
        </p:nvPicPr>
        <p:blipFill>
          <a:blip r:embed="rId18"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53" r:id="rId1"/>
    <p:sldLayoutId id="2147483652" r:id="rId2"/>
    <p:sldLayoutId id="2147483650" r:id="rId3"/>
    <p:sldLayoutId id="2147483658" r:id="rId4"/>
    <p:sldLayoutId id="2147483662" r:id="rId5"/>
    <p:sldLayoutId id="2147483657" r:id="rId6"/>
    <p:sldLayoutId id="2147483654" r:id="rId7"/>
    <p:sldLayoutId id="2147483659" r:id="rId8"/>
    <p:sldLayoutId id="2147483663" r:id="rId9"/>
    <p:sldLayoutId id="2147483655" r:id="rId10"/>
    <p:sldLayoutId id="2147483660" r:id="rId11"/>
    <p:sldLayoutId id="2147483664" r:id="rId12"/>
    <p:sldLayoutId id="2147483656" r:id="rId13"/>
    <p:sldLayoutId id="2147483661" r:id="rId14"/>
    <p:sldLayoutId id="2147483665" r:id="rId15"/>
    <p:sldLayoutId id="2147483651" r:id="rId16"/>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ags" Target="../tags/tag2.xml"/></Relationships>
</file>

<file path=ppt/slides/_rels/slide10.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tags" Target="../tags/tag11.xml"/></Relationships>
</file>

<file path=ppt/slides/_rels/slide11.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tags" Target="../tags/tag12.xml"/></Relationships>
</file>

<file path=ppt/slides/_rels/slide12.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tags" Target="../tags/tag13.xml"/></Relationships>
</file>

<file path=ppt/slides/_rels/slide13.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tags" Target="../tags/tag14.xml"/></Relationships>
</file>

<file path=ppt/slides/_rels/slide14.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tags" Target="../tags/tag15.xml"/></Relationships>
</file>

<file path=ppt/slides/_rels/slide15.xml.rels><?xml version="1.0" encoding="UTF-8" standalone="yes"?>
<Relationships xmlns="http://schemas.openxmlformats.org/package/2006/relationships"><Relationship Id="rId2" Type="http://schemas.openxmlformats.org/officeDocument/2006/relationships/slideLayout" Target="../slideLayouts/slideLayout3.xml"/><Relationship Id="rId1" Type="http://schemas.openxmlformats.org/officeDocument/2006/relationships/tags" Target="../tags/tag16.xml"/></Relationships>
</file>

<file path=ppt/slides/_rels/slide16.xml.rels><?xml version="1.0" encoding="UTF-8" standalone="yes"?>
<Relationships xmlns="http://schemas.openxmlformats.org/package/2006/relationships"><Relationship Id="rId2" Type="http://schemas.openxmlformats.org/officeDocument/2006/relationships/slideLayout" Target="../slideLayouts/slideLayout3.xml"/><Relationship Id="rId1" Type="http://schemas.openxmlformats.org/officeDocument/2006/relationships/tags" Target="../tags/tag17.xml"/></Relationships>
</file>

<file path=ppt/slides/_rels/slide17.xml.rels><?xml version="1.0" encoding="UTF-8" standalone="yes"?>
<Relationships xmlns="http://schemas.openxmlformats.org/package/2006/relationships"><Relationship Id="rId2" Type="http://schemas.openxmlformats.org/officeDocument/2006/relationships/slideLayout" Target="../slideLayouts/slideLayout3.xml"/><Relationship Id="rId1" Type="http://schemas.openxmlformats.org/officeDocument/2006/relationships/tags" Target="../tags/tag18.xml"/></Relationships>
</file>

<file path=ppt/slides/_rels/slide18.xml.rels><?xml version="1.0" encoding="UTF-8" standalone="yes"?>
<Relationships xmlns="http://schemas.openxmlformats.org/package/2006/relationships"><Relationship Id="rId2" Type="http://schemas.openxmlformats.org/officeDocument/2006/relationships/slideLayout" Target="../slideLayouts/slideLayout3.xml"/><Relationship Id="rId1" Type="http://schemas.openxmlformats.org/officeDocument/2006/relationships/tags" Target="../tags/tag19.xml"/></Relationships>
</file>

<file path=ppt/slides/_rels/slide2.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tags" Target="../tags/tag3.xml"/></Relationships>
</file>

<file path=ppt/slides/_rels/slide3.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tags" Target="../tags/tag4.xml"/></Relationships>
</file>

<file path=ppt/slides/_rels/slide4.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tags" Target="../tags/tag5.xml"/></Relationships>
</file>

<file path=ppt/slides/_rels/slide5.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tags" Target="../tags/tag6.xml"/></Relationships>
</file>

<file path=ppt/slides/_rels/slide6.xml.rels><?xml version="1.0" encoding="UTF-8" standalone="yes"?>
<Relationships xmlns="http://schemas.openxmlformats.org/package/2006/relationships"><Relationship Id="rId2" Type="http://schemas.openxmlformats.org/officeDocument/2006/relationships/slideLayout" Target="../slideLayouts/slideLayout3.xml"/><Relationship Id="rId1" Type="http://schemas.openxmlformats.org/officeDocument/2006/relationships/tags" Target="../tags/tag7.xml"/></Relationships>
</file>

<file path=ppt/slides/_rels/slide7.xml.rels><?xml version="1.0" encoding="UTF-8" standalone="yes"?>
<Relationships xmlns="http://schemas.openxmlformats.org/package/2006/relationships"><Relationship Id="rId2" Type="http://schemas.openxmlformats.org/officeDocument/2006/relationships/slideLayout" Target="../slideLayouts/slideLayout3.xml"/><Relationship Id="rId1" Type="http://schemas.openxmlformats.org/officeDocument/2006/relationships/tags" Target="../tags/tag8.xml"/></Relationships>
</file>

<file path=ppt/slides/_rels/slide8.xml.rels><?xml version="1.0" encoding="UTF-8" standalone="yes"?>
<Relationships xmlns="http://schemas.openxmlformats.org/package/2006/relationships"><Relationship Id="rId2" Type="http://schemas.openxmlformats.org/officeDocument/2006/relationships/slideLayout" Target="../slideLayouts/slideLayout3.xml"/><Relationship Id="rId1" Type="http://schemas.openxmlformats.org/officeDocument/2006/relationships/tags" Target="../tags/tag9.xml"/></Relationships>
</file>

<file path=ppt/slides/_rels/slide9.xml.rels><?xml version="1.0" encoding="UTF-8" standalone="yes"?>
<Relationships xmlns="http://schemas.openxmlformats.org/package/2006/relationships"><Relationship Id="rId2" Type="http://schemas.openxmlformats.org/officeDocument/2006/relationships/slideLayout" Target="../slideLayouts/slideLayout3.xml"/><Relationship Id="rId1" Type="http://schemas.openxmlformats.org/officeDocument/2006/relationships/tags" Target="../tags/tag1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dirty="0"/>
              <a:t>Section 2.3</a:t>
            </a:r>
          </a:p>
        </p:txBody>
      </p:sp>
      <p:sp>
        <p:nvSpPr>
          <p:cNvPr id="2" name="Text Placeholder 1"/>
          <p:cNvSpPr>
            <a:spLocks noGrp="1"/>
          </p:cNvSpPr>
          <p:nvPr>
            <p:ph type="body" sz="quarter" idx="10"/>
          </p:nvPr>
        </p:nvSpPr>
        <p:spPr/>
        <p:txBody>
          <a:bodyPr/>
          <a:lstStyle/>
          <a:p>
            <a:pPr algn="ctr"/>
            <a:r>
              <a:t>Data Classifications</a:t>
            </a:r>
          </a:p>
        </p:txBody>
      </p:sp>
    </p:spTree>
    <p:custDataLst>
      <p:tags r:id="rId1"/>
    </p:custData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Definition: </a:t>
            </a:r>
            <a:r>
              <a:rPr dirty="0"/>
              <a:t>Level Of Measurement</a:t>
            </a:r>
          </a:p>
        </p:txBody>
      </p:sp>
      <p:sp>
        <p:nvSpPr>
          <p:cNvPr id="3" name="Text Placeholder 2"/>
          <p:cNvSpPr>
            <a:spLocks noGrp="1"/>
          </p:cNvSpPr>
          <p:nvPr>
            <p:ph type="body" sz="quarter" idx="10"/>
          </p:nvPr>
        </p:nvSpPr>
        <p:spPr>
          <a:xfrm>
            <a:off x="457200" y="1082078"/>
            <a:ext cx="8229600" cy="1508722"/>
          </a:xfrm>
        </p:spPr>
        <p:txBody>
          <a:bodyPr>
            <a:normAutofit/>
          </a:bodyPr>
          <a:lstStyle/>
          <a:p>
            <a:r>
              <a:rPr sz="2800" dirty="0"/>
              <a:t>The quality of data is referred to as the </a:t>
            </a:r>
            <a:r>
              <a:rPr sz="2800" b="1" dirty="0"/>
              <a:t>level of measurement</a:t>
            </a:r>
            <a:r>
              <a:rPr sz="2800" dirty="0"/>
              <a:t>.</a:t>
            </a:r>
          </a:p>
          <a:p>
            <a:endParaRPr sz="2800" dirty="0"/>
          </a:p>
        </p:txBody>
      </p:sp>
    </p:spTree>
    <p:custDataLst>
      <p:tags r:id="rId1"/>
    </p:custData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Definition: </a:t>
            </a:r>
            <a:r>
              <a:rPr dirty="0"/>
              <a:t>Nominal Data</a:t>
            </a:r>
          </a:p>
        </p:txBody>
      </p:sp>
      <p:sp>
        <p:nvSpPr>
          <p:cNvPr id="3" name="Text Placeholder 2"/>
          <p:cNvSpPr>
            <a:spLocks noGrp="1"/>
          </p:cNvSpPr>
          <p:nvPr>
            <p:ph type="body" sz="quarter" idx="10"/>
          </p:nvPr>
        </p:nvSpPr>
        <p:spPr>
          <a:xfrm>
            <a:off x="457200" y="1082078"/>
            <a:ext cx="8229600" cy="1584922"/>
          </a:xfrm>
        </p:spPr>
        <p:txBody>
          <a:bodyPr>
            <a:normAutofit/>
          </a:bodyPr>
          <a:lstStyle/>
          <a:p>
            <a:r>
              <a:rPr sz="2800" dirty="0"/>
              <a:t>Data that represent whether a variable possesses some characteristic are called </a:t>
            </a:r>
            <a:r>
              <a:rPr sz="2800" b="1" dirty="0"/>
              <a:t>nominal data</a:t>
            </a:r>
            <a:r>
              <a:rPr sz="2800" dirty="0"/>
              <a:t>.</a:t>
            </a:r>
          </a:p>
          <a:p>
            <a:endParaRPr sz="2800" dirty="0"/>
          </a:p>
        </p:txBody>
      </p:sp>
    </p:spTree>
    <p:custDataLst>
      <p:tags r:id="rId1"/>
    </p:custData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Definition: </a:t>
            </a:r>
            <a:r>
              <a:rPr dirty="0"/>
              <a:t>Ordinal Data</a:t>
            </a:r>
          </a:p>
        </p:txBody>
      </p:sp>
      <p:sp>
        <p:nvSpPr>
          <p:cNvPr id="3" name="Text Placeholder 2"/>
          <p:cNvSpPr>
            <a:spLocks noGrp="1"/>
          </p:cNvSpPr>
          <p:nvPr>
            <p:ph type="body" sz="quarter" idx="10"/>
          </p:nvPr>
        </p:nvSpPr>
        <p:spPr>
          <a:xfrm>
            <a:off x="457200" y="1082078"/>
            <a:ext cx="8229600" cy="1584922"/>
          </a:xfrm>
        </p:spPr>
        <p:txBody>
          <a:bodyPr>
            <a:normAutofit/>
          </a:bodyPr>
          <a:lstStyle/>
          <a:p>
            <a:r>
              <a:rPr sz="2800" b="1" dirty="0"/>
              <a:t>Ordinal data</a:t>
            </a:r>
            <a:r>
              <a:rPr sz="2800" dirty="0"/>
              <a:t> represent categories that have some associated order.</a:t>
            </a:r>
          </a:p>
          <a:p>
            <a:endParaRPr sz="2800" dirty="0"/>
          </a:p>
        </p:txBody>
      </p:sp>
    </p:spTree>
    <p:custDataLst>
      <p:tags r:id="rId1"/>
    </p:custData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Definition: </a:t>
            </a:r>
            <a:r>
              <a:rPr dirty="0"/>
              <a:t>Interval</a:t>
            </a:r>
            <a:r>
              <a:rPr lang="en-US" dirty="0"/>
              <a:t> Data</a:t>
            </a:r>
            <a:endParaRPr dirty="0"/>
          </a:p>
        </p:txBody>
      </p:sp>
      <p:sp>
        <p:nvSpPr>
          <p:cNvPr id="3" name="Text Placeholder 2"/>
          <p:cNvSpPr>
            <a:spLocks noGrp="1"/>
          </p:cNvSpPr>
          <p:nvPr>
            <p:ph type="body" sz="quarter" idx="10"/>
          </p:nvPr>
        </p:nvSpPr>
        <p:spPr>
          <a:xfrm>
            <a:off x="457200" y="1082078"/>
            <a:ext cx="8229600" cy="1584922"/>
          </a:xfrm>
        </p:spPr>
        <p:txBody>
          <a:bodyPr>
            <a:normAutofit/>
          </a:bodyPr>
          <a:lstStyle/>
          <a:p>
            <a:r>
              <a:rPr sz="2800" dirty="0"/>
              <a:t>If the data can be ordered and the arithmetic difference is meaningful, the data are </a:t>
            </a:r>
            <a:r>
              <a:rPr sz="2800" b="1" dirty="0"/>
              <a:t>interval</a:t>
            </a:r>
            <a:r>
              <a:rPr sz="2800" dirty="0"/>
              <a:t>.</a:t>
            </a:r>
          </a:p>
          <a:p>
            <a:endParaRPr sz="2800" dirty="0"/>
          </a:p>
        </p:txBody>
      </p:sp>
    </p:spTree>
    <p:custDataLst>
      <p:tags r:id="rId1"/>
    </p:custData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Definition: </a:t>
            </a:r>
            <a:r>
              <a:rPr dirty="0"/>
              <a:t>Ratio Data</a:t>
            </a:r>
          </a:p>
        </p:txBody>
      </p:sp>
      <p:sp>
        <p:nvSpPr>
          <p:cNvPr id="3" name="Text Placeholder 2"/>
          <p:cNvSpPr>
            <a:spLocks noGrp="1"/>
          </p:cNvSpPr>
          <p:nvPr>
            <p:ph type="body" sz="quarter" idx="10"/>
          </p:nvPr>
        </p:nvSpPr>
        <p:spPr>
          <a:xfrm>
            <a:off x="457200" y="1082078"/>
            <a:ext cx="8229600" cy="1965922"/>
          </a:xfrm>
        </p:spPr>
        <p:txBody>
          <a:bodyPr>
            <a:normAutofit/>
          </a:bodyPr>
          <a:lstStyle/>
          <a:p>
            <a:r>
              <a:rPr sz="2800" b="1" dirty="0"/>
              <a:t>Ratio data</a:t>
            </a:r>
            <a:r>
              <a:rPr sz="2800" dirty="0"/>
              <a:t> are similar to interval data, except that they have a meaningful zero point and the ratio of two data points is meaningful.</a:t>
            </a:r>
          </a:p>
          <a:p>
            <a:endParaRPr sz="2800" dirty="0"/>
          </a:p>
        </p:txBody>
      </p:sp>
    </p:spTree>
    <p:custDataLst>
      <p:tags r:id="rId1"/>
    </p:custData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2 Determining the Level of Measurement of a Variable</a:t>
            </a:r>
            <a:r>
              <a:rPr lang="en-US" dirty="0"/>
              <a:t>—Slide 1</a:t>
            </a:r>
            <a:endParaRPr dirty="0"/>
          </a:p>
        </p:txBody>
      </p:sp>
      <p:sp>
        <p:nvSpPr>
          <p:cNvPr id="3" name="Text Placeholder 2"/>
          <p:cNvSpPr>
            <a:spLocks noGrp="1"/>
          </p:cNvSpPr>
          <p:nvPr>
            <p:ph type="body" sz="quarter" idx="10"/>
          </p:nvPr>
        </p:nvSpPr>
        <p:spPr/>
        <p:txBody>
          <a:bodyPr>
            <a:normAutofit fontScale="92500" lnSpcReduction="10000"/>
          </a:bodyPr>
          <a:lstStyle/>
          <a:p>
            <a:r>
              <a:rPr sz="2800" dirty="0"/>
              <a:t>Determine the level of measurement (nominal, ordinal, interval, or ratio) for each of the following variables.</a:t>
            </a:r>
          </a:p>
          <a:p>
            <a:pPr marL="538163" indent="-538163">
              <a:defRPr sz="2800"/>
            </a:pPr>
            <a:r>
              <a:rPr lang="en-US" dirty="0"/>
              <a:t>a.	</a:t>
            </a:r>
            <a:r>
              <a:rPr dirty="0"/>
              <a:t>​</a:t>
            </a:r>
            <a:r>
              <a:rPr sz="2800" dirty="0"/>
              <a:t>The number of gigabytes of data that a person uses on their mobile data plan.</a:t>
            </a:r>
          </a:p>
          <a:p>
            <a:pPr marL="538163" indent="-538163">
              <a:defRPr sz="2800"/>
            </a:pPr>
            <a:r>
              <a:rPr lang="en-US" dirty="0"/>
              <a:t>b.	</a:t>
            </a:r>
            <a:r>
              <a:rPr dirty="0"/>
              <a:t>​</a:t>
            </a:r>
            <a:r>
              <a:rPr sz="2800" dirty="0"/>
              <a:t>A student's response on a faculty evaluation: strongly disagree, disagree, somewhat disagree, somewhat agree, agree, strongly agree.</a:t>
            </a:r>
          </a:p>
          <a:p>
            <a:pPr marL="538163" indent="-538163">
              <a:defRPr sz="2800"/>
            </a:pPr>
            <a:r>
              <a:rPr lang="en-US" sz="2800" dirty="0"/>
              <a:t>c.	</a:t>
            </a:r>
            <a:r>
              <a:rPr sz="2800" dirty="0"/>
              <a:t>A patient's temperature (in degrees </a:t>
            </a:r>
            <a:r>
              <a:rPr sz="2800" dirty="0" err="1"/>
              <a:t>Farenheit</a:t>
            </a:r>
            <a:r>
              <a:rPr sz="2800" dirty="0"/>
              <a:t>) who has a fever.</a:t>
            </a:r>
          </a:p>
          <a:p>
            <a:pPr marL="538163" indent="-538163">
              <a:defRPr sz="2800"/>
            </a:pPr>
            <a:r>
              <a:rPr lang="en-US" sz="2800" dirty="0"/>
              <a:t>d.	</a:t>
            </a:r>
            <a:r>
              <a:rPr sz="2800" dirty="0"/>
              <a:t>A customer's response to a survey asking for their preferred brand of golf shoes: </a:t>
            </a:r>
            <a:r>
              <a:rPr sz="2800" dirty="0" err="1"/>
              <a:t>Footjoy</a:t>
            </a:r>
            <a:r>
              <a:rPr sz="2800" dirty="0"/>
              <a:t>, Nike, Adidas, Puma, or Ecco.</a:t>
            </a:r>
          </a:p>
        </p:txBody>
      </p:sp>
    </p:spTree>
    <p:custDataLst>
      <p:tags r:id="rId1"/>
    </p:custData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2 Determining the Level of Measurement of a Variable</a:t>
            </a:r>
            <a:r>
              <a:rPr lang="en-US" dirty="0"/>
              <a:t>—Slide 2</a:t>
            </a:r>
            <a:endParaRPr dirty="0"/>
          </a:p>
        </p:txBody>
      </p:sp>
      <p:sp>
        <p:nvSpPr>
          <p:cNvPr id="3" name="Text Placeholder 2"/>
          <p:cNvSpPr>
            <a:spLocks noGrp="1"/>
          </p:cNvSpPr>
          <p:nvPr>
            <p:ph type="body" sz="quarter" idx="10"/>
          </p:nvPr>
        </p:nvSpPr>
        <p:spPr/>
        <p:txBody>
          <a:bodyPr>
            <a:normAutofit/>
          </a:bodyPr>
          <a:lstStyle/>
          <a:p>
            <a:r>
              <a:rPr sz="2800" b="1" dirty="0"/>
              <a:t>Solution</a:t>
            </a:r>
          </a:p>
          <a:p>
            <a:pPr marL="538163" indent="-538163">
              <a:defRPr sz="2800"/>
            </a:pPr>
            <a:r>
              <a:rPr lang="en-US" dirty="0"/>
              <a:t>a.	</a:t>
            </a:r>
            <a:r>
              <a:rPr dirty="0"/>
              <a:t>​</a:t>
            </a:r>
            <a:r>
              <a:rPr sz="2800" dirty="0"/>
              <a:t>The number of gigabytes used has a meaningful zero point and the ratio of two values for gigabyte usage is meaningful. That is, one who uses </a:t>
            </a:r>
            <a:r>
              <a:rPr sz="2800" dirty="0">
                <a:latin typeface="Cambria Math"/>
              </a:rPr>
              <a:t>16</a:t>
            </a:r>
            <a:r>
              <a:rPr sz="2800" dirty="0"/>
              <a:t> gigabytes when compared to one who uses </a:t>
            </a:r>
            <a:r>
              <a:rPr sz="2800" dirty="0">
                <a:latin typeface="Cambria Math"/>
              </a:rPr>
              <a:t>4</a:t>
            </a:r>
            <a:r>
              <a:rPr sz="2800" dirty="0"/>
              <a:t> gigabytes, a ratio of </a:t>
            </a:r>
            <a:r>
              <a:rPr sz="2800" dirty="0">
                <a:latin typeface="Cambria Math"/>
              </a:rPr>
              <a:t>4</a:t>
            </a:r>
            <a:r>
              <a:rPr sz="2800" dirty="0"/>
              <a:t> can be calculated indicating that the customer using </a:t>
            </a:r>
            <a:r>
              <a:rPr sz="2800" dirty="0">
                <a:latin typeface="Cambria Math"/>
              </a:rPr>
              <a:t>16</a:t>
            </a:r>
            <a:r>
              <a:rPr sz="2800" dirty="0"/>
              <a:t> gigabytes has used four times as much data as the customer using </a:t>
            </a:r>
            <a:r>
              <a:rPr sz="2800" dirty="0">
                <a:latin typeface="Cambria Math"/>
              </a:rPr>
              <a:t>4</a:t>
            </a:r>
            <a:r>
              <a:rPr sz="2800" dirty="0"/>
              <a:t> gigabytes. Thus, the number of gigabytes used is measured on the ratio scale.</a:t>
            </a:r>
          </a:p>
        </p:txBody>
      </p:sp>
    </p:spTree>
    <p:custDataLst>
      <p:tags r:id="rId1"/>
    </p:custData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2 Determining the Level of Measurement of a Variable</a:t>
            </a:r>
            <a:r>
              <a:rPr lang="en-US" dirty="0"/>
              <a:t>—Slide 3</a:t>
            </a:r>
            <a:endParaRPr dirty="0"/>
          </a:p>
        </p:txBody>
      </p:sp>
      <p:sp>
        <p:nvSpPr>
          <p:cNvPr id="3" name="Text Placeholder 2"/>
          <p:cNvSpPr>
            <a:spLocks noGrp="1"/>
          </p:cNvSpPr>
          <p:nvPr>
            <p:ph type="body" sz="quarter" idx="10"/>
          </p:nvPr>
        </p:nvSpPr>
        <p:spPr/>
        <p:txBody>
          <a:bodyPr>
            <a:normAutofit/>
          </a:bodyPr>
          <a:lstStyle/>
          <a:p>
            <a:pPr marL="538163" indent="-538163">
              <a:defRPr sz="2800"/>
            </a:pPr>
            <a:r>
              <a:rPr lang="en-US" dirty="0"/>
              <a:t>b.	</a:t>
            </a:r>
            <a:r>
              <a:rPr dirty="0"/>
              <a:t>​</a:t>
            </a:r>
            <a:r>
              <a:rPr sz="2800" dirty="0"/>
              <a:t>The student's response on the faculty evaluation is measured on the ordinal scale since we can have some order associated with the responses but cannot perform arithmetic operations.</a:t>
            </a:r>
          </a:p>
          <a:p>
            <a:pPr marL="538163" indent="-538163">
              <a:defRPr sz="2800"/>
            </a:pPr>
            <a:r>
              <a:rPr lang="en-US" dirty="0"/>
              <a:t>c.	</a:t>
            </a:r>
            <a:r>
              <a:rPr dirty="0"/>
              <a:t>​</a:t>
            </a:r>
            <a:r>
              <a:rPr sz="2800" dirty="0"/>
              <a:t>As stated earlier in the text, temperature (measured in degrees Celsius or degrees Fahrenheit) is measured on the interval scale. In this case, </a:t>
            </a:r>
            <a:r>
              <a:rPr sz="2800" dirty="0">
                <a:latin typeface="Cambria Math"/>
              </a:rPr>
              <a:t>0</a:t>
            </a:r>
            <a:r>
              <a:rPr sz="2800" dirty="0"/>
              <a:t> degrees Fahrenheit does not mean the absence of temperature which prevents us from calculating meaningful ratios.</a:t>
            </a:r>
          </a:p>
        </p:txBody>
      </p:sp>
    </p:spTree>
    <p:custDataLst>
      <p:tags r:id="rId1"/>
    </p:custData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2 Determining the Level of Measurement of a Variable</a:t>
            </a:r>
            <a:r>
              <a:rPr lang="en-US" dirty="0"/>
              <a:t>—Slide 4</a:t>
            </a:r>
            <a:endParaRPr dirty="0"/>
          </a:p>
        </p:txBody>
      </p:sp>
      <p:sp>
        <p:nvSpPr>
          <p:cNvPr id="3" name="Text Placeholder 2"/>
          <p:cNvSpPr>
            <a:spLocks noGrp="1"/>
          </p:cNvSpPr>
          <p:nvPr>
            <p:ph type="body" sz="quarter" idx="10"/>
          </p:nvPr>
        </p:nvSpPr>
        <p:spPr/>
        <p:txBody>
          <a:bodyPr>
            <a:normAutofit/>
          </a:bodyPr>
          <a:lstStyle/>
          <a:p>
            <a:pPr marL="538163" indent="-538163">
              <a:defRPr sz="2800"/>
            </a:pPr>
            <a:r>
              <a:rPr lang="en-US" dirty="0"/>
              <a:t>d.	</a:t>
            </a:r>
            <a:r>
              <a:rPr dirty="0"/>
              <a:t>​</a:t>
            </a:r>
            <a:r>
              <a:rPr sz="2800" dirty="0"/>
              <a:t>The customer's response will be only the name of the shoe brand. We cannot perform any arithmetic operations or ranking. Additionally, by the name only, one brand cannot be considered more (or better) than the other. Thus, shoe brand is measured on the nominal scale.</a:t>
            </a:r>
          </a:p>
        </p:txBody>
      </p:sp>
    </p:spTree>
    <p:custDataLst>
      <p:tags r:id="rId1"/>
    </p:custData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Definition: </a:t>
            </a:r>
            <a:r>
              <a:rPr dirty="0"/>
              <a:t>Qualitative Data</a:t>
            </a:r>
          </a:p>
        </p:txBody>
      </p:sp>
      <p:sp>
        <p:nvSpPr>
          <p:cNvPr id="3" name="Text Placeholder 2"/>
          <p:cNvSpPr>
            <a:spLocks noGrp="1"/>
          </p:cNvSpPr>
          <p:nvPr>
            <p:ph type="body" sz="quarter" idx="10"/>
          </p:nvPr>
        </p:nvSpPr>
        <p:spPr>
          <a:xfrm>
            <a:off x="457200" y="1082078"/>
            <a:ext cx="8229600" cy="2423122"/>
          </a:xfrm>
        </p:spPr>
        <p:txBody>
          <a:bodyPr>
            <a:normAutofit/>
          </a:bodyPr>
          <a:lstStyle/>
          <a:p>
            <a:r>
              <a:rPr sz="2800" b="1" dirty="0"/>
              <a:t>Qualitative data</a:t>
            </a:r>
            <a:r>
              <a:rPr sz="2800" dirty="0"/>
              <a:t> are</a:t>
            </a:r>
            <a:r>
              <a:rPr lang="en-US" sz="2800" dirty="0"/>
              <a:t> </a:t>
            </a:r>
            <a:r>
              <a:rPr sz="2800" dirty="0"/>
              <a:t>measurements that can change in kind, but not in degree. Qualitative measurements often consist of labels or descriptions and do not have naturally occurring numerical values.</a:t>
            </a:r>
          </a:p>
          <a:p>
            <a:endParaRPr sz="2800" dirty="0"/>
          </a:p>
        </p:txBody>
      </p:sp>
    </p:spTree>
    <p:custDataLst>
      <p:tags r:id="rId1"/>
    </p:custData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Definition: </a:t>
            </a:r>
            <a:r>
              <a:rPr dirty="0"/>
              <a:t>Quantitative Data</a:t>
            </a:r>
          </a:p>
        </p:txBody>
      </p:sp>
      <p:sp>
        <p:nvSpPr>
          <p:cNvPr id="3" name="Text Placeholder 2"/>
          <p:cNvSpPr>
            <a:spLocks noGrp="1"/>
          </p:cNvSpPr>
          <p:nvPr>
            <p:ph type="body" sz="quarter" idx="10"/>
          </p:nvPr>
        </p:nvSpPr>
        <p:spPr>
          <a:xfrm>
            <a:off x="457200" y="1082078"/>
            <a:ext cx="8229600" cy="2346922"/>
          </a:xfrm>
        </p:spPr>
        <p:txBody>
          <a:bodyPr>
            <a:normAutofit/>
          </a:bodyPr>
          <a:lstStyle/>
          <a:p>
            <a:r>
              <a:rPr sz="2800" b="1" dirty="0"/>
              <a:t>Quantitative data</a:t>
            </a:r>
            <a:r>
              <a:rPr sz="2800" dirty="0"/>
              <a:t> are measurements that change in magnitude from trial to trial such that some order or ranking can be applied. Quantitative variables can be measured using a naturally occurring numerical scale.</a:t>
            </a:r>
          </a:p>
          <a:p>
            <a:endParaRPr sz="2800" dirty="0"/>
          </a:p>
        </p:txBody>
      </p:sp>
    </p:spTree>
    <p:custDataLst>
      <p:tags r:id="rId1"/>
    </p:custData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Definition: </a:t>
            </a:r>
            <a:r>
              <a:rPr dirty="0"/>
              <a:t>Discrete</a:t>
            </a:r>
            <a:r>
              <a:rPr lang="en-US" dirty="0"/>
              <a:t> Data</a:t>
            </a:r>
            <a:endParaRPr dirty="0"/>
          </a:p>
        </p:txBody>
      </p:sp>
      <p:sp>
        <p:nvSpPr>
          <p:cNvPr id="3" name="Text Placeholder 2"/>
          <p:cNvSpPr>
            <a:spLocks noGrp="1"/>
          </p:cNvSpPr>
          <p:nvPr>
            <p:ph type="body" sz="quarter" idx="10"/>
          </p:nvPr>
        </p:nvSpPr>
        <p:spPr>
          <a:xfrm>
            <a:off x="457200" y="1082078"/>
            <a:ext cx="8229600" cy="1889722"/>
          </a:xfrm>
        </p:spPr>
        <p:txBody>
          <a:bodyPr>
            <a:normAutofit/>
          </a:bodyPr>
          <a:lstStyle/>
          <a:p>
            <a:r>
              <a:rPr sz="2800" dirty="0"/>
              <a:t>Data in which the observations are restricted to a set of values (such as </a:t>
            </a:r>
            <a:r>
              <a:rPr sz="2800" dirty="0">
                <a:latin typeface="Cambria Math"/>
              </a:rPr>
              <a:t>1</a:t>
            </a:r>
            <a:r>
              <a:rPr sz="2800" dirty="0"/>
              <a:t>, </a:t>
            </a:r>
            <a:r>
              <a:rPr sz="2800" dirty="0">
                <a:latin typeface="Cambria Math"/>
              </a:rPr>
              <a:t>2</a:t>
            </a:r>
            <a:r>
              <a:rPr sz="2800" dirty="0"/>
              <a:t>, </a:t>
            </a:r>
            <a:r>
              <a:rPr sz="2800" dirty="0">
                <a:latin typeface="Cambria Math"/>
              </a:rPr>
              <a:t>3</a:t>
            </a:r>
            <a:r>
              <a:rPr sz="2800" dirty="0"/>
              <a:t>, </a:t>
            </a:r>
            <a:r>
              <a:rPr sz="2800" dirty="0">
                <a:latin typeface="Cambria Math"/>
              </a:rPr>
              <a:t>4</a:t>
            </a:r>
            <a:r>
              <a:rPr sz="2800" dirty="0"/>
              <a:t>) that possesses gaps are </a:t>
            </a:r>
            <a:r>
              <a:rPr sz="2800" b="1" dirty="0"/>
              <a:t>discrete</a:t>
            </a:r>
            <a:r>
              <a:rPr sz="2800" dirty="0"/>
              <a:t>.</a:t>
            </a:r>
          </a:p>
          <a:p>
            <a:endParaRPr sz="2800" dirty="0"/>
          </a:p>
        </p:txBody>
      </p:sp>
    </p:spTree>
    <p:custDataLst>
      <p:tags r:id="rId1"/>
    </p:custData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Definition: </a:t>
            </a:r>
            <a:r>
              <a:rPr dirty="0"/>
              <a:t>Continuous</a:t>
            </a:r>
            <a:r>
              <a:rPr lang="en-US" dirty="0"/>
              <a:t> Data</a:t>
            </a:r>
            <a:endParaRPr dirty="0"/>
          </a:p>
        </p:txBody>
      </p:sp>
      <p:sp>
        <p:nvSpPr>
          <p:cNvPr id="3" name="Text Placeholder 2"/>
          <p:cNvSpPr>
            <a:spLocks noGrp="1"/>
          </p:cNvSpPr>
          <p:nvPr>
            <p:ph type="body" sz="quarter" idx="10"/>
          </p:nvPr>
        </p:nvSpPr>
        <p:spPr>
          <a:xfrm>
            <a:off x="457200" y="1082078"/>
            <a:ext cx="8229600" cy="1508722"/>
          </a:xfrm>
        </p:spPr>
        <p:txBody>
          <a:bodyPr>
            <a:normAutofit/>
          </a:bodyPr>
          <a:lstStyle/>
          <a:p>
            <a:r>
              <a:rPr sz="2800" dirty="0"/>
              <a:t>Data that can take on any value within some interval are </a:t>
            </a:r>
            <a:r>
              <a:rPr sz="2800" b="1" dirty="0"/>
              <a:t>continuous</a:t>
            </a:r>
            <a:r>
              <a:rPr sz="2800" dirty="0"/>
              <a:t>.</a:t>
            </a:r>
          </a:p>
          <a:p>
            <a:endParaRPr sz="2800" dirty="0"/>
          </a:p>
        </p:txBody>
      </p:sp>
    </p:spTree>
    <p:custDataLst>
      <p:tags r:id="rId1"/>
    </p:custData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1 Classifying Data</a:t>
            </a:r>
            <a:r>
              <a:rPr lang="en-US" dirty="0"/>
              <a:t>—Slide 1</a:t>
            </a:r>
            <a:endParaRPr dirty="0"/>
          </a:p>
        </p:txBody>
      </p:sp>
      <p:sp>
        <p:nvSpPr>
          <p:cNvPr id="3" name="Text Placeholder 2"/>
          <p:cNvSpPr>
            <a:spLocks noGrp="1"/>
          </p:cNvSpPr>
          <p:nvPr>
            <p:ph type="body" sz="quarter" idx="10"/>
          </p:nvPr>
        </p:nvSpPr>
        <p:spPr/>
        <p:txBody>
          <a:bodyPr>
            <a:normAutofit/>
          </a:bodyPr>
          <a:lstStyle/>
          <a:p>
            <a:r>
              <a:rPr sz="2800" dirty="0"/>
              <a:t>State whether each of the following variables is qualitative or quantitative. If the variable is quantitative, indicate whether it is discrete or continuous.</a:t>
            </a:r>
          </a:p>
          <a:p>
            <a:pPr marL="538163" indent="-538163">
              <a:defRPr sz="2800"/>
            </a:pPr>
            <a:r>
              <a:rPr lang="en-US" dirty="0"/>
              <a:t>a.	</a:t>
            </a:r>
            <a:r>
              <a:rPr dirty="0"/>
              <a:t>​</a:t>
            </a:r>
            <a:r>
              <a:rPr sz="2800" dirty="0"/>
              <a:t>Political party affiliation</a:t>
            </a:r>
          </a:p>
          <a:p>
            <a:pPr marL="538163" indent="-538163">
              <a:defRPr sz="2800"/>
            </a:pPr>
            <a:r>
              <a:rPr lang="en-US" dirty="0"/>
              <a:t>b.	</a:t>
            </a:r>
            <a:r>
              <a:rPr dirty="0"/>
              <a:t>​</a:t>
            </a:r>
            <a:r>
              <a:rPr sz="2800" dirty="0"/>
              <a:t>Amount of time spent on the computer</a:t>
            </a:r>
          </a:p>
          <a:p>
            <a:pPr marL="538163" indent="-538163">
              <a:defRPr sz="2800"/>
            </a:pPr>
            <a:r>
              <a:rPr lang="en-US" dirty="0"/>
              <a:t>c.	</a:t>
            </a:r>
            <a:r>
              <a:rPr dirty="0"/>
              <a:t>​</a:t>
            </a:r>
            <a:r>
              <a:rPr sz="2800" dirty="0"/>
              <a:t>Marital status</a:t>
            </a:r>
          </a:p>
          <a:p>
            <a:pPr marL="538163" indent="-538163">
              <a:defRPr sz="2800"/>
            </a:pPr>
            <a:r>
              <a:rPr lang="en-US" sz="2800" dirty="0"/>
              <a:t>d.	</a:t>
            </a:r>
            <a:r>
              <a:rPr sz="2800" dirty="0"/>
              <a:t>Number of online orders made per month</a:t>
            </a:r>
          </a:p>
        </p:txBody>
      </p:sp>
    </p:spTree>
    <p:custDataLst>
      <p:tags r:id="rId1"/>
    </p:custData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 Classifying Data</a:t>
            </a:r>
            <a:r>
              <a:rPr lang="en-US" dirty="0"/>
              <a:t>—Slide 2</a:t>
            </a:r>
            <a:endParaRPr dirty="0"/>
          </a:p>
        </p:txBody>
      </p:sp>
      <p:sp>
        <p:nvSpPr>
          <p:cNvPr id="3" name="Text Placeholder 2"/>
          <p:cNvSpPr>
            <a:spLocks noGrp="1"/>
          </p:cNvSpPr>
          <p:nvPr>
            <p:ph type="body" sz="quarter" idx="10"/>
          </p:nvPr>
        </p:nvSpPr>
        <p:spPr/>
        <p:txBody>
          <a:bodyPr>
            <a:normAutofit/>
          </a:bodyPr>
          <a:lstStyle/>
          <a:p>
            <a:r>
              <a:rPr sz="2800" b="1" dirty="0"/>
              <a:t>Solution</a:t>
            </a:r>
          </a:p>
          <a:p>
            <a:pPr marL="538163" indent="-538163">
              <a:tabLst>
                <a:tab pos="538163" algn="l"/>
              </a:tabLst>
              <a:defRPr sz="2800"/>
            </a:pPr>
            <a:r>
              <a:rPr lang="en-US" dirty="0"/>
              <a:t>a.	</a:t>
            </a:r>
            <a:r>
              <a:rPr dirty="0"/>
              <a:t>​</a:t>
            </a:r>
            <a:r>
              <a:rPr sz="2800" dirty="0"/>
              <a:t>Examples of political party affiliation are Republican, Democrat, Independent, etc. These are qualitative measurements because they identify the party by name only and we are unable to perform any arithmetic operations or establish distances between parties. Thus, political party affiliation is a qualitative variable.</a:t>
            </a:r>
          </a:p>
        </p:txBody>
      </p:sp>
    </p:spTree>
    <p:custDataLst>
      <p:tags r:id="rId1"/>
    </p:custData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 Classifying Data</a:t>
            </a:r>
            <a:r>
              <a:rPr lang="en-US" dirty="0"/>
              <a:t>—Slide 3</a:t>
            </a:r>
            <a:endParaRPr dirty="0"/>
          </a:p>
        </p:txBody>
      </p:sp>
      <p:sp>
        <p:nvSpPr>
          <p:cNvPr id="3" name="Text Placeholder 2"/>
          <p:cNvSpPr>
            <a:spLocks noGrp="1"/>
          </p:cNvSpPr>
          <p:nvPr>
            <p:ph type="body" sz="quarter" idx="10"/>
          </p:nvPr>
        </p:nvSpPr>
        <p:spPr/>
        <p:txBody>
          <a:bodyPr>
            <a:normAutofit/>
          </a:bodyPr>
          <a:lstStyle/>
          <a:p>
            <a:pPr marL="538163" indent="-538163">
              <a:defRPr sz="2800"/>
            </a:pPr>
            <a:r>
              <a:rPr lang="en-US" dirty="0"/>
              <a:t>b.	</a:t>
            </a:r>
            <a:r>
              <a:rPr dirty="0"/>
              <a:t>​</a:t>
            </a:r>
            <a:r>
              <a:rPr sz="2800" dirty="0"/>
              <a:t>Examples of time spent on the computer could be any value from a few seconds to a large number of hours. Also, depending on the quality of the measurement, time could be recorded (or reported) in any number of significant digits. With that said, time spent on the computer is a quantitative, continuous random variable.</a:t>
            </a:r>
          </a:p>
        </p:txBody>
      </p:sp>
    </p:spTree>
    <p:custDataLst>
      <p:tags r:id="rId1"/>
    </p:custData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 Classifying Data</a:t>
            </a:r>
            <a:r>
              <a:rPr lang="en-US" dirty="0"/>
              <a:t>—Slide 4</a:t>
            </a:r>
            <a:endParaRPr dirty="0"/>
          </a:p>
        </p:txBody>
      </p:sp>
      <p:sp>
        <p:nvSpPr>
          <p:cNvPr id="3" name="Text Placeholder 2"/>
          <p:cNvSpPr>
            <a:spLocks noGrp="1"/>
          </p:cNvSpPr>
          <p:nvPr>
            <p:ph type="body" sz="quarter" idx="10"/>
          </p:nvPr>
        </p:nvSpPr>
        <p:spPr/>
        <p:txBody>
          <a:bodyPr>
            <a:normAutofit/>
          </a:bodyPr>
          <a:lstStyle/>
          <a:p>
            <a:pPr marL="538163" indent="-538163">
              <a:defRPr sz="2800"/>
            </a:pPr>
            <a:r>
              <a:rPr lang="en-US" dirty="0"/>
              <a:t>c.	</a:t>
            </a:r>
            <a:r>
              <a:rPr dirty="0"/>
              <a:t>​</a:t>
            </a:r>
            <a:r>
              <a:rPr sz="2800" dirty="0"/>
              <a:t>For marital status, examples could be single, married, or divorced. These are qualitative measurements since one classification cannot be considered to be more than another and we also cannot perform any arithmetic operations on this variable.</a:t>
            </a:r>
          </a:p>
          <a:p>
            <a:pPr marL="538163" indent="-538163">
              <a:defRPr sz="2800"/>
            </a:pPr>
            <a:r>
              <a:rPr lang="en-US" dirty="0"/>
              <a:t>d.	</a:t>
            </a:r>
            <a:r>
              <a:rPr dirty="0"/>
              <a:t>​</a:t>
            </a:r>
            <a:r>
              <a:rPr sz="2800" dirty="0"/>
              <a:t>The number of online orders is countable, starting at </a:t>
            </a:r>
            <a:r>
              <a:rPr sz="2800" dirty="0">
                <a:latin typeface="Cambria Math"/>
              </a:rPr>
              <a:t>0</a:t>
            </a:r>
            <a:r>
              <a:rPr sz="2800" dirty="0"/>
              <a:t>. Thus, this is a quantitative, discrete random variable.</a:t>
            </a:r>
          </a:p>
        </p:txBody>
      </p:sp>
    </p:spTree>
    <p:custDataLst>
      <p:tags r:id="rId1"/>
    </p:custData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PROJECT_OPEN" val="0"/>
  <p:tag name="ARTICULATE_SLIDE_COUNT" val="18"/>
</p:tagLst>
</file>

<file path=ppt/tags/tag1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B327C35045E9A749BE72BEEA1A150D0C" ma:contentTypeVersion="12" ma:contentTypeDescription="Create a new document." ma:contentTypeScope="" ma:versionID="c814cb3e8714731e075e6c5082fb93d7">
  <xsd:schema xmlns:xsd="http://www.w3.org/2001/XMLSchema" xmlns:xs="http://www.w3.org/2001/XMLSchema" xmlns:p="http://schemas.microsoft.com/office/2006/metadata/properties" xmlns:ns2="06d9c582-05c2-476b-83d2-72ab8b1380b2" xmlns:ns3="fdab59f7-c3a7-48e5-acd8-618ce834776e" targetNamespace="http://schemas.microsoft.com/office/2006/metadata/properties" ma:root="true" ma:fieldsID="d80a9e90dbd3f40806ac15508682cdd4" ns2:_="" ns3:_="">
    <xsd:import namespace="06d9c582-05c2-476b-83d2-72ab8b1380b2"/>
    <xsd:import namespace="fdab59f7-c3a7-48e5-acd8-618ce834776e"/>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BillingMetadata"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6d9c582-05c2-476b-83d2-72ab8b1380b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BillingMetadata" ma:index="11" nillable="true" ma:displayName="MediaServiceBillingMetadata" ma:hidden="true" ma:internalName="MediaServiceBillingMetadata" ma:readOnly="true">
      <xsd:simpleType>
        <xsd:restriction base="dms:Note"/>
      </xsd:simpleType>
    </xsd:element>
    <xsd:element name="MediaServiceDateTaken" ma:index="12" nillable="true" ma:displayName="MediaServiceDateTaken" ma:description="" ma:hidden="true" ma:indexed="true" ma:internalName="MediaServiceDateTake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0d033b2a-f064-4877-9db0-61a81d710356"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fdab59f7-c3a7-48e5-acd8-618ce834776e"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5c102bf4-6fae-482a-8201-639cb6b5c521}" ma:internalName="TaxCatchAll" ma:showField="CatchAllData" ma:web="fdab59f7-c3a7-48e5-acd8-618ce834776e">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fdab59f7-c3a7-48e5-acd8-618ce834776e" xsi:nil="true"/>
    <lcf76f155ced4ddcb4097134ff3c332f xmlns="06d9c582-05c2-476b-83d2-72ab8b1380b2">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8E3B46CE-9DE3-4D40-96D0-6FB93CC179AD}"/>
</file>

<file path=customXml/itemProps2.xml><?xml version="1.0" encoding="utf-8"?>
<ds:datastoreItem xmlns:ds="http://schemas.openxmlformats.org/officeDocument/2006/customXml" ds:itemID="{2948BC60-DB8D-4D64-8894-9E6A4622CE1D}"/>
</file>

<file path=customXml/itemProps3.xml><?xml version="1.0" encoding="utf-8"?>
<ds:datastoreItem xmlns:ds="http://schemas.openxmlformats.org/officeDocument/2006/customXml" ds:itemID="{D5B56373-1FBC-488D-BC82-BA8611F62FCB}"/>
</file>

<file path=docProps/app.xml><?xml version="1.0" encoding="utf-8"?>
<Properties xmlns="http://schemas.openxmlformats.org/officeDocument/2006/extended-properties" xmlns:vt="http://schemas.openxmlformats.org/officeDocument/2006/docPropsVTypes">
  <TotalTime>793</TotalTime>
  <Words>908</Words>
  <Application>Microsoft Office PowerPoint</Application>
  <PresentationFormat>On-screen Show (4:3)</PresentationFormat>
  <Paragraphs>48</Paragraphs>
  <Slides>18</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18</vt:i4>
      </vt:variant>
    </vt:vector>
  </HeadingPairs>
  <TitlesOfParts>
    <vt:vector size="23" baseType="lpstr">
      <vt:lpstr>Calibri</vt:lpstr>
      <vt:lpstr>Courier New</vt:lpstr>
      <vt:lpstr>Cambria Math</vt:lpstr>
      <vt:lpstr>Arial</vt:lpstr>
      <vt:lpstr>Office Theme</vt:lpstr>
      <vt:lpstr>Section 2.3</vt:lpstr>
      <vt:lpstr>Definition: Qualitative Data</vt:lpstr>
      <vt:lpstr>Definition: Quantitative Data</vt:lpstr>
      <vt:lpstr>Definition: Discrete Data</vt:lpstr>
      <vt:lpstr>Definition: Continuous Data</vt:lpstr>
      <vt:lpstr>Example 1 Classifying Data—Slide 1</vt:lpstr>
      <vt:lpstr>Example 1 Classifying Data—Slide 2</vt:lpstr>
      <vt:lpstr>Example 1 Classifying Data—Slide 3</vt:lpstr>
      <vt:lpstr>Example 1 Classifying Data—Slide 4</vt:lpstr>
      <vt:lpstr>Definition: Level Of Measurement</vt:lpstr>
      <vt:lpstr>Definition: Nominal Data</vt:lpstr>
      <vt:lpstr>Definition: Ordinal Data</vt:lpstr>
      <vt:lpstr>Definition: Interval Data</vt:lpstr>
      <vt:lpstr>Definition: Ratio Data</vt:lpstr>
      <vt:lpstr>Example 2 Determining the Level of Measurement of a Variable—Slide 1</vt:lpstr>
      <vt:lpstr>Example 2 Determining the Level of Measurement of a Variable—Slide 2</vt:lpstr>
      <vt:lpstr>Example 2 Determining the Level of Measurement of a Variable—Slide 3</vt:lpstr>
      <vt:lpstr>Example 2 Determining the Level of Measurement of a Variable—Slide 4</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Discovering Business Statistics, 2nd Edition - 2.3 - Data Classifications</dc:title>
  <dc:creator>Hawkes Learning</dc:creator>
  <cp:lastModifiedBy>kanthi</cp:lastModifiedBy>
  <cp:revision>129</cp:revision>
  <dcterms:created xsi:type="dcterms:W3CDTF">2013-04-26T14:43:13Z</dcterms:created>
  <dcterms:modified xsi:type="dcterms:W3CDTF">2025-07-02T06:18:16Z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rticulateGUID">
    <vt:lpwstr>844A43C4-5E9F-4018-AD36-33C1C86A22C1</vt:lpwstr>
  </property>
  <property fmtid="{D5CDD505-2E9C-101B-9397-08002B2CF9AE}" pid="3" name="ArticulatePath">
    <vt:lpwstr>2.3 DATACLASS_af</vt:lpwstr>
  </property>
  <property fmtid="{D5CDD505-2E9C-101B-9397-08002B2CF9AE}" pid="4" name="ContentTypeId">
    <vt:lpwstr>0x010100B327C35045E9A749BE72BEEA1A150D0C</vt:lpwstr>
  </property>
  <property fmtid="{D5CDD505-2E9C-101B-9397-08002B2CF9AE}" pid="5" name="Order">
    <vt:r8>100</vt:r8>
  </property>
</Properties>
</file>