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ppt/tags/tag25.xml" ContentType="application/vnd.openxmlformats-officedocument.presentationml.tags+xml"/>
  <Override PartName="/ppt/tags/tag26.xml" ContentType="application/vnd.openxmlformats-officedocument.presentationml.tags+xml"/>
  <Override PartName="/ppt/tags/tag13.xml" ContentType="application/vnd.openxmlformats-officedocument.presentationml.tags+xml"/>
  <Override PartName="/ppt/tags/tag17.xml" ContentType="application/vnd.openxmlformats-officedocument.presentationml.tags+xml"/>
  <Override PartName="/ppt/tags/tag27.xml" ContentType="application/vnd.openxmlformats-officedocument.presentationml.tags+xml"/>
  <Override PartName="/ppt/tags/tag18.xml" ContentType="application/vnd.openxmlformats-officedocument.presentationml.tags+xml"/>
  <Override PartName="/docProps/core.xml" ContentType="application/vnd.openxmlformats-package.core-properties+xml"/>
  <Override PartName="/ppt/tags/tag11.xml" ContentType="application/vnd.openxmlformats-officedocument.presentationml.tags+xml"/>
  <Override PartName="/docProps/custom.xml" ContentType="application/vnd.openxmlformats-officedocument.custom-properties+xml"/>
  <Override PartName="/ppt/tags/tag19.xml" ContentType="application/vnd.openxmlformats-officedocument.presentationml.tags+xml"/>
  <Override PartName="/ppt/tags/tag14.xml" ContentType="application/vnd.openxmlformats-officedocument.presentationml.tags+xml"/>
  <Override PartName="/ppt/tags/tag20.xml" ContentType="application/vnd.openxmlformats-officedocument.presentationml.tags+xml"/>
  <Override PartName="/ppt/tags/tag12.xml" ContentType="application/vnd.openxmlformats-officedocument.presentationml.tags+xml"/>
  <Override PartName="/ppt/tags/tag10.xml" ContentType="application/vnd.openxmlformats-officedocument.presentationml.tags+xml"/>
  <Override PartName="/ppt/tags/tag9.xml" ContentType="application/vnd.openxmlformats-officedocument.presentationml.tags+xml"/>
  <Override PartName="/ppt/tags/tag8.xml" ContentType="application/vnd.openxmlformats-officedocument.presentationml.tags+xml"/>
  <Override PartName="/ppt/tags/tag7.xml" ContentType="application/vnd.openxmlformats-officedocument.presentationml.tags+xml"/>
  <Override PartName="/ppt/tags/tag6.xml" ContentType="application/vnd.openxmlformats-officedocument.presentationml.tags+xml"/>
  <Override PartName="/ppt/tags/tag5.xml" ContentType="application/vnd.openxmlformats-officedocument.presentationml.tags+xml"/>
  <Override PartName="/ppt/tags/tag4.xml" ContentType="application/vnd.openxmlformats-officedocument.presentationml.tags+xml"/>
  <Override PartName="/ppt/tags/tag3.xml" ContentType="application/vnd.openxmlformats-officedocument.presentationml.tags+xml"/>
  <Override PartName="/ppt/tags/tag2.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1.xml" ContentType="application/vnd.openxmlformats-officedocument.presentationml.tags+xml"/>
  <Override PartName="/ppt/tags/tag21.xml" ContentType="application/vnd.openxmlformats-officedocument.presentationml.tags+xml"/>
  <Override PartName="/ppt/tags/tag16.xml" ContentType="application/vnd.openxmlformats-officedocument.presentationml.tags+xml"/>
  <Override PartName="/ppt/tags/tag15.xml" ContentType="application/vnd.openxmlformats-officedocument.presentationml.tag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8"/>
  </p:notesMasterIdLst>
  <p:handoutMasterIdLst>
    <p:handoutMasterId r:id="rId29"/>
  </p:handoutMasterIdLst>
  <p:sldIdLst>
    <p:sldId id="256" r:id="rId2"/>
    <p:sldId id="257" r:id="rId3"/>
    <p:sldId id="258" r:id="rId4"/>
    <p:sldId id="259" r:id="rId5"/>
    <p:sldId id="294" r:id="rId6"/>
    <p:sldId id="261" r:id="rId7"/>
    <p:sldId id="279" r:id="rId8"/>
    <p:sldId id="280" r:id="rId9"/>
    <p:sldId id="281" r:id="rId10"/>
    <p:sldId id="282" r:id="rId11"/>
    <p:sldId id="283" r:id="rId12"/>
    <p:sldId id="284" r:id="rId13"/>
    <p:sldId id="288" r:id="rId14"/>
    <p:sldId id="263" r:id="rId15"/>
    <p:sldId id="264" r:id="rId16"/>
    <p:sldId id="267" r:id="rId17"/>
    <p:sldId id="268" r:id="rId18"/>
    <p:sldId id="289" r:id="rId19"/>
    <p:sldId id="269" r:id="rId20"/>
    <p:sldId id="270" r:id="rId21"/>
    <p:sldId id="272" r:id="rId22"/>
    <p:sldId id="273" r:id="rId23"/>
    <p:sldId id="290" r:id="rId24"/>
    <p:sldId id="275" r:id="rId25"/>
    <p:sldId id="276" r:id="rId26"/>
    <p:sldId id="278" r:id="rId27"/>
  </p:sldIdLst>
  <p:sldSz cx="9144000" cy="6858000" type="screen4x3"/>
  <p:notesSz cx="6858000" cy="9144000"/>
  <p:embeddedFontLst>
    <p:embeddedFont>
      <p:font typeface="Cambria Math" panose="02040503050406030204" pitchFamily="18" charset="0"/>
      <p:regular r:id="rId30"/>
    </p:embeddedFont>
  </p:embeddedFontLst>
  <p:custDataLst>
    <p:tags r:id="rId3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853" autoAdjust="0"/>
    <p:restoredTop sz="94660"/>
  </p:normalViewPr>
  <p:slideViewPr>
    <p:cSldViewPr>
      <p:cViewPr varScale="1">
        <p:scale>
          <a:sx n="107" d="100"/>
          <a:sy n="107" d="100"/>
        </p:scale>
        <p:origin x="1032" y="102"/>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ustomXml" Target="../customXml/item3.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38"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ommentAuthors" Target="commentAuthors.xml"/><Relationship Id="rId37"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font" Target="fonts/font1.fntdata"/><Relationship Id="rId35"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9/12/2025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9/12/2025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5.xml"/><Relationship Id="rId1" Type="http://schemas.openxmlformats.org/officeDocument/2006/relationships/tags" Target="../tags/tag11.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5.xml"/><Relationship Id="rId1" Type="http://schemas.openxmlformats.org/officeDocument/2006/relationships/tags" Target="../tags/tag12.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5.xml"/><Relationship Id="rId1" Type="http://schemas.openxmlformats.org/officeDocument/2006/relationships/tags" Target="../tags/tag13.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5.xml"/><Relationship Id="rId1" Type="http://schemas.openxmlformats.org/officeDocument/2006/relationships/tags" Target="../tags/tag14.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15.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Layout" Target="../slideLayouts/slideLayout4.xml"/><Relationship Id="rId1" Type="http://schemas.openxmlformats.org/officeDocument/2006/relationships/tags" Target="../tags/tag16.xml"/><Relationship Id="rId4" Type="http://schemas.openxmlformats.org/officeDocument/2006/relationships/image" Target="../media/image7.svg"/></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17.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5.xml"/><Relationship Id="rId1" Type="http://schemas.openxmlformats.org/officeDocument/2006/relationships/tags" Target="../tags/tag18.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5.xml"/><Relationship Id="rId1" Type="http://schemas.openxmlformats.org/officeDocument/2006/relationships/tags" Target="../tags/tag19.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20.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3.xml"/></Relationships>
</file>

<file path=ppt/slides/_rels/slide2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slideLayout" Target="../slideLayouts/slideLayout4.xml"/><Relationship Id="rId1" Type="http://schemas.openxmlformats.org/officeDocument/2006/relationships/tags" Target="../tags/tag21.xml"/><Relationship Id="rId4" Type="http://schemas.openxmlformats.org/officeDocument/2006/relationships/image" Target="../media/image9.svg"/></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22.xml"/></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5.xml"/><Relationship Id="rId1" Type="http://schemas.openxmlformats.org/officeDocument/2006/relationships/tags" Target="../tags/tag23.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5.xml"/><Relationship Id="rId1" Type="http://schemas.openxmlformats.org/officeDocument/2006/relationships/tags" Target="../tags/tag24.xml"/></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25.xml"/></Relationships>
</file>

<file path=ppt/slides/_rels/slide2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slideLayout" Target="../slideLayouts/slideLayout4.xml"/><Relationship Id="rId1" Type="http://schemas.openxmlformats.org/officeDocument/2006/relationships/tags" Target="../tags/tag26.xml"/><Relationship Id="rId4" Type="http://schemas.openxmlformats.org/officeDocument/2006/relationships/image" Target="../media/image11.svg"/></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27.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6.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5.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5.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5.xml"/><Relationship Id="rId1" Type="http://schemas.openxmlformats.org/officeDocument/2006/relationships/tags" Target="../tags/tag9.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5.xml"/><Relationship Id="rId1" Type="http://schemas.openxmlformats.org/officeDocument/2006/relationships/tags" Target="../tags/tag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2.4</a:t>
            </a:r>
          </a:p>
        </p:txBody>
      </p:sp>
      <p:sp>
        <p:nvSpPr>
          <p:cNvPr id="2" name="Text Placeholder 1"/>
          <p:cNvSpPr>
            <a:spLocks noGrp="1"/>
          </p:cNvSpPr>
          <p:nvPr>
            <p:ph type="body" sz="quarter" idx="10"/>
          </p:nvPr>
        </p:nvSpPr>
        <p:spPr/>
        <p:txBody>
          <a:bodyPr/>
          <a:lstStyle/>
          <a:p>
            <a:pPr algn="ctr"/>
            <a:r>
              <a:t>Time Series Data and Cross-Sectional Data</a:t>
            </a: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81F30F-7CA5-4561-8B69-65E38AE78B5E}"/>
              </a:ext>
            </a:extLst>
          </p:cNvPr>
          <p:cNvSpPr>
            <a:spLocks noGrp="1"/>
          </p:cNvSpPr>
          <p:nvPr>
            <p:ph type="title"/>
          </p:nvPr>
        </p:nvSpPr>
        <p:spPr/>
        <p:txBody>
          <a:bodyPr/>
          <a:lstStyle/>
          <a:p>
            <a:r>
              <a:rPr lang="en-US" dirty="0"/>
              <a:t>Example 1: Identifying a Time Series as Stationary or Nonstationary</a:t>
            </a:r>
            <a:r>
              <a:rPr lang="en-US" baseline="-25000" dirty="0"/>
              <a:t>6</a:t>
            </a:r>
            <a:endParaRPr lang="en-IN" dirty="0"/>
          </a:p>
        </p:txBody>
      </p:sp>
      <p:sp>
        <p:nvSpPr>
          <p:cNvPr id="4" name="TextBox 3">
            <a:extLst>
              <a:ext uri="{FF2B5EF4-FFF2-40B4-BE49-F238E27FC236}">
                <a16:creationId xmlns:a16="http://schemas.microsoft.com/office/drawing/2014/main" id="{1FF51119-6E91-82F7-FE90-8C84CE38F622}"/>
              </a:ext>
            </a:extLst>
          </p:cNvPr>
          <p:cNvSpPr txBox="1"/>
          <p:nvPr/>
        </p:nvSpPr>
        <p:spPr>
          <a:xfrm>
            <a:off x="443752" y="1060663"/>
            <a:ext cx="8229599" cy="646331"/>
          </a:xfrm>
          <a:prstGeom prst="rect">
            <a:avLst/>
          </a:prstGeom>
          <a:noFill/>
        </p:spPr>
        <p:txBody>
          <a:bodyPr wrap="square">
            <a:spAutoFit/>
          </a:bodyPr>
          <a:lstStyle/>
          <a:p>
            <a:pPr algn="ctr">
              <a:defRPr sz="1800" b="1"/>
            </a:pPr>
            <a:r>
              <a:rPr lang="en-US" sz="1800" dirty="0"/>
              <a:t>Table 2 – Real Gross Domestic Product, Percent Change from Preceding Period, Quarterly, Seasonally Adjusted Annual Rate</a:t>
            </a:r>
          </a:p>
        </p:txBody>
      </p:sp>
      <mc:AlternateContent xmlns:mc="http://schemas.openxmlformats.org/markup-compatibility/2006">
        <mc:Choice xmlns:a14="http://schemas.microsoft.com/office/drawing/2010/main" Requires="a14">
          <p:graphicFrame>
            <p:nvGraphicFramePr>
              <p:cNvPr id="5" name="Table Placeholder 4" descr="The table lists the percent change by period:&#10;January 2010 has a percent change of 1.5,&#10;April 2010 has a percent change of 3.7,&#10;July 2010 has a percent change of 3.0,&#10;October 2010 has a percent change of 2.0,&#10;January 2011 has a percent change of negative 1.0,&#10;April 2011 has a percent change of 2.9,&#10;July 2011 has a percent change of negative 0.1,&#10;October 2011 has a percent change of 4.7,&#10;January 2012 has a percent change of 3.2,&#10;April 2012 has a percent change of 1.7">
                <a:extLst>
                  <a:ext uri="{FF2B5EF4-FFF2-40B4-BE49-F238E27FC236}">
                    <a16:creationId xmlns:a16="http://schemas.microsoft.com/office/drawing/2014/main" id="{167AC57F-B1B0-4825-B704-B3285FF2D2D5}"/>
                  </a:ext>
                </a:extLst>
              </p:cNvPr>
              <p:cNvGraphicFramePr>
                <a:graphicFrameLocks noGrp="1"/>
              </p:cNvGraphicFramePr>
              <p:nvPr>
                <p:ph type="tbl" sz="quarter" idx="10"/>
                <p:extLst>
                  <p:ext uri="{D42A27DB-BD31-4B8C-83A1-F6EECF244321}">
                    <p14:modId xmlns:p14="http://schemas.microsoft.com/office/powerpoint/2010/main" val="1251133008"/>
                  </p:ext>
                </p:extLst>
              </p:nvPr>
            </p:nvGraphicFramePr>
            <p:xfrm>
              <a:off x="457200" y="1788160"/>
              <a:ext cx="8229600" cy="4079240"/>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3630990894"/>
                        </a:ext>
                      </a:extLst>
                    </a:gridCol>
                    <a:gridCol w="4114800">
                      <a:extLst>
                        <a:ext uri="{9D8B030D-6E8A-4147-A177-3AD203B41FA5}">
                          <a16:colId xmlns:a16="http://schemas.microsoft.com/office/drawing/2014/main" val="3382149166"/>
                        </a:ext>
                      </a:extLst>
                    </a:gridCol>
                  </a:tblGrid>
                  <a:tr h="370840">
                    <a:tc>
                      <a:txBody>
                        <a:bodyPr/>
                        <a:lstStyle/>
                        <a:p>
                          <a:pPr algn="ctr">
                            <a:defRPr sz="1800" b="1"/>
                          </a:pPr>
                          <a:r>
                            <a:rPr sz="1400" dirty="0"/>
                            <a:t>Period</a:t>
                          </a:r>
                        </a:p>
                      </a:txBody>
                      <a:tcPr/>
                    </a:tc>
                    <a:tc>
                      <a:txBody>
                        <a:bodyPr/>
                        <a:lstStyle/>
                        <a:p>
                          <a:pPr algn="ctr">
                            <a:defRPr sz="1800" b="1"/>
                          </a:pPr>
                          <a:r>
                            <a:rPr sz="1400" dirty="0"/>
                            <a:t>Percent Change</a:t>
                          </a:r>
                        </a:p>
                      </a:txBody>
                      <a:tcPr/>
                    </a:tc>
                    <a:extLst>
                      <a:ext uri="{0D108BD9-81ED-4DB2-BD59-A6C34878D82A}">
                        <a16:rowId xmlns:a16="http://schemas.microsoft.com/office/drawing/2014/main" val="4059364824"/>
                      </a:ext>
                    </a:extLst>
                  </a:tr>
                  <a:tr h="370840">
                    <a:tc>
                      <a:txBody>
                        <a:bodyPr/>
                        <a:lstStyle/>
                        <a:p>
                          <a:pPr algn="ctr">
                            <a:defRPr sz="1800"/>
                          </a:pPr>
                          <a:r>
                            <a:rPr sz="1400" dirty="0"/>
                            <a:t>Jan-10</a:t>
                          </a:r>
                        </a:p>
                      </a:txBody>
                      <a:tcPr/>
                    </a:tc>
                    <a:tc>
                      <a:txBody>
                        <a:bodyPr/>
                        <a:lstStyle/>
                        <a:p>
                          <a:pPr algn="ctr"/>
                          <a:r>
                            <a:rPr sz="1400" dirty="0"/>
                            <a:t>1.5</a:t>
                          </a:r>
                          <a:endParaRPr sz="1400" dirty="0">
                            <a:latin typeface="Cambria Math"/>
                          </a:endParaRPr>
                        </a:p>
                      </a:txBody>
                      <a:tcPr/>
                    </a:tc>
                    <a:extLst>
                      <a:ext uri="{0D108BD9-81ED-4DB2-BD59-A6C34878D82A}">
                        <a16:rowId xmlns:a16="http://schemas.microsoft.com/office/drawing/2014/main" val="3388855532"/>
                      </a:ext>
                    </a:extLst>
                  </a:tr>
                  <a:tr h="370840">
                    <a:tc>
                      <a:txBody>
                        <a:bodyPr/>
                        <a:lstStyle/>
                        <a:p>
                          <a:pPr algn="ctr">
                            <a:defRPr sz="1800"/>
                          </a:pPr>
                          <a:r>
                            <a:rPr sz="1400" dirty="0"/>
                            <a:t>Apr-10</a:t>
                          </a:r>
                        </a:p>
                      </a:txBody>
                      <a:tcPr/>
                    </a:tc>
                    <a:tc>
                      <a:txBody>
                        <a:bodyPr/>
                        <a:lstStyle/>
                        <a:p>
                          <a:pPr algn="ctr"/>
                          <a:r>
                            <a:rPr sz="1400" dirty="0"/>
                            <a:t>3.7</a:t>
                          </a:r>
                          <a:endParaRPr sz="1400" dirty="0">
                            <a:latin typeface="Cambria Math"/>
                          </a:endParaRPr>
                        </a:p>
                      </a:txBody>
                      <a:tcPr/>
                    </a:tc>
                    <a:extLst>
                      <a:ext uri="{0D108BD9-81ED-4DB2-BD59-A6C34878D82A}">
                        <a16:rowId xmlns:a16="http://schemas.microsoft.com/office/drawing/2014/main" val="1338919032"/>
                      </a:ext>
                    </a:extLst>
                  </a:tr>
                  <a:tr h="370840">
                    <a:tc>
                      <a:txBody>
                        <a:bodyPr/>
                        <a:lstStyle/>
                        <a:p>
                          <a:pPr algn="ctr">
                            <a:defRPr sz="1800"/>
                          </a:pPr>
                          <a:r>
                            <a:rPr sz="1400" dirty="0"/>
                            <a:t>Jul-10</a:t>
                          </a:r>
                        </a:p>
                      </a:txBody>
                      <a:tcPr/>
                    </a:tc>
                    <a:tc>
                      <a:txBody>
                        <a:bodyPr/>
                        <a:lstStyle/>
                        <a:p>
                          <a:pPr algn="ctr"/>
                          <a:r>
                            <a:rPr sz="1400" dirty="0"/>
                            <a:t>3.0</a:t>
                          </a:r>
                          <a:endParaRPr sz="1400" dirty="0">
                            <a:latin typeface="Cambria Math"/>
                          </a:endParaRPr>
                        </a:p>
                      </a:txBody>
                      <a:tcPr/>
                    </a:tc>
                    <a:extLst>
                      <a:ext uri="{0D108BD9-81ED-4DB2-BD59-A6C34878D82A}">
                        <a16:rowId xmlns:a16="http://schemas.microsoft.com/office/drawing/2014/main" val="3481403527"/>
                      </a:ext>
                    </a:extLst>
                  </a:tr>
                  <a:tr h="370840">
                    <a:tc>
                      <a:txBody>
                        <a:bodyPr/>
                        <a:lstStyle/>
                        <a:p>
                          <a:pPr algn="ctr">
                            <a:defRPr sz="1800"/>
                          </a:pPr>
                          <a:r>
                            <a:rPr sz="1400" dirty="0"/>
                            <a:t>Oct-10</a:t>
                          </a:r>
                        </a:p>
                      </a:txBody>
                      <a:tcPr/>
                    </a:tc>
                    <a:tc>
                      <a:txBody>
                        <a:bodyPr/>
                        <a:lstStyle/>
                        <a:p>
                          <a:pPr algn="ctr"/>
                          <a:r>
                            <a:rPr sz="1400" dirty="0"/>
                            <a:t>2.0</a:t>
                          </a:r>
                          <a:endParaRPr sz="1400" dirty="0">
                            <a:latin typeface="Cambria Math"/>
                          </a:endParaRPr>
                        </a:p>
                      </a:txBody>
                      <a:tcPr/>
                    </a:tc>
                    <a:extLst>
                      <a:ext uri="{0D108BD9-81ED-4DB2-BD59-A6C34878D82A}">
                        <a16:rowId xmlns:a16="http://schemas.microsoft.com/office/drawing/2014/main" val="1098983262"/>
                      </a:ext>
                    </a:extLst>
                  </a:tr>
                  <a:tr h="370840">
                    <a:tc>
                      <a:txBody>
                        <a:bodyPr/>
                        <a:lstStyle/>
                        <a:p>
                          <a:pPr algn="ctr">
                            <a:defRPr sz="1800"/>
                          </a:pPr>
                          <a:r>
                            <a:rPr sz="1400"/>
                            <a:t>Jan-11</a:t>
                          </a: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400">
                                    <a:latin typeface="Cambria Math" panose="02040503050406030204" pitchFamily="18" charset="0"/>
                                  </a:rPr>
                                  <m:t>−1.0</m:t>
                                </m:r>
                              </m:oMath>
                            </m:oMathPara>
                          </a14:m>
                          <a:endParaRPr sz="1400" dirty="0"/>
                        </a:p>
                      </a:txBody>
                      <a:tcPr/>
                    </a:tc>
                    <a:extLst>
                      <a:ext uri="{0D108BD9-81ED-4DB2-BD59-A6C34878D82A}">
                        <a16:rowId xmlns:a16="http://schemas.microsoft.com/office/drawing/2014/main" val="3563233185"/>
                      </a:ext>
                    </a:extLst>
                  </a:tr>
                  <a:tr h="370840">
                    <a:tc>
                      <a:txBody>
                        <a:bodyPr/>
                        <a:lstStyle/>
                        <a:p>
                          <a:pPr algn="ctr">
                            <a:defRPr sz="1800"/>
                          </a:pPr>
                          <a:r>
                            <a:rPr sz="1400"/>
                            <a:t>Apr-11</a:t>
                          </a:r>
                        </a:p>
                      </a:txBody>
                      <a:tcPr/>
                    </a:tc>
                    <a:tc>
                      <a:txBody>
                        <a:bodyPr/>
                        <a:lstStyle/>
                        <a:p>
                          <a:pPr algn="ctr"/>
                          <a:r>
                            <a:rPr sz="1400" dirty="0"/>
                            <a:t>2.9</a:t>
                          </a:r>
                          <a:endParaRPr sz="1400" dirty="0">
                            <a:latin typeface="Cambria Math"/>
                          </a:endParaRPr>
                        </a:p>
                      </a:txBody>
                      <a:tcPr/>
                    </a:tc>
                    <a:extLst>
                      <a:ext uri="{0D108BD9-81ED-4DB2-BD59-A6C34878D82A}">
                        <a16:rowId xmlns:a16="http://schemas.microsoft.com/office/drawing/2014/main" val="3332288139"/>
                      </a:ext>
                    </a:extLst>
                  </a:tr>
                  <a:tr h="370840">
                    <a:tc>
                      <a:txBody>
                        <a:bodyPr/>
                        <a:lstStyle/>
                        <a:p>
                          <a:pPr algn="ctr">
                            <a:defRPr sz="1800"/>
                          </a:pPr>
                          <a:r>
                            <a:rPr sz="1400"/>
                            <a:t>Jul-11</a:t>
                          </a: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400">
                                    <a:latin typeface="Cambria Math" panose="02040503050406030204" pitchFamily="18" charset="0"/>
                                  </a:rPr>
                                  <m:t>−0.1</m:t>
                                </m:r>
                              </m:oMath>
                            </m:oMathPara>
                          </a14:m>
                          <a:endParaRPr sz="1400" dirty="0"/>
                        </a:p>
                      </a:txBody>
                      <a:tcPr/>
                    </a:tc>
                    <a:extLst>
                      <a:ext uri="{0D108BD9-81ED-4DB2-BD59-A6C34878D82A}">
                        <a16:rowId xmlns:a16="http://schemas.microsoft.com/office/drawing/2014/main" val="3029830476"/>
                      </a:ext>
                    </a:extLst>
                  </a:tr>
                  <a:tr h="370840">
                    <a:tc>
                      <a:txBody>
                        <a:bodyPr/>
                        <a:lstStyle/>
                        <a:p>
                          <a:pPr algn="ctr">
                            <a:defRPr sz="1800"/>
                          </a:pPr>
                          <a:r>
                            <a:rPr sz="1400"/>
                            <a:t>Oct-11</a:t>
                          </a:r>
                        </a:p>
                      </a:txBody>
                      <a:tcPr/>
                    </a:tc>
                    <a:tc>
                      <a:txBody>
                        <a:bodyPr/>
                        <a:lstStyle/>
                        <a:p>
                          <a:pPr algn="ctr"/>
                          <a:r>
                            <a:rPr sz="1400" dirty="0"/>
                            <a:t>4.7</a:t>
                          </a:r>
                          <a:endParaRPr sz="1400" dirty="0">
                            <a:latin typeface="Cambria Math"/>
                          </a:endParaRPr>
                        </a:p>
                      </a:txBody>
                      <a:tcPr/>
                    </a:tc>
                    <a:extLst>
                      <a:ext uri="{0D108BD9-81ED-4DB2-BD59-A6C34878D82A}">
                        <a16:rowId xmlns:a16="http://schemas.microsoft.com/office/drawing/2014/main" val="1893297781"/>
                      </a:ext>
                    </a:extLst>
                  </a:tr>
                  <a:tr h="370840">
                    <a:tc>
                      <a:txBody>
                        <a:bodyPr/>
                        <a:lstStyle/>
                        <a:p>
                          <a:pPr algn="ctr">
                            <a:defRPr sz="1800"/>
                          </a:pPr>
                          <a:r>
                            <a:rPr sz="1400"/>
                            <a:t>Jan-12</a:t>
                          </a:r>
                        </a:p>
                      </a:txBody>
                      <a:tcPr/>
                    </a:tc>
                    <a:tc>
                      <a:txBody>
                        <a:bodyPr/>
                        <a:lstStyle/>
                        <a:p>
                          <a:pPr algn="ctr"/>
                          <a:r>
                            <a:rPr sz="1400" dirty="0"/>
                            <a:t>3.2</a:t>
                          </a:r>
                          <a:endParaRPr sz="1400" dirty="0">
                            <a:latin typeface="Cambria Math"/>
                          </a:endParaRPr>
                        </a:p>
                      </a:txBody>
                      <a:tcPr/>
                    </a:tc>
                    <a:extLst>
                      <a:ext uri="{0D108BD9-81ED-4DB2-BD59-A6C34878D82A}">
                        <a16:rowId xmlns:a16="http://schemas.microsoft.com/office/drawing/2014/main" val="820719884"/>
                      </a:ext>
                    </a:extLst>
                  </a:tr>
                  <a:tr h="370840">
                    <a:tc>
                      <a:txBody>
                        <a:bodyPr/>
                        <a:lstStyle/>
                        <a:p>
                          <a:pPr algn="ctr">
                            <a:defRPr sz="1800"/>
                          </a:pPr>
                          <a:r>
                            <a:rPr sz="1400"/>
                            <a:t>Apr-12</a:t>
                          </a:r>
                        </a:p>
                      </a:txBody>
                      <a:tcPr/>
                    </a:tc>
                    <a:tc>
                      <a:txBody>
                        <a:bodyPr/>
                        <a:lstStyle/>
                        <a:p>
                          <a:pPr algn="ctr"/>
                          <a:r>
                            <a:rPr sz="1400" dirty="0"/>
                            <a:t>1.7</a:t>
                          </a:r>
                          <a:endParaRPr sz="1400" dirty="0">
                            <a:latin typeface="Cambria Math"/>
                          </a:endParaRPr>
                        </a:p>
                      </a:txBody>
                      <a:tcPr/>
                    </a:tc>
                    <a:extLst>
                      <a:ext uri="{0D108BD9-81ED-4DB2-BD59-A6C34878D82A}">
                        <a16:rowId xmlns:a16="http://schemas.microsoft.com/office/drawing/2014/main" val="1110758792"/>
                      </a:ext>
                    </a:extLst>
                  </a:tr>
                </a:tbl>
              </a:graphicData>
            </a:graphic>
          </p:graphicFrame>
        </mc:Choice>
        <mc:Fallback>
          <p:graphicFrame>
            <p:nvGraphicFramePr>
              <p:cNvPr id="5" name="Table Placeholder 4" descr="The table lists the percent change by period:&#10;January 2010 has a percent change of 1.5,&#10;April 2010 has a percent change of 3.7,&#10;July 2010 has a percent change of 3.0,&#10;October 2010 has a percent change of 2.0,&#10;January 2011 has a percent change of negative 1.0,&#10;April 2011 has a percent change of 2.9,&#10;July 2011 has a percent change of negative 0.1,&#10;October 2011 has a percent change of 4.7,&#10;January 2012 has a percent change of 3.2,&#10;April 2012 has a percent change of 1.7">
                <a:extLst>
                  <a:ext uri="{FF2B5EF4-FFF2-40B4-BE49-F238E27FC236}">
                    <a16:creationId xmlns:a16="http://schemas.microsoft.com/office/drawing/2014/main" id="{167AC57F-B1B0-4825-B704-B3285FF2D2D5}"/>
                  </a:ext>
                </a:extLst>
              </p:cNvPr>
              <p:cNvGraphicFramePr>
                <a:graphicFrameLocks noGrp="1"/>
              </p:cNvGraphicFramePr>
              <p:nvPr>
                <p:ph type="tbl" sz="quarter" idx="10"/>
                <p:extLst>
                  <p:ext uri="{D42A27DB-BD31-4B8C-83A1-F6EECF244321}">
                    <p14:modId xmlns:p14="http://schemas.microsoft.com/office/powerpoint/2010/main" val="1251133008"/>
                  </p:ext>
                </p:extLst>
              </p:nvPr>
            </p:nvGraphicFramePr>
            <p:xfrm>
              <a:off x="457200" y="1788160"/>
              <a:ext cx="8229600" cy="4079240"/>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3630990894"/>
                        </a:ext>
                      </a:extLst>
                    </a:gridCol>
                    <a:gridCol w="4114800">
                      <a:extLst>
                        <a:ext uri="{9D8B030D-6E8A-4147-A177-3AD203B41FA5}">
                          <a16:colId xmlns:a16="http://schemas.microsoft.com/office/drawing/2014/main" val="3382149166"/>
                        </a:ext>
                      </a:extLst>
                    </a:gridCol>
                  </a:tblGrid>
                  <a:tr h="370840">
                    <a:tc>
                      <a:txBody>
                        <a:bodyPr/>
                        <a:lstStyle/>
                        <a:p>
                          <a:pPr algn="ctr">
                            <a:defRPr sz="1800" b="1"/>
                          </a:pPr>
                          <a:r>
                            <a:rPr sz="1400" dirty="0"/>
                            <a:t>Period</a:t>
                          </a:r>
                        </a:p>
                      </a:txBody>
                      <a:tcPr/>
                    </a:tc>
                    <a:tc>
                      <a:txBody>
                        <a:bodyPr/>
                        <a:lstStyle/>
                        <a:p>
                          <a:pPr algn="ctr">
                            <a:defRPr sz="1800" b="1"/>
                          </a:pPr>
                          <a:r>
                            <a:rPr sz="1400" dirty="0"/>
                            <a:t>Percent Change</a:t>
                          </a:r>
                        </a:p>
                      </a:txBody>
                      <a:tcPr/>
                    </a:tc>
                    <a:extLst>
                      <a:ext uri="{0D108BD9-81ED-4DB2-BD59-A6C34878D82A}">
                        <a16:rowId xmlns:a16="http://schemas.microsoft.com/office/drawing/2014/main" val="4059364824"/>
                      </a:ext>
                    </a:extLst>
                  </a:tr>
                  <a:tr h="370840">
                    <a:tc>
                      <a:txBody>
                        <a:bodyPr/>
                        <a:lstStyle/>
                        <a:p>
                          <a:pPr algn="ctr">
                            <a:defRPr sz="1800"/>
                          </a:pPr>
                          <a:r>
                            <a:rPr sz="1400" dirty="0"/>
                            <a:t>Jan-10</a:t>
                          </a:r>
                        </a:p>
                      </a:txBody>
                      <a:tcPr/>
                    </a:tc>
                    <a:tc>
                      <a:txBody>
                        <a:bodyPr/>
                        <a:lstStyle/>
                        <a:p>
                          <a:pPr algn="ctr"/>
                          <a:r>
                            <a:rPr sz="1400" dirty="0"/>
                            <a:t>1.5</a:t>
                          </a:r>
                          <a:endParaRPr sz="1400" dirty="0">
                            <a:latin typeface="Cambria Math"/>
                          </a:endParaRPr>
                        </a:p>
                      </a:txBody>
                      <a:tcPr/>
                    </a:tc>
                    <a:extLst>
                      <a:ext uri="{0D108BD9-81ED-4DB2-BD59-A6C34878D82A}">
                        <a16:rowId xmlns:a16="http://schemas.microsoft.com/office/drawing/2014/main" val="3388855532"/>
                      </a:ext>
                    </a:extLst>
                  </a:tr>
                  <a:tr h="370840">
                    <a:tc>
                      <a:txBody>
                        <a:bodyPr/>
                        <a:lstStyle/>
                        <a:p>
                          <a:pPr algn="ctr">
                            <a:defRPr sz="1800"/>
                          </a:pPr>
                          <a:r>
                            <a:rPr sz="1400" dirty="0"/>
                            <a:t>Apr-10</a:t>
                          </a:r>
                        </a:p>
                      </a:txBody>
                      <a:tcPr/>
                    </a:tc>
                    <a:tc>
                      <a:txBody>
                        <a:bodyPr/>
                        <a:lstStyle/>
                        <a:p>
                          <a:pPr algn="ctr"/>
                          <a:r>
                            <a:rPr sz="1400" dirty="0"/>
                            <a:t>3.7</a:t>
                          </a:r>
                          <a:endParaRPr sz="1400" dirty="0">
                            <a:latin typeface="Cambria Math"/>
                          </a:endParaRPr>
                        </a:p>
                      </a:txBody>
                      <a:tcPr/>
                    </a:tc>
                    <a:extLst>
                      <a:ext uri="{0D108BD9-81ED-4DB2-BD59-A6C34878D82A}">
                        <a16:rowId xmlns:a16="http://schemas.microsoft.com/office/drawing/2014/main" val="1338919032"/>
                      </a:ext>
                    </a:extLst>
                  </a:tr>
                  <a:tr h="370840">
                    <a:tc>
                      <a:txBody>
                        <a:bodyPr/>
                        <a:lstStyle/>
                        <a:p>
                          <a:pPr algn="ctr">
                            <a:defRPr sz="1800"/>
                          </a:pPr>
                          <a:r>
                            <a:rPr sz="1400" dirty="0"/>
                            <a:t>Jul-10</a:t>
                          </a:r>
                        </a:p>
                      </a:txBody>
                      <a:tcPr/>
                    </a:tc>
                    <a:tc>
                      <a:txBody>
                        <a:bodyPr/>
                        <a:lstStyle/>
                        <a:p>
                          <a:pPr algn="ctr"/>
                          <a:r>
                            <a:rPr sz="1400" dirty="0"/>
                            <a:t>3.0</a:t>
                          </a:r>
                          <a:endParaRPr sz="1400" dirty="0">
                            <a:latin typeface="Cambria Math"/>
                          </a:endParaRPr>
                        </a:p>
                      </a:txBody>
                      <a:tcPr/>
                    </a:tc>
                    <a:extLst>
                      <a:ext uri="{0D108BD9-81ED-4DB2-BD59-A6C34878D82A}">
                        <a16:rowId xmlns:a16="http://schemas.microsoft.com/office/drawing/2014/main" val="3481403527"/>
                      </a:ext>
                    </a:extLst>
                  </a:tr>
                  <a:tr h="370840">
                    <a:tc>
                      <a:txBody>
                        <a:bodyPr/>
                        <a:lstStyle/>
                        <a:p>
                          <a:pPr algn="ctr">
                            <a:defRPr sz="1800"/>
                          </a:pPr>
                          <a:r>
                            <a:rPr sz="1400" dirty="0"/>
                            <a:t>Oct-10</a:t>
                          </a:r>
                        </a:p>
                      </a:txBody>
                      <a:tcPr/>
                    </a:tc>
                    <a:tc>
                      <a:txBody>
                        <a:bodyPr/>
                        <a:lstStyle/>
                        <a:p>
                          <a:pPr algn="ctr"/>
                          <a:r>
                            <a:rPr sz="1400" dirty="0"/>
                            <a:t>2.0</a:t>
                          </a:r>
                          <a:endParaRPr sz="1400" dirty="0">
                            <a:latin typeface="Cambria Math"/>
                          </a:endParaRPr>
                        </a:p>
                      </a:txBody>
                      <a:tcPr/>
                    </a:tc>
                    <a:extLst>
                      <a:ext uri="{0D108BD9-81ED-4DB2-BD59-A6C34878D82A}">
                        <a16:rowId xmlns:a16="http://schemas.microsoft.com/office/drawing/2014/main" val="1098983262"/>
                      </a:ext>
                    </a:extLst>
                  </a:tr>
                  <a:tr h="370840">
                    <a:tc>
                      <a:txBody>
                        <a:bodyPr/>
                        <a:lstStyle/>
                        <a:p>
                          <a:pPr algn="ctr">
                            <a:defRPr sz="1800"/>
                          </a:pPr>
                          <a:r>
                            <a:rPr sz="1400"/>
                            <a:t>Jan-11</a:t>
                          </a:r>
                        </a:p>
                      </a:txBody>
                      <a:tcPr/>
                    </a:tc>
                    <a:tc>
                      <a:txBody>
                        <a:bodyPr/>
                        <a:lstStyle/>
                        <a:p>
                          <a:endParaRPr lang="en-US"/>
                        </a:p>
                      </a:txBody>
                      <a:tcPr>
                        <a:blipFill>
                          <a:blip r:embed="rId3"/>
                          <a:stretch>
                            <a:fillRect l="-100296" t="-510000" r="-444" b="-511667"/>
                          </a:stretch>
                        </a:blipFill>
                      </a:tcPr>
                    </a:tc>
                    <a:extLst>
                      <a:ext uri="{0D108BD9-81ED-4DB2-BD59-A6C34878D82A}">
                        <a16:rowId xmlns:a16="http://schemas.microsoft.com/office/drawing/2014/main" val="3563233185"/>
                      </a:ext>
                    </a:extLst>
                  </a:tr>
                  <a:tr h="370840">
                    <a:tc>
                      <a:txBody>
                        <a:bodyPr/>
                        <a:lstStyle/>
                        <a:p>
                          <a:pPr algn="ctr">
                            <a:defRPr sz="1800"/>
                          </a:pPr>
                          <a:r>
                            <a:rPr sz="1400"/>
                            <a:t>Apr-11</a:t>
                          </a:r>
                        </a:p>
                      </a:txBody>
                      <a:tcPr/>
                    </a:tc>
                    <a:tc>
                      <a:txBody>
                        <a:bodyPr/>
                        <a:lstStyle/>
                        <a:p>
                          <a:pPr algn="ctr"/>
                          <a:r>
                            <a:rPr sz="1400" dirty="0"/>
                            <a:t>2.9</a:t>
                          </a:r>
                          <a:endParaRPr sz="1400" dirty="0">
                            <a:latin typeface="Cambria Math"/>
                          </a:endParaRPr>
                        </a:p>
                      </a:txBody>
                      <a:tcPr/>
                    </a:tc>
                    <a:extLst>
                      <a:ext uri="{0D108BD9-81ED-4DB2-BD59-A6C34878D82A}">
                        <a16:rowId xmlns:a16="http://schemas.microsoft.com/office/drawing/2014/main" val="3332288139"/>
                      </a:ext>
                    </a:extLst>
                  </a:tr>
                  <a:tr h="370840">
                    <a:tc>
                      <a:txBody>
                        <a:bodyPr/>
                        <a:lstStyle/>
                        <a:p>
                          <a:pPr algn="ctr">
                            <a:defRPr sz="1800"/>
                          </a:pPr>
                          <a:r>
                            <a:rPr sz="1400"/>
                            <a:t>Jul-11</a:t>
                          </a:r>
                        </a:p>
                      </a:txBody>
                      <a:tcPr/>
                    </a:tc>
                    <a:tc>
                      <a:txBody>
                        <a:bodyPr/>
                        <a:lstStyle/>
                        <a:p>
                          <a:endParaRPr lang="en-US"/>
                        </a:p>
                      </a:txBody>
                      <a:tcPr>
                        <a:blipFill>
                          <a:blip r:embed="rId3"/>
                          <a:stretch>
                            <a:fillRect l="-100296" t="-700000" r="-444" b="-303279"/>
                          </a:stretch>
                        </a:blipFill>
                      </a:tcPr>
                    </a:tc>
                    <a:extLst>
                      <a:ext uri="{0D108BD9-81ED-4DB2-BD59-A6C34878D82A}">
                        <a16:rowId xmlns:a16="http://schemas.microsoft.com/office/drawing/2014/main" val="3029830476"/>
                      </a:ext>
                    </a:extLst>
                  </a:tr>
                  <a:tr h="370840">
                    <a:tc>
                      <a:txBody>
                        <a:bodyPr/>
                        <a:lstStyle/>
                        <a:p>
                          <a:pPr algn="ctr">
                            <a:defRPr sz="1800"/>
                          </a:pPr>
                          <a:r>
                            <a:rPr sz="1400"/>
                            <a:t>Oct-11</a:t>
                          </a:r>
                        </a:p>
                      </a:txBody>
                      <a:tcPr/>
                    </a:tc>
                    <a:tc>
                      <a:txBody>
                        <a:bodyPr/>
                        <a:lstStyle/>
                        <a:p>
                          <a:pPr algn="ctr"/>
                          <a:r>
                            <a:rPr sz="1400" dirty="0"/>
                            <a:t>4.7</a:t>
                          </a:r>
                          <a:endParaRPr sz="1400" dirty="0">
                            <a:latin typeface="Cambria Math"/>
                          </a:endParaRPr>
                        </a:p>
                      </a:txBody>
                      <a:tcPr/>
                    </a:tc>
                    <a:extLst>
                      <a:ext uri="{0D108BD9-81ED-4DB2-BD59-A6C34878D82A}">
                        <a16:rowId xmlns:a16="http://schemas.microsoft.com/office/drawing/2014/main" val="1893297781"/>
                      </a:ext>
                    </a:extLst>
                  </a:tr>
                  <a:tr h="370840">
                    <a:tc>
                      <a:txBody>
                        <a:bodyPr/>
                        <a:lstStyle/>
                        <a:p>
                          <a:pPr algn="ctr">
                            <a:defRPr sz="1800"/>
                          </a:pPr>
                          <a:r>
                            <a:rPr sz="1400"/>
                            <a:t>Jan-12</a:t>
                          </a:r>
                        </a:p>
                      </a:txBody>
                      <a:tcPr/>
                    </a:tc>
                    <a:tc>
                      <a:txBody>
                        <a:bodyPr/>
                        <a:lstStyle/>
                        <a:p>
                          <a:pPr algn="ctr"/>
                          <a:r>
                            <a:rPr sz="1400" dirty="0"/>
                            <a:t>3.2</a:t>
                          </a:r>
                          <a:endParaRPr sz="1400" dirty="0">
                            <a:latin typeface="Cambria Math"/>
                          </a:endParaRPr>
                        </a:p>
                      </a:txBody>
                      <a:tcPr/>
                    </a:tc>
                    <a:extLst>
                      <a:ext uri="{0D108BD9-81ED-4DB2-BD59-A6C34878D82A}">
                        <a16:rowId xmlns:a16="http://schemas.microsoft.com/office/drawing/2014/main" val="820719884"/>
                      </a:ext>
                    </a:extLst>
                  </a:tr>
                  <a:tr h="370840">
                    <a:tc>
                      <a:txBody>
                        <a:bodyPr/>
                        <a:lstStyle/>
                        <a:p>
                          <a:pPr algn="ctr">
                            <a:defRPr sz="1800"/>
                          </a:pPr>
                          <a:r>
                            <a:rPr sz="1400"/>
                            <a:t>Apr-12</a:t>
                          </a:r>
                        </a:p>
                      </a:txBody>
                      <a:tcPr/>
                    </a:tc>
                    <a:tc>
                      <a:txBody>
                        <a:bodyPr/>
                        <a:lstStyle/>
                        <a:p>
                          <a:pPr algn="ctr"/>
                          <a:r>
                            <a:rPr sz="1400" dirty="0"/>
                            <a:t>1.7</a:t>
                          </a:r>
                          <a:endParaRPr sz="1400" dirty="0">
                            <a:latin typeface="Cambria Math"/>
                          </a:endParaRPr>
                        </a:p>
                      </a:txBody>
                      <a:tcPr/>
                    </a:tc>
                    <a:extLst>
                      <a:ext uri="{0D108BD9-81ED-4DB2-BD59-A6C34878D82A}">
                        <a16:rowId xmlns:a16="http://schemas.microsoft.com/office/drawing/2014/main" val="1110758792"/>
                      </a:ext>
                    </a:extLst>
                  </a:tr>
                </a:tbl>
              </a:graphicData>
            </a:graphic>
          </p:graphicFrame>
        </mc:Fallback>
      </mc:AlternateContent>
    </p:spTree>
    <p:custDataLst>
      <p:tags r:id="rId1"/>
    </p:custDataLst>
    <p:extLst>
      <p:ext uri="{BB962C8B-B14F-4D97-AF65-F5344CB8AC3E}">
        <p14:creationId xmlns:p14="http://schemas.microsoft.com/office/powerpoint/2010/main" val="17661689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53D47A-7333-4CCD-81D3-C00A6DB83597}"/>
              </a:ext>
            </a:extLst>
          </p:cNvPr>
          <p:cNvSpPr>
            <a:spLocks noGrp="1"/>
          </p:cNvSpPr>
          <p:nvPr>
            <p:ph type="title"/>
          </p:nvPr>
        </p:nvSpPr>
        <p:spPr/>
        <p:txBody>
          <a:bodyPr/>
          <a:lstStyle/>
          <a:p>
            <a:r>
              <a:rPr lang="en-US" dirty="0"/>
              <a:t>Example 1: Identifying a Time Series as Stationary or Nonstationary</a:t>
            </a:r>
            <a:r>
              <a:rPr lang="en-US" baseline="-25000" dirty="0"/>
              <a:t>7</a:t>
            </a:r>
            <a:endParaRPr lang="en-IN" dirty="0"/>
          </a:p>
        </p:txBody>
      </p:sp>
      <p:sp>
        <p:nvSpPr>
          <p:cNvPr id="4" name="TextBox 3">
            <a:extLst>
              <a:ext uri="{FF2B5EF4-FFF2-40B4-BE49-F238E27FC236}">
                <a16:creationId xmlns:a16="http://schemas.microsoft.com/office/drawing/2014/main" id="{2A95049E-81DC-38A1-8CBE-68815267066F}"/>
              </a:ext>
            </a:extLst>
          </p:cNvPr>
          <p:cNvSpPr txBox="1"/>
          <p:nvPr/>
        </p:nvSpPr>
        <p:spPr>
          <a:xfrm>
            <a:off x="457200" y="1066800"/>
            <a:ext cx="8229600" cy="646331"/>
          </a:xfrm>
          <a:prstGeom prst="rect">
            <a:avLst/>
          </a:prstGeom>
          <a:noFill/>
        </p:spPr>
        <p:txBody>
          <a:bodyPr wrap="square">
            <a:spAutoFit/>
          </a:bodyPr>
          <a:lstStyle/>
          <a:p>
            <a:pPr algn="ctr">
              <a:defRPr sz="1800" b="1"/>
            </a:pPr>
            <a:r>
              <a:rPr lang="en-US" sz="1800" dirty="0"/>
              <a:t>Table 2 – Real Gross Domestic Product, Percent Change from Preceding Period, Quarterly, Seasonally Adjusted Annual Rate</a:t>
            </a:r>
          </a:p>
        </p:txBody>
      </p:sp>
      <mc:AlternateContent xmlns:mc="http://schemas.openxmlformats.org/markup-compatibility/2006">
        <mc:Choice xmlns:a14="http://schemas.microsoft.com/office/drawing/2010/main" Requires="a14">
          <p:graphicFrame>
            <p:nvGraphicFramePr>
              <p:cNvPr id="5" name="Table Placeholder 4" descr="The table lists the percent change by period:&#10;July 2012 has a percent change of 0.5,&#10;October 2012 has a percent change of 0.5,&#10;January 2013 has a percent change of 3.6,&#10;April 2013 has a percent change of 0.5,&#10;July 2013 has a percent change of 3.2,&#10;October 2013 has a percent change of 3.2,&#10;January 2014 has a percent change of negative 1.1,&#10;April 2014 has a percent change of 5.5,&#10;July 2014 has a percent change of 5.0,&#10;October 2014 has a percent change of 2.3">
                <a:extLst>
                  <a:ext uri="{FF2B5EF4-FFF2-40B4-BE49-F238E27FC236}">
                    <a16:creationId xmlns:a16="http://schemas.microsoft.com/office/drawing/2014/main" id="{805A1EA9-62D9-4F2F-AF3A-D8B5DC642C5C}"/>
                  </a:ext>
                </a:extLst>
              </p:cNvPr>
              <p:cNvGraphicFramePr>
                <a:graphicFrameLocks noGrp="1"/>
              </p:cNvGraphicFramePr>
              <p:nvPr>
                <p:ph type="tbl" sz="quarter" idx="10"/>
                <p:extLst>
                  <p:ext uri="{D42A27DB-BD31-4B8C-83A1-F6EECF244321}">
                    <p14:modId xmlns:p14="http://schemas.microsoft.com/office/powerpoint/2010/main" val="2930092888"/>
                  </p:ext>
                </p:extLst>
              </p:nvPr>
            </p:nvGraphicFramePr>
            <p:xfrm>
              <a:off x="457200" y="1788160"/>
              <a:ext cx="8229600" cy="4079240"/>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4043653773"/>
                        </a:ext>
                      </a:extLst>
                    </a:gridCol>
                    <a:gridCol w="4114800">
                      <a:extLst>
                        <a:ext uri="{9D8B030D-6E8A-4147-A177-3AD203B41FA5}">
                          <a16:colId xmlns:a16="http://schemas.microsoft.com/office/drawing/2014/main" val="127898517"/>
                        </a:ext>
                      </a:extLst>
                    </a:gridCol>
                  </a:tblGrid>
                  <a:tr h="370840">
                    <a:tc>
                      <a:txBody>
                        <a:bodyPr/>
                        <a:lstStyle/>
                        <a:p>
                          <a:pPr algn="ctr">
                            <a:defRPr sz="1800" b="1"/>
                          </a:pPr>
                          <a:r>
                            <a:rPr sz="1400" dirty="0"/>
                            <a:t>Period</a:t>
                          </a:r>
                        </a:p>
                      </a:txBody>
                      <a:tcPr/>
                    </a:tc>
                    <a:tc>
                      <a:txBody>
                        <a:bodyPr/>
                        <a:lstStyle/>
                        <a:p>
                          <a:pPr algn="ctr">
                            <a:defRPr sz="1800" b="1"/>
                          </a:pPr>
                          <a:r>
                            <a:rPr sz="1400" dirty="0"/>
                            <a:t>Percent Change</a:t>
                          </a:r>
                        </a:p>
                      </a:txBody>
                      <a:tcPr/>
                    </a:tc>
                    <a:extLst>
                      <a:ext uri="{0D108BD9-81ED-4DB2-BD59-A6C34878D82A}">
                        <a16:rowId xmlns:a16="http://schemas.microsoft.com/office/drawing/2014/main" val="3814867175"/>
                      </a:ext>
                    </a:extLst>
                  </a:tr>
                  <a:tr h="370840">
                    <a:tc>
                      <a:txBody>
                        <a:bodyPr/>
                        <a:lstStyle/>
                        <a:p>
                          <a:pPr algn="ctr">
                            <a:defRPr sz="1800"/>
                          </a:pPr>
                          <a:r>
                            <a:rPr sz="1400" dirty="0"/>
                            <a:t>Jul-12</a:t>
                          </a:r>
                        </a:p>
                      </a:txBody>
                      <a:tcPr/>
                    </a:tc>
                    <a:tc>
                      <a:txBody>
                        <a:bodyPr/>
                        <a:lstStyle/>
                        <a:p>
                          <a:pPr algn="ctr"/>
                          <a:r>
                            <a:rPr sz="1400" dirty="0"/>
                            <a:t>0.5</a:t>
                          </a:r>
                          <a:endParaRPr sz="1400" dirty="0">
                            <a:latin typeface="Cambria Math"/>
                          </a:endParaRPr>
                        </a:p>
                      </a:txBody>
                      <a:tcPr/>
                    </a:tc>
                    <a:extLst>
                      <a:ext uri="{0D108BD9-81ED-4DB2-BD59-A6C34878D82A}">
                        <a16:rowId xmlns:a16="http://schemas.microsoft.com/office/drawing/2014/main" val="1727709999"/>
                      </a:ext>
                    </a:extLst>
                  </a:tr>
                  <a:tr h="370840">
                    <a:tc>
                      <a:txBody>
                        <a:bodyPr/>
                        <a:lstStyle/>
                        <a:p>
                          <a:pPr algn="ctr">
                            <a:defRPr sz="1800"/>
                          </a:pPr>
                          <a:r>
                            <a:rPr sz="1400" dirty="0"/>
                            <a:t>Oct-12</a:t>
                          </a:r>
                        </a:p>
                      </a:txBody>
                      <a:tcPr/>
                    </a:tc>
                    <a:tc>
                      <a:txBody>
                        <a:bodyPr/>
                        <a:lstStyle/>
                        <a:p>
                          <a:pPr algn="ctr"/>
                          <a:r>
                            <a:rPr sz="1400" dirty="0"/>
                            <a:t>0.5</a:t>
                          </a:r>
                          <a:endParaRPr sz="1400" dirty="0">
                            <a:latin typeface="Cambria Math"/>
                          </a:endParaRPr>
                        </a:p>
                      </a:txBody>
                      <a:tcPr/>
                    </a:tc>
                    <a:extLst>
                      <a:ext uri="{0D108BD9-81ED-4DB2-BD59-A6C34878D82A}">
                        <a16:rowId xmlns:a16="http://schemas.microsoft.com/office/drawing/2014/main" val="2140215409"/>
                      </a:ext>
                    </a:extLst>
                  </a:tr>
                  <a:tr h="370840">
                    <a:tc>
                      <a:txBody>
                        <a:bodyPr/>
                        <a:lstStyle/>
                        <a:p>
                          <a:pPr algn="ctr">
                            <a:defRPr sz="1800"/>
                          </a:pPr>
                          <a:r>
                            <a:rPr sz="1400" dirty="0"/>
                            <a:t>Jan-13</a:t>
                          </a:r>
                        </a:p>
                      </a:txBody>
                      <a:tcPr/>
                    </a:tc>
                    <a:tc>
                      <a:txBody>
                        <a:bodyPr/>
                        <a:lstStyle/>
                        <a:p>
                          <a:pPr algn="ctr"/>
                          <a:r>
                            <a:rPr sz="1400" dirty="0"/>
                            <a:t>3.6</a:t>
                          </a:r>
                          <a:endParaRPr sz="1400" dirty="0">
                            <a:latin typeface="Cambria Math"/>
                          </a:endParaRPr>
                        </a:p>
                      </a:txBody>
                      <a:tcPr/>
                    </a:tc>
                    <a:extLst>
                      <a:ext uri="{0D108BD9-81ED-4DB2-BD59-A6C34878D82A}">
                        <a16:rowId xmlns:a16="http://schemas.microsoft.com/office/drawing/2014/main" val="626817675"/>
                      </a:ext>
                    </a:extLst>
                  </a:tr>
                  <a:tr h="370840">
                    <a:tc>
                      <a:txBody>
                        <a:bodyPr/>
                        <a:lstStyle/>
                        <a:p>
                          <a:pPr algn="ctr">
                            <a:defRPr sz="1800"/>
                          </a:pPr>
                          <a:r>
                            <a:rPr sz="1400" dirty="0"/>
                            <a:t>Apr-13</a:t>
                          </a:r>
                        </a:p>
                      </a:txBody>
                      <a:tcPr/>
                    </a:tc>
                    <a:tc>
                      <a:txBody>
                        <a:bodyPr/>
                        <a:lstStyle/>
                        <a:p>
                          <a:pPr algn="ctr"/>
                          <a:r>
                            <a:rPr sz="1400" dirty="0"/>
                            <a:t>0.5</a:t>
                          </a:r>
                          <a:endParaRPr sz="1400" dirty="0">
                            <a:latin typeface="Cambria Math"/>
                          </a:endParaRPr>
                        </a:p>
                      </a:txBody>
                      <a:tcPr/>
                    </a:tc>
                    <a:extLst>
                      <a:ext uri="{0D108BD9-81ED-4DB2-BD59-A6C34878D82A}">
                        <a16:rowId xmlns:a16="http://schemas.microsoft.com/office/drawing/2014/main" val="1618571836"/>
                      </a:ext>
                    </a:extLst>
                  </a:tr>
                  <a:tr h="370840">
                    <a:tc>
                      <a:txBody>
                        <a:bodyPr/>
                        <a:lstStyle/>
                        <a:p>
                          <a:pPr algn="ctr">
                            <a:defRPr sz="1800"/>
                          </a:pPr>
                          <a:r>
                            <a:rPr sz="1400" dirty="0"/>
                            <a:t>Jul-13</a:t>
                          </a:r>
                        </a:p>
                      </a:txBody>
                      <a:tcPr/>
                    </a:tc>
                    <a:tc>
                      <a:txBody>
                        <a:bodyPr/>
                        <a:lstStyle/>
                        <a:p>
                          <a:pPr algn="ctr"/>
                          <a:r>
                            <a:rPr sz="1400" dirty="0"/>
                            <a:t>3.2</a:t>
                          </a:r>
                          <a:endParaRPr sz="1400" dirty="0">
                            <a:latin typeface="Cambria Math"/>
                          </a:endParaRPr>
                        </a:p>
                      </a:txBody>
                      <a:tcPr/>
                    </a:tc>
                    <a:extLst>
                      <a:ext uri="{0D108BD9-81ED-4DB2-BD59-A6C34878D82A}">
                        <a16:rowId xmlns:a16="http://schemas.microsoft.com/office/drawing/2014/main" val="895302664"/>
                      </a:ext>
                    </a:extLst>
                  </a:tr>
                  <a:tr h="370840">
                    <a:tc>
                      <a:txBody>
                        <a:bodyPr/>
                        <a:lstStyle/>
                        <a:p>
                          <a:pPr algn="ctr">
                            <a:defRPr sz="1800"/>
                          </a:pPr>
                          <a:r>
                            <a:rPr sz="1400" dirty="0"/>
                            <a:t>Oct-13</a:t>
                          </a:r>
                        </a:p>
                      </a:txBody>
                      <a:tcPr/>
                    </a:tc>
                    <a:tc>
                      <a:txBody>
                        <a:bodyPr/>
                        <a:lstStyle/>
                        <a:p>
                          <a:pPr algn="ctr"/>
                          <a:r>
                            <a:rPr sz="1400" dirty="0"/>
                            <a:t>3.2</a:t>
                          </a:r>
                          <a:endParaRPr sz="1400" dirty="0">
                            <a:latin typeface="Cambria Math"/>
                          </a:endParaRPr>
                        </a:p>
                      </a:txBody>
                      <a:tcPr/>
                    </a:tc>
                    <a:extLst>
                      <a:ext uri="{0D108BD9-81ED-4DB2-BD59-A6C34878D82A}">
                        <a16:rowId xmlns:a16="http://schemas.microsoft.com/office/drawing/2014/main" val="383462807"/>
                      </a:ext>
                    </a:extLst>
                  </a:tr>
                  <a:tr h="370840">
                    <a:tc>
                      <a:txBody>
                        <a:bodyPr/>
                        <a:lstStyle/>
                        <a:p>
                          <a:pPr algn="ctr">
                            <a:defRPr sz="1800"/>
                          </a:pPr>
                          <a:r>
                            <a:rPr sz="1400" dirty="0"/>
                            <a:t>Jan-14</a:t>
                          </a: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lang="en-IN" sz="1400" smtClean="0">
                                    <a:latin typeface="Cambria Math" panose="02040503050406030204" pitchFamily="18" charset="0"/>
                                  </a:rPr>
                                  <m:t>−1.1</m:t>
                                </m:r>
                              </m:oMath>
                            </m:oMathPara>
                          </a14:m>
                          <a:endParaRPr lang="en-IN" sz="1400" dirty="0"/>
                        </a:p>
                      </a:txBody>
                      <a:tcPr/>
                    </a:tc>
                    <a:extLst>
                      <a:ext uri="{0D108BD9-81ED-4DB2-BD59-A6C34878D82A}">
                        <a16:rowId xmlns:a16="http://schemas.microsoft.com/office/drawing/2014/main" val="2606699937"/>
                      </a:ext>
                    </a:extLst>
                  </a:tr>
                  <a:tr h="370840">
                    <a:tc>
                      <a:txBody>
                        <a:bodyPr/>
                        <a:lstStyle/>
                        <a:p>
                          <a:pPr algn="ctr">
                            <a:defRPr sz="1800"/>
                          </a:pPr>
                          <a:r>
                            <a:rPr sz="1400"/>
                            <a:t>Apr-14</a:t>
                          </a:r>
                        </a:p>
                      </a:txBody>
                      <a:tcPr/>
                    </a:tc>
                    <a:tc>
                      <a:txBody>
                        <a:bodyPr/>
                        <a:lstStyle/>
                        <a:p>
                          <a:pPr algn="ctr"/>
                          <a:r>
                            <a:rPr sz="1400" dirty="0"/>
                            <a:t>5.5</a:t>
                          </a:r>
                          <a:endParaRPr sz="1400" dirty="0">
                            <a:latin typeface="Cambria Math"/>
                          </a:endParaRPr>
                        </a:p>
                      </a:txBody>
                      <a:tcPr/>
                    </a:tc>
                    <a:extLst>
                      <a:ext uri="{0D108BD9-81ED-4DB2-BD59-A6C34878D82A}">
                        <a16:rowId xmlns:a16="http://schemas.microsoft.com/office/drawing/2014/main" val="1839345127"/>
                      </a:ext>
                    </a:extLst>
                  </a:tr>
                  <a:tr h="370840">
                    <a:tc>
                      <a:txBody>
                        <a:bodyPr/>
                        <a:lstStyle/>
                        <a:p>
                          <a:pPr algn="ctr">
                            <a:defRPr sz="1800"/>
                          </a:pPr>
                          <a:r>
                            <a:rPr sz="1400"/>
                            <a:t>Jul-14</a:t>
                          </a:r>
                        </a:p>
                      </a:txBody>
                      <a:tcPr/>
                    </a:tc>
                    <a:tc>
                      <a:txBody>
                        <a:bodyPr/>
                        <a:lstStyle/>
                        <a:p>
                          <a:pPr algn="ctr"/>
                          <a:r>
                            <a:rPr sz="1400" dirty="0"/>
                            <a:t>5.0</a:t>
                          </a:r>
                          <a:endParaRPr sz="1400" dirty="0">
                            <a:latin typeface="Cambria Math"/>
                          </a:endParaRPr>
                        </a:p>
                      </a:txBody>
                      <a:tcPr/>
                    </a:tc>
                    <a:extLst>
                      <a:ext uri="{0D108BD9-81ED-4DB2-BD59-A6C34878D82A}">
                        <a16:rowId xmlns:a16="http://schemas.microsoft.com/office/drawing/2014/main" val="300160695"/>
                      </a:ext>
                    </a:extLst>
                  </a:tr>
                  <a:tr h="370840">
                    <a:tc>
                      <a:txBody>
                        <a:bodyPr/>
                        <a:lstStyle/>
                        <a:p>
                          <a:pPr algn="ctr">
                            <a:defRPr sz="1800"/>
                          </a:pPr>
                          <a:r>
                            <a:rPr sz="1400"/>
                            <a:t>Oct-14</a:t>
                          </a:r>
                        </a:p>
                      </a:txBody>
                      <a:tcPr/>
                    </a:tc>
                    <a:tc>
                      <a:txBody>
                        <a:bodyPr/>
                        <a:lstStyle/>
                        <a:p>
                          <a:pPr algn="ctr"/>
                          <a:r>
                            <a:rPr sz="1400" dirty="0"/>
                            <a:t>2.3</a:t>
                          </a:r>
                          <a:endParaRPr sz="1400" dirty="0">
                            <a:latin typeface="Cambria Math"/>
                          </a:endParaRPr>
                        </a:p>
                      </a:txBody>
                      <a:tcPr/>
                    </a:tc>
                    <a:extLst>
                      <a:ext uri="{0D108BD9-81ED-4DB2-BD59-A6C34878D82A}">
                        <a16:rowId xmlns:a16="http://schemas.microsoft.com/office/drawing/2014/main" val="275629565"/>
                      </a:ext>
                    </a:extLst>
                  </a:tr>
                </a:tbl>
              </a:graphicData>
            </a:graphic>
          </p:graphicFrame>
        </mc:Choice>
        <mc:Fallback>
          <p:graphicFrame>
            <p:nvGraphicFramePr>
              <p:cNvPr id="5" name="Table Placeholder 4" descr="The table lists the percent change by period:&#10;July 2012 has a percent change of 0.5,&#10;October 2012 has a percent change of 0.5,&#10;January 2013 has a percent change of 3.6,&#10;April 2013 has a percent change of 0.5,&#10;July 2013 has a percent change of 3.2,&#10;October 2013 has a percent change of 3.2,&#10;January 2014 has a percent change of negative 1.1,&#10;April 2014 has a percent change of 5.5,&#10;July 2014 has a percent change of 5.0,&#10;October 2014 has a percent change of 2.3">
                <a:extLst>
                  <a:ext uri="{FF2B5EF4-FFF2-40B4-BE49-F238E27FC236}">
                    <a16:creationId xmlns:a16="http://schemas.microsoft.com/office/drawing/2014/main" id="{805A1EA9-62D9-4F2F-AF3A-D8B5DC642C5C}"/>
                  </a:ext>
                </a:extLst>
              </p:cNvPr>
              <p:cNvGraphicFramePr>
                <a:graphicFrameLocks noGrp="1"/>
              </p:cNvGraphicFramePr>
              <p:nvPr>
                <p:ph type="tbl" sz="quarter" idx="10"/>
                <p:extLst>
                  <p:ext uri="{D42A27DB-BD31-4B8C-83A1-F6EECF244321}">
                    <p14:modId xmlns:p14="http://schemas.microsoft.com/office/powerpoint/2010/main" val="2930092888"/>
                  </p:ext>
                </p:extLst>
              </p:nvPr>
            </p:nvGraphicFramePr>
            <p:xfrm>
              <a:off x="457200" y="1788160"/>
              <a:ext cx="8229600" cy="4079240"/>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4043653773"/>
                        </a:ext>
                      </a:extLst>
                    </a:gridCol>
                    <a:gridCol w="4114800">
                      <a:extLst>
                        <a:ext uri="{9D8B030D-6E8A-4147-A177-3AD203B41FA5}">
                          <a16:colId xmlns:a16="http://schemas.microsoft.com/office/drawing/2014/main" val="127898517"/>
                        </a:ext>
                      </a:extLst>
                    </a:gridCol>
                  </a:tblGrid>
                  <a:tr h="370840">
                    <a:tc>
                      <a:txBody>
                        <a:bodyPr/>
                        <a:lstStyle/>
                        <a:p>
                          <a:pPr algn="ctr">
                            <a:defRPr sz="1800" b="1"/>
                          </a:pPr>
                          <a:r>
                            <a:rPr sz="1400" dirty="0"/>
                            <a:t>Period</a:t>
                          </a:r>
                        </a:p>
                      </a:txBody>
                      <a:tcPr/>
                    </a:tc>
                    <a:tc>
                      <a:txBody>
                        <a:bodyPr/>
                        <a:lstStyle/>
                        <a:p>
                          <a:pPr algn="ctr">
                            <a:defRPr sz="1800" b="1"/>
                          </a:pPr>
                          <a:r>
                            <a:rPr sz="1400" dirty="0"/>
                            <a:t>Percent Change</a:t>
                          </a:r>
                        </a:p>
                      </a:txBody>
                      <a:tcPr/>
                    </a:tc>
                    <a:extLst>
                      <a:ext uri="{0D108BD9-81ED-4DB2-BD59-A6C34878D82A}">
                        <a16:rowId xmlns:a16="http://schemas.microsoft.com/office/drawing/2014/main" val="3814867175"/>
                      </a:ext>
                    </a:extLst>
                  </a:tr>
                  <a:tr h="370840">
                    <a:tc>
                      <a:txBody>
                        <a:bodyPr/>
                        <a:lstStyle/>
                        <a:p>
                          <a:pPr algn="ctr">
                            <a:defRPr sz="1800"/>
                          </a:pPr>
                          <a:r>
                            <a:rPr sz="1400" dirty="0"/>
                            <a:t>Jul-12</a:t>
                          </a:r>
                        </a:p>
                      </a:txBody>
                      <a:tcPr/>
                    </a:tc>
                    <a:tc>
                      <a:txBody>
                        <a:bodyPr/>
                        <a:lstStyle/>
                        <a:p>
                          <a:pPr algn="ctr"/>
                          <a:r>
                            <a:rPr sz="1400" dirty="0"/>
                            <a:t>0.5</a:t>
                          </a:r>
                          <a:endParaRPr sz="1400" dirty="0">
                            <a:latin typeface="Cambria Math"/>
                          </a:endParaRPr>
                        </a:p>
                      </a:txBody>
                      <a:tcPr/>
                    </a:tc>
                    <a:extLst>
                      <a:ext uri="{0D108BD9-81ED-4DB2-BD59-A6C34878D82A}">
                        <a16:rowId xmlns:a16="http://schemas.microsoft.com/office/drawing/2014/main" val="1727709999"/>
                      </a:ext>
                    </a:extLst>
                  </a:tr>
                  <a:tr h="370840">
                    <a:tc>
                      <a:txBody>
                        <a:bodyPr/>
                        <a:lstStyle/>
                        <a:p>
                          <a:pPr algn="ctr">
                            <a:defRPr sz="1800"/>
                          </a:pPr>
                          <a:r>
                            <a:rPr sz="1400" dirty="0"/>
                            <a:t>Oct-12</a:t>
                          </a:r>
                        </a:p>
                      </a:txBody>
                      <a:tcPr/>
                    </a:tc>
                    <a:tc>
                      <a:txBody>
                        <a:bodyPr/>
                        <a:lstStyle/>
                        <a:p>
                          <a:pPr algn="ctr"/>
                          <a:r>
                            <a:rPr sz="1400" dirty="0"/>
                            <a:t>0.5</a:t>
                          </a:r>
                          <a:endParaRPr sz="1400" dirty="0">
                            <a:latin typeface="Cambria Math"/>
                          </a:endParaRPr>
                        </a:p>
                      </a:txBody>
                      <a:tcPr/>
                    </a:tc>
                    <a:extLst>
                      <a:ext uri="{0D108BD9-81ED-4DB2-BD59-A6C34878D82A}">
                        <a16:rowId xmlns:a16="http://schemas.microsoft.com/office/drawing/2014/main" val="2140215409"/>
                      </a:ext>
                    </a:extLst>
                  </a:tr>
                  <a:tr h="370840">
                    <a:tc>
                      <a:txBody>
                        <a:bodyPr/>
                        <a:lstStyle/>
                        <a:p>
                          <a:pPr algn="ctr">
                            <a:defRPr sz="1800"/>
                          </a:pPr>
                          <a:r>
                            <a:rPr sz="1400" dirty="0"/>
                            <a:t>Jan-13</a:t>
                          </a:r>
                        </a:p>
                      </a:txBody>
                      <a:tcPr/>
                    </a:tc>
                    <a:tc>
                      <a:txBody>
                        <a:bodyPr/>
                        <a:lstStyle/>
                        <a:p>
                          <a:pPr algn="ctr"/>
                          <a:r>
                            <a:rPr sz="1400" dirty="0"/>
                            <a:t>3.6</a:t>
                          </a:r>
                          <a:endParaRPr sz="1400" dirty="0">
                            <a:latin typeface="Cambria Math"/>
                          </a:endParaRPr>
                        </a:p>
                      </a:txBody>
                      <a:tcPr/>
                    </a:tc>
                    <a:extLst>
                      <a:ext uri="{0D108BD9-81ED-4DB2-BD59-A6C34878D82A}">
                        <a16:rowId xmlns:a16="http://schemas.microsoft.com/office/drawing/2014/main" val="626817675"/>
                      </a:ext>
                    </a:extLst>
                  </a:tr>
                  <a:tr h="370840">
                    <a:tc>
                      <a:txBody>
                        <a:bodyPr/>
                        <a:lstStyle/>
                        <a:p>
                          <a:pPr algn="ctr">
                            <a:defRPr sz="1800"/>
                          </a:pPr>
                          <a:r>
                            <a:rPr sz="1400" dirty="0"/>
                            <a:t>Apr-13</a:t>
                          </a:r>
                        </a:p>
                      </a:txBody>
                      <a:tcPr/>
                    </a:tc>
                    <a:tc>
                      <a:txBody>
                        <a:bodyPr/>
                        <a:lstStyle/>
                        <a:p>
                          <a:pPr algn="ctr"/>
                          <a:r>
                            <a:rPr sz="1400" dirty="0"/>
                            <a:t>0.5</a:t>
                          </a:r>
                          <a:endParaRPr sz="1400" dirty="0">
                            <a:latin typeface="Cambria Math"/>
                          </a:endParaRPr>
                        </a:p>
                      </a:txBody>
                      <a:tcPr/>
                    </a:tc>
                    <a:extLst>
                      <a:ext uri="{0D108BD9-81ED-4DB2-BD59-A6C34878D82A}">
                        <a16:rowId xmlns:a16="http://schemas.microsoft.com/office/drawing/2014/main" val="1618571836"/>
                      </a:ext>
                    </a:extLst>
                  </a:tr>
                  <a:tr h="370840">
                    <a:tc>
                      <a:txBody>
                        <a:bodyPr/>
                        <a:lstStyle/>
                        <a:p>
                          <a:pPr algn="ctr">
                            <a:defRPr sz="1800"/>
                          </a:pPr>
                          <a:r>
                            <a:rPr sz="1400" dirty="0"/>
                            <a:t>Jul-13</a:t>
                          </a:r>
                        </a:p>
                      </a:txBody>
                      <a:tcPr/>
                    </a:tc>
                    <a:tc>
                      <a:txBody>
                        <a:bodyPr/>
                        <a:lstStyle/>
                        <a:p>
                          <a:pPr algn="ctr"/>
                          <a:r>
                            <a:rPr sz="1400" dirty="0"/>
                            <a:t>3.2</a:t>
                          </a:r>
                          <a:endParaRPr sz="1400" dirty="0">
                            <a:latin typeface="Cambria Math"/>
                          </a:endParaRPr>
                        </a:p>
                      </a:txBody>
                      <a:tcPr/>
                    </a:tc>
                    <a:extLst>
                      <a:ext uri="{0D108BD9-81ED-4DB2-BD59-A6C34878D82A}">
                        <a16:rowId xmlns:a16="http://schemas.microsoft.com/office/drawing/2014/main" val="895302664"/>
                      </a:ext>
                    </a:extLst>
                  </a:tr>
                  <a:tr h="370840">
                    <a:tc>
                      <a:txBody>
                        <a:bodyPr/>
                        <a:lstStyle/>
                        <a:p>
                          <a:pPr algn="ctr">
                            <a:defRPr sz="1800"/>
                          </a:pPr>
                          <a:r>
                            <a:rPr sz="1400" dirty="0"/>
                            <a:t>Oct-13</a:t>
                          </a:r>
                        </a:p>
                      </a:txBody>
                      <a:tcPr/>
                    </a:tc>
                    <a:tc>
                      <a:txBody>
                        <a:bodyPr/>
                        <a:lstStyle/>
                        <a:p>
                          <a:pPr algn="ctr"/>
                          <a:r>
                            <a:rPr sz="1400" dirty="0"/>
                            <a:t>3.2</a:t>
                          </a:r>
                          <a:endParaRPr sz="1400" dirty="0">
                            <a:latin typeface="Cambria Math"/>
                          </a:endParaRPr>
                        </a:p>
                      </a:txBody>
                      <a:tcPr/>
                    </a:tc>
                    <a:extLst>
                      <a:ext uri="{0D108BD9-81ED-4DB2-BD59-A6C34878D82A}">
                        <a16:rowId xmlns:a16="http://schemas.microsoft.com/office/drawing/2014/main" val="383462807"/>
                      </a:ext>
                    </a:extLst>
                  </a:tr>
                  <a:tr h="370840">
                    <a:tc>
                      <a:txBody>
                        <a:bodyPr/>
                        <a:lstStyle/>
                        <a:p>
                          <a:pPr algn="ctr">
                            <a:defRPr sz="1800"/>
                          </a:pPr>
                          <a:r>
                            <a:rPr sz="1400" dirty="0"/>
                            <a:t>Jan-14</a:t>
                          </a:r>
                        </a:p>
                      </a:txBody>
                      <a:tcPr/>
                    </a:tc>
                    <a:tc>
                      <a:txBody>
                        <a:bodyPr/>
                        <a:lstStyle/>
                        <a:p>
                          <a:endParaRPr lang="en-US"/>
                        </a:p>
                      </a:txBody>
                      <a:tcPr>
                        <a:blipFill>
                          <a:blip r:embed="rId3"/>
                          <a:stretch>
                            <a:fillRect l="-100296" t="-700000" r="-444" b="-303279"/>
                          </a:stretch>
                        </a:blipFill>
                      </a:tcPr>
                    </a:tc>
                    <a:extLst>
                      <a:ext uri="{0D108BD9-81ED-4DB2-BD59-A6C34878D82A}">
                        <a16:rowId xmlns:a16="http://schemas.microsoft.com/office/drawing/2014/main" val="2606699937"/>
                      </a:ext>
                    </a:extLst>
                  </a:tr>
                  <a:tr h="370840">
                    <a:tc>
                      <a:txBody>
                        <a:bodyPr/>
                        <a:lstStyle/>
                        <a:p>
                          <a:pPr algn="ctr">
                            <a:defRPr sz="1800"/>
                          </a:pPr>
                          <a:r>
                            <a:rPr sz="1400"/>
                            <a:t>Apr-14</a:t>
                          </a:r>
                        </a:p>
                      </a:txBody>
                      <a:tcPr/>
                    </a:tc>
                    <a:tc>
                      <a:txBody>
                        <a:bodyPr/>
                        <a:lstStyle/>
                        <a:p>
                          <a:pPr algn="ctr"/>
                          <a:r>
                            <a:rPr sz="1400" dirty="0"/>
                            <a:t>5.5</a:t>
                          </a:r>
                          <a:endParaRPr sz="1400" dirty="0">
                            <a:latin typeface="Cambria Math"/>
                          </a:endParaRPr>
                        </a:p>
                      </a:txBody>
                      <a:tcPr/>
                    </a:tc>
                    <a:extLst>
                      <a:ext uri="{0D108BD9-81ED-4DB2-BD59-A6C34878D82A}">
                        <a16:rowId xmlns:a16="http://schemas.microsoft.com/office/drawing/2014/main" val="1839345127"/>
                      </a:ext>
                    </a:extLst>
                  </a:tr>
                  <a:tr h="370840">
                    <a:tc>
                      <a:txBody>
                        <a:bodyPr/>
                        <a:lstStyle/>
                        <a:p>
                          <a:pPr algn="ctr">
                            <a:defRPr sz="1800"/>
                          </a:pPr>
                          <a:r>
                            <a:rPr sz="1400"/>
                            <a:t>Jul-14</a:t>
                          </a:r>
                        </a:p>
                      </a:txBody>
                      <a:tcPr/>
                    </a:tc>
                    <a:tc>
                      <a:txBody>
                        <a:bodyPr/>
                        <a:lstStyle/>
                        <a:p>
                          <a:pPr algn="ctr"/>
                          <a:r>
                            <a:rPr sz="1400" dirty="0"/>
                            <a:t>5.0</a:t>
                          </a:r>
                          <a:endParaRPr sz="1400" dirty="0">
                            <a:latin typeface="Cambria Math"/>
                          </a:endParaRPr>
                        </a:p>
                      </a:txBody>
                      <a:tcPr/>
                    </a:tc>
                    <a:extLst>
                      <a:ext uri="{0D108BD9-81ED-4DB2-BD59-A6C34878D82A}">
                        <a16:rowId xmlns:a16="http://schemas.microsoft.com/office/drawing/2014/main" val="300160695"/>
                      </a:ext>
                    </a:extLst>
                  </a:tr>
                  <a:tr h="370840">
                    <a:tc>
                      <a:txBody>
                        <a:bodyPr/>
                        <a:lstStyle/>
                        <a:p>
                          <a:pPr algn="ctr">
                            <a:defRPr sz="1800"/>
                          </a:pPr>
                          <a:r>
                            <a:rPr sz="1400"/>
                            <a:t>Oct-14</a:t>
                          </a:r>
                        </a:p>
                      </a:txBody>
                      <a:tcPr/>
                    </a:tc>
                    <a:tc>
                      <a:txBody>
                        <a:bodyPr/>
                        <a:lstStyle/>
                        <a:p>
                          <a:pPr algn="ctr"/>
                          <a:r>
                            <a:rPr sz="1400" dirty="0"/>
                            <a:t>2.3</a:t>
                          </a:r>
                          <a:endParaRPr sz="1400" dirty="0">
                            <a:latin typeface="Cambria Math"/>
                          </a:endParaRPr>
                        </a:p>
                      </a:txBody>
                      <a:tcPr/>
                    </a:tc>
                    <a:extLst>
                      <a:ext uri="{0D108BD9-81ED-4DB2-BD59-A6C34878D82A}">
                        <a16:rowId xmlns:a16="http://schemas.microsoft.com/office/drawing/2014/main" val="275629565"/>
                      </a:ext>
                    </a:extLst>
                  </a:tr>
                </a:tbl>
              </a:graphicData>
            </a:graphic>
          </p:graphicFrame>
        </mc:Fallback>
      </mc:AlternateContent>
    </p:spTree>
    <p:custDataLst>
      <p:tags r:id="rId1"/>
    </p:custDataLst>
    <p:extLst>
      <p:ext uri="{BB962C8B-B14F-4D97-AF65-F5344CB8AC3E}">
        <p14:creationId xmlns:p14="http://schemas.microsoft.com/office/powerpoint/2010/main" val="4808112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46F95B-4021-4FFA-9750-11DF6CBA7AF2}"/>
              </a:ext>
            </a:extLst>
          </p:cNvPr>
          <p:cNvSpPr>
            <a:spLocks noGrp="1"/>
          </p:cNvSpPr>
          <p:nvPr>
            <p:ph type="title"/>
          </p:nvPr>
        </p:nvSpPr>
        <p:spPr/>
        <p:txBody>
          <a:bodyPr/>
          <a:lstStyle/>
          <a:p>
            <a:r>
              <a:rPr lang="en-US" dirty="0"/>
              <a:t>Example 1: Identifying a Time Series as Stationary or Nonstationary</a:t>
            </a:r>
            <a:r>
              <a:rPr lang="en-US" baseline="-25000" dirty="0"/>
              <a:t>8</a:t>
            </a:r>
            <a:endParaRPr lang="en-IN" dirty="0"/>
          </a:p>
        </p:txBody>
      </p:sp>
      <p:sp>
        <p:nvSpPr>
          <p:cNvPr id="5" name="TextBox 4">
            <a:extLst>
              <a:ext uri="{FF2B5EF4-FFF2-40B4-BE49-F238E27FC236}">
                <a16:creationId xmlns:a16="http://schemas.microsoft.com/office/drawing/2014/main" id="{58DBFEA2-7D22-ACD2-A6F7-35332C925791}"/>
              </a:ext>
            </a:extLst>
          </p:cNvPr>
          <p:cNvSpPr txBox="1"/>
          <p:nvPr/>
        </p:nvSpPr>
        <p:spPr>
          <a:xfrm>
            <a:off x="457200" y="1066800"/>
            <a:ext cx="8229600" cy="646331"/>
          </a:xfrm>
          <a:prstGeom prst="rect">
            <a:avLst/>
          </a:prstGeom>
          <a:noFill/>
        </p:spPr>
        <p:txBody>
          <a:bodyPr wrap="square">
            <a:spAutoFit/>
          </a:bodyPr>
          <a:lstStyle/>
          <a:p>
            <a:pPr algn="ctr">
              <a:defRPr sz="1800" b="1"/>
            </a:pPr>
            <a:r>
              <a:rPr lang="en-US" sz="1800" dirty="0"/>
              <a:t>Table 2 – Real Gross Domestic Product, Percent Change from Preceding Period, Quarterly, Seasonally Adjusted Annual Rate</a:t>
            </a:r>
          </a:p>
        </p:txBody>
      </p:sp>
      <p:graphicFrame>
        <p:nvGraphicFramePr>
          <p:cNvPr id="4" name="Table Placeholder 3" descr="The table lists the percent change by period:&#10;January 2015 has a percent change of 3.8,&#10;April 2015 has a percent change of 2.7,&#10;July 2015 has a percent change of 1.5,&#10;October 2015 has a percent change of 0.6,&#10;January 2016 has a percent change of 2.3,&#10;April 2016 has a percent change of 1.3,&#10;July 2016 has a percent change of 2.2,&#10;October 2016 has a percent change of 2.5,&#10;January 2017 has a percent change of 2.3,&#10;April 2017 has a percent change of 1.7">
            <a:extLst>
              <a:ext uri="{FF2B5EF4-FFF2-40B4-BE49-F238E27FC236}">
                <a16:creationId xmlns:a16="http://schemas.microsoft.com/office/drawing/2014/main" id="{8B486919-C9E7-4639-B708-C870C0095408}"/>
              </a:ext>
            </a:extLst>
          </p:cNvPr>
          <p:cNvGraphicFramePr>
            <a:graphicFrameLocks noGrp="1"/>
          </p:cNvGraphicFramePr>
          <p:nvPr>
            <p:ph type="tbl" sz="quarter" idx="10"/>
            <p:extLst>
              <p:ext uri="{D42A27DB-BD31-4B8C-83A1-F6EECF244321}">
                <p14:modId xmlns:p14="http://schemas.microsoft.com/office/powerpoint/2010/main" val="3370613025"/>
              </p:ext>
            </p:extLst>
          </p:nvPr>
        </p:nvGraphicFramePr>
        <p:xfrm>
          <a:off x="457200" y="1752600"/>
          <a:ext cx="8229600" cy="4079240"/>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4043653773"/>
                    </a:ext>
                  </a:extLst>
                </a:gridCol>
                <a:gridCol w="4114800">
                  <a:extLst>
                    <a:ext uri="{9D8B030D-6E8A-4147-A177-3AD203B41FA5}">
                      <a16:colId xmlns:a16="http://schemas.microsoft.com/office/drawing/2014/main" val="127898517"/>
                    </a:ext>
                  </a:extLst>
                </a:gridCol>
              </a:tblGrid>
              <a:tr h="370840">
                <a:tc>
                  <a:txBody>
                    <a:bodyPr/>
                    <a:lstStyle/>
                    <a:p>
                      <a:pPr algn="ctr">
                        <a:defRPr sz="1800" b="1"/>
                      </a:pPr>
                      <a:r>
                        <a:rPr sz="1400" dirty="0"/>
                        <a:t>Period</a:t>
                      </a:r>
                    </a:p>
                  </a:txBody>
                  <a:tcPr/>
                </a:tc>
                <a:tc>
                  <a:txBody>
                    <a:bodyPr/>
                    <a:lstStyle/>
                    <a:p>
                      <a:pPr algn="ctr">
                        <a:defRPr sz="1800" b="1"/>
                      </a:pPr>
                      <a:r>
                        <a:rPr sz="1400" dirty="0"/>
                        <a:t>Percent Change</a:t>
                      </a:r>
                    </a:p>
                  </a:txBody>
                  <a:tcPr/>
                </a:tc>
                <a:extLst>
                  <a:ext uri="{0D108BD9-81ED-4DB2-BD59-A6C34878D82A}">
                    <a16:rowId xmlns:a16="http://schemas.microsoft.com/office/drawing/2014/main" val="3814867175"/>
                  </a:ext>
                </a:extLst>
              </a:tr>
              <a:tr h="370840">
                <a:tc>
                  <a:txBody>
                    <a:bodyPr/>
                    <a:lstStyle/>
                    <a:p>
                      <a:pPr algn="ctr">
                        <a:defRPr sz="1800"/>
                      </a:pPr>
                      <a:r>
                        <a:rPr sz="1400" dirty="0"/>
                        <a:t>Jan-15</a:t>
                      </a:r>
                    </a:p>
                  </a:txBody>
                  <a:tcPr/>
                </a:tc>
                <a:tc>
                  <a:txBody>
                    <a:bodyPr/>
                    <a:lstStyle/>
                    <a:p>
                      <a:pPr algn="ctr"/>
                      <a:r>
                        <a:rPr sz="1400" dirty="0"/>
                        <a:t>3.8</a:t>
                      </a:r>
                      <a:endParaRPr sz="1400" dirty="0">
                        <a:latin typeface="Cambria Math"/>
                      </a:endParaRPr>
                    </a:p>
                  </a:txBody>
                  <a:tcPr/>
                </a:tc>
                <a:extLst>
                  <a:ext uri="{0D108BD9-81ED-4DB2-BD59-A6C34878D82A}">
                    <a16:rowId xmlns:a16="http://schemas.microsoft.com/office/drawing/2014/main" val="1727709999"/>
                  </a:ext>
                </a:extLst>
              </a:tr>
              <a:tr h="370840">
                <a:tc>
                  <a:txBody>
                    <a:bodyPr/>
                    <a:lstStyle/>
                    <a:p>
                      <a:pPr algn="ctr">
                        <a:defRPr sz="1800"/>
                      </a:pPr>
                      <a:r>
                        <a:rPr sz="1400" dirty="0"/>
                        <a:t>Apr-15</a:t>
                      </a:r>
                    </a:p>
                  </a:txBody>
                  <a:tcPr/>
                </a:tc>
                <a:tc>
                  <a:txBody>
                    <a:bodyPr/>
                    <a:lstStyle/>
                    <a:p>
                      <a:pPr algn="ctr"/>
                      <a:r>
                        <a:rPr sz="1400" dirty="0"/>
                        <a:t>2.7</a:t>
                      </a:r>
                      <a:endParaRPr sz="1400" dirty="0">
                        <a:latin typeface="Cambria Math"/>
                      </a:endParaRPr>
                    </a:p>
                  </a:txBody>
                  <a:tcPr/>
                </a:tc>
                <a:extLst>
                  <a:ext uri="{0D108BD9-81ED-4DB2-BD59-A6C34878D82A}">
                    <a16:rowId xmlns:a16="http://schemas.microsoft.com/office/drawing/2014/main" val="2140215409"/>
                  </a:ext>
                </a:extLst>
              </a:tr>
              <a:tr h="370840">
                <a:tc>
                  <a:txBody>
                    <a:bodyPr/>
                    <a:lstStyle/>
                    <a:p>
                      <a:pPr algn="ctr">
                        <a:defRPr sz="1800"/>
                      </a:pPr>
                      <a:r>
                        <a:rPr sz="1400" dirty="0"/>
                        <a:t>Jul-15</a:t>
                      </a:r>
                    </a:p>
                  </a:txBody>
                  <a:tcPr/>
                </a:tc>
                <a:tc>
                  <a:txBody>
                    <a:bodyPr/>
                    <a:lstStyle/>
                    <a:p>
                      <a:pPr algn="ctr"/>
                      <a:r>
                        <a:rPr sz="1400" dirty="0"/>
                        <a:t>1.5</a:t>
                      </a:r>
                      <a:endParaRPr sz="1400" dirty="0">
                        <a:latin typeface="Cambria Math"/>
                      </a:endParaRPr>
                    </a:p>
                  </a:txBody>
                  <a:tcPr/>
                </a:tc>
                <a:extLst>
                  <a:ext uri="{0D108BD9-81ED-4DB2-BD59-A6C34878D82A}">
                    <a16:rowId xmlns:a16="http://schemas.microsoft.com/office/drawing/2014/main" val="626817675"/>
                  </a:ext>
                </a:extLst>
              </a:tr>
              <a:tr h="370840">
                <a:tc>
                  <a:txBody>
                    <a:bodyPr/>
                    <a:lstStyle/>
                    <a:p>
                      <a:pPr algn="ctr">
                        <a:defRPr sz="1800"/>
                      </a:pPr>
                      <a:r>
                        <a:rPr sz="1400" dirty="0"/>
                        <a:t>Oct-15</a:t>
                      </a:r>
                    </a:p>
                  </a:txBody>
                  <a:tcPr/>
                </a:tc>
                <a:tc>
                  <a:txBody>
                    <a:bodyPr/>
                    <a:lstStyle/>
                    <a:p>
                      <a:pPr algn="ctr"/>
                      <a:r>
                        <a:rPr sz="1400" dirty="0"/>
                        <a:t>0.6</a:t>
                      </a:r>
                      <a:endParaRPr sz="1400" dirty="0">
                        <a:latin typeface="Cambria Math"/>
                      </a:endParaRPr>
                    </a:p>
                  </a:txBody>
                  <a:tcPr/>
                </a:tc>
                <a:extLst>
                  <a:ext uri="{0D108BD9-81ED-4DB2-BD59-A6C34878D82A}">
                    <a16:rowId xmlns:a16="http://schemas.microsoft.com/office/drawing/2014/main" val="1618571836"/>
                  </a:ext>
                </a:extLst>
              </a:tr>
              <a:tr h="370840">
                <a:tc>
                  <a:txBody>
                    <a:bodyPr/>
                    <a:lstStyle/>
                    <a:p>
                      <a:pPr algn="ctr">
                        <a:defRPr sz="1800"/>
                      </a:pPr>
                      <a:r>
                        <a:rPr sz="1400" dirty="0"/>
                        <a:t>Jan-16</a:t>
                      </a:r>
                    </a:p>
                  </a:txBody>
                  <a:tcPr/>
                </a:tc>
                <a:tc>
                  <a:txBody>
                    <a:bodyPr/>
                    <a:lstStyle/>
                    <a:p>
                      <a:pPr algn="ctr"/>
                      <a:r>
                        <a:rPr sz="1400" dirty="0"/>
                        <a:t>2.3</a:t>
                      </a:r>
                      <a:endParaRPr sz="1400" dirty="0">
                        <a:latin typeface="Cambria Math"/>
                      </a:endParaRPr>
                    </a:p>
                  </a:txBody>
                  <a:tcPr/>
                </a:tc>
                <a:extLst>
                  <a:ext uri="{0D108BD9-81ED-4DB2-BD59-A6C34878D82A}">
                    <a16:rowId xmlns:a16="http://schemas.microsoft.com/office/drawing/2014/main" val="895302664"/>
                  </a:ext>
                </a:extLst>
              </a:tr>
              <a:tr h="370840">
                <a:tc>
                  <a:txBody>
                    <a:bodyPr/>
                    <a:lstStyle/>
                    <a:p>
                      <a:pPr algn="ctr">
                        <a:defRPr sz="1800"/>
                      </a:pPr>
                      <a:r>
                        <a:rPr sz="1400"/>
                        <a:t>Apr-16</a:t>
                      </a:r>
                    </a:p>
                  </a:txBody>
                  <a:tcPr/>
                </a:tc>
                <a:tc>
                  <a:txBody>
                    <a:bodyPr/>
                    <a:lstStyle/>
                    <a:p>
                      <a:pPr algn="ctr"/>
                      <a:r>
                        <a:rPr sz="1400" dirty="0"/>
                        <a:t>1.3</a:t>
                      </a:r>
                      <a:endParaRPr sz="1400" dirty="0">
                        <a:latin typeface="Cambria Math"/>
                      </a:endParaRPr>
                    </a:p>
                  </a:txBody>
                  <a:tcPr/>
                </a:tc>
                <a:extLst>
                  <a:ext uri="{0D108BD9-81ED-4DB2-BD59-A6C34878D82A}">
                    <a16:rowId xmlns:a16="http://schemas.microsoft.com/office/drawing/2014/main" val="383462807"/>
                  </a:ext>
                </a:extLst>
              </a:tr>
              <a:tr h="370840">
                <a:tc>
                  <a:txBody>
                    <a:bodyPr/>
                    <a:lstStyle/>
                    <a:p>
                      <a:pPr algn="ctr">
                        <a:defRPr sz="1800"/>
                      </a:pPr>
                      <a:r>
                        <a:rPr sz="1400" dirty="0"/>
                        <a:t>Jul-16</a:t>
                      </a:r>
                    </a:p>
                  </a:txBody>
                  <a:tcPr/>
                </a:tc>
                <a:tc>
                  <a:txBody>
                    <a:bodyPr/>
                    <a:lstStyle/>
                    <a:p>
                      <a:pPr algn="ctr"/>
                      <a:r>
                        <a:rPr sz="1400" dirty="0"/>
                        <a:t>2.2</a:t>
                      </a:r>
                      <a:endParaRPr sz="1400" dirty="0">
                        <a:latin typeface="Cambria Math"/>
                      </a:endParaRPr>
                    </a:p>
                  </a:txBody>
                  <a:tcPr/>
                </a:tc>
                <a:extLst>
                  <a:ext uri="{0D108BD9-81ED-4DB2-BD59-A6C34878D82A}">
                    <a16:rowId xmlns:a16="http://schemas.microsoft.com/office/drawing/2014/main" val="2606699937"/>
                  </a:ext>
                </a:extLst>
              </a:tr>
              <a:tr h="370840">
                <a:tc>
                  <a:txBody>
                    <a:bodyPr/>
                    <a:lstStyle/>
                    <a:p>
                      <a:pPr algn="ctr">
                        <a:defRPr sz="1800"/>
                      </a:pPr>
                      <a:r>
                        <a:rPr sz="1400"/>
                        <a:t>Oct-16</a:t>
                      </a:r>
                    </a:p>
                  </a:txBody>
                  <a:tcPr/>
                </a:tc>
                <a:tc>
                  <a:txBody>
                    <a:bodyPr/>
                    <a:lstStyle/>
                    <a:p>
                      <a:pPr algn="ctr"/>
                      <a:r>
                        <a:rPr sz="1400" dirty="0"/>
                        <a:t>2.5</a:t>
                      </a:r>
                      <a:endParaRPr sz="1400" dirty="0">
                        <a:latin typeface="Cambria Math"/>
                      </a:endParaRPr>
                    </a:p>
                  </a:txBody>
                  <a:tcPr/>
                </a:tc>
                <a:extLst>
                  <a:ext uri="{0D108BD9-81ED-4DB2-BD59-A6C34878D82A}">
                    <a16:rowId xmlns:a16="http://schemas.microsoft.com/office/drawing/2014/main" val="1839345127"/>
                  </a:ext>
                </a:extLst>
              </a:tr>
              <a:tr h="370840">
                <a:tc>
                  <a:txBody>
                    <a:bodyPr/>
                    <a:lstStyle/>
                    <a:p>
                      <a:pPr algn="ctr">
                        <a:defRPr sz="1800"/>
                      </a:pPr>
                      <a:r>
                        <a:rPr sz="1400"/>
                        <a:t>Jan-17</a:t>
                      </a:r>
                    </a:p>
                  </a:txBody>
                  <a:tcPr/>
                </a:tc>
                <a:tc>
                  <a:txBody>
                    <a:bodyPr/>
                    <a:lstStyle/>
                    <a:p>
                      <a:pPr algn="ctr"/>
                      <a:r>
                        <a:rPr sz="1400" dirty="0"/>
                        <a:t>2.3</a:t>
                      </a:r>
                      <a:endParaRPr sz="1400" dirty="0">
                        <a:latin typeface="Cambria Math"/>
                      </a:endParaRPr>
                    </a:p>
                  </a:txBody>
                  <a:tcPr/>
                </a:tc>
                <a:extLst>
                  <a:ext uri="{0D108BD9-81ED-4DB2-BD59-A6C34878D82A}">
                    <a16:rowId xmlns:a16="http://schemas.microsoft.com/office/drawing/2014/main" val="300160695"/>
                  </a:ext>
                </a:extLst>
              </a:tr>
              <a:tr h="370840">
                <a:tc>
                  <a:txBody>
                    <a:bodyPr/>
                    <a:lstStyle/>
                    <a:p>
                      <a:pPr algn="ctr">
                        <a:defRPr sz="1800"/>
                      </a:pPr>
                      <a:r>
                        <a:rPr sz="1400"/>
                        <a:t>Apr-17</a:t>
                      </a:r>
                    </a:p>
                  </a:txBody>
                  <a:tcPr/>
                </a:tc>
                <a:tc>
                  <a:txBody>
                    <a:bodyPr/>
                    <a:lstStyle/>
                    <a:p>
                      <a:pPr algn="ctr"/>
                      <a:r>
                        <a:rPr sz="1400" dirty="0"/>
                        <a:t>1.7</a:t>
                      </a:r>
                      <a:endParaRPr sz="1400" dirty="0">
                        <a:latin typeface="Cambria Math"/>
                      </a:endParaRPr>
                    </a:p>
                  </a:txBody>
                  <a:tcPr/>
                </a:tc>
                <a:extLst>
                  <a:ext uri="{0D108BD9-81ED-4DB2-BD59-A6C34878D82A}">
                    <a16:rowId xmlns:a16="http://schemas.microsoft.com/office/drawing/2014/main" val="275629565"/>
                  </a:ext>
                </a:extLst>
              </a:tr>
            </a:tbl>
          </a:graphicData>
        </a:graphic>
      </p:graphicFrame>
    </p:spTree>
    <p:custDataLst>
      <p:tags r:id="rId1"/>
    </p:custDataLst>
    <p:extLst>
      <p:ext uri="{BB962C8B-B14F-4D97-AF65-F5344CB8AC3E}">
        <p14:creationId xmlns:p14="http://schemas.microsoft.com/office/powerpoint/2010/main" val="68501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834177-C513-4F0F-A555-198C0723C9AF}"/>
              </a:ext>
            </a:extLst>
          </p:cNvPr>
          <p:cNvSpPr>
            <a:spLocks noGrp="1"/>
          </p:cNvSpPr>
          <p:nvPr>
            <p:ph type="title"/>
          </p:nvPr>
        </p:nvSpPr>
        <p:spPr/>
        <p:txBody>
          <a:bodyPr/>
          <a:lstStyle/>
          <a:p>
            <a:r>
              <a:rPr lang="en-US" dirty="0"/>
              <a:t>Example 1: Identifying a Time Series as Stationary or Nonstationary</a:t>
            </a:r>
            <a:r>
              <a:rPr lang="en-US" baseline="-25000" dirty="0"/>
              <a:t>9</a:t>
            </a:r>
            <a:endParaRPr lang="en-IN" dirty="0"/>
          </a:p>
        </p:txBody>
      </p:sp>
      <p:sp>
        <p:nvSpPr>
          <p:cNvPr id="6" name="TextBox 5">
            <a:extLst>
              <a:ext uri="{FF2B5EF4-FFF2-40B4-BE49-F238E27FC236}">
                <a16:creationId xmlns:a16="http://schemas.microsoft.com/office/drawing/2014/main" id="{CF67FA09-F96D-98A2-05C6-C150B7A0DF1C}"/>
              </a:ext>
            </a:extLst>
          </p:cNvPr>
          <p:cNvSpPr txBox="1"/>
          <p:nvPr/>
        </p:nvSpPr>
        <p:spPr>
          <a:xfrm>
            <a:off x="457200" y="1029287"/>
            <a:ext cx="8229600" cy="646331"/>
          </a:xfrm>
          <a:prstGeom prst="rect">
            <a:avLst/>
          </a:prstGeom>
          <a:noFill/>
        </p:spPr>
        <p:txBody>
          <a:bodyPr wrap="square">
            <a:spAutoFit/>
          </a:bodyPr>
          <a:lstStyle/>
          <a:p>
            <a:pPr algn="ctr">
              <a:defRPr sz="1800" b="1"/>
            </a:pPr>
            <a:r>
              <a:rPr lang="en-US" sz="1800" dirty="0"/>
              <a:t>Table 2 – Real Gross Domestic Product, Percent Change from Preceding Period, Quarterly, Seasonally Adjusted Annual Rate1</a:t>
            </a:r>
          </a:p>
        </p:txBody>
      </p:sp>
      <p:graphicFrame>
        <p:nvGraphicFramePr>
          <p:cNvPr id="5" name="Table Placeholder 4" descr="The table lists the percent change by period:&#10;July 2017 has a percent change of 2.9,&#10;October 2017 has a percent change of 3.9,&#10;January 2018 has a percent change of 3.8,&#10;April 2018 has a percent change of 2.7,&#10;July 2018 has a percent change of 2.1,&#10;October 2018 has a percent change of 1.3,&#10;January 2019 has a percent change of 2.9,&#10;April 2019 has a percent change of 1.5,&#10;July 2019 has a percent change of 2.6,&#10;October 2019 has a percent change of 2.4">
            <a:extLst>
              <a:ext uri="{FF2B5EF4-FFF2-40B4-BE49-F238E27FC236}">
                <a16:creationId xmlns:a16="http://schemas.microsoft.com/office/drawing/2014/main" id="{CBFCCF58-D3AC-4363-8A70-C31B1F3E7C2E}"/>
              </a:ext>
            </a:extLst>
          </p:cNvPr>
          <p:cNvGraphicFramePr>
            <a:graphicFrameLocks noGrp="1"/>
          </p:cNvGraphicFramePr>
          <p:nvPr>
            <p:ph type="tbl" sz="quarter" idx="10"/>
            <p:extLst>
              <p:ext uri="{D42A27DB-BD31-4B8C-83A1-F6EECF244321}">
                <p14:modId xmlns:p14="http://schemas.microsoft.com/office/powerpoint/2010/main" val="140423784"/>
              </p:ext>
            </p:extLst>
          </p:nvPr>
        </p:nvGraphicFramePr>
        <p:xfrm>
          <a:off x="457200" y="1635760"/>
          <a:ext cx="8229600" cy="4079240"/>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2262686978"/>
                    </a:ext>
                  </a:extLst>
                </a:gridCol>
                <a:gridCol w="4114800">
                  <a:extLst>
                    <a:ext uri="{9D8B030D-6E8A-4147-A177-3AD203B41FA5}">
                      <a16:colId xmlns:a16="http://schemas.microsoft.com/office/drawing/2014/main" val="375237414"/>
                    </a:ext>
                  </a:extLst>
                </a:gridCol>
              </a:tblGrid>
              <a:tr h="370840">
                <a:tc>
                  <a:txBody>
                    <a:bodyPr/>
                    <a:lstStyle/>
                    <a:p>
                      <a:pPr algn="ctr">
                        <a:defRPr sz="1800" b="1"/>
                      </a:pPr>
                      <a:r>
                        <a:rPr sz="1400" dirty="0"/>
                        <a:t>Period</a:t>
                      </a:r>
                    </a:p>
                  </a:txBody>
                  <a:tcPr/>
                </a:tc>
                <a:tc>
                  <a:txBody>
                    <a:bodyPr/>
                    <a:lstStyle/>
                    <a:p>
                      <a:pPr algn="ctr">
                        <a:defRPr sz="1800" b="1"/>
                      </a:pPr>
                      <a:r>
                        <a:rPr sz="1400" dirty="0"/>
                        <a:t>Percent Change</a:t>
                      </a:r>
                    </a:p>
                  </a:txBody>
                  <a:tcPr/>
                </a:tc>
                <a:extLst>
                  <a:ext uri="{0D108BD9-81ED-4DB2-BD59-A6C34878D82A}">
                    <a16:rowId xmlns:a16="http://schemas.microsoft.com/office/drawing/2014/main" val="3112410918"/>
                  </a:ext>
                </a:extLst>
              </a:tr>
              <a:tr h="370840">
                <a:tc>
                  <a:txBody>
                    <a:bodyPr/>
                    <a:lstStyle/>
                    <a:p>
                      <a:pPr algn="ctr">
                        <a:defRPr sz="1800"/>
                      </a:pPr>
                      <a:r>
                        <a:rPr sz="1400" dirty="0"/>
                        <a:t>Jul-17</a:t>
                      </a:r>
                    </a:p>
                  </a:txBody>
                  <a:tcPr/>
                </a:tc>
                <a:tc>
                  <a:txBody>
                    <a:bodyPr/>
                    <a:lstStyle/>
                    <a:p>
                      <a:pPr algn="ctr"/>
                      <a:r>
                        <a:rPr sz="1400" dirty="0"/>
                        <a:t>2.9</a:t>
                      </a:r>
                      <a:endParaRPr sz="1400" dirty="0">
                        <a:latin typeface="Cambria Math"/>
                      </a:endParaRPr>
                    </a:p>
                  </a:txBody>
                  <a:tcPr/>
                </a:tc>
                <a:extLst>
                  <a:ext uri="{0D108BD9-81ED-4DB2-BD59-A6C34878D82A}">
                    <a16:rowId xmlns:a16="http://schemas.microsoft.com/office/drawing/2014/main" val="2222420385"/>
                  </a:ext>
                </a:extLst>
              </a:tr>
              <a:tr h="370840">
                <a:tc>
                  <a:txBody>
                    <a:bodyPr/>
                    <a:lstStyle/>
                    <a:p>
                      <a:pPr algn="ctr">
                        <a:defRPr sz="1800"/>
                      </a:pPr>
                      <a:r>
                        <a:rPr sz="1400" dirty="0"/>
                        <a:t>Oct-17</a:t>
                      </a:r>
                    </a:p>
                  </a:txBody>
                  <a:tcPr/>
                </a:tc>
                <a:tc>
                  <a:txBody>
                    <a:bodyPr/>
                    <a:lstStyle/>
                    <a:p>
                      <a:pPr algn="ctr"/>
                      <a:r>
                        <a:rPr sz="1400" dirty="0"/>
                        <a:t>3.9</a:t>
                      </a:r>
                      <a:endParaRPr sz="1400" dirty="0">
                        <a:latin typeface="Cambria Math"/>
                      </a:endParaRPr>
                    </a:p>
                  </a:txBody>
                  <a:tcPr/>
                </a:tc>
                <a:extLst>
                  <a:ext uri="{0D108BD9-81ED-4DB2-BD59-A6C34878D82A}">
                    <a16:rowId xmlns:a16="http://schemas.microsoft.com/office/drawing/2014/main" val="2936832321"/>
                  </a:ext>
                </a:extLst>
              </a:tr>
              <a:tr h="370840">
                <a:tc>
                  <a:txBody>
                    <a:bodyPr/>
                    <a:lstStyle/>
                    <a:p>
                      <a:pPr algn="ctr">
                        <a:defRPr sz="1800"/>
                      </a:pPr>
                      <a:r>
                        <a:rPr sz="1400"/>
                        <a:t>Jan-18</a:t>
                      </a:r>
                    </a:p>
                  </a:txBody>
                  <a:tcPr/>
                </a:tc>
                <a:tc>
                  <a:txBody>
                    <a:bodyPr/>
                    <a:lstStyle/>
                    <a:p>
                      <a:pPr algn="ctr"/>
                      <a:r>
                        <a:rPr sz="1400" dirty="0"/>
                        <a:t>3.8</a:t>
                      </a:r>
                      <a:endParaRPr sz="1400" dirty="0">
                        <a:latin typeface="Cambria Math"/>
                      </a:endParaRPr>
                    </a:p>
                  </a:txBody>
                  <a:tcPr/>
                </a:tc>
                <a:extLst>
                  <a:ext uri="{0D108BD9-81ED-4DB2-BD59-A6C34878D82A}">
                    <a16:rowId xmlns:a16="http://schemas.microsoft.com/office/drawing/2014/main" val="3230508490"/>
                  </a:ext>
                </a:extLst>
              </a:tr>
              <a:tr h="370840">
                <a:tc>
                  <a:txBody>
                    <a:bodyPr/>
                    <a:lstStyle/>
                    <a:p>
                      <a:pPr algn="ctr">
                        <a:defRPr sz="1800"/>
                      </a:pPr>
                      <a:r>
                        <a:rPr sz="1400" dirty="0"/>
                        <a:t>Apr-18</a:t>
                      </a:r>
                    </a:p>
                  </a:txBody>
                  <a:tcPr/>
                </a:tc>
                <a:tc>
                  <a:txBody>
                    <a:bodyPr/>
                    <a:lstStyle/>
                    <a:p>
                      <a:pPr algn="ctr"/>
                      <a:r>
                        <a:rPr sz="1400" dirty="0"/>
                        <a:t>2.7</a:t>
                      </a:r>
                      <a:endParaRPr sz="1400" dirty="0">
                        <a:latin typeface="Cambria Math"/>
                      </a:endParaRPr>
                    </a:p>
                  </a:txBody>
                  <a:tcPr/>
                </a:tc>
                <a:extLst>
                  <a:ext uri="{0D108BD9-81ED-4DB2-BD59-A6C34878D82A}">
                    <a16:rowId xmlns:a16="http://schemas.microsoft.com/office/drawing/2014/main" val="3200870091"/>
                  </a:ext>
                </a:extLst>
              </a:tr>
              <a:tr h="370840">
                <a:tc>
                  <a:txBody>
                    <a:bodyPr/>
                    <a:lstStyle/>
                    <a:p>
                      <a:pPr algn="ctr">
                        <a:defRPr sz="1800"/>
                      </a:pPr>
                      <a:r>
                        <a:rPr sz="1400" dirty="0"/>
                        <a:t>Jul-18</a:t>
                      </a:r>
                    </a:p>
                  </a:txBody>
                  <a:tcPr/>
                </a:tc>
                <a:tc>
                  <a:txBody>
                    <a:bodyPr/>
                    <a:lstStyle/>
                    <a:p>
                      <a:pPr algn="ctr"/>
                      <a:r>
                        <a:rPr sz="1400" dirty="0"/>
                        <a:t>2.1</a:t>
                      </a:r>
                      <a:endParaRPr sz="1400" dirty="0">
                        <a:latin typeface="Cambria Math"/>
                      </a:endParaRPr>
                    </a:p>
                  </a:txBody>
                  <a:tcPr/>
                </a:tc>
                <a:extLst>
                  <a:ext uri="{0D108BD9-81ED-4DB2-BD59-A6C34878D82A}">
                    <a16:rowId xmlns:a16="http://schemas.microsoft.com/office/drawing/2014/main" val="319584133"/>
                  </a:ext>
                </a:extLst>
              </a:tr>
              <a:tr h="370840">
                <a:tc>
                  <a:txBody>
                    <a:bodyPr/>
                    <a:lstStyle/>
                    <a:p>
                      <a:pPr algn="ctr">
                        <a:defRPr sz="1800"/>
                      </a:pPr>
                      <a:r>
                        <a:rPr sz="1400"/>
                        <a:t>Oct-18</a:t>
                      </a:r>
                    </a:p>
                  </a:txBody>
                  <a:tcPr/>
                </a:tc>
                <a:tc>
                  <a:txBody>
                    <a:bodyPr/>
                    <a:lstStyle/>
                    <a:p>
                      <a:pPr algn="ctr"/>
                      <a:r>
                        <a:rPr sz="1400" dirty="0"/>
                        <a:t>1.3</a:t>
                      </a:r>
                      <a:endParaRPr sz="1400" dirty="0">
                        <a:latin typeface="Cambria Math"/>
                      </a:endParaRPr>
                    </a:p>
                  </a:txBody>
                  <a:tcPr/>
                </a:tc>
                <a:extLst>
                  <a:ext uri="{0D108BD9-81ED-4DB2-BD59-A6C34878D82A}">
                    <a16:rowId xmlns:a16="http://schemas.microsoft.com/office/drawing/2014/main" val="2575103510"/>
                  </a:ext>
                </a:extLst>
              </a:tr>
              <a:tr h="370840">
                <a:tc>
                  <a:txBody>
                    <a:bodyPr/>
                    <a:lstStyle/>
                    <a:p>
                      <a:pPr algn="ctr">
                        <a:defRPr sz="1800"/>
                      </a:pPr>
                      <a:r>
                        <a:rPr sz="1400"/>
                        <a:t>Jan-19</a:t>
                      </a:r>
                    </a:p>
                  </a:txBody>
                  <a:tcPr/>
                </a:tc>
                <a:tc>
                  <a:txBody>
                    <a:bodyPr/>
                    <a:lstStyle/>
                    <a:p>
                      <a:pPr algn="ctr"/>
                      <a:r>
                        <a:rPr sz="1400" dirty="0"/>
                        <a:t>2.9</a:t>
                      </a:r>
                      <a:endParaRPr sz="1400" dirty="0">
                        <a:latin typeface="Cambria Math"/>
                      </a:endParaRPr>
                    </a:p>
                  </a:txBody>
                  <a:tcPr/>
                </a:tc>
                <a:extLst>
                  <a:ext uri="{0D108BD9-81ED-4DB2-BD59-A6C34878D82A}">
                    <a16:rowId xmlns:a16="http://schemas.microsoft.com/office/drawing/2014/main" val="929646674"/>
                  </a:ext>
                </a:extLst>
              </a:tr>
              <a:tr h="370840">
                <a:tc>
                  <a:txBody>
                    <a:bodyPr/>
                    <a:lstStyle/>
                    <a:p>
                      <a:pPr algn="ctr">
                        <a:defRPr sz="1800"/>
                      </a:pPr>
                      <a:r>
                        <a:rPr sz="1400"/>
                        <a:t>Apr-19</a:t>
                      </a:r>
                    </a:p>
                  </a:txBody>
                  <a:tcPr/>
                </a:tc>
                <a:tc>
                  <a:txBody>
                    <a:bodyPr/>
                    <a:lstStyle/>
                    <a:p>
                      <a:pPr algn="ctr"/>
                      <a:r>
                        <a:rPr sz="1400" dirty="0"/>
                        <a:t>1.5</a:t>
                      </a:r>
                      <a:endParaRPr sz="1400" dirty="0">
                        <a:latin typeface="Cambria Math"/>
                      </a:endParaRPr>
                    </a:p>
                  </a:txBody>
                  <a:tcPr/>
                </a:tc>
                <a:extLst>
                  <a:ext uri="{0D108BD9-81ED-4DB2-BD59-A6C34878D82A}">
                    <a16:rowId xmlns:a16="http://schemas.microsoft.com/office/drawing/2014/main" val="2845808041"/>
                  </a:ext>
                </a:extLst>
              </a:tr>
              <a:tr h="370840">
                <a:tc>
                  <a:txBody>
                    <a:bodyPr/>
                    <a:lstStyle/>
                    <a:p>
                      <a:pPr algn="ctr">
                        <a:defRPr sz="1800"/>
                      </a:pPr>
                      <a:r>
                        <a:rPr sz="1400"/>
                        <a:t>Jul-19</a:t>
                      </a:r>
                    </a:p>
                  </a:txBody>
                  <a:tcPr/>
                </a:tc>
                <a:tc>
                  <a:txBody>
                    <a:bodyPr/>
                    <a:lstStyle/>
                    <a:p>
                      <a:pPr algn="ctr"/>
                      <a:r>
                        <a:rPr sz="1400" dirty="0"/>
                        <a:t>2.6</a:t>
                      </a:r>
                      <a:endParaRPr sz="1400" dirty="0">
                        <a:latin typeface="Cambria Math"/>
                      </a:endParaRPr>
                    </a:p>
                  </a:txBody>
                  <a:tcPr/>
                </a:tc>
                <a:extLst>
                  <a:ext uri="{0D108BD9-81ED-4DB2-BD59-A6C34878D82A}">
                    <a16:rowId xmlns:a16="http://schemas.microsoft.com/office/drawing/2014/main" val="211935954"/>
                  </a:ext>
                </a:extLst>
              </a:tr>
              <a:tr h="370840">
                <a:tc>
                  <a:txBody>
                    <a:bodyPr/>
                    <a:lstStyle/>
                    <a:p>
                      <a:pPr algn="ctr">
                        <a:defRPr sz="1800"/>
                      </a:pPr>
                      <a:r>
                        <a:rPr sz="1400" dirty="0"/>
                        <a:t>Oct-19</a:t>
                      </a:r>
                    </a:p>
                  </a:txBody>
                  <a:tcPr/>
                </a:tc>
                <a:tc>
                  <a:txBody>
                    <a:bodyPr/>
                    <a:lstStyle/>
                    <a:p>
                      <a:pPr algn="ctr"/>
                      <a:r>
                        <a:rPr sz="1400" dirty="0"/>
                        <a:t>2.4</a:t>
                      </a:r>
                      <a:endParaRPr sz="1400" dirty="0">
                        <a:latin typeface="Cambria Math"/>
                      </a:endParaRPr>
                    </a:p>
                  </a:txBody>
                  <a:tcPr/>
                </a:tc>
                <a:extLst>
                  <a:ext uri="{0D108BD9-81ED-4DB2-BD59-A6C34878D82A}">
                    <a16:rowId xmlns:a16="http://schemas.microsoft.com/office/drawing/2014/main" val="1250897786"/>
                  </a:ext>
                </a:extLst>
              </a:tr>
            </a:tbl>
          </a:graphicData>
        </a:graphic>
      </p:graphicFrame>
      <p:sp>
        <p:nvSpPr>
          <p:cNvPr id="4" name="Text Placeholder 2">
            <a:extLst>
              <a:ext uri="{FF2B5EF4-FFF2-40B4-BE49-F238E27FC236}">
                <a16:creationId xmlns:a16="http://schemas.microsoft.com/office/drawing/2014/main" id="{DD750711-C95B-4A13-86C5-FFFB544D3F5A}"/>
              </a:ext>
            </a:extLst>
          </p:cNvPr>
          <p:cNvSpPr txBox="1">
            <a:spLocks/>
          </p:cNvSpPr>
          <p:nvPr/>
        </p:nvSpPr>
        <p:spPr>
          <a:xfrm>
            <a:off x="152400" y="5715000"/>
            <a:ext cx="8763000" cy="281354"/>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sz="800" dirty="0"/>
              <a:t>Source: U.S. Bureau of Economic Analysis, Real Gross Domestic Product [A191RL1Q225SBEA], retrieved from FRED, Federal Reserve Bank of St. Louis; https://fred.stlouisfed.org/series/A191RL1Q225SBEA, September 6, 2020.</a:t>
            </a:r>
          </a:p>
        </p:txBody>
      </p:sp>
    </p:spTree>
    <p:custDataLst>
      <p:tags r:id="rId1"/>
    </p:custDataLst>
    <p:extLst>
      <p:ext uri="{BB962C8B-B14F-4D97-AF65-F5344CB8AC3E}">
        <p14:creationId xmlns:p14="http://schemas.microsoft.com/office/powerpoint/2010/main" val="34538938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Identifying a Time Series as Stationary or Nonstationary</a:t>
            </a:r>
            <a:r>
              <a:rPr lang="en-US" baseline="-25000" dirty="0"/>
              <a:t>10</a:t>
            </a:r>
            <a:endParaRPr dirty="0"/>
          </a:p>
        </p:txBody>
      </p:sp>
      <p:sp>
        <p:nvSpPr>
          <p:cNvPr id="3" name="Text Placeholder 2"/>
          <p:cNvSpPr>
            <a:spLocks noGrp="1"/>
          </p:cNvSpPr>
          <p:nvPr>
            <p:ph type="body" sz="quarter" idx="10"/>
          </p:nvPr>
        </p:nvSpPr>
        <p:spPr/>
        <p:txBody>
          <a:bodyPr>
            <a:normAutofit/>
          </a:bodyPr>
          <a:lstStyle/>
          <a:p>
            <a:r>
              <a:rPr sz="2800" b="1" dirty="0"/>
              <a:t>Solution</a:t>
            </a:r>
          </a:p>
          <a:p>
            <a:r>
              <a:rPr sz="2800" dirty="0"/>
              <a:t>The GDP data from Table 2 are plotted in Figure</a:t>
            </a:r>
            <a:r>
              <a:rPr lang="en-US" sz="2800" dirty="0"/>
              <a:t> in the next slide</a:t>
            </a:r>
            <a:r>
              <a:rPr sz="2800" dirty="0"/>
              <a:t>. Notice that the time series plot seems to fluctuate up and down around some central value and the dispersion around the central value is reasonably constant throughout the timeframe. Thus, the time series appears to be stationary.</a:t>
            </a:r>
          </a:p>
        </p:txBody>
      </p:sp>
    </p:spTree>
    <p:custDataLst>
      <p:tags r:id="rId1"/>
    </p:custData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Identifying a Time Series as Stationary or Nonstationary</a:t>
            </a:r>
            <a:r>
              <a:rPr lang="en-US" baseline="-25000" dirty="0"/>
              <a:t>11</a:t>
            </a:r>
            <a:endParaRPr dirty="0"/>
          </a:p>
        </p:txBody>
      </p:sp>
      <p:pic>
        <p:nvPicPr>
          <p:cNvPr id="5" name="Content Placeholder 4" descr="A scatterplot titled, Real Gross Domestic Product, Percent Change from Preceding Period, Quarterly, Seasonally Adjusted Annual Rate plots percentage Change versus Period. The horizontal axis ranges from Jan 00 to Jan 20, the vertical axis ranges from negative 10.0 to 10.0, in increments of 2. The plot seems to fluctuate up and down. From the previous table data, the data are plotted at (Jan 2000 at 2.0), (Jan 2001 at negative 1), (Jan 2002 at 3), (Jan 2003 at 4), (Jan 2004 at 2), (Jan 2005 at 2), (Jan 2006 at 1), etc.">
            <a:extLst>
              <a:ext uri="{FF2B5EF4-FFF2-40B4-BE49-F238E27FC236}">
                <a16:creationId xmlns:a16="http://schemas.microsoft.com/office/drawing/2014/main" id="{61DE3FCF-5731-47ED-9005-8D5BD1F52175}"/>
              </a:ext>
            </a:extLst>
          </p:cNvPr>
          <p:cNvPicPr>
            <a:picLocks noGrp="1" noChangeAspect="1"/>
          </p:cNvPicPr>
          <p:nvPr>
            <p:ph sz="quarter" idx="11"/>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600424" y="1143000"/>
            <a:ext cx="3943152" cy="4343400"/>
          </a:xfrm>
        </p:spPr>
      </p:pic>
      <p:sp>
        <p:nvSpPr>
          <p:cNvPr id="4" name="Text Placeholder 2">
            <a:extLst>
              <a:ext uri="{FF2B5EF4-FFF2-40B4-BE49-F238E27FC236}">
                <a16:creationId xmlns:a16="http://schemas.microsoft.com/office/drawing/2014/main" id="{17386EC0-8B7A-4D31-973A-6462C528677C}"/>
              </a:ext>
            </a:extLst>
          </p:cNvPr>
          <p:cNvSpPr txBox="1">
            <a:spLocks/>
          </p:cNvSpPr>
          <p:nvPr/>
        </p:nvSpPr>
        <p:spPr>
          <a:xfrm>
            <a:off x="457200" y="5486400"/>
            <a:ext cx="8229600" cy="509954"/>
          </a:xfrm>
          <a:prstGeom prst="rect">
            <a:avLst/>
          </a:prstGeom>
        </p:spPr>
        <p:txBody>
          <a:bodyPr>
            <a:normAutofit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2800" dirty="0"/>
              <a:t>Figure 1</a:t>
            </a:r>
          </a:p>
        </p:txBody>
      </p:sp>
    </p:spTree>
    <p:custDataLst>
      <p:tags r:id="rId1"/>
    </p:custData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2: Identifying a Time Series as Stationary or Nonstationary</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Determine if the time series corresponding to the divorce data given in Table 1 is stationary or nonstationary. Table 1 is repeated here for your convenience.</a:t>
            </a:r>
          </a:p>
        </p:txBody>
      </p:sp>
    </p:spTree>
    <p:custDataLst>
      <p:tags r:id="rId1"/>
    </p:custData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Identifying a Time Series as Stationary or Nonstationary</a:t>
            </a:r>
            <a:r>
              <a:rPr lang="en-US" baseline="-25000" dirty="0"/>
              <a:t>2</a:t>
            </a:r>
            <a:endParaRPr dirty="0"/>
          </a:p>
        </p:txBody>
      </p:sp>
      <p:sp>
        <p:nvSpPr>
          <p:cNvPr id="5" name="TextBox 4">
            <a:extLst>
              <a:ext uri="{FF2B5EF4-FFF2-40B4-BE49-F238E27FC236}">
                <a16:creationId xmlns:a16="http://schemas.microsoft.com/office/drawing/2014/main" id="{671A3400-584C-C1F0-76B4-20C30351BDFA}"/>
              </a:ext>
            </a:extLst>
          </p:cNvPr>
          <p:cNvSpPr txBox="1"/>
          <p:nvPr/>
        </p:nvSpPr>
        <p:spPr>
          <a:xfrm>
            <a:off x="457200" y="1143000"/>
            <a:ext cx="8229600" cy="369332"/>
          </a:xfrm>
          <a:prstGeom prst="rect">
            <a:avLst/>
          </a:prstGeom>
          <a:noFill/>
        </p:spPr>
        <p:txBody>
          <a:bodyPr wrap="square">
            <a:spAutoFit/>
          </a:bodyPr>
          <a:lstStyle/>
          <a:p>
            <a:pPr algn="ctr">
              <a:defRPr sz="1800" b="1"/>
            </a:pPr>
            <a:r>
              <a:rPr lang="en-US" dirty="0"/>
              <a:t>Table 1 – Divorce Rate in the United States 2000–2018 (Per 1000 People)</a:t>
            </a:r>
          </a:p>
        </p:txBody>
      </p:sp>
      <p:graphicFrame>
        <p:nvGraphicFramePr>
          <p:cNvPr id="3" name="Table Placeholder 2" descr="The table lists the divorce rate by year:&#10;In the Year 2000, the divorce rate is 4.0,&#10;In the year 2001, the divorce rate is 4.0,&#10;In the year 2002, the divorce rate is 3.9,&#10;In the year 2003, the divorce rate is 3.8,&#10;In the year 2004, the divorce rate is 3.7,&#10;In the year 2005, the divorce rate is 3.6,&#10;In the year 2006, the divorce rate is 3.7,&#10;In the year 2007, the divorce rate is 3.6,&#10;In the year 2008, the divorce rate is 3.5,&#10;In the year 2009, the divorce rate is 3.5"/>
          <p:cNvGraphicFramePr>
            <a:graphicFrameLocks noGrp="1"/>
          </p:cNvGraphicFramePr>
          <p:nvPr>
            <p:ph type="tbl" sz="quarter" idx="10"/>
            <p:extLst>
              <p:ext uri="{D42A27DB-BD31-4B8C-83A1-F6EECF244321}">
                <p14:modId xmlns:p14="http://schemas.microsoft.com/office/powerpoint/2010/main" val="1768886912"/>
              </p:ext>
            </p:extLst>
          </p:nvPr>
        </p:nvGraphicFramePr>
        <p:xfrm>
          <a:off x="457200" y="1635760"/>
          <a:ext cx="8229600" cy="4079240"/>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pPr algn="ctr">
                        <a:defRPr sz="1800" b="1"/>
                      </a:pPr>
                      <a:r>
                        <a:rPr dirty="0"/>
                        <a:t>Year</a:t>
                      </a:r>
                    </a:p>
                  </a:txBody>
                  <a:tcPr/>
                </a:tc>
                <a:tc>
                  <a:txBody>
                    <a:bodyPr/>
                    <a:lstStyle/>
                    <a:p>
                      <a:pPr algn="ctr">
                        <a:defRPr sz="1800" b="1"/>
                      </a:pPr>
                      <a:r>
                        <a:rPr dirty="0"/>
                        <a:t>Divorce Rate</a:t>
                      </a:r>
                    </a:p>
                  </a:txBody>
                  <a:tcPr/>
                </a:tc>
                <a:extLst>
                  <a:ext uri="{0D108BD9-81ED-4DB2-BD59-A6C34878D82A}">
                    <a16:rowId xmlns:a16="http://schemas.microsoft.com/office/drawing/2014/main" val="10001"/>
                  </a:ext>
                </a:extLst>
              </a:tr>
              <a:tr h="370840">
                <a:tc>
                  <a:txBody>
                    <a:bodyPr/>
                    <a:lstStyle/>
                    <a:p>
                      <a:pPr algn="ctr">
                        <a:defRPr sz="1800"/>
                      </a:pPr>
                      <a:r>
                        <a:rPr dirty="0"/>
                        <a:t>2000</a:t>
                      </a:r>
                    </a:p>
                  </a:txBody>
                  <a:tcPr/>
                </a:tc>
                <a:tc>
                  <a:txBody>
                    <a:bodyPr/>
                    <a:lstStyle/>
                    <a:p>
                      <a:pPr algn="ctr"/>
                      <a:r>
                        <a:rPr sz="1800"/>
                        <a:t>4.0</a:t>
                      </a:r>
                      <a:endParaRPr sz="1800">
                        <a:latin typeface="Cambria Math"/>
                      </a:endParaRPr>
                    </a:p>
                  </a:txBody>
                  <a:tcPr/>
                </a:tc>
                <a:extLst>
                  <a:ext uri="{0D108BD9-81ED-4DB2-BD59-A6C34878D82A}">
                    <a16:rowId xmlns:a16="http://schemas.microsoft.com/office/drawing/2014/main" val="10002"/>
                  </a:ext>
                </a:extLst>
              </a:tr>
              <a:tr h="370840">
                <a:tc>
                  <a:txBody>
                    <a:bodyPr/>
                    <a:lstStyle/>
                    <a:p>
                      <a:pPr algn="ctr">
                        <a:defRPr sz="1800"/>
                      </a:pPr>
                      <a:r>
                        <a:rPr dirty="0"/>
                        <a:t>2001</a:t>
                      </a:r>
                    </a:p>
                  </a:txBody>
                  <a:tcPr/>
                </a:tc>
                <a:tc>
                  <a:txBody>
                    <a:bodyPr/>
                    <a:lstStyle/>
                    <a:p>
                      <a:pPr algn="ctr"/>
                      <a:r>
                        <a:rPr sz="1800"/>
                        <a:t>4.0</a:t>
                      </a:r>
                      <a:endParaRPr sz="1800">
                        <a:latin typeface="Cambria Math"/>
                      </a:endParaRPr>
                    </a:p>
                  </a:txBody>
                  <a:tcPr/>
                </a:tc>
                <a:extLst>
                  <a:ext uri="{0D108BD9-81ED-4DB2-BD59-A6C34878D82A}">
                    <a16:rowId xmlns:a16="http://schemas.microsoft.com/office/drawing/2014/main" val="10003"/>
                  </a:ext>
                </a:extLst>
              </a:tr>
              <a:tr h="370840">
                <a:tc>
                  <a:txBody>
                    <a:bodyPr/>
                    <a:lstStyle/>
                    <a:p>
                      <a:pPr algn="ctr">
                        <a:defRPr sz="1800"/>
                      </a:pPr>
                      <a:r>
                        <a:rPr dirty="0"/>
                        <a:t>2002</a:t>
                      </a:r>
                    </a:p>
                  </a:txBody>
                  <a:tcPr/>
                </a:tc>
                <a:tc>
                  <a:txBody>
                    <a:bodyPr/>
                    <a:lstStyle/>
                    <a:p>
                      <a:pPr algn="ctr"/>
                      <a:r>
                        <a:rPr sz="1800" dirty="0"/>
                        <a:t>3.9</a:t>
                      </a:r>
                      <a:endParaRPr sz="1800" dirty="0">
                        <a:latin typeface="Cambria Math"/>
                      </a:endParaRPr>
                    </a:p>
                  </a:txBody>
                  <a:tcPr/>
                </a:tc>
                <a:extLst>
                  <a:ext uri="{0D108BD9-81ED-4DB2-BD59-A6C34878D82A}">
                    <a16:rowId xmlns:a16="http://schemas.microsoft.com/office/drawing/2014/main" val="10004"/>
                  </a:ext>
                </a:extLst>
              </a:tr>
              <a:tr h="370840">
                <a:tc>
                  <a:txBody>
                    <a:bodyPr/>
                    <a:lstStyle/>
                    <a:p>
                      <a:pPr algn="ctr">
                        <a:defRPr sz="1800"/>
                      </a:pPr>
                      <a:r>
                        <a:t>2003</a:t>
                      </a:r>
                    </a:p>
                  </a:txBody>
                  <a:tcPr/>
                </a:tc>
                <a:tc>
                  <a:txBody>
                    <a:bodyPr/>
                    <a:lstStyle/>
                    <a:p>
                      <a:pPr algn="ctr"/>
                      <a:r>
                        <a:rPr sz="1800" dirty="0"/>
                        <a:t>3.8</a:t>
                      </a:r>
                      <a:endParaRPr sz="1800" dirty="0">
                        <a:latin typeface="Cambria Math"/>
                      </a:endParaRPr>
                    </a:p>
                  </a:txBody>
                  <a:tcPr/>
                </a:tc>
                <a:extLst>
                  <a:ext uri="{0D108BD9-81ED-4DB2-BD59-A6C34878D82A}">
                    <a16:rowId xmlns:a16="http://schemas.microsoft.com/office/drawing/2014/main" val="10005"/>
                  </a:ext>
                </a:extLst>
              </a:tr>
              <a:tr h="370840">
                <a:tc>
                  <a:txBody>
                    <a:bodyPr/>
                    <a:lstStyle/>
                    <a:p>
                      <a:pPr algn="ctr">
                        <a:defRPr sz="1800"/>
                      </a:pPr>
                      <a:r>
                        <a:t>2004</a:t>
                      </a:r>
                    </a:p>
                  </a:txBody>
                  <a:tcPr/>
                </a:tc>
                <a:tc>
                  <a:txBody>
                    <a:bodyPr/>
                    <a:lstStyle/>
                    <a:p>
                      <a:pPr algn="ctr"/>
                      <a:r>
                        <a:rPr sz="1800" dirty="0"/>
                        <a:t>3.7</a:t>
                      </a:r>
                      <a:endParaRPr sz="1800" dirty="0">
                        <a:latin typeface="Cambria Math"/>
                      </a:endParaRPr>
                    </a:p>
                  </a:txBody>
                  <a:tcPr/>
                </a:tc>
                <a:extLst>
                  <a:ext uri="{0D108BD9-81ED-4DB2-BD59-A6C34878D82A}">
                    <a16:rowId xmlns:a16="http://schemas.microsoft.com/office/drawing/2014/main" val="10006"/>
                  </a:ext>
                </a:extLst>
              </a:tr>
              <a:tr h="370840">
                <a:tc>
                  <a:txBody>
                    <a:bodyPr/>
                    <a:lstStyle/>
                    <a:p>
                      <a:pPr algn="ctr">
                        <a:defRPr sz="1800"/>
                      </a:pPr>
                      <a:r>
                        <a:rPr dirty="0"/>
                        <a:t>2005</a:t>
                      </a:r>
                    </a:p>
                  </a:txBody>
                  <a:tcPr/>
                </a:tc>
                <a:tc>
                  <a:txBody>
                    <a:bodyPr/>
                    <a:lstStyle/>
                    <a:p>
                      <a:pPr algn="ctr"/>
                      <a:r>
                        <a:rPr sz="1800" dirty="0"/>
                        <a:t>3.6</a:t>
                      </a:r>
                      <a:endParaRPr sz="1800" dirty="0">
                        <a:latin typeface="Cambria Math"/>
                      </a:endParaRPr>
                    </a:p>
                  </a:txBody>
                  <a:tcPr/>
                </a:tc>
                <a:extLst>
                  <a:ext uri="{0D108BD9-81ED-4DB2-BD59-A6C34878D82A}">
                    <a16:rowId xmlns:a16="http://schemas.microsoft.com/office/drawing/2014/main" val="10007"/>
                  </a:ext>
                </a:extLst>
              </a:tr>
              <a:tr h="370840">
                <a:tc>
                  <a:txBody>
                    <a:bodyPr/>
                    <a:lstStyle/>
                    <a:p>
                      <a:pPr algn="ctr">
                        <a:defRPr sz="1800"/>
                      </a:pPr>
                      <a:r>
                        <a:t>2006</a:t>
                      </a:r>
                    </a:p>
                  </a:txBody>
                  <a:tcPr/>
                </a:tc>
                <a:tc>
                  <a:txBody>
                    <a:bodyPr/>
                    <a:lstStyle/>
                    <a:p>
                      <a:pPr algn="ctr"/>
                      <a:r>
                        <a:rPr sz="1800" dirty="0"/>
                        <a:t>3.7</a:t>
                      </a:r>
                      <a:endParaRPr sz="1800" dirty="0">
                        <a:latin typeface="Cambria Math"/>
                      </a:endParaRPr>
                    </a:p>
                  </a:txBody>
                  <a:tcPr/>
                </a:tc>
                <a:extLst>
                  <a:ext uri="{0D108BD9-81ED-4DB2-BD59-A6C34878D82A}">
                    <a16:rowId xmlns:a16="http://schemas.microsoft.com/office/drawing/2014/main" val="10008"/>
                  </a:ext>
                </a:extLst>
              </a:tr>
              <a:tr h="370840">
                <a:tc>
                  <a:txBody>
                    <a:bodyPr/>
                    <a:lstStyle/>
                    <a:p>
                      <a:pPr algn="ctr">
                        <a:defRPr sz="1800"/>
                      </a:pPr>
                      <a:r>
                        <a:t>2007</a:t>
                      </a:r>
                    </a:p>
                  </a:txBody>
                  <a:tcPr/>
                </a:tc>
                <a:tc>
                  <a:txBody>
                    <a:bodyPr/>
                    <a:lstStyle/>
                    <a:p>
                      <a:pPr algn="ctr"/>
                      <a:r>
                        <a:rPr sz="1800" dirty="0"/>
                        <a:t>3.6</a:t>
                      </a:r>
                      <a:endParaRPr sz="1800" dirty="0">
                        <a:latin typeface="Cambria Math"/>
                      </a:endParaRPr>
                    </a:p>
                  </a:txBody>
                  <a:tcPr/>
                </a:tc>
                <a:extLst>
                  <a:ext uri="{0D108BD9-81ED-4DB2-BD59-A6C34878D82A}">
                    <a16:rowId xmlns:a16="http://schemas.microsoft.com/office/drawing/2014/main" val="10009"/>
                  </a:ext>
                </a:extLst>
              </a:tr>
              <a:tr h="370840">
                <a:tc>
                  <a:txBody>
                    <a:bodyPr/>
                    <a:lstStyle/>
                    <a:p>
                      <a:pPr algn="ctr">
                        <a:defRPr sz="1800"/>
                      </a:pPr>
                      <a:r>
                        <a:t>2008</a:t>
                      </a:r>
                    </a:p>
                  </a:txBody>
                  <a:tcPr/>
                </a:tc>
                <a:tc>
                  <a:txBody>
                    <a:bodyPr/>
                    <a:lstStyle/>
                    <a:p>
                      <a:pPr algn="ctr"/>
                      <a:r>
                        <a:rPr sz="1800" dirty="0"/>
                        <a:t>3.5</a:t>
                      </a:r>
                      <a:endParaRPr sz="1800" dirty="0">
                        <a:latin typeface="Cambria Math"/>
                      </a:endParaRPr>
                    </a:p>
                  </a:txBody>
                  <a:tcPr/>
                </a:tc>
                <a:extLst>
                  <a:ext uri="{0D108BD9-81ED-4DB2-BD59-A6C34878D82A}">
                    <a16:rowId xmlns:a16="http://schemas.microsoft.com/office/drawing/2014/main" val="10010"/>
                  </a:ext>
                </a:extLst>
              </a:tr>
              <a:tr h="370840">
                <a:tc>
                  <a:txBody>
                    <a:bodyPr/>
                    <a:lstStyle/>
                    <a:p>
                      <a:pPr algn="ctr">
                        <a:defRPr sz="1800"/>
                      </a:pPr>
                      <a:r>
                        <a:t>2009</a:t>
                      </a:r>
                    </a:p>
                  </a:txBody>
                  <a:tcPr/>
                </a:tc>
                <a:tc>
                  <a:txBody>
                    <a:bodyPr/>
                    <a:lstStyle/>
                    <a:p>
                      <a:pPr algn="ctr"/>
                      <a:r>
                        <a:rPr sz="1800" dirty="0"/>
                        <a:t>3.5</a:t>
                      </a:r>
                      <a:endParaRPr sz="1800" dirty="0">
                        <a:latin typeface="Cambria Math"/>
                      </a:endParaRPr>
                    </a:p>
                  </a:txBody>
                  <a:tcPr/>
                </a:tc>
                <a:extLst>
                  <a:ext uri="{0D108BD9-81ED-4DB2-BD59-A6C34878D82A}">
                    <a16:rowId xmlns:a16="http://schemas.microsoft.com/office/drawing/2014/main" val="10011"/>
                  </a:ext>
                </a:extLst>
              </a:tr>
            </a:tbl>
          </a:graphicData>
        </a:graphic>
      </p:graphicFrame>
    </p:spTree>
    <p:custDataLst>
      <p:tags r:id="rId1"/>
    </p:custData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A8CA9A-B43E-482B-9E48-36758BB41D4B}"/>
              </a:ext>
            </a:extLst>
          </p:cNvPr>
          <p:cNvSpPr>
            <a:spLocks noGrp="1"/>
          </p:cNvSpPr>
          <p:nvPr>
            <p:ph type="title"/>
          </p:nvPr>
        </p:nvSpPr>
        <p:spPr/>
        <p:txBody>
          <a:bodyPr/>
          <a:lstStyle/>
          <a:p>
            <a:r>
              <a:rPr lang="en-US" dirty="0"/>
              <a:t>Example 2: Identifying a Time Series as Stationary or Nonstationary</a:t>
            </a:r>
            <a:r>
              <a:rPr lang="en-US" baseline="-25000" dirty="0"/>
              <a:t>3</a:t>
            </a:r>
            <a:endParaRPr lang="en-IN" dirty="0"/>
          </a:p>
        </p:txBody>
      </p:sp>
      <p:sp>
        <p:nvSpPr>
          <p:cNvPr id="5" name="TextBox 4">
            <a:extLst>
              <a:ext uri="{FF2B5EF4-FFF2-40B4-BE49-F238E27FC236}">
                <a16:creationId xmlns:a16="http://schemas.microsoft.com/office/drawing/2014/main" id="{638729BC-E5AA-D254-65E0-9ED2846074F8}"/>
              </a:ext>
            </a:extLst>
          </p:cNvPr>
          <p:cNvSpPr txBox="1"/>
          <p:nvPr/>
        </p:nvSpPr>
        <p:spPr>
          <a:xfrm>
            <a:off x="484094" y="1295400"/>
            <a:ext cx="8229600" cy="369332"/>
          </a:xfrm>
          <a:prstGeom prst="rect">
            <a:avLst/>
          </a:prstGeom>
          <a:noFill/>
        </p:spPr>
        <p:txBody>
          <a:bodyPr wrap="square">
            <a:spAutoFit/>
          </a:bodyPr>
          <a:lstStyle/>
          <a:p>
            <a:pPr algn="ctr">
              <a:defRPr sz="1800" b="1"/>
            </a:pPr>
            <a:r>
              <a:rPr lang="en-US" dirty="0"/>
              <a:t>Table 1 – Divorce Rate in the United States 2000–2018 (Per 1000 People)</a:t>
            </a:r>
          </a:p>
        </p:txBody>
      </p:sp>
      <p:graphicFrame>
        <p:nvGraphicFramePr>
          <p:cNvPr id="4" name="Table Placeholder 3" descr="The table lists the divorce rate by year:&#10;In the year 2010, the divorce rate is 3.6,&#10;In the year 2011, the divorce rate is 3.6,&#10;In the year 2012, the divorce rate is 3.4,&#10;In the year 2013, the divorce rate is 3.3,&#10;In the year 2014, the divorce rate is 3.2,&#10;In the year 2015, the divorce rate is 3.1,&#10;In the year 2016, the divorce rate is 3.0,&#10;In the Year 2017, the divorce rate is 2.9,&#10;In the Year 2018, the divorce rate is 2.9">
            <a:extLst>
              <a:ext uri="{FF2B5EF4-FFF2-40B4-BE49-F238E27FC236}">
                <a16:creationId xmlns:a16="http://schemas.microsoft.com/office/drawing/2014/main" id="{2CFFF4AC-76C8-4F0F-A95E-855E957CA4C7}"/>
              </a:ext>
            </a:extLst>
          </p:cNvPr>
          <p:cNvGraphicFramePr>
            <a:graphicFrameLocks noGrp="1"/>
          </p:cNvGraphicFramePr>
          <p:nvPr>
            <p:ph type="tbl" sz="quarter" idx="10"/>
            <p:extLst>
              <p:ext uri="{D42A27DB-BD31-4B8C-83A1-F6EECF244321}">
                <p14:modId xmlns:p14="http://schemas.microsoft.com/office/powerpoint/2010/main" val="3772471182"/>
              </p:ext>
            </p:extLst>
          </p:nvPr>
        </p:nvGraphicFramePr>
        <p:xfrm>
          <a:off x="457200" y="1778000"/>
          <a:ext cx="8229600" cy="3708400"/>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380622117"/>
                    </a:ext>
                  </a:extLst>
                </a:gridCol>
                <a:gridCol w="4114800">
                  <a:extLst>
                    <a:ext uri="{9D8B030D-6E8A-4147-A177-3AD203B41FA5}">
                      <a16:colId xmlns:a16="http://schemas.microsoft.com/office/drawing/2014/main" val="961464223"/>
                    </a:ext>
                  </a:extLst>
                </a:gridCol>
              </a:tblGrid>
              <a:tr h="370840">
                <a:tc>
                  <a:txBody>
                    <a:bodyPr/>
                    <a:lstStyle/>
                    <a:p>
                      <a:pPr algn="ctr">
                        <a:defRPr sz="1800" b="1"/>
                      </a:pPr>
                      <a:r>
                        <a:rPr dirty="0"/>
                        <a:t>Year</a:t>
                      </a:r>
                    </a:p>
                  </a:txBody>
                  <a:tcPr/>
                </a:tc>
                <a:tc>
                  <a:txBody>
                    <a:bodyPr/>
                    <a:lstStyle/>
                    <a:p>
                      <a:pPr algn="ctr">
                        <a:defRPr sz="1800" b="1"/>
                      </a:pPr>
                      <a:r>
                        <a:rPr dirty="0"/>
                        <a:t>Divorce Rate</a:t>
                      </a:r>
                    </a:p>
                  </a:txBody>
                  <a:tcPr/>
                </a:tc>
                <a:extLst>
                  <a:ext uri="{0D108BD9-81ED-4DB2-BD59-A6C34878D82A}">
                    <a16:rowId xmlns:a16="http://schemas.microsoft.com/office/drawing/2014/main" val="2941306169"/>
                  </a:ext>
                </a:extLst>
              </a:tr>
              <a:tr h="370840">
                <a:tc>
                  <a:txBody>
                    <a:bodyPr/>
                    <a:lstStyle/>
                    <a:p>
                      <a:pPr algn="ctr">
                        <a:defRPr sz="1800"/>
                      </a:pPr>
                      <a:r>
                        <a:t>2010</a:t>
                      </a:r>
                    </a:p>
                  </a:txBody>
                  <a:tcPr/>
                </a:tc>
                <a:tc>
                  <a:txBody>
                    <a:bodyPr/>
                    <a:lstStyle/>
                    <a:p>
                      <a:pPr algn="ctr"/>
                      <a:r>
                        <a:rPr sz="1800" dirty="0"/>
                        <a:t>3.6</a:t>
                      </a:r>
                      <a:endParaRPr sz="1800" dirty="0">
                        <a:latin typeface="Cambria Math"/>
                      </a:endParaRPr>
                    </a:p>
                  </a:txBody>
                  <a:tcPr/>
                </a:tc>
                <a:extLst>
                  <a:ext uri="{0D108BD9-81ED-4DB2-BD59-A6C34878D82A}">
                    <a16:rowId xmlns:a16="http://schemas.microsoft.com/office/drawing/2014/main" val="3433616746"/>
                  </a:ext>
                </a:extLst>
              </a:tr>
              <a:tr h="370840">
                <a:tc>
                  <a:txBody>
                    <a:bodyPr/>
                    <a:lstStyle/>
                    <a:p>
                      <a:pPr algn="ctr">
                        <a:defRPr sz="1800"/>
                      </a:pPr>
                      <a:r>
                        <a:t>2011</a:t>
                      </a:r>
                    </a:p>
                  </a:txBody>
                  <a:tcPr/>
                </a:tc>
                <a:tc>
                  <a:txBody>
                    <a:bodyPr/>
                    <a:lstStyle/>
                    <a:p>
                      <a:pPr algn="ctr"/>
                      <a:r>
                        <a:rPr sz="1800" dirty="0"/>
                        <a:t>3.6</a:t>
                      </a:r>
                      <a:endParaRPr sz="1800" dirty="0">
                        <a:latin typeface="Cambria Math"/>
                      </a:endParaRPr>
                    </a:p>
                  </a:txBody>
                  <a:tcPr/>
                </a:tc>
                <a:extLst>
                  <a:ext uri="{0D108BD9-81ED-4DB2-BD59-A6C34878D82A}">
                    <a16:rowId xmlns:a16="http://schemas.microsoft.com/office/drawing/2014/main" val="3855872560"/>
                  </a:ext>
                </a:extLst>
              </a:tr>
              <a:tr h="370840">
                <a:tc>
                  <a:txBody>
                    <a:bodyPr/>
                    <a:lstStyle/>
                    <a:p>
                      <a:pPr algn="ctr">
                        <a:defRPr sz="1800"/>
                      </a:pPr>
                      <a:r>
                        <a:rPr dirty="0"/>
                        <a:t>2012</a:t>
                      </a:r>
                    </a:p>
                  </a:txBody>
                  <a:tcPr/>
                </a:tc>
                <a:tc>
                  <a:txBody>
                    <a:bodyPr/>
                    <a:lstStyle/>
                    <a:p>
                      <a:pPr algn="ctr"/>
                      <a:r>
                        <a:rPr sz="1800" dirty="0"/>
                        <a:t>3.4</a:t>
                      </a:r>
                      <a:endParaRPr sz="1800" dirty="0">
                        <a:latin typeface="Cambria Math"/>
                      </a:endParaRPr>
                    </a:p>
                  </a:txBody>
                  <a:tcPr/>
                </a:tc>
                <a:extLst>
                  <a:ext uri="{0D108BD9-81ED-4DB2-BD59-A6C34878D82A}">
                    <a16:rowId xmlns:a16="http://schemas.microsoft.com/office/drawing/2014/main" val="2482095527"/>
                  </a:ext>
                </a:extLst>
              </a:tr>
              <a:tr h="370840">
                <a:tc>
                  <a:txBody>
                    <a:bodyPr/>
                    <a:lstStyle/>
                    <a:p>
                      <a:pPr algn="ctr">
                        <a:defRPr sz="1800"/>
                      </a:pPr>
                      <a:r>
                        <a:t>2013</a:t>
                      </a:r>
                    </a:p>
                  </a:txBody>
                  <a:tcPr/>
                </a:tc>
                <a:tc>
                  <a:txBody>
                    <a:bodyPr/>
                    <a:lstStyle/>
                    <a:p>
                      <a:pPr algn="ctr"/>
                      <a:r>
                        <a:rPr sz="1800" dirty="0"/>
                        <a:t>3.3</a:t>
                      </a:r>
                      <a:endParaRPr sz="1800" dirty="0">
                        <a:latin typeface="Cambria Math"/>
                      </a:endParaRPr>
                    </a:p>
                  </a:txBody>
                  <a:tcPr/>
                </a:tc>
                <a:extLst>
                  <a:ext uri="{0D108BD9-81ED-4DB2-BD59-A6C34878D82A}">
                    <a16:rowId xmlns:a16="http://schemas.microsoft.com/office/drawing/2014/main" val="522430812"/>
                  </a:ext>
                </a:extLst>
              </a:tr>
              <a:tr h="370840">
                <a:tc>
                  <a:txBody>
                    <a:bodyPr/>
                    <a:lstStyle/>
                    <a:p>
                      <a:pPr algn="ctr">
                        <a:defRPr sz="1800"/>
                      </a:pPr>
                      <a:r>
                        <a:rPr dirty="0"/>
                        <a:t>2014</a:t>
                      </a:r>
                    </a:p>
                  </a:txBody>
                  <a:tcPr/>
                </a:tc>
                <a:tc>
                  <a:txBody>
                    <a:bodyPr/>
                    <a:lstStyle/>
                    <a:p>
                      <a:pPr algn="ctr"/>
                      <a:r>
                        <a:rPr sz="1800" dirty="0"/>
                        <a:t>3.2</a:t>
                      </a:r>
                      <a:endParaRPr sz="1800" dirty="0">
                        <a:latin typeface="Cambria Math"/>
                      </a:endParaRPr>
                    </a:p>
                  </a:txBody>
                  <a:tcPr/>
                </a:tc>
                <a:extLst>
                  <a:ext uri="{0D108BD9-81ED-4DB2-BD59-A6C34878D82A}">
                    <a16:rowId xmlns:a16="http://schemas.microsoft.com/office/drawing/2014/main" val="4136674589"/>
                  </a:ext>
                </a:extLst>
              </a:tr>
              <a:tr h="370840">
                <a:tc>
                  <a:txBody>
                    <a:bodyPr/>
                    <a:lstStyle/>
                    <a:p>
                      <a:pPr algn="ctr">
                        <a:defRPr sz="1800"/>
                      </a:pPr>
                      <a:r>
                        <a:t>2015</a:t>
                      </a:r>
                    </a:p>
                  </a:txBody>
                  <a:tcPr/>
                </a:tc>
                <a:tc>
                  <a:txBody>
                    <a:bodyPr/>
                    <a:lstStyle/>
                    <a:p>
                      <a:pPr algn="ctr"/>
                      <a:r>
                        <a:rPr sz="1800" dirty="0"/>
                        <a:t>3.1</a:t>
                      </a:r>
                      <a:endParaRPr sz="1800" dirty="0">
                        <a:latin typeface="Cambria Math"/>
                      </a:endParaRPr>
                    </a:p>
                  </a:txBody>
                  <a:tcPr/>
                </a:tc>
                <a:extLst>
                  <a:ext uri="{0D108BD9-81ED-4DB2-BD59-A6C34878D82A}">
                    <a16:rowId xmlns:a16="http://schemas.microsoft.com/office/drawing/2014/main" val="2733804591"/>
                  </a:ext>
                </a:extLst>
              </a:tr>
              <a:tr h="370840">
                <a:tc>
                  <a:txBody>
                    <a:bodyPr/>
                    <a:lstStyle/>
                    <a:p>
                      <a:pPr algn="ctr">
                        <a:defRPr sz="1800"/>
                      </a:pPr>
                      <a:r>
                        <a:t>2016</a:t>
                      </a:r>
                    </a:p>
                  </a:txBody>
                  <a:tcPr/>
                </a:tc>
                <a:tc>
                  <a:txBody>
                    <a:bodyPr/>
                    <a:lstStyle/>
                    <a:p>
                      <a:pPr algn="ctr"/>
                      <a:r>
                        <a:rPr sz="1800" dirty="0"/>
                        <a:t>3.0</a:t>
                      </a:r>
                      <a:endParaRPr sz="1800" dirty="0">
                        <a:latin typeface="Cambria Math"/>
                      </a:endParaRPr>
                    </a:p>
                  </a:txBody>
                  <a:tcPr/>
                </a:tc>
                <a:extLst>
                  <a:ext uri="{0D108BD9-81ED-4DB2-BD59-A6C34878D82A}">
                    <a16:rowId xmlns:a16="http://schemas.microsoft.com/office/drawing/2014/main" val="639543446"/>
                  </a:ext>
                </a:extLst>
              </a:tr>
              <a:tr h="370840">
                <a:tc>
                  <a:txBody>
                    <a:bodyPr/>
                    <a:lstStyle/>
                    <a:p>
                      <a:pPr algn="ctr">
                        <a:defRPr sz="1800"/>
                      </a:pPr>
                      <a:r>
                        <a:t>2017</a:t>
                      </a:r>
                    </a:p>
                  </a:txBody>
                  <a:tcPr/>
                </a:tc>
                <a:tc>
                  <a:txBody>
                    <a:bodyPr/>
                    <a:lstStyle/>
                    <a:p>
                      <a:pPr algn="ctr"/>
                      <a:r>
                        <a:rPr sz="1800" dirty="0"/>
                        <a:t>2.9</a:t>
                      </a:r>
                      <a:endParaRPr sz="1800" dirty="0">
                        <a:latin typeface="Cambria Math"/>
                      </a:endParaRPr>
                    </a:p>
                  </a:txBody>
                  <a:tcPr/>
                </a:tc>
                <a:extLst>
                  <a:ext uri="{0D108BD9-81ED-4DB2-BD59-A6C34878D82A}">
                    <a16:rowId xmlns:a16="http://schemas.microsoft.com/office/drawing/2014/main" val="4076284251"/>
                  </a:ext>
                </a:extLst>
              </a:tr>
              <a:tr h="370840">
                <a:tc>
                  <a:txBody>
                    <a:bodyPr/>
                    <a:lstStyle/>
                    <a:p>
                      <a:pPr algn="ctr">
                        <a:defRPr sz="1800"/>
                      </a:pPr>
                      <a:r>
                        <a:t>2018</a:t>
                      </a:r>
                    </a:p>
                  </a:txBody>
                  <a:tcPr/>
                </a:tc>
                <a:tc>
                  <a:txBody>
                    <a:bodyPr/>
                    <a:lstStyle/>
                    <a:p>
                      <a:pPr algn="ctr"/>
                      <a:r>
                        <a:rPr sz="1800" dirty="0"/>
                        <a:t>2.9</a:t>
                      </a:r>
                      <a:endParaRPr sz="1800" dirty="0">
                        <a:latin typeface="Cambria Math"/>
                      </a:endParaRPr>
                    </a:p>
                  </a:txBody>
                  <a:tcPr/>
                </a:tc>
                <a:extLst>
                  <a:ext uri="{0D108BD9-81ED-4DB2-BD59-A6C34878D82A}">
                    <a16:rowId xmlns:a16="http://schemas.microsoft.com/office/drawing/2014/main" val="2261009144"/>
                  </a:ext>
                </a:extLst>
              </a:tr>
            </a:tbl>
          </a:graphicData>
        </a:graphic>
      </p:graphicFrame>
    </p:spTree>
    <p:custDataLst>
      <p:tags r:id="rId1"/>
    </p:custDataLst>
    <p:extLst>
      <p:ext uri="{BB962C8B-B14F-4D97-AF65-F5344CB8AC3E}">
        <p14:creationId xmlns:p14="http://schemas.microsoft.com/office/powerpoint/2010/main" val="38893469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Identifying a Time Series as Stationary or Nonstationary</a:t>
            </a:r>
            <a:r>
              <a:rPr lang="en-US" baseline="-25000" dirty="0"/>
              <a:t>4</a:t>
            </a:r>
            <a:endParaRPr dirty="0"/>
          </a:p>
        </p:txBody>
      </p:sp>
      <p:sp>
        <p:nvSpPr>
          <p:cNvPr id="3" name="Text Placeholder 2"/>
          <p:cNvSpPr>
            <a:spLocks noGrp="1"/>
          </p:cNvSpPr>
          <p:nvPr>
            <p:ph type="body" sz="quarter" idx="10"/>
          </p:nvPr>
        </p:nvSpPr>
        <p:spPr/>
        <p:txBody>
          <a:bodyPr>
            <a:normAutofit/>
          </a:bodyPr>
          <a:lstStyle/>
          <a:p>
            <a:r>
              <a:rPr sz="2800" b="1" dirty="0"/>
              <a:t>Solution</a:t>
            </a:r>
          </a:p>
          <a:p>
            <a:r>
              <a:rPr lang="en-US" sz="2800" dirty="0"/>
              <a:t>Figure </a:t>
            </a:r>
            <a:r>
              <a:rPr lang="en-US" dirty="0"/>
              <a:t>2 in the next slide </a:t>
            </a:r>
            <a:r>
              <a:rPr sz="2800" dirty="0"/>
              <a:t>shows the divorce data from Table 1. There is strong evidence of a downward trend. Thus, the time series is nonstationary. (Note these data are not affected by population increases over the years since it is given in divorces per </a:t>
            </a:r>
            <a:r>
              <a:rPr sz="2800" dirty="0">
                <a:latin typeface="Cambria Math"/>
              </a:rPr>
              <a:t>1000</a:t>
            </a:r>
            <a:r>
              <a:rPr sz="2800" dirty="0"/>
              <a:t> people.)</a:t>
            </a:r>
          </a:p>
        </p:txBody>
      </p:sp>
    </p:spTree>
    <p:custDataLst>
      <p:tags r:id="rId1"/>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Time Series Data</a:t>
            </a:r>
          </a:p>
        </p:txBody>
      </p:sp>
      <p:sp>
        <p:nvSpPr>
          <p:cNvPr id="3" name="Text Placeholder 2"/>
          <p:cNvSpPr>
            <a:spLocks noGrp="1"/>
          </p:cNvSpPr>
          <p:nvPr>
            <p:ph type="body" sz="quarter" idx="10"/>
          </p:nvPr>
        </p:nvSpPr>
        <p:spPr>
          <a:xfrm>
            <a:off x="457200" y="1082078"/>
            <a:ext cx="8229600" cy="1584922"/>
          </a:xfrm>
        </p:spPr>
        <p:txBody>
          <a:bodyPr>
            <a:normAutofit/>
          </a:bodyPr>
          <a:lstStyle/>
          <a:p>
            <a:r>
              <a:rPr sz="2800" b="1" dirty="0"/>
              <a:t>Time series data</a:t>
            </a:r>
            <a:r>
              <a:rPr sz="2800" dirty="0"/>
              <a:t> are measurements taken from a process over equally spaced intervals of time.</a:t>
            </a:r>
          </a:p>
        </p:txBody>
      </p:sp>
    </p:spTree>
    <p:custDataLst>
      <p:tags r:id="rId1"/>
    </p:custData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Identifying a Time Series as Stationary or Nonstationary</a:t>
            </a:r>
            <a:r>
              <a:rPr lang="en-US" baseline="-25000" dirty="0"/>
              <a:t>5</a:t>
            </a:r>
            <a:endParaRPr dirty="0"/>
          </a:p>
        </p:txBody>
      </p:sp>
      <p:pic>
        <p:nvPicPr>
          <p:cNvPr id="5" name="Content Placeholder 4" descr="A dot plot is titled Divorce Rates in the US by year. The horizontal axis represents years ranging from 2000 to 2018, in increments of 1. The vertical axis represents Rates per 1000 Total Population ranging from 0 to 4.2, in increments of 0.2. The data flow is in downward direction. The dot plotted are as follows (2000,4), (2001,4), (2002,3.9), (2003,3.8), (2004,3.7), (2005,3.6), (2006,3.7), (2007,3.6), etc.">
            <a:extLst>
              <a:ext uri="{FF2B5EF4-FFF2-40B4-BE49-F238E27FC236}">
                <a16:creationId xmlns:a16="http://schemas.microsoft.com/office/drawing/2014/main" id="{71896AA8-E0C0-434E-879B-CB9953CF1DD5}"/>
              </a:ext>
            </a:extLst>
          </p:cNvPr>
          <p:cNvPicPr>
            <a:picLocks noGrp="1" noChangeAspect="1"/>
          </p:cNvPicPr>
          <p:nvPr>
            <p:ph sz="quarter" idx="11"/>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609850" y="1037308"/>
            <a:ext cx="3924300" cy="4381848"/>
          </a:xfrm>
        </p:spPr>
      </p:pic>
      <p:sp>
        <p:nvSpPr>
          <p:cNvPr id="4" name="Text Placeholder 2">
            <a:extLst>
              <a:ext uri="{FF2B5EF4-FFF2-40B4-BE49-F238E27FC236}">
                <a16:creationId xmlns:a16="http://schemas.microsoft.com/office/drawing/2014/main" id="{F82A43A4-C562-4A8C-89CC-2E0A0839785E}"/>
              </a:ext>
            </a:extLst>
          </p:cNvPr>
          <p:cNvSpPr txBox="1">
            <a:spLocks/>
          </p:cNvSpPr>
          <p:nvPr/>
        </p:nvSpPr>
        <p:spPr>
          <a:xfrm>
            <a:off x="457200" y="5486400"/>
            <a:ext cx="8229600" cy="509954"/>
          </a:xfrm>
          <a:prstGeom prst="rect">
            <a:avLst/>
          </a:prstGeom>
        </p:spPr>
        <p:txBody>
          <a:bodyPr>
            <a:normAutofit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2800" dirty="0"/>
              <a:t>Figure 2</a:t>
            </a:r>
          </a:p>
        </p:txBody>
      </p:sp>
    </p:spTree>
    <p:custDataLst>
      <p:tags r:id="rId1"/>
    </p:custData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3: Identifying a Time Series as Stationary or Nonstationary</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Consider the following data regarding the average hourly earnings for all employees. Determine if the time series associated with these data is stationary or nonstationary.</a:t>
            </a:r>
          </a:p>
        </p:txBody>
      </p:sp>
    </p:spTree>
    <p:custDataLst>
      <p:tags r:id="rId1"/>
    </p:custData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Identifying a Time Series as Stationary or Nonstationary</a:t>
            </a:r>
            <a:r>
              <a:rPr lang="en-US" baseline="-25000" dirty="0"/>
              <a:t>2</a:t>
            </a:r>
            <a:endParaRPr dirty="0"/>
          </a:p>
        </p:txBody>
      </p:sp>
      <p:sp>
        <p:nvSpPr>
          <p:cNvPr id="5" name="TextBox 4">
            <a:extLst>
              <a:ext uri="{FF2B5EF4-FFF2-40B4-BE49-F238E27FC236}">
                <a16:creationId xmlns:a16="http://schemas.microsoft.com/office/drawing/2014/main" id="{1E1B592B-597B-D934-E893-0C1EEF09FD25}"/>
              </a:ext>
            </a:extLst>
          </p:cNvPr>
          <p:cNvSpPr txBox="1"/>
          <p:nvPr/>
        </p:nvSpPr>
        <p:spPr>
          <a:xfrm>
            <a:off x="457200" y="1219200"/>
            <a:ext cx="8229600" cy="369332"/>
          </a:xfrm>
          <a:prstGeom prst="rect">
            <a:avLst/>
          </a:prstGeom>
          <a:noFill/>
        </p:spPr>
        <p:txBody>
          <a:bodyPr wrap="square">
            <a:spAutoFit/>
          </a:bodyPr>
          <a:lstStyle/>
          <a:p>
            <a:pPr algn="ctr">
              <a:defRPr sz="1800" b="1"/>
            </a:pPr>
            <a:r>
              <a:rPr lang="en-US" dirty="0"/>
              <a:t>Table 3 – Average Hourly Earnings for All Employees, Total Private (US Dollars)</a:t>
            </a:r>
          </a:p>
        </p:txBody>
      </p:sp>
      <p:graphicFrame>
        <p:nvGraphicFramePr>
          <p:cNvPr id="3" name="Table Placeholder 2" descr="The table lists average hourly earnings by year:&#10;In the year 2007, average hourly earnings is $20.91,&#10;In the year 2008, average hourly earnings is $21.56,&#10;In the year 2009, average hourly earnings is $22.17,&#10;In the year 2010, average hourly earnings is $22.58,&#10;In the year 2011, average hourly earnings is $23.03,&#10;In the year 2012, average hourly earnings is $23.47,&#10;In the year 2013, average hourly earnings is $23.96,&#10;In the year 2014, average hourly earnings is $24.46,&#10;In the year 2015, average hourly earnings is $25.01,&#10;In the year 2016, average hourly earnings is $25.65"/>
          <p:cNvGraphicFramePr>
            <a:graphicFrameLocks noGrp="1"/>
          </p:cNvGraphicFramePr>
          <p:nvPr>
            <p:ph type="tbl" sz="quarter" idx="10"/>
            <p:extLst>
              <p:ext uri="{D42A27DB-BD31-4B8C-83A1-F6EECF244321}">
                <p14:modId xmlns:p14="http://schemas.microsoft.com/office/powerpoint/2010/main" val="1321503498"/>
              </p:ext>
            </p:extLst>
          </p:nvPr>
        </p:nvGraphicFramePr>
        <p:xfrm>
          <a:off x="457200" y="1711960"/>
          <a:ext cx="8229600" cy="4079240"/>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pPr algn="ctr">
                        <a:defRPr sz="1800" b="1"/>
                      </a:pPr>
                      <a:r>
                        <a:rPr dirty="0"/>
                        <a:t>Year</a:t>
                      </a:r>
                    </a:p>
                  </a:txBody>
                  <a:tcPr/>
                </a:tc>
                <a:tc>
                  <a:txBody>
                    <a:bodyPr/>
                    <a:lstStyle/>
                    <a:p>
                      <a:pPr algn="ctr">
                        <a:defRPr sz="1800" b="1"/>
                      </a:pPr>
                      <a:r>
                        <a:rPr dirty="0"/>
                        <a:t>Average Hourly Earnings</a:t>
                      </a:r>
                    </a:p>
                  </a:txBody>
                  <a:tcPr/>
                </a:tc>
                <a:extLst>
                  <a:ext uri="{0D108BD9-81ED-4DB2-BD59-A6C34878D82A}">
                    <a16:rowId xmlns:a16="http://schemas.microsoft.com/office/drawing/2014/main" val="10001"/>
                  </a:ext>
                </a:extLst>
              </a:tr>
              <a:tr h="370840">
                <a:tc>
                  <a:txBody>
                    <a:bodyPr/>
                    <a:lstStyle/>
                    <a:p>
                      <a:pPr algn="ctr">
                        <a:defRPr sz="1800"/>
                      </a:pPr>
                      <a:r>
                        <a:rPr dirty="0"/>
                        <a:t>2007</a:t>
                      </a:r>
                    </a:p>
                  </a:txBody>
                  <a:tcPr/>
                </a:tc>
                <a:tc>
                  <a:txBody>
                    <a:bodyPr/>
                    <a:lstStyle/>
                    <a:p>
                      <a:pPr algn="ctr">
                        <a:defRPr sz="1800"/>
                      </a:pPr>
                      <a:r>
                        <a:rPr dirty="0"/>
                        <a:t>20.91</a:t>
                      </a:r>
                    </a:p>
                  </a:txBody>
                  <a:tcPr/>
                </a:tc>
                <a:extLst>
                  <a:ext uri="{0D108BD9-81ED-4DB2-BD59-A6C34878D82A}">
                    <a16:rowId xmlns:a16="http://schemas.microsoft.com/office/drawing/2014/main" val="10002"/>
                  </a:ext>
                </a:extLst>
              </a:tr>
              <a:tr h="370840">
                <a:tc>
                  <a:txBody>
                    <a:bodyPr/>
                    <a:lstStyle/>
                    <a:p>
                      <a:pPr algn="ctr">
                        <a:defRPr sz="1800"/>
                      </a:pPr>
                      <a:r>
                        <a:rPr dirty="0"/>
                        <a:t>2008</a:t>
                      </a:r>
                    </a:p>
                  </a:txBody>
                  <a:tcPr/>
                </a:tc>
                <a:tc>
                  <a:txBody>
                    <a:bodyPr/>
                    <a:lstStyle/>
                    <a:p>
                      <a:pPr algn="ctr">
                        <a:defRPr sz="1800"/>
                      </a:pPr>
                      <a:r>
                        <a:rPr dirty="0"/>
                        <a:t>21.56</a:t>
                      </a:r>
                    </a:p>
                  </a:txBody>
                  <a:tcPr/>
                </a:tc>
                <a:extLst>
                  <a:ext uri="{0D108BD9-81ED-4DB2-BD59-A6C34878D82A}">
                    <a16:rowId xmlns:a16="http://schemas.microsoft.com/office/drawing/2014/main" val="10003"/>
                  </a:ext>
                </a:extLst>
              </a:tr>
              <a:tr h="370840">
                <a:tc>
                  <a:txBody>
                    <a:bodyPr/>
                    <a:lstStyle/>
                    <a:p>
                      <a:pPr algn="ctr">
                        <a:defRPr sz="1800"/>
                      </a:pPr>
                      <a:r>
                        <a:t>2009</a:t>
                      </a:r>
                    </a:p>
                  </a:txBody>
                  <a:tcPr/>
                </a:tc>
                <a:tc>
                  <a:txBody>
                    <a:bodyPr/>
                    <a:lstStyle/>
                    <a:p>
                      <a:pPr algn="ctr">
                        <a:defRPr sz="1800"/>
                      </a:pPr>
                      <a:r>
                        <a:rPr dirty="0"/>
                        <a:t>22.17</a:t>
                      </a:r>
                    </a:p>
                  </a:txBody>
                  <a:tcPr/>
                </a:tc>
                <a:extLst>
                  <a:ext uri="{0D108BD9-81ED-4DB2-BD59-A6C34878D82A}">
                    <a16:rowId xmlns:a16="http://schemas.microsoft.com/office/drawing/2014/main" val="10004"/>
                  </a:ext>
                </a:extLst>
              </a:tr>
              <a:tr h="370840">
                <a:tc>
                  <a:txBody>
                    <a:bodyPr/>
                    <a:lstStyle/>
                    <a:p>
                      <a:pPr algn="ctr">
                        <a:defRPr sz="1800"/>
                      </a:pPr>
                      <a:r>
                        <a:rPr dirty="0"/>
                        <a:t>2010</a:t>
                      </a:r>
                    </a:p>
                  </a:txBody>
                  <a:tcPr/>
                </a:tc>
                <a:tc>
                  <a:txBody>
                    <a:bodyPr/>
                    <a:lstStyle/>
                    <a:p>
                      <a:pPr algn="ctr">
                        <a:defRPr sz="1800"/>
                      </a:pPr>
                      <a:r>
                        <a:rPr dirty="0"/>
                        <a:t>22.58</a:t>
                      </a:r>
                    </a:p>
                  </a:txBody>
                  <a:tcPr/>
                </a:tc>
                <a:extLst>
                  <a:ext uri="{0D108BD9-81ED-4DB2-BD59-A6C34878D82A}">
                    <a16:rowId xmlns:a16="http://schemas.microsoft.com/office/drawing/2014/main" val="10005"/>
                  </a:ext>
                </a:extLst>
              </a:tr>
              <a:tr h="370840">
                <a:tc>
                  <a:txBody>
                    <a:bodyPr/>
                    <a:lstStyle/>
                    <a:p>
                      <a:pPr algn="ctr">
                        <a:defRPr sz="1800"/>
                      </a:pPr>
                      <a:r>
                        <a:t>2011</a:t>
                      </a:r>
                    </a:p>
                  </a:txBody>
                  <a:tcPr/>
                </a:tc>
                <a:tc>
                  <a:txBody>
                    <a:bodyPr/>
                    <a:lstStyle/>
                    <a:p>
                      <a:pPr algn="ctr">
                        <a:defRPr sz="1800"/>
                      </a:pPr>
                      <a:r>
                        <a:rPr dirty="0"/>
                        <a:t>23.03</a:t>
                      </a:r>
                    </a:p>
                  </a:txBody>
                  <a:tcPr/>
                </a:tc>
                <a:extLst>
                  <a:ext uri="{0D108BD9-81ED-4DB2-BD59-A6C34878D82A}">
                    <a16:rowId xmlns:a16="http://schemas.microsoft.com/office/drawing/2014/main" val="10006"/>
                  </a:ext>
                </a:extLst>
              </a:tr>
              <a:tr h="370840">
                <a:tc>
                  <a:txBody>
                    <a:bodyPr/>
                    <a:lstStyle/>
                    <a:p>
                      <a:pPr algn="ctr">
                        <a:defRPr sz="1800"/>
                      </a:pPr>
                      <a:r>
                        <a:t>2012</a:t>
                      </a:r>
                    </a:p>
                  </a:txBody>
                  <a:tcPr/>
                </a:tc>
                <a:tc>
                  <a:txBody>
                    <a:bodyPr/>
                    <a:lstStyle/>
                    <a:p>
                      <a:pPr algn="ctr">
                        <a:defRPr sz="1800"/>
                      </a:pPr>
                      <a:r>
                        <a:rPr dirty="0"/>
                        <a:t>23.47</a:t>
                      </a:r>
                    </a:p>
                  </a:txBody>
                  <a:tcPr/>
                </a:tc>
                <a:extLst>
                  <a:ext uri="{0D108BD9-81ED-4DB2-BD59-A6C34878D82A}">
                    <a16:rowId xmlns:a16="http://schemas.microsoft.com/office/drawing/2014/main" val="10007"/>
                  </a:ext>
                </a:extLst>
              </a:tr>
              <a:tr h="370840">
                <a:tc>
                  <a:txBody>
                    <a:bodyPr/>
                    <a:lstStyle/>
                    <a:p>
                      <a:pPr algn="ctr">
                        <a:defRPr sz="1800"/>
                      </a:pPr>
                      <a:r>
                        <a:t>2013</a:t>
                      </a:r>
                    </a:p>
                  </a:txBody>
                  <a:tcPr/>
                </a:tc>
                <a:tc>
                  <a:txBody>
                    <a:bodyPr/>
                    <a:lstStyle/>
                    <a:p>
                      <a:pPr algn="ctr">
                        <a:defRPr sz="1800"/>
                      </a:pPr>
                      <a:r>
                        <a:rPr dirty="0"/>
                        <a:t>23.96</a:t>
                      </a:r>
                    </a:p>
                  </a:txBody>
                  <a:tcPr/>
                </a:tc>
                <a:extLst>
                  <a:ext uri="{0D108BD9-81ED-4DB2-BD59-A6C34878D82A}">
                    <a16:rowId xmlns:a16="http://schemas.microsoft.com/office/drawing/2014/main" val="10008"/>
                  </a:ext>
                </a:extLst>
              </a:tr>
              <a:tr h="370840">
                <a:tc>
                  <a:txBody>
                    <a:bodyPr/>
                    <a:lstStyle/>
                    <a:p>
                      <a:pPr algn="ctr">
                        <a:defRPr sz="1800"/>
                      </a:pPr>
                      <a:r>
                        <a:t>2014</a:t>
                      </a:r>
                    </a:p>
                  </a:txBody>
                  <a:tcPr/>
                </a:tc>
                <a:tc>
                  <a:txBody>
                    <a:bodyPr/>
                    <a:lstStyle/>
                    <a:p>
                      <a:pPr algn="ctr">
                        <a:defRPr sz="1800"/>
                      </a:pPr>
                      <a:r>
                        <a:rPr dirty="0"/>
                        <a:t>24.46</a:t>
                      </a:r>
                    </a:p>
                  </a:txBody>
                  <a:tcPr/>
                </a:tc>
                <a:extLst>
                  <a:ext uri="{0D108BD9-81ED-4DB2-BD59-A6C34878D82A}">
                    <a16:rowId xmlns:a16="http://schemas.microsoft.com/office/drawing/2014/main" val="10009"/>
                  </a:ext>
                </a:extLst>
              </a:tr>
              <a:tr h="370840">
                <a:tc>
                  <a:txBody>
                    <a:bodyPr/>
                    <a:lstStyle/>
                    <a:p>
                      <a:pPr algn="ctr">
                        <a:defRPr sz="1800"/>
                      </a:pPr>
                      <a:r>
                        <a:t>2015</a:t>
                      </a:r>
                    </a:p>
                  </a:txBody>
                  <a:tcPr/>
                </a:tc>
                <a:tc>
                  <a:txBody>
                    <a:bodyPr/>
                    <a:lstStyle/>
                    <a:p>
                      <a:pPr algn="ctr">
                        <a:defRPr sz="1800"/>
                      </a:pPr>
                      <a:r>
                        <a:rPr dirty="0"/>
                        <a:t>25.01</a:t>
                      </a:r>
                    </a:p>
                  </a:txBody>
                  <a:tcPr/>
                </a:tc>
                <a:extLst>
                  <a:ext uri="{0D108BD9-81ED-4DB2-BD59-A6C34878D82A}">
                    <a16:rowId xmlns:a16="http://schemas.microsoft.com/office/drawing/2014/main" val="10010"/>
                  </a:ext>
                </a:extLst>
              </a:tr>
              <a:tr h="370840">
                <a:tc>
                  <a:txBody>
                    <a:bodyPr/>
                    <a:lstStyle/>
                    <a:p>
                      <a:pPr algn="ctr">
                        <a:defRPr sz="1800"/>
                      </a:pPr>
                      <a:r>
                        <a:rPr dirty="0"/>
                        <a:t>2016</a:t>
                      </a:r>
                    </a:p>
                  </a:txBody>
                  <a:tcPr/>
                </a:tc>
                <a:tc>
                  <a:txBody>
                    <a:bodyPr/>
                    <a:lstStyle/>
                    <a:p>
                      <a:pPr algn="ctr">
                        <a:defRPr sz="1800"/>
                      </a:pPr>
                      <a:r>
                        <a:rPr dirty="0"/>
                        <a:t>25.65</a:t>
                      </a:r>
                    </a:p>
                  </a:txBody>
                  <a:tcPr/>
                </a:tc>
                <a:extLst>
                  <a:ext uri="{0D108BD9-81ED-4DB2-BD59-A6C34878D82A}">
                    <a16:rowId xmlns:a16="http://schemas.microsoft.com/office/drawing/2014/main" val="10011"/>
                  </a:ext>
                </a:extLst>
              </a:tr>
            </a:tbl>
          </a:graphicData>
        </a:graphic>
      </p:graphicFrame>
    </p:spTree>
    <p:custDataLst>
      <p:tags r:id="rId1"/>
    </p:custData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BDAB00-24FD-44FE-915C-C0998A402304}"/>
              </a:ext>
            </a:extLst>
          </p:cNvPr>
          <p:cNvSpPr>
            <a:spLocks noGrp="1"/>
          </p:cNvSpPr>
          <p:nvPr>
            <p:ph type="title"/>
          </p:nvPr>
        </p:nvSpPr>
        <p:spPr/>
        <p:txBody>
          <a:bodyPr/>
          <a:lstStyle/>
          <a:p>
            <a:r>
              <a:rPr lang="en-US" dirty="0"/>
              <a:t>Example 3: Identifying a Time Series as Stationary or Nonstationary</a:t>
            </a:r>
            <a:r>
              <a:rPr lang="en-US" baseline="-25000" dirty="0"/>
              <a:t>3</a:t>
            </a:r>
            <a:endParaRPr lang="en-IN" dirty="0"/>
          </a:p>
        </p:txBody>
      </p:sp>
      <p:sp>
        <p:nvSpPr>
          <p:cNvPr id="6" name="TextBox 5">
            <a:extLst>
              <a:ext uri="{FF2B5EF4-FFF2-40B4-BE49-F238E27FC236}">
                <a16:creationId xmlns:a16="http://schemas.microsoft.com/office/drawing/2014/main" id="{A60BE982-A5EB-DE7F-2B12-AD0A78FAF40B}"/>
              </a:ext>
            </a:extLst>
          </p:cNvPr>
          <p:cNvSpPr txBox="1"/>
          <p:nvPr/>
        </p:nvSpPr>
        <p:spPr>
          <a:xfrm>
            <a:off x="457200" y="1135974"/>
            <a:ext cx="8229600" cy="369332"/>
          </a:xfrm>
          <a:prstGeom prst="rect">
            <a:avLst/>
          </a:prstGeom>
          <a:noFill/>
        </p:spPr>
        <p:txBody>
          <a:bodyPr wrap="square">
            <a:spAutoFit/>
          </a:bodyPr>
          <a:lstStyle/>
          <a:p>
            <a:pPr algn="ctr">
              <a:defRPr sz="1800" b="1"/>
            </a:pPr>
            <a:r>
              <a:rPr lang="en-US" dirty="0"/>
              <a:t>Table 3 – Average Hourly Earnings for All Employees, Total Private (US Dollars)</a:t>
            </a:r>
          </a:p>
        </p:txBody>
      </p:sp>
      <p:graphicFrame>
        <p:nvGraphicFramePr>
          <p:cNvPr id="4" name="Table Placeholder 3" descr="The table lists average hourly earnings by year:&#10;In the year 2017, average hourly earnings is $26.31,&#10;In the year 2018, average hourly earnings is $27.10,&#10;In the year 2019, average hourly earnings is $28.00&#10;">
            <a:extLst>
              <a:ext uri="{FF2B5EF4-FFF2-40B4-BE49-F238E27FC236}">
                <a16:creationId xmlns:a16="http://schemas.microsoft.com/office/drawing/2014/main" id="{AFBDE402-53B4-4093-8520-FE6B1C5C8684}"/>
              </a:ext>
            </a:extLst>
          </p:cNvPr>
          <p:cNvGraphicFramePr>
            <a:graphicFrameLocks noGrp="1"/>
          </p:cNvGraphicFramePr>
          <p:nvPr>
            <p:ph type="tbl" sz="quarter" idx="10"/>
            <p:extLst>
              <p:ext uri="{D42A27DB-BD31-4B8C-83A1-F6EECF244321}">
                <p14:modId xmlns:p14="http://schemas.microsoft.com/office/powerpoint/2010/main" val="3654661770"/>
              </p:ext>
            </p:extLst>
          </p:nvPr>
        </p:nvGraphicFramePr>
        <p:xfrm>
          <a:off x="457200" y="1640840"/>
          <a:ext cx="8229600" cy="1483360"/>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3532310065"/>
                    </a:ext>
                  </a:extLst>
                </a:gridCol>
                <a:gridCol w="4114800">
                  <a:extLst>
                    <a:ext uri="{9D8B030D-6E8A-4147-A177-3AD203B41FA5}">
                      <a16:colId xmlns:a16="http://schemas.microsoft.com/office/drawing/2014/main" val="590630783"/>
                    </a:ext>
                  </a:extLst>
                </a:gridCol>
              </a:tblGrid>
              <a:tr h="370840">
                <a:tc>
                  <a:txBody>
                    <a:bodyPr/>
                    <a:lstStyle/>
                    <a:p>
                      <a:pPr algn="ctr">
                        <a:defRPr sz="1800" b="1"/>
                      </a:pPr>
                      <a:r>
                        <a:rPr dirty="0"/>
                        <a:t>Year</a:t>
                      </a:r>
                    </a:p>
                  </a:txBody>
                  <a:tcPr/>
                </a:tc>
                <a:tc>
                  <a:txBody>
                    <a:bodyPr/>
                    <a:lstStyle/>
                    <a:p>
                      <a:pPr algn="ctr">
                        <a:defRPr sz="1800" b="1"/>
                      </a:pPr>
                      <a:r>
                        <a:rPr dirty="0"/>
                        <a:t>Average Hourly Earnings</a:t>
                      </a:r>
                    </a:p>
                  </a:txBody>
                  <a:tcPr/>
                </a:tc>
                <a:extLst>
                  <a:ext uri="{0D108BD9-81ED-4DB2-BD59-A6C34878D82A}">
                    <a16:rowId xmlns:a16="http://schemas.microsoft.com/office/drawing/2014/main" val="778308119"/>
                  </a:ext>
                </a:extLst>
              </a:tr>
              <a:tr h="370840">
                <a:tc>
                  <a:txBody>
                    <a:bodyPr/>
                    <a:lstStyle/>
                    <a:p>
                      <a:pPr algn="ctr">
                        <a:defRPr sz="1800"/>
                      </a:pPr>
                      <a:r>
                        <a:t>2017</a:t>
                      </a:r>
                    </a:p>
                  </a:txBody>
                  <a:tcPr/>
                </a:tc>
                <a:tc>
                  <a:txBody>
                    <a:bodyPr/>
                    <a:lstStyle/>
                    <a:p>
                      <a:pPr algn="ctr">
                        <a:defRPr sz="1800"/>
                      </a:pPr>
                      <a:r>
                        <a:rPr dirty="0"/>
                        <a:t>26.31</a:t>
                      </a:r>
                    </a:p>
                  </a:txBody>
                  <a:tcPr/>
                </a:tc>
                <a:extLst>
                  <a:ext uri="{0D108BD9-81ED-4DB2-BD59-A6C34878D82A}">
                    <a16:rowId xmlns:a16="http://schemas.microsoft.com/office/drawing/2014/main" val="853035772"/>
                  </a:ext>
                </a:extLst>
              </a:tr>
              <a:tr h="370840">
                <a:tc>
                  <a:txBody>
                    <a:bodyPr/>
                    <a:lstStyle/>
                    <a:p>
                      <a:pPr algn="ctr">
                        <a:defRPr sz="1800"/>
                      </a:pPr>
                      <a:r>
                        <a:t>2018</a:t>
                      </a:r>
                    </a:p>
                  </a:txBody>
                  <a:tcPr/>
                </a:tc>
                <a:tc>
                  <a:txBody>
                    <a:bodyPr/>
                    <a:lstStyle/>
                    <a:p>
                      <a:pPr algn="ctr">
                        <a:defRPr sz="1800"/>
                      </a:pPr>
                      <a:r>
                        <a:rPr dirty="0"/>
                        <a:t>27.10</a:t>
                      </a:r>
                    </a:p>
                  </a:txBody>
                  <a:tcPr/>
                </a:tc>
                <a:extLst>
                  <a:ext uri="{0D108BD9-81ED-4DB2-BD59-A6C34878D82A}">
                    <a16:rowId xmlns:a16="http://schemas.microsoft.com/office/drawing/2014/main" val="2137780217"/>
                  </a:ext>
                </a:extLst>
              </a:tr>
              <a:tr h="370840">
                <a:tc>
                  <a:txBody>
                    <a:bodyPr/>
                    <a:lstStyle/>
                    <a:p>
                      <a:pPr algn="ctr">
                        <a:defRPr sz="1800"/>
                      </a:pPr>
                      <a:r>
                        <a:t>2019</a:t>
                      </a:r>
                    </a:p>
                  </a:txBody>
                  <a:tcPr/>
                </a:tc>
                <a:tc>
                  <a:txBody>
                    <a:bodyPr/>
                    <a:lstStyle/>
                    <a:p>
                      <a:pPr algn="ctr">
                        <a:defRPr sz="1800"/>
                      </a:pPr>
                      <a:r>
                        <a:rPr dirty="0"/>
                        <a:t>28.00</a:t>
                      </a:r>
                    </a:p>
                  </a:txBody>
                  <a:tcPr/>
                </a:tc>
                <a:extLst>
                  <a:ext uri="{0D108BD9-81ED-4DB2-BD59-A6C34878D82A}">
                    <a16:rowId xmlns:a16="http://schemas.microsoft.com/office/drawing/2014/main" val="125601790"/>
                  </a:ext>
                </a:extLst>
              </a:tr>
            </a:tbl>
          </a:graphicData>
        </a:graphic>
      </p:graphicFrame>
      <p:sp>
        <p:nvSpPr>
          <p:cNvPr id="5" name="TextBox 4">
            <a:extLst>
              <a:ext uri="{FF2B5EF4-FFF2-40B4-BE49-F238E27FC236}">
                <a16:creationId xmlns:a16="http://schemas.microsoft.com/office/drawing/2014/main" id="{198CC0D8-F885-4C09-B6BF-D62A70CA8464}"/>
              </a:ext>
            </a:extLst>
          </p:cNvPr>
          <p:cNvSpPr txBox="1"/>
          <p:nvPr/>
        </p:nvSpPr>
        <p:spPr>
          <a:xfrm>
            <a:off x="2286000" y="3230887"/>
            <a:ext cx="4572000" cy="369332"/>
          </a:xfrm>
          <a:prstGeom prst="rect">
            <a:avLst/>
          </a:prstGeom>
          <a:noFill/>
        </p:spPr>
        <p:txBody>
          <a:bodyPr wrap="square">
            <a:spAutoFit/>
          </a:bodyPr>
          <a:lstStyle/>
          <a:p>
            <a:r>
              <a:rPr lang="en-US" sz="1800" dirty="0"/>
              <a:t>Source: Federal Reserve Bank of St. Louis</a:t>
            </a:r>
          </a:p>
        </p:txBody>
      </p:sp>
    </p:spTree>
    <p:custDataLst>
      <p:tags r:id="rId1"/>
    </p:custDataLst>
    <p:extLst>
      <p:ext uri="{BB962C8B-B14F-4D97-AF65-F5344CB8AC3E}">
        <p14:creationId xmlns:p14="http://schemas.microsoft.com/office/powerpoint/2010/main" val="404716651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Identifying a Time Series as Stationary or Nonstationary</a:t>
            </a:r>
            <a:r>
              <a:rPr lang="en-US" baseline="-25000" dirty="0"/>
              <a:t>4</a:t>
            </a:r>
            <a:endParaRPr dirty="0"/>
          </a:p>
        </p:txBody>
      </p:sp>
      <p:sp>
        <p:nvSpPr>
          <p:cNvPr id="3" name="Text Placeholder 2"/>
          <p:cNvSpPr>
            <a:spLocks noGrp="1"/>
          </p:cNvSpPr>
          <p:nvPr>
            <p:ph type="body" sz="quarter" idx="10"/>
          </p:nvPr>
        </p:nvSpPr>
        <p:spPr/>
        <p:txBody>
          <a:bodyPr>
            <a:normAutofit/>
          </a:bodyPr>
          <a:lstStyle/>
          <a:p>
            <a:r>
              <a:rPr sz="2800" b="1" dirty="0"/>
              <a:t>Solution</a:t>
            </a:r>
          </a:p>
          <a:p>
            <a:r>
              <a:rPr sz="2800" dirty="0"/>
              <a:t>As can be seen in</a:t>
            </a:r>
            <a:r>
              <a:rPr lang="en-US" sz="2800" dirty="0"/>
              <a:t> Figure</a:t>
            </a:r>
            <a:r>
              <a:rPr sz="2800" dirty="0"/>
              <a:t> 3</a:t>
            </a:r>
            <a:r>
              <a:rPr lang="en-US" sz="2800" dirty="0"/>
              <a:t> in the next slide</a:t>
            </a:r>
            <a:r>
              <a:rPr sz="2800" dirty="0"/>
              <a:t>, the average hourly earnings for all employees has been on a steady increase since 2007. Given that the time series increases from year to year, this is obviously not a stationary series.</a:t>
            </a:r>
          </a:p>
        </p:txBody>
      </p:sp>
    </p:spTree>
    <p:custDataLst>
      <p:tags r:id="rId1"/>
    </p:custData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Identifying a Time Series as Stationary or Nonstationary</a:t>
            </a:r>
            <a:r>
              <a:rPr lang="en-US" baseline="-25000" dirty="0"/>
              <a:t>5</a:t>
            </a:r>
            <a:endParaRPr dirty="0"/>
          </a:p>
        </p:txBody>
      </p:sp>
      <p:pic>
        <p:nvPicPr>
          <p:cNvPr id="5" name="Content Placeholder 4" descr="A line graph depicting the data from Table 3.">
            <a:extLst>
              <a:ext uri="{FF2B5EF4-FFF2-40B4-BE49-F238E27FC236}">
                <a16:creationId xmlns:a16="http://schemas.microsoft.com/office/drawing/2014/main" id="{70A4E9A9-5EC9-4569-82D0-A2CFA7E5D35B}"/>
              </a:ext>
            </a:extLst>
          </p:cNvPr>
          <p:cNvPicPr>
            <a:picLocks noGrp="1" noChangeAspect="1"/>
          </p:cNvPicPr>
          <p:nvPr>
            <p:ph sz="quarter" idx="11"/>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539222" y="1029287"/>
            <a:ext cx="4065555" cy="4449092"/>
          </a:xfrm>
        </p:spPr>
      </p:pic>
      <p:sp>
        <p:nvSpPr>
          <p:cNvPr id="8" name="Text Placeholder 2">
            <a:extLst>
              <a:ext uri="{FF2B5EF4-FFF2-40B4-BE49-F238E27FC236}">
                <a16:creationId xmlns:a16="http://schemas.microsoft.com/office/drawing/2014/main" id="{D20762A6-3073-4AB3-81C3-7DAB27583DFD}"/>
              </a:ext>
            </a:extLst>
          </p:cNvPr>
          <p:cNvSpPr txBox="1">
            <a:spLocks/>
          </p:cNvSpPr>
          <p:nvPr/>
        </p:nvSpPr>
        <p:spPr>
          <a:xfrm>
            <a:off x="457200" y="5486400"/>
            <a:ext cx="8229600" cy="509954"/>
          </a:xfrm>
          <a:prstGeom prst="rect">
            <a:avLst/>
          </a:prstGeom>
        </p:spPr>
        <p:txBody>
          <a:bodyPr>
            <a:normAutofit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2800" dirty="0"/>
              <a:t>Figure 3</a:t>
            </a:r>
          </a:p>
        </p:txBody>
      </p:sp>
    </p:spTree>
    <p:custDataLst>
      <p:tags r:id="rId1"/>
    </p:custData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Cross-Sectional Data</a:t>
            </a:r>
          </a:p>
        </p:txBody>
      </p:sp>
      <p:sp>
        <p:nvSpPr>
          <p:cNvPr id="3" name="Text Placeholder 2"/>
          <p:cNvSpPr>
            <a:spLocks noGrp="1"/>
          </p:cNvSpPr>
          <p:nvPr>
            <p:ph type="body" sz="quarter" idx="10"/>
          </p:nvPr>
        </p:nvSpPr>
        <p:spPr>
          <a:xfrm>
            <a:off x="457200" y="1082078"/>
            <a:ext cx="8229600" cy="1584922"/>
          </a:xfrm>
        </p:spPr>
        <p:txBody>
          <a:bodyPr>
            <a:normAutofit/>
          </a:bodyPr>
          <a:lstStyle/>
          <a:p>
            <a:r>
              <a:rPr sz="2800" b="1" dirty="0"/>
              <a:t>Cross-sectional data</a:t>
            </a:r>
            <a:r>
              <a:rPr sz="2800" dirty="0"/>
              <a:t> are measurements created at approximately the same period of time.</a:t>
            </a:r>
          </a:p>
        </p:txBody>
      </p:sp>
    </p:spTree>
    <p:custDataLst>
      <p:tags r:id="rId1"/>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Stationary Process</a:t>
            </a:r>
          </a:p>
        </p:txBody>
      </p:sp>
      <p:sp>
        <p:nvSpPr>
          <p:cNvPr id="3" name="Text Placeholder 2"/>
          <p:cNvSpPr>
            <a:spLocks noGrp="1"/>
          </p:cNvSpPr>
          <p:nvPr>
            <p:ph type="body" sz="quarter" idx="10"/>
          </p:nvPr>
        </p:nvSpPr>
        <p:spPr>
          <a:xfrm>
            <a:off x="457200" y="1082078"/>
            <a:ext cx="8229600" cy="2042122"/>
          </a:xfrm>
        </p:spPr>
        <p:txBody>
          <a:bodyPr>
            <a:normAutofit/>
          </a:bodyPr>
          <a:lstStyle/>
          <a:p>
            <a:r>
              <a:rPr sz="2800" dirty="0"/>
              <a:t>In a </a:t>
            </a:r>
            <a:r>
              <a:rPr sz="2800" b="1" dirty="0"/>
              <a:t>stationary process</a:t>
            </a:r>
            <a:r>
              <a:rPr sz="2800" dirty="0"/>
              <a:t> the time series varies around some central value and has approximately the same variation over the series.</a:t>
            </a:r>
          </a:p>
        </p:txBody>
      </p:sp>
    </p:spTree>
    <p:custDataLst>
      <p:tags r:id="rId1"/>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Nonstationary Process</a:t>
            </a:r>
          </a:p>
        </p:txBody>
      </p:sp>
      <p:sp>
        <p:nvSpPr>
          <p:cNvPr id="3" name="Text Placeholder 2"/>
          <p:cNvSpPr>
            <a:spLocks noGrp="1"/>
          </p:cNvSpPr>
          <p:nvPr>
            <p:ph type="body" sz="quarter" idx="10"/>
          </p:nvPr>
        </p:nvSpPr>
        <p:spPr>
          <a:xfrm>
            <a:off x="457200" y="1082078"/>
            <a:ext cx="8229600" cy="1965922"/>
          </a:xfrm>
        </p:spPr>
        <p:txBody>
          <a:bodyPr>
            <a:normAutofit/>
          </a:bodyPr>
          <a:lstStyle/>
          <a:p>
            <a:r>
              <a:rPr sz="2800" dirty="0"/>
              <a:t>In a </a:t>
            </a:r>
            <a:r>
              <a:rPr sz="2800" b="1" dirty="0"/>
              <a:t>nonstationary process</a:t>
            </a:r>
            <a:r>
              <a:rPr sz="2800" dirty="0"/>
              <a:t> the time series possesses a trend—the series either increases over time or decreases over time.</a:t>
            </a:r>
          </a:p>
        </p:txBody>
      </p:sp>
    </p:spTree>
    <p:custDataLst>
      <p:tags r:id="rId1"/>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1: Identifying a Time Series as Stationary or Nonstationary</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lang="en-US" dirty="0"/>
              <a:t>The gross domestic product (GDP) is the value of the goods and services produced by the nation's economy less the value of the goods and services used up in production. GDP is also equal to the sum of personal consumption expenditures, gross private domestic investment, net exports of goods and services, and gross investment. Real values are inflation–adjusted estimates—that is, estimates that exclude the effects of price changes. The data in Table 2 represent the percent change in GDP from 2000 to 2019. Determine if this time series is stationary or nonstationary. </a:t>
            </a:r>
            <a:endParaRPr dirty="0"/>
          </a:p>
        </p:txBody>
      </p:sp>
    </p:spTree>
    <p:custDataLst>
      <p:tags r:id="rId1"/>
    </p:custDataLst>
    <p:extLst>
      <p:ext uri="{BB962C8B-B14F-4D97-AF65-F5344CB8AC3E}">
        <p14:creationId xmlns:p14="http://schemas.microsoft.com/office/powerpoint/2010/main" val="26799127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Identifying a Time Series as Stationary or Nonstationary</a:t>
            </a:r>
            <a:r>
              <a:rPr lang="en-US" baseline="-25000" dirty="0"/>
              <a:t>2</a:t>
            </a:r>
            <a:endParaRPr dirty="0"/>
          </a:p>
        </p:txBody>
      </p:sp>
      <p:sp>
        <p:nvSpPr>
          <p:cNvPr id="5" name="TextBox 4">
            <a:extLst>
              <a:ext uri="{FF2B5EF4-FFF2-40B4-BE49-F238E27FC236}">
                <a16:creationId xmlns:a16="http://schemas.microsoft.com/office/drawing/2014/main" id="{A7BF5B2B-CBCB-C0B2-AE4E-69DFC57F4CE8}"/>
              </a:ext>
            </a:extLst>
          </p:cNvPr>
          <p:cNvSpPr txBox="1"/>
          <p:nvPr/>
        </p:nvSpPr>
        <p:spPr>
          <a:xfrm>
            <a:off x="457200" y="1066800"/>
            <a:ext cx="8229600" cy="646331"/>
          </a:xfrm>
          <a:prstGeom prst="rect">
            <a:avLst/>
          </a:prstGeom>
          <a:noFill/>
        </p:spPr>
        <p:txBody>
          <a:bodyPr wrap="square">
            <a:spAutoFit/>
          </a:bodyPr>
          <a:lstStyle/>
          <a:p>
            <a:pPr algn="ctr">
              <a:defRPr sz="1800" b="1"/>
            </a:pPr>
            <a:r>
              <a:rPr lang="en-US" sz="1800" dirty="0"/>
              <a:t>Table 2 – Real Gross Domestic Product, Percent Change from Preceding Period, Quarterly, Seasonally Adjusted Annual Rate</a:t>
            </a:r>
          </a:p>
        </p:txBody>
      </p:sp>
      <mc:AlternateContent xmlns:mc="http://schemas.openxmlformats.org/markup-compatibility/2006">
        <mc:Choice xmlns:a14="http://schemas.microsoft.com/office/drawing/2010/main" Requires="a14">
          <p:graphicFrame>
            <p:nvGraphicFramePr>
              <p:cNvPr id="3" name="Table Placeholder 2" descr="This table shows the percent change values recorded over various quarterly periods from January 2000 through April 2002.&#10;January 2000 has a percent change of 1.5,&#10;April 2000 has a percent change of 7.5,&#10;July 2000 has a percent change of 0.5,&#10;October 2000 has a percent change of 2.5,&#10;January 2001 has a percent change of negative 1.1,&#10;April 2001 has a percent change of 2.4,&#10;July 2001 has a percent change of negative 1.7,&#10;October 2001 has a percent change of 1.1,&#10;January 2002 has a percent change of 3.5,&#10;April 2002 has a percent change of 2.4"/>
              <p:cNvGraphicFramePr>
                <a:graphicFrameLocks noGrp="1"/>
              </p:cNvGraphicFramePr>
              <p:nvPr>
                <p:ph type="tbl" sz="quarter" idx="10"/>
                <p:extLst>
                  <p:ext uri="{D42A27DB-BD31-4B8C-83A1-F6EECF244321}">
                    <p14:modId xmlns:p14="http://schemas.microsoft.com/office/powerpoint/2010/main" val="199773846"/>
                  </p:ext>
                </p:extLst>
              </p:nvPr>
            </p:nvGraphicFramePr>
            <p:xfrm>
              <a:off x="457200" y="1752600"/>
              <a:ext cx="8229600" cy="4079240"/>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pPr algn="ctr">
                            <a:defRPr sz="1800" b="1"/>
                          </a:pPr>
                          <a:r>
                            <a:rPr sz="1400" dirty="0"/>
                            <a:t>Period</a:t>
                          </a:r>
                        </a:p>
                      </a:txBody>
                      <a:tcPr/>
                    </a:tc>
                    <a:tc>
                      <a:txBody>
                        <a:bodyPr/>
                        <a:lstStyle/>
                        <a:p>
                          <a:pPr algn="ctr">
                            <a:defRPr sz="1800" b="1"/>
                          </a:pPr>
                          <a:r>
                            <a:rPr sz="1400" dirty="0"/>
                            <a:t>Percent Change</a:t>
                          </a:r>
                        </a:p>
                      </a:txBody>
                      <a:tcPr/>
                    </a:tc>
                    <a:extLst>
                      <a:ext uri="{0D108BD9-81ED-4DB2-BD59-A6C34878D82A}">
                        <a16:rowId xmlns:a16="http://schemas.microsoft.com/office/drawing/2014/main" val="10001"/>
                      </a:ext>
                    </a:extLst>
                  </a:tr>
                  <a:tr h="370840">
                    <a:tc>
                      <a:txBody>
                        <a:bodyPr/>
                        <a:lstStyle/>
                        <a:p>
                          <a:pPr algn="ctr">
                            <a:defRPr sz="1800"/>
                          </a:pPr>
                          <a:r>
                            <a:rPr sz="1400" dirty="0"/>
                            <a:t>Jan-00</a:t>
                          </a:r>
                        </a:p>
                      </a:txBody>
                      <a:tcPr/>
                    </a:tc>
                    <a:tc>
                      <a:txBody>
                        <a:bodyPr/>
                        <a:lstStyle/>
                        <a:p>
                          <a:pPr algn="ctr"/>
                          <a:r>
                            <a:rPr sz="1400"/>
                            <a:t>1.5</a:t>
                          </a:r>
                          <a:endParaRPr sz="1400">
                            <a:latin typeface="Cambria Math"/>
                          </a:endParaRPr>
                        </a:p>
                      </a:txBody>
                      <a:tcPr/>
                    </a:tc>
                    <a:extLst>
                      <a:ext uri="{0D108BD9-81ED-4DB2-BD59-A6C34878D82A}">
                        <a16:rowId xmlns:a16="http://schemas.microsoft.com/office/drawing/2014/main" val="10002"/>
                      </a:ext>
                    </a:extLst>
                  </a:tr>
                  <a:tr h="370840">
                    <a:tc>
                      <a:txBody>
                        <a:bodyPr/>
                        <a:lstStyle/>
                        <a:p>
                          <a:pPr algn="ctr">
                            <a:defRPr sz="1800"/>
                          </a:pPr>
                          <a:r>
                            <a:rPr sz="1400" dirty="0"/>
                            <a:t>Apr-00</a:t>
                          </a:r>
                        </a:p>
                      </a:txBody>
                      <a:tcPr/>
                    </a:tc>
                    <a:tc>
                      <a:txBody>
                        <a:bodyPr/>
                        <a:lstStyle/>
                        <a:p>
                          <a:pPr algn="ctr"/>
                          <a:r>
                            <a:rPr sz="1400" dirty="0"/>
                            <a:t>7.5</a:t>
                          </a:r>
                          <a:endParaRPr sz="1400" dirty="0">
                            <a:latin typeface="Cambria Math"/>
                          </a:endParaRPr>
                        </a:p>
                      </a:txBody>
                      <a:tcPr/>
                    </a:tc>
                    <a:extLst>
                      <a:ext uri="{0D108BD9-81ED-4DB2-BD59-A6C34878D82A}">
                        <a16:rowId xmlns:a16="http://schemas.microsoft.com/office/drawing/2014/main" val="10003"/>
                      </a:ext>
                    </a:extLst>
                  </a:tr>
                  <a:tr h="370840">
                    <a:tc>
                      <a:txBody>
                        <a:bodyPr/>
                        <a:lstStyle/>
                        <a:p>
                          <a:pPr algn="ctr">
                            <a:defRPr sz="1800"/>
                          </a:pPr>
                          <a:r>
                            <a:rPr sz="1400" dirty="0"/>
                            <a:t>Jul-00</a:t>
                          </a:r>
                        </a:p>
                      </a:txBody>
                      <a:tcPr/>
                    </a:tc>
                    <a:tc>
                      <a:txBody>
                        <a:bodyPr/>
                        <a:lstStyle/>
                        <a:p>
                          <a:pPr algn="ctr"/>
                          <a:r>
                            <a:rPr sz="1400" dirty="0"/>
                            <a:t>0.5</a:t>
                          </a:r>
                          <a:endParaRPr sz="1400" dirty="0">
                            <a:latin typeface="Cambria Math"/>
                          </a:endParaRPr>
                        </a:p>
                      </a:txBody>
                      <a:tcPr/>
                    </a:tc>
                    <a:extLst>
                      <a:ext uri="{0D108BD9-81ED-4DB2-BD59-A6C34878D82A}">
                        <a16:rowId xmlns:a16="http://schemas.microsoft.com/office/drawing/2014/main" val="10004"/>
                      </a:ext>
                    </a:extLst>
                  </a:tr>
                  <a:tr h="370840">
                    <a:tc>
                      <a:txBody>
                        <a:bodyPr/>
                        <a:lstStyle/>
                        <a:p>
                          <a:pPr algn="ctr">
                            <a:defRPr sz="1800"/>
                          </a:pPr>
                          <a:r>
                            <a:rPr sz="1400"/>
                            <a:t>Oct-00</a:t>
                          </a:r>
                        </a:p>
                      </a:txBody>
                      <a:tcPr/>
                    </a:tc>
                    <a:tc>
                      <a:txBody>
                        <a:bodyPr/>
                        <a:lstStyle/>
                        <a:p>
                          <a:pPr algn="ctr"/>
                          <a:r>
                            <a:rPr sz="1400" dirty="0"/>
                            <a:t>2.5</a:t>
                          </a:r>
                          <a:endParaRPr sz="1400" dirty="0">
                            <a:latin typeface="Cambria Math"/>
                          </a:endParaRPr>
                        </a:p>
                      </a:txBody>
                      <a:tcPr/>
                    </a:tc>
                    <a:extLst>
                      <a:ext uri="{0D108BD9-81ED-4DB2-BD59-A6C34878D82A}">
                        <a16:rowId xmlns:a16="http://schemas.microsoft.com/office/drawing/2014/main" val="10005"/>
                      </a:ext>
                    </a:extLst>
                  </a:tr>
                  <a:tr h="370840">
                    <a:tc>
                      <a:txBody>
                        <a:bodyPr/>
                        <a:lstStyle/>
                        <a:p>
                          <a:pPr algn="ctr">
                            <a:defRPr sz="1800"/>
                          </a:pPr>
                          <a:r>
                            <a:rPr sz="1400"/>
                            <a:t>Jan-01</a:t>
                          </a: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400">
                                    <a:latin typeface="Cambria Math" panose="02040503050406030204" pitchFamily="18" charset="0"/>
                                  </a:rPr>
                                  <m:t>−1.1</m:t>
                                </m:r>
                              </m:oMath>
                            </m:oMathPara>
                          </a14:m>
                          <a:endParaRPr sz="1400" dirty="0"/>
                        </a:p>
                      </a:txBody>
                      <a:tcPr/>
                    </a:tc>
                    <a:extLst>
                      <a:ext uri="{0D108BD9-81ED-4DB2-BD59-A6C34878D82A}">
                        <a16:rowId xmlns:a16="http://schemas.microsoft.com/office/drawing/2014/main" val="10006"/>
                      </a:ext>
                    </a:extLst>
                  </a:tr>
                  <a:tr h="370840">
                    <a:tc>
                      <a:txBody>
                        <a:bodyPr/>
                        <a:lstStyle/>
                        <a:p>
                          <a:pPr algn="ctr">
                            <a:defRPr sz="1800"/>
                          </a:pPr>
                          <a:r>
                            <a:rPr sz="1400"/>
                            <a:t>Apr-01</a:t>
                          </a:r>
                        </a:p>
                      </a:txBody>
                      <a:tcPr/>
                    </a:tc>
                    <a:tc>
                      <a:txBody>
                        <a:bodyPr/>
                        <a:lstStyle/>
                        <a:p>
                          <a:pPr algn="ctr"/>
                          <a:r>
                            <a:rPr sz="1400" dirty="0"/>
                            <a:t>2.4</a:t>
                          </a:r>
                          <a:endParaRPr sz="1400" dirty="0">
                            <a:latin typeface="Cambria Math"/>
                          </a:endParaRPr>
                        </a:p>
                      </a:txBody>
                      <a:tcPr/>
                    </a:tc>
                    <a:extLst>
                      <a:ext uri="{0D108BD9-81ED-4DB2-BD59-A6C34878D82A}">
                        <a16:rowId xmlns:a16="http://schemas.microsoft.com/office/drawing/2014/main" val="10007"/>
                      </a:ext>
                    </a:extLst>
                  </a:tr>
                  <a:tr h="370840">
                    <a:tc>
                      <a:txBody>
                        <a:bodyPr/>
                        <a:lstStyle/>
                        <a:p>
                          <a:pPr algn="ctr">
                            <a:defRPr sz="1800"/>
                          </a:pPr>
                          <a:r>
                            <a:rPr sz="1400"/>
                            <a:t>Jul-01</a:t>
                          </a: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400">
                                    <a:latin typeface="Cambria Math" panose="02040503050406030204" pitchFamily="18" charset="0"/>
                                  </a:rPr>
                                  <m:t>−1.7</m:t>
                                </m:r>
                              </m:oMath>
                            </m:oMathPara>
                          </a14:m>
                          <a:endParaRPr sz="1400" dirty="0"/>
                        </a:p>
                      </a:txBody>
                      <a:tcPr/>
                    </a:tc>
                    <a:extLst>
                      <a:ext uri="{0D108BD9-81ED-4DB2-BD59-A6C34878D82A}">
                        <a16:rowId xmlns:a16="http://schemas.microsoft.com/office/drawing/2014/main" val="10008"/>
                      </a:ext>
                    </a:extLst>
                  </a:tr>
                  <a:tr h="370840">
                    <a:tc>
                      <a:txBody>
                        <a:bodyPr/>
                        <a:lstStyle/>
                        <a:p>
                          <a:pPr algn="ctr">
                            <a:defRPr sz="1800"/>
                          </a:pPr>
                          <a:r>
                            <a:rPr sz="1400"/>
                            <a:t>Oct-01</a:t>
                          </a:r>
                        </a:p>
                      </a:txBody>
                      <a:tcPr/>
                    </a:tc>
                    <a:tc>
                      <a:txBody>
                        <a:bodyPr/>
                        <a:lstStyle/>
                        <a:p>
                          <a:pPr algn="ctr"/>
                          <a:r>
                            <a:rPr sz="1400" dirty="0"/>
                            <a:t>1.1</a:t>
                          </a:r>
                          <a:endParaRPr sz="1400" dirty="0">
                            <a:latin typeface="Cambria Math"/>
                          </a:endParaRPr>
                        </a:p>
                      </a:txBody>
                      <a:tcPr/>
                    </a:tc>
                    <a:extLst>
                      <a:ext uri="{0D108BD9-81ED-4DB2-BD59-A6C34878D82A}">
                        <a16:rowId xmlns:a16="http://schemas.microsoft.com/office/drawing/2014/main" val="10009"/>
                      </a:ext>
                    </a:extLst>
                  </a:tr>
                  <a:tr h="370840">
                    <a:tc>
                      <a:txBody>
                        <a:bodyPr/>
                        <a:lstStyle/>
                        <a:p>
                          <a:pPr algn="ctr">
                            <a:defRPr sz="1800"/>
                          </a:pPr>
                          <a:r>
                            <a:rPr sz="1400"/>
                            <a:t>Jan-02</a:t>
                          </a:r>
                        </a:p>
                      </a:txBody>
                      <a:tcPr/>
                    </a:tc>
                    <a:tc>
                      <a:txBody>
                        <a:bodyPr/>
                        <a:lstStyle/>
                        <a:p>
                          <a:pPr algn="ctr"/>
                          <a:r>
                            <a:rPr sz="1400" dirty="0"/>
                            <a:t>3.5</a:t>
                          </a:r>
                          <a:endParaRPr sz="1400" dirty="0">
                            <a:latin typeface="Cambria Math"/>
                          </a:endParaRPr>
                        </a:p>
                      </a:txBody>
                      <a:tcPr/>
                    </a:tc>
                    <a:extLst>
                      <a:ext uri="{0D108BD9-81ED-4DB2-BD59-A6C34878D82A}">
                        <a16:rowId xmlns:a16="http://schemas.microsoft.com/office/drawing/2014/main" val="10010"/>
                      </a:ext>
                    </a:extLst>
                  </a:tr>
                  <a:tr h="370840">
                    <a:tc>
                      <a:txBody>
                        <a:bodyPr/>
                        <a:lstStyle/>
                        <a:p>
                          <a:pPr algn="ctr">
                            <a:defRPr sz="1800"/>
                          </a:pPr>
                          <a:r>
                            <a:rPr sz="1400" dirty="0"/>
                            <a:t>Apr-02</a:t>
                          </a:r>
                        </a:p>
                      </a:txBody>
                      <a:tcPr/>
                    </a:tc>
                    <a:tc>
                      <a:txBody>
                        <a:bodyPr/>
                        <a:lstStyle/>
                        <a:p>
                          <a:pPr algn="ctr"/>
                          <a:r>
                            <a:rPr sz="1400" dirty="0"/>
                            <a:t>2.4</a:t>
                          </a:r>
                        </a:p>
                      </a:txBody>
                      <a:tcPr/>
                    </a:tc>
                    <a:extLst>
                      <a:ext uri="{0D108BD9-81ED-4DB2-BD59-A6C34878D82A}">
                        <a16:rowId xmlns:a16="http://schemas.microsoft.com/office/drawing/2014/main" val="10011"/>
                      </a:ext>
                    </a:extLst>
                  </a:tr>
                </a:tbl>
              </a:graphicData>
            </a:graphic>
          </p:graphicFrame>
        </mc:Choice>
        <mc:Fallback>
          <p:graphicFrame>
            <p:nvGraphicFramePr>
              <p:cNvPr id="3" name="Table Placeholder 2" descr="This table shows the percent change values recorded over various quarterly periods from January 2000 through April 2002.&#10;January 2000 has a percent change of 1.5,&#10;April 2000 has a percent change of 7.5,&#10;July 2000 has a percent change of 0.5,&#10;October 2000 has a percent change of 2.5,&#10;January 2001 has a percent change of negative 1.1,&#10;April 2001 has a percent change of 2.4,&#10;July 2001 has a percent change of negative 1.7,&#10;October 2001 has a percent change of 1.1,&#10;January 2002 has a percent change of 3.5,&#10;April 2002 has a percent change of 2.4"/>
              <p:cNvGraphicFramePr>
                <a:graphicFrameLocks noGrp="1"/>
              </p:cNvGraphicFramePr>
              <p:nvPr>
                <p:ph type="tbl" sz="quarter" idx="10"/>
                <p:extLst>
                  <p:ext uri="{D42A27DB-BD31-4B8C-83A1-F6EECF244321}">
                    <p14:modId xmlns:p14="http://schemas.microsoft.com/office/powerpoint/2010/main" val="199773846"/>
                  </p:ext>
                </p:extLst>
              </p:nvPr>
            </p:nvGraphicFramePr>
            <p:xfrm>
              <a:off x="457200" y="1752600"/>
              <a:ext cx="8229600" cy="4079240"/>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pPr algn="ctr">
                            <a:defRPr sz="1800" b="1"/>
                          </a:pPr>
                          <a:r>
                            <a:rPr sz="1400" dirty="0"/>
                            <a:t>Period</a:t>
                          </a:r>
                        </a:p>
                      </a:txBody>
                      <a:tcPr/>
                    </a:tc>
                    <a:tc>
                      <a:txBody>
                        <a:bodyPr/>
                        <a:lstStyle/>
                        <a:p>
                          <a:pPr algn="ctr">
                            <a:defRPr sz="1800" b="1"/>
                          </a:pPr>
                          <a:r>
                            <a:rPr sz="1400" dirty="0"/>
                            <a:t>Percent Change</a:t>
                          </a:r>
                        </a:p>
                      </a:txBody>
                      <a:tcPr/>
                    </a:tc>
                    <a:extLst>
                      <a:ext uri="{0D108BD9-81ED-4DB2-BD59-A6C34878D82A}">
                        <a16:rowId xmlns:a16="http://schemas.microsoft.com/office/drawing/2014/main" val="10001"/>
                      </a:ext>
                    </a:extLst>
                  </a:tr>
                  <a:tr h="370840">
                    <a:tc>
                      <a:txBody>
                        <a:bodyPr/>
                        <a:lstStyle/>
                        <a:p>
                          <a:pPr algn="ctr">
                            <a:defRPr sz="1800"/>
                          </a:pPr>
                          <a:r>
                            <a:rPr sz="1400" dirty="0"/>
                            <a:t>Jan-00</a:t>
                          </a:r>
                        </a:p>
                      </a:txBody>
                      <a:tcPr/>
                    </a:tc>
                    <a:tc>
                      <a:txBody>
                        <a:bodyPr/>
                        <a:lstStyle/>
                        <a:p>
                          <a:pPr algn="ctr"/>
                          <a:r>
                            <a:rPr sz="1400"/>
                            <a:t>1.5</a:t>
                          </a:r>
                          <a:endParaRPr sz="1400">
                            <a:latin typeface="Cambria Math"/>
                          </a:endParaRPr>
                        </a:p>
                      </a:txBody>
                      <a:tcPr/>
                    </a:tc>
                    <a:extLst>
                      <a:ext uri="{0D108BD9-81ED-4DB2-BD59-A6C34878D82A}">
                        <a16:rowId xmlns:a16="http://schemas.microsoft.com/office/drawing/2014/main" val="10002"/>
                      </a:ext>
                    </a:extLst>
                  </a:tr>
                  <a:tr h="370840">
                    <a:tc>
                      <a:txBody>
                        <a:bodyPr/>
                        <a:lstStyle/>
                        <a:p>
                          <a:pPr algn="ctr">
                            <a:defRPr sz="1800"/>
                          </a:pPr>
                          <a:r>
                            <a:rPr sz="1400" dirty="0"/>
                            <a:t>Apr-00</a:t>
                          </a:r>
                        </a:p>
                      </a:txBody>
                      <a:tcPr/>
                    </a:tc>
                    <a:tc>
                      <a:txBody>
                        <a:bodyPr/>
                        <a:lstStyle/>
                        <a:p>
                          <a:pPr algn="ctr"/>
                          <a:r>
                            <a:rPr sz="1400" dirty="0"/>
                            <a:t>7.5</a:t>
                          </a:r>
                          <a:endParaRPr sz="1400" dirty="0">
                            <a:latin typeface="Cambria Math"/>
                          </a:endParaRPr>
                        </a:p>
                      </a:txBody>
                      <a:tcPr/>
                    </a:tc>
                    <a:extLst>
                      <a:ext uri="{0D108BD9-81ED-4DB2-BD59-A6C34878D82A}">
                        <a16:rowId xmlns:a16="http://schemas.microsoft.com/office/drawing/2014/main" val="10003"/>
                      </a:ext>
                    </a:extLst>
                  </a:tr>
                  <a:tr h="370840">
                    <a:tc>
                      <a:txBody>
                        <a:bodyPr/>
                        <a:lstStyle/>
                        <a:p>
                          <a:pPr algn="ctr">
                            <a:defRPr sz="1800"/>
                          </a:pPr>
                          <a:r>
                            <a:rPr sz="1400" dirty="0"/>
                            <a:t>Jul-00</a:t>
                          </a:r>
                        </a:p>
                      </a:txBody>
                      <a:tcPr/>
                    </a:tc>
                    <a:tc>
                      <a:txBody>
                        <a:bodyPr/>
                        <a:lstStyle/>
                        <a:p>
                          <a:pPr algn="ctr"/>
                          <a:r>
                            <a:rPr sz="1400" dirty="0"/>
                            <a:t>0.5</a:t>
                          </a:r>
                          <a:endParaRPr sz="1400" dirty="0">
                            <a:latin typeface="Cambria Math"/>
                          </a:endParaRPr>
                        </a:p>
                      </a:txBody>
                      <a:tcPr/>
                    </a:tc>
                    <a:extLst>
                      <a:ext uri="{0D108BD9-81ED-4DB2-BD59-A6C34878D82A}">
                        <a16:rowId xmlns:a16="http://schemas.microsoft.com/office/drawing/2014/main" val="10004"/>
                      </a:ext>
                    </a:extLst>
                  </a:tr>
                  <a:tr h="370840">
                    <a:tc>
                      <a:txBody>
                        <a:bodyPr/>
                        <a:lstStyle/>
                        <a:p>
                          <a:pPr algn="ctr">
                            <a:defRPr sz="1800"/>
                          </a:pPr>
                          <a:r>
                            <a:rPr sz="1400"/>
                            <a:t>Oct-00</a:t>
                          </a:r>
                        </a:p>
                      </a:txBody>
                      <a:tcPr/>
                    </a:tc>
                    <a:tc>
                      <a:txBody>
                        <a:bodyPr/>
                        <a:lstStyle/>
                        <a:p>
                          <a:pPr algn="ctr"/>
                          <a:r>
                            <a:rPr sz="1400" dirty="0"/>
                            <a:t>2.5</a:t>
                          </a:r>
                          <a:endParaRPr sz="1400" dirty="0">
                            <a:latin typeface="Cambria Math"/>
                          </a:endParaRPr>
                        </a:p>
                      </a:txBody>
                      <a:tcPr/>
                    </a:tc>
                    <a:extLst>
                      <a:ext uri="{0D108BD9-81ED-4DB2-BD59-A6C34878D82A}">
                        <a16:rowId xmlns:a16="http://schemas.microsoft.com/office/drawing/2014/main" val="10005"/>
                      </a:ext>
                    </a:extLst>
                  </a:tr>
                  <a:tr h="370840">
                    <a:tc>
                      <a:txBody>
                        <a:bodyPr/>
                        <a:lstStyle/>
                        <a:p>
                          <a:pPr algn="ctr">
                            <a:defRPr sz="1800"/>
                          </a:pPr>
                          <a:r>
                            <a:rPr sz="1400"/>
                            <a:t>Jan-01</a:t>
                          </a:r>
                        </a:p>
                      </a:txBody>
                      <a:tcPr/>
                    </a:tc>
                    <a:tc>
                      <a:txBody>
                        <a:bodyPr/>
                        <a:lstStyle/>
                        <a:p>
                          <a:endParaRPr lang="en-US"/>
                        </a:p>
                      </a:txBody>
                      <a:tcPr>
                        <a:blipFill>
                          <a:blip r:embed="rId3"/>
                          <a:stretch>
                            <a:fillRect l="-100296" t="-510000" r="-444" b="-511667"/>
                          </a:stretch>
                        </a:blipFill>
                      </a:tcPr>
                    </a:tc>
                    <a:extLst>
                      <a:ext uri="{0D108BD9-81ED-4DB2-BD59-A6C34878D82A}">
                        <a16:rowId xmlns:a16="http://schemas.microsoft.com/office/drawing/2014/main" val="10006"/>
                      </a:ext>
                    </a:extLst>
                  </a:tr>
                  <a:tr h="370840">
                    <a:tc>
                      <a:txBody>
                        <a:bodyPr/>
                        <a:lstStyle/>
                        <a:p>
                          <a:pPr algn="ctr">
                            <a:defRPr sz="1800"/>
                          </a:pPr>
                          <a:r>
                            <a:rPr sz="1400"/>
                            <a:t>Apr-01</a:t>
                          </a:r>
                        </a:p>
                      </a:txBody>
                      <a:tcPr/>
                    </a:tc>
                    <a:tc>
                      <a:txBody>
                        <a:bodyPr/>
                        <a:lstStyle/>
                        <a:p>
                          <a:pPr algn="ctr"/>
                          <a:r>
                            <a:rPr sz="1400" dirty="0"/>
                            <a:t>2.4</a:t>
                          </a:r>
                          <a:endParaRPr sz="1400" dirty="0">
                            <a:latin typeface="Cambria Math"/>
                          </a:endParaRPr>
                        </a:p>
                      </a:txBody>
                      <a:tcPr/>
                    </a:tc>
                    <a:extLst>
                      <a:ext uri="{0D108BD9-81ED-4DB2-BD59-A6C34878D82A}">
                        <a16:rowId xmlns:a16="http://schemas.microsoft.com/office/drawing/2014/main" val="10007"/>
                      </a:ext>
                    </a:extLst>
                  </a:tr>
                  <a:tr h="370840">
                    <a:tc>
                      <a:txBody>
                        <a:bodyPr/>
                        <a:lstStyle/>
                        <a:p>
                          <a:pPr algn="ctr">
                            <a:defRPr sz="1800"/>
                          </a:pPr>
                          <a:r>
                            <a:rPr sz="1400"/>
                            <a:t>Jul-01</a:t>
                          </a:r>
                        </a:p>
                      </a:txBody>
                      <a:tcPr/>
                    </a:tc>
                    <a:tc>
                      <a:txBody>
                        <a:bodyPr/>
                        <a:lstStyle/>
                        <a:p>
                          <a:endParaRPr lang="en-US"/>
                        </a:p>
                      </a:txBody>
                      <a:tcPr>
                        <a:blipFill>
                          <a:blip r:embed="rId3"/>
                          <a:stretch>
                            <a:fillRect l="-100296" t="-700000" r="-444" b="-303279"/>
                          </a:stretch>
                        </a:blipFill>
                      </a:tcPr>
                    </a:tc>
                    <a:extLst>
                      <a:ext uri="{0D108BD9-81ED-4DB2-BD59-A6C34878D82A}">
                        <a16:rowId xmlns:a16="http://schemas.microsoft.com/office/drawing/2014/main" val="10008"/>
                      </a:ext>
                    </a:extLst>
                  </a:tr>
                  <a:tr h="370840">
                    <a:tc>
                      <a:txBody>
                        <a:bodyPr/>
                        <a:lstStyle/>
                        <a:p>
                          <a:pPr algn="ctr">
                            <a:defRPr sz="1800"/>
                          </a:pPr>
                          <a:r>
                            <a:rPr sz="1400"/>
                            <a:t>Oct-01</a:t>
                          </a:r>
                        </a:p>
                      </a:txBody>
                      <a:tcPr/>
                    </a:tc>
                    <a:tc>
                      <a:txBody>
                        <a:bodyPr/>
                        <a:lstStyle/>
                        <a:p>
                          <a:pPr algn="ctr"/>
                          <a:r>
                            <a:rPr sz="1400" dirty="0"/>
                            <a:t>1.1</a:t>
                          </a:r>
                          <a:endParaRPr sz="1400" dirty="0">
                            <a:latin typeface="Cambria Math"/>
                          </a:endParaRPr>
                        </a:p>
                      </a:txBody>
                      <a:tcPr/>
                    </a:tc>
                    <a:extLst>
                      <a:ext uri="{0D108BD9-81ED-4DB2-BD59-A6C34878D82A}">
                        <a16:rowId xmlns:a16="http://schemas.microsoft.com/office/drawing/2014/main" val="10009"/>
                      </a:ext>
                    </a:extLst>
                  </a:tr>
                  <a:tr h="370840">
                    <a:tc>
                      <a:txBody>
                        <a:bodyPr/>
                        <a:lstStyle/>
                        <a:p>
                          <a:pPr algn="ctr">
                            <a:defRPr sz="1800"/>
                          </a:pPr>
                          <a:r>
                            <a:rPr sz="1400"/>
                            <a:t>Jan-02</a:t>
                          </a:r>
                        </a:p>
                      </a:txBody>
                      <a:tcPr/>
                    </a:tc>
                    <a:tc>
                      <a:txBody>
                        <a:bodyPr/>
                        <a:lstStyle/>
                        <a:p>
                          <a:pPr algn="ctr"/>
                          <a:r>
                            <a:rPr sz="1400" dirty="0"/>
                            <a:t>3.5</a:t>
                          </a:r>
                          <a:endParaRPr sz="1400" dirty="0">
                            <a:latin typeface="Cambria Math"/>
                          </a:endParaRPr>
                        </a:p>
                      </a:txBody>
                      <a:tcPr/>
                    </a:tc>
                    <a:extLst>
                      <a:ext uri="{0D108BD9-81ED-4DB2-BD59-A6C34878D82A}">
                        <a16:rowId xmlns:a16="http://schemas.microsoft.com/office/drawing/2014/main" val="10010"/>
                      </a:ext>
                    </a:extLst>
                  </a:tr>
                  <a:tr h="370840">
                    <a:tc>
                      <a:txBody>
                        <a:bodyPr/>
                        <a:lstStyle/>
                        <a:p>
                          <a:pPr algn="ctr">
                            <a:defRPr sz="1800"/>
                          </a:pPr>
                          <a:r>
                            <a:rPr sz="1400" dirty="0"/>
                            <a:t>Apr-02</a:t>
                          </a:r>
                        </a:p>
                      </a:txBody>
                      <a:tcPr/>
                    </a:tc>
                    <a:tc>
                      <a:txBody>
                        <a:bodyPr/>
                        <a:lstStyle/>
                        <a:p>
                          <a:pPr algn="ctr"/>
                          <a:r>
                            <a:rPr sz="1400" dirty="0"/>
                            <a:t>2.4</a:t>
                          </a:r>
                        </a:p>
                      </a:txBody>
                      <a:tcPr/>
                    </a:tc>
                    <a:extLst>
                      <a:ext uri="{0D108BD9-81ED-4DB2-BD59-A6C34878D82A}">
                        <a16:rowId xmlns:a16="http://schemas.microsoft.com/office/drawing/2014/main" val="10011"/>
                      </a:ext>
                    </a:extLst>
                  </a:tr>
                </a:tbl>
              </a:graphicData>
            </a:graphic>
          </p:graphicFrame>
        </mc:Fallback>
      </mc:AlternateContent>
    </p:spTree>
    <p:custDataLst>
      <p:tags r:id="rId1"/>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01DDFB-DD69-4810-9F2B-F315086EE595}"/>
              </a:ext>
            </a:extLst>
          </p:cNvPr>
          <p:cNvSpPr>
            <a:spLocks noGrp="1"/>
          </p:cNvSpPr>
          <p:nvPr>
            <p:ph type="title"/>
          </p:nvPr>
        </p:nvSpPr>
        <p:spPr/>
        <p:txBody>
          <a:bodyPr/>
          <a:lstStyle/>
          <a:p>
            <a:r>
              <a:rPr lang="en-US" dirty="0"/>
              <a:t>Example 1: Identifying a Time Series as Stationary or Nonstationary</a:t>
            </a:r>
            <a:r>
              <a:rPr lang="en-US" baseline="-25000" dirty="0"/>
              <a:t>3</a:t>
            </a:r>
            <a:endParaRPr lang="en-IN" dirty="0"/>
          </a:p>
        </p:txBody>
      </p:sp>
      <p:sp>
        <p:nvSpPr>
          <p:cNvPr id="5" name="TextBox 4">
            <a:extLst>
              <a:ext uri="{FF2B5EF4-FFF2-40B4-BE49-F238E27FC236}">
                <a16:creationId xmlns:a16="http://schemas.microsoft.com/office/drawing/2014/main" id="{9BEE77D4-9E65-865E-F02C-B6B4CB023E76}"/>
              </a:ext>
            </a:extLst>
          </p:cNvPr>
          <p:cNvSpPr txBox="1"/>
          <p:nvPr/>
        </p:nvSpPr>
        <p:spPr>
          <a:xfrm>
            <a:off x="457200" y="1143000"/>
            <a:ext cx="8229600" cy="646331"/>
          </a:xfrm>
          <a:prstGeom prst="rect">
            <a:avLst/>
          </a:prstGeom>
          <a:noFill/>
        </p:spPr>
        <p:txBody>
          <a:bodyPr wrap="square">
            <a:spAutoFit/>
          </a:bodyPr>
          <a:lstStyle/>
          <a:p>
            <a:pPr algn="ctr">
              <a:defRPr sz="1800" b="1"/>
            </a:pPr>
            <a:r>
              <a:rPr lang="en-US" sz="1800" dirty="0"/>
              <a:t>Table 2 – Real Gross Domestic Product, Percent Change from Preceding Period, Quarterly, Seasonally Adjusted Annual Rate</a:t>
            </a:r>
          </a:p>
        </p:txBody>
      </p:sp>
      <p:graphicFrame>
        <p:nvGraphicFramePr>
          <p:cNvPr id="4" name="Table 4" descr="The table shows percent changes for each period:&#10;July 2002 has a percent change of 1.8,&#10;October 2002 has a percent change of 0.6,&#10;January 2003 has a percent change of 2.2,&#10;April 2003 has a percent change of 3.5,&#10;July 2003 has a percent change of 7.0,&#10;October 2003 has a percent change of 4.7,&#10;January 2004 has a percent change of 2.2,&#10;April 2004 has a percent change of 3.1,&#10;July 2004 has a percent change of 3.8,&#10;October 2004 has a percent change of 4.1">
            <a:extLst>
              <a:ext uri="{FF2B5EF4-FFF2-40B4-BE49-F238E27FC236}">
                <a16:creationId xmlns:a16="http://schemas.microsoft.com/office/drawing/2014/main" id="{0AD6359F-4211-40FC-9258-C6AEF57FFF2C}"/>
              </a:ext>
            </a:extLst>
          </p:cNvPr>
          <p:cNvGraphicFramePr>
            <a:graphicFrameLocks noGrp="1"/>
          </p:cNvGraphicFramePr>
          <p:nvPr>
            <p:ph type="tbl" sz="quarter" idx="10"/>
            <p:extLst>
              <p:ext uri="{D42A27DB-BD31-4B8C-83A1-F6EECF244321}">
                <p14:modId xmlns:p14="http://schemas.microsoft.com/office/powerpoint/2010/main" val="2940559857"/>
              </p:ext>
            </p:extLst>
          </p:nvPr>
        </p:nvGraphicFramePr>
        <p:xfrm>
          <a:off x="457200" y="1864360"/>
          <a:ext cx="8229600" cy="4079240"/>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3630990894"/>
                    </a:ext>
                  </a:extLst>
                </a:gridCol>
                <a:gridCol w="4114800">
                  <a:extLst>
                    <a:ext uri="{9D8B030D-6E8A-4147-A177-3AD203B41FA5}">
                      <a16:colId xmlns:a16="http://schemas.microsoft.com/office/drawing/2014/main" val="3382149166"/>
                    </a:ext>
                  </a:extLst>
                </a:gridCol>
              </a:tblGrid>
              <a:tr h="370840">
                <a:tc>
                  <a:txBody>
                    <a:bodyPr/>
                    <a:lstStyle/>
                    <a:p>
                      <a:pPr algn="ctr">
                        <a:defRPr sz="1800" b="1"/>
                      </a:pPr>
                      <a:r>
                        <a:rPr sz="1400" dirty="0"/>
                        <a:t>Period</a:t>
                      </a:r>
                    </a:p>
                  </a:txBody>
                  <a:tcPr/>
                </a:tc>
                <a:tc>
                  <a:txBody>
                    <a:bodyPr/>
                    <a:lstStyle/>
                    <a:p>
                      <a:pPr algn="ctr">
                        <a:defRPr sz="1800" b="1"/>
                      </a:pPr>
                      <a:r>
                        <a:rPr sz="1400" dirty="0"/>
                        <a:t>Percent Change</a:t>
                      </a:r>
                    </a:p>
                  </a:txBody>
                  <a:tcPr/>
                </a:tc>
                <a:extLst>
                  <a:ext uri="{0D108BD9-81ED-4DB2-BD59-A6C34878D82A}">
                    <a16:rowId xmlns:a16="http://schemas.microsoft.com/office/drawing/2014/main" val="4059364824"/>
                  </a:ext>
                </a:extLst>
              </a:tr>
              <a:tr h="370840">
                <a:tc>
                  <a:txBody>
                    <a:bodyPr/>
                    <a:lstStyle/>
                    <a:p>
                      <a:pPr algn="ctr">
                        <a:defRPr sz="1800"/>
                      </a:pPr>
                      <a:r>
                        <a:rPr sz="1400" dirty="0"/>
                        <a:t>Jul-02</a:t>
                      </a:r>
                    </a:p>
                  </a:txBody>
                  <a:tcPr/>
                </a:tc>
                <a:tc>
                  <a:txBody>
                    <a:bodyPr/>
                    <a:lstStyle/>
                    <a:p>
                      <a:pPr algn="ctr"/>
                      <a:r>
                        <a:rPr sz="1400" dirty="0"/>
                        <a:t>1.8</a:t>
                      </a:r>
                      <a:endParaRPr sz="1400" dirty="0">
                        <a:latin typeface="Cambria Math"/>
                      </a:endParaRPr>
                    </a:p>
                  </a:txBody>
                  <a:tcPr/>
                </a:tc>
                <a:extLst>
                  <a:ext uri="{0D108BD9-81ED-4DB2-BD59-A6C34878D82A}">
                    <a16:rowId xmlns:a16="http://schemas.microsoft.com/office/drawing/2014/main" val="3388855532"/>
                  </a:ext>
                </a:extLst>
              </a:tr>
              <a:tr h="370840">
                <a:tc>
                  <a:txBody>
                    <a:bodyPr/>
                    <a:lstStyle/>
                    <a:p>
                      <a:pPr algn="ctr">
                        <a:defRPr sz="1800"/>
                      </a:pPr>
                      <a:r>
                        <a:rPr sz="1400" dirty="0"/>
                        <a:t>Oct-02</a:t>
                      </a:r>
                    </a:p>
                  </a:txBody>
                  <a:tcPr/>
                </a:tc>
                <a:tc>
                  <a:txBody>
                    <a:bodyPr/>
                    <a:lstStyle/>
                    <a:p>
                      <a:pPr algn="ctr"/>
                      <a:r>
                        <a:rPr sz="1400" dirty="0"/>
                        <a:t>0.6</a:t>
                      </a:r>
                      <a:endParaRPr sz="1400" dirty="0">
                        <a:latin typeface="Cambria Math"/>
                      </a:endParaRPr>
                    </a:p>
                  </a:txBody>
                  <a:tcPr/>
                </a:tc>
                <a:extLst>
                  <a:ext uri="{0D108BD9-81ED-4DB2-BD59-A6C34878D82A}">
                    <a16:rowId xmlns:a16="http://schemas.microsoft.com/office/drawing/2014/main" val="1338919032"/>
                  </a:ext>
                </a:extLst>
              </a:tr>
              <a:tr h="370840">
                <a:tc>
                  <a:txBody>
                    <a:bodyPr/>
                    <a:lstStyle/>
                    <a:p>
                      <a:pPr algn="ctr">
                        <a:defRPr sz="1800"/>
                      </a:pPr>
                      <a:r>
                        <a:rPr sz="1400" dirty="0"/>
                        <a:t>Jan-03</a:t>
                      </a:r>
                    </a:p>
                  </a:txBody>
                  <a:tcPr/>
                </a:tc>
                <a:tc>
                  <a:txBody>
                    <a:bodyPr/>
                    <a:lstStyle/>
                    <a:p>
                      <a:pPr algn="ctr"/>
                      <a:r>
                        <a:rPr sz="1400" dirty="0"/>
                        <a:t>2.2</a:t>
                      </a:r>
                      <a:endParaRPr sz="1400" dirty="0">
                        <a:latin typeface="Cambria Math"/>
                      </a:endParaRPr>
                    </a:p>
                  </a:txBody>
                  <a:tcPr/>
                </a:tc>
                <a:extLst>
                  <a:ext uri="{0D108BD9-81ED-4DB2-BD59-A6C34878D82A}">
                    <a16:rowId xmlns:a16="http://schemas.microsoft.com/office/drawing/2014/main" val="3481403527"/>
                  </a:ext>
                </a:extLst>
              </a:tr>
              <a:tr h="370840">
                <a:tc>
                  <a:txBody>
                    <a:bodyPr/>
                    <a:lstStyle/>
                    <a:p>
                      <a:pPr algn="ctr">
                        <a:defRPr sz="1800"/>
                      </a:pPr>
                      <a:r>
                        <a:rPr sz="1400"/>
                        <a:t>Apr-03</a:t>
                      </a:r>
                    </a:p>
                  </a:txBody>
                  <a:tcPr/>
                </a:tc>
                <a:tc>
                  <a:txBody>
                    <a:bodyPr/>
                    <a:lstStyle/>
                    <a:p>
                      <a:pPr algn="ctr"/>
                      <a:r>
                        <a:rPr sz="1400" dirty="0"/>
                        <a:t>3.5</a:t>
                      </a:r>
                      <a:endParaRPr sz="1400" dirty="0">
                        <a:latin typeface="Cambria Math"/>
                      </a:endParaRPr>
                    </a:p>
                  </a:txBody>
                  <a:tcPr/>
                </a:tc>
                <a:extLst>
                  <a:ext uri="{0D108BD9-81ED-4DB2-BD59-A6C34878D82A}">
                    <a16:rowId xmlns:a16="http://schemas.microsoft.com/office/drawing/2014/main" val="1098983262"/>
                  </a:ext>
                </a:extLst>
              </a:tr>
              <a:tr h="370840">
                <a:tc>
                  <a:txBody>
                    <a:bodyPr/>
                    <a:lstStyle/>
                    <a:p>
                      <a:pPr algn="ctr">
                        <a:defRPr sz="1800"/>
                      </a:pPr>
                      <a:r>
                        <a:rPr sz="1400"/>
                        <a:t>Jul-03</a:t>
                      </a:r>
                    </a:p>
                  </a:txBody>
                  <a:tcPr/>
                </a:tc>
                <a:tc>
                  <a:txBody>
                    <a:bodyPr/>
                    <a:lstStyle/>
                    <a:p>
                      <a:pPr algn="ctr"/>
                      <a:r>
                        <a:rPr sz="1400" dirty="0"/>
                        <a:t>7.0</a:t>
                      </a:r>
                      <a:endParaRPr sz="1400" dirty="0">
                        <a:latin typeface="Cambria Math"/>
                      </a:endParaRPr>
                    </a:p>
                  </a:txBody>
                  <a:tcPr/>
                </a:tc>
                <a:extLst>
                  <a:ext uri="{0D108BD9-81ED-4DB2-BD59-A6C34878D82A}">
                    <a16:rowId xmlns:a16="http://schemas.microsoft.com/office/drawing/2014/main" val="3563233185"/>
                  </a:ext>
                </a:extLst>
              </a:tr>
              <a:tr h="370840">
                <a:tc>
                  <a:txBody>
                    <a:bodyPr/>
                    <a:lstStyle/>
                    <a:p>
                      <a:pPr algn="ctr">
                        <a:defRPr sz="1800"/>
                      </a:pPr>
                      <a:r>
                        <a:rPr sz="1400"/>
                        <a:t>Oct-03</a:t>
                      </a:r>
                    </a:p>
                  </a:txBody>
                  <a:tcPr/>
                </a:tc>
                <a:tc>
                  <a:txBody>
                    <a:bodyPr/>
                    <a:lstStyle/>
                    <a:p>
                      <a:pPr algn="ctr"/>
                      <a:r>
                        <a:rPr sz="1400" dirty="0"/>
                        <a:t>4.7</a:t>
                      </a:r>
                      <a:endParaRPr sz="1400" dirty="0">
                        <a:latin typeface="Cambria Math"/>
                      </a:endParaRPr>
                    </a:p>
                  </a:txBody>
                  <a:tcPr/>
                </a:tc>
                <a:extLst>
                  <a:ext uri="{0D108BD9-81ED-4DB2-BD59-A6C34878D82A}">
                    <a16:rowId xmlns:a16="http://schemas.microsoft.com/office/drawing/2014/main" val="3332288139"/>
                  </a:ext>
                </a:extLst>
              </a:tr>
              <a:tr h="370840">
                <a:tc>
                  <a:txBody>
                    <a:bodyPr/>
                    <a:lstStyle/>
                    <a:p>
                      <a:pPr algn="ctr">
                        <a:defRPr sz="1800"/>
                      </a:pPr>
                      <a:r>
                        <a:rPr sz="1400" dirty="0"/>
                        <a:t>Jan-04</a:t>
                      </a:r>
                    </a:p>
                  </a:txBody>
                  <a:tcPr/>
                </a:tc>
                <a:tc>
                  <a:txBody>
                    <a:bodyPr/>
                    <a:lstStyle/>
                    <a:p>
                      <a:pPr algn="ctr"/>
                      <a:r>
                        <a:rPr sz="1400" dirty="0"/>
                        <a:t>2.2</a:t>
                      </a:r>
                      <a:endParaRPr sz="1400" dirty="0">
                        <a:latin typeface="Cambria Math"/>
                      </a:endParaRPr>
                    </a:p>
                  </a:txBody>
                  <a:tcPr/>
                </a:tc>
                <a:extLst>
                  <a:ext uri="{0D108BD9-81ED-4DB2-BD59-A6C34878D82A}">
                    <a16:rowId xmlns:a16="http://schemas.microsoft.com/office/drawing/2014/main" val="3029830476"/>
                  </a:ext>
                </a:extLst>
              </a:tr>
              <a:tr h="370840">
                <a:tc>
                  <a:txBody>
                    <a:bodyPr/>
                    <a:lstStyle/>
                    <a:p>
                      <a:pPr algn="ctr">
                        <a:defRPr sz="1800"/>
                      </a:pPr>
                      <a:r>
                        <a:rPr sz="1400"/>
                        <a:t>Apr-04</a:t>
                      </a:r>
                    </a:p>
                  </a:txBody>
                  <a:tcPr/>
                </a:tc>
                <a:tc>
                  <a:txBody>
                    <a:bodyPr/>
                    <a:lstStyle/>
                    <a:p>
                      <a:pPr algn="ctr"/>
                      <a:r>
                        <a:rPr sz="1400" dirty="0"/>
                        <a:t>3.1</a:t>
                      </a:r>
                      <a:endParaRPr sz="1400" dirty="0">
                        <a:latin typeface="Cambria Math"/>
                      </a:endParaRPr>
                    </a:p>
                  </a:txBody>
                  <a:tcPr/>
                </a:tc>
                <a:extLst>
                  <a:ext uri="{0D108BD9-81ED-4DB2-BD59-A6C34878D82A}">
                    <a16:rowId xmlns:a16="http://schemas.microsoft.com/office/drawing/2014/main" val="1893297781"/>
                  </a:ext>
                </a:extLst>
              </a:tr>
              <a:tr h="370840">
                <a:tc>
                  <a:txBody>
                    <a:bodyPr/>
                    <a:lstStyle/>
                    <a:p>
                      <a:pPr algn="ctr">
                        <a:defRPr sz="1800"/>
                      </a:pPr>
                      <a:r>
                        <a:rPr sz="1400"/>
                        <a:t>Jul-04</a:t>
                      </a:r>
                    </a:p>
                  </a:txBody>
                  <a:tcPr/>
                </a:tc>
                <a:tc>
                  <a:txBody>
                    <a:bodyPr/>
                    <a:lstStyle/>
                    <a:p>
                      <a:pPr algn="ctr"/>
                      <a:r>
                        <a:rPr sz="1400" dirty="0"/>
                        <a:t>3.8</a:t>
                      </a:r>
                      <a:endParaRPr sz="1400" dirty="0">
                        <a:latin typeface="Cambria Math"/>
                      </a:endParaRPr>
                    </a:p>
                  </a:txBody>
                  <a:tcPr/>
                </a:tc>
                <a:extLst>
                  <a:ext uri="{0D108BD9-81ED-4DB2-BD59-A6C34878D82A}">
                    <a16:rowId xmlns:a16="http://schemas.microsoft.com/office/drawing/2014/main" val="820719884"/>
                  </a:ext>
                </a:extLst>
              </a:tr>
              <a:tr h="370840">
                <a:tc>
                  <a:txBody>
                    <a:bodyPr/>
                    <a:lstStyle/>
                    <a:p>
                      <a:pPr algn="ctr">
                        <a:defRPr sz="1800"/>
                      </a:pPr>
                      <a:r>
                        <a:rPr sz="1400"/>
                        <a:t>Oct-04</a:t>
                      </a:r>
                    </a:p>
                  </a:txBody>
                  <a:tcPr/>
                </a:tc>
                <a:tc>
                  <a:txBody>
                    <a:bodyPr/>
                    <a:lstStyle/>
                    <a:p>
                      <a:pPr algn="ctr"/>
                      <a:r>
                        <a:rPr sz="1400" dirty="0"/>
                        <a:t>4.1</a:t>
                      </a:r>
                      <a:endParaRPr sz="1400" dirty="0">
                        <a:latin typeface="Cambria Math"/>
                      </a:endParaRPr>
                    </a:p>
                  </a:txBody>
                  <a:tcPr/>
                </a:tc>
                <a:extLst>
                  <a:ext uri="{0D108BD9-81ED-4DB2-BD59-A6C34878D82A}">
                    <a16:rowId xmlns:a16="http://schemas.microsoft.com/office/drawing/2014/main" val="1110758792"/>
                  </a:ext>
                </a:extLst>
              </a:tr>
            </a:tbl>
          </a:graphicData>
        </a:graphic>
      </p:graphicFrame>
    </p:spTree>
    <p:custDataLst>
      <p:tags r:id="rId1"/>
    </p:custDataLst>
    <p:extLst>
      <p:ext uri="{BB962C8B-B14F-4D97-AF65-F5344CB8AC3E}">
        <p14:creationId xmlns:p14="http://schemas.microsoft.com/office/powerpoint/2010/main" val="34508719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4046B5-5BFF-437F-8152-E8CB4C2F44C5}"/>
              </a:ext>
            </a:extLst>
          </p:cNvPr>
          <p:cNvSpPr>
            <a:spLocks noGrp="1"/>
          </p:cNvSpPr>
          <p:nvPr>
            <p:ph type="title"/>
          </p:nvPr>
        </p:nvSpPr>
        <p:spPr/>
        <p:txBody>
          <a:bodyPr/>
          <a:lstStyle/>
          <a:p>
            <a:r>
              <a:rPr lang="en-US" dirty="0"/>
              <a:t>Example 1: Identifying a Time Series as Stationary or Nonstationary</a:t>
            </a:r>
            <a:r>
              <a:rPr lang="en-US" baseline="-25000" dirty="0"/>
              <a:t>4</a:t>
            </a:r>
            <a:endParaRPr lang="en-IN" dirty="0"/>
          </a:p>
        </p:txBody>
      </p:sp>
      <p:sp>
        <p:nvSpPr>
          <p:cNvPr id="4" name="TextBox 3">
            <a:extLst>
              <a:ext uri="{FF2B5EF4-FFF2-40B4-BE49-F238E27FC236}">
                <a16:creationId xmlns:a16="http://schemas.microsoft.com/office/drawing/2014/main" id="{42365413-9F12-57FD-D476-9D6014FC34FB}"/>
              </a:ext>
            </a:extLst>
          </p:cNvPr>
          <p:cNvSpPr txBox="1"/>
          <p:nvPr/>
        </p:nvSpPr>
        <p:spPr>
          <a:xfrm>
            <a:off x="457200" y="1066800"/>
            <a:ext cx="8229600" cy="646331"/>
          </a:xfrm>
          <a:prstGeom prst="rect">
            <a:avLst/>
          </a:prstGeom>
          <a:noFill/>
        </p:spPr>
        <p:txBody>
          <a:bodyPr wrap="square">
            <a:spAutoFit/>
          </a:bodyPr>
          <a:lstStyle/>
          <a:p>
            <a:pPr algn="ctr">
              <a:defRPr sz="1800" b="1"/>
            </a:pPr>
            <a:r>
              <a:rPr lang="en-US" sz="1800" dirty="0"/>
              <a:t>Table 2 – Real Gross Domestic Product, Percent Change from Preceding Period, Quarterly, Seasonally Adjusted Annual Rate</a:t>
            </a:r>
          </a:p>
        </p:txBody>
      </p:sp>
      <p:graphicFrame>
        <p:nvGraphicFramePr>
          <p:cNvPr id="6" name="Table Placeholder 5" descr="The table shows the percent change for each period:&#10;January 2005 has a percent change of 4.5,&#10;April 2005 has a percent change of 1.9,&#10;July 2005 has a percent change of 3.6,&#10;October 2005 has a percent change of 2.6,&#10;January 2006 has a percent change of 5.4,&#10;April 2006 has a percent change of 0.9,&#10;July 2006 has a percent change of 0.6,&#10;October 2006 has a percent change of 3.5,&#10;January 2007 has a percent change of 0.9,&#10;April 2007 has a percent change of 2.3">
            <a:extLst>
              <a:ext uri="{FF2B5EF4-FFF2-40B4-BE49-F238E27FC236}">
                <a16:creationId xmlns:a16="http://schemas.microsoft.com/office/drawing/2014/main" id="{5B3EBDE0-41AE-4DDF-884F-2B16F19741AE}"/>
              </a:ext>
            </a:extLst>
          </p:cNvPr>
          <p:cNvGraphicFramePr>
            <a:graphicFrameLocks noGrp="1"/>
          </p:cNvGraphicFramePr>
          <p:nvPr>
            <p:ph type="tbl" sz="quarter" idx="10"/>
            <p:extLst>
              <p:ext uri="{D42A27DB-BD31-4B8C-83A1-F6EECF244321}">
                <p14:modId xmlns:p14="http://schemas.microsoft.com/office/powerpoint/2010/main" val="2155427369"/>
              </p:ext>
            </p:extLst>
          </p:nvPr>
        </p:nvGraphicFramePr>
        <p:xfrm>
          <a:off x="457200" y="1788160"/>
          <a:ext cx="8229600" cy="4079240"/>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3875125364"/>
                    </a:ext>
                  </a:extLst>
                </a:gridCol>
                <a:gridCol w="4114800">
                  <a:extLst>
                    <a:ext uri="{9D8B030D-6E8A-4147-A177-3AD203B41FA5}">
                      <a16:colId xmlns:a16="http://schemas.microsoft.com/office/drawing/2014/main" val="2693086344"/>
                    </a:ext>
                  </a:extLst>
                </a:gridCol>
              </a:tblGrid>
              <a:tr h="370840">
                <a:tc>
                  <a:txBody>
                    <a:bodyPr/>
                    <a:lstStyle/>
                    <a:p>
                      <a:pPr algn="ctr">
                        <a:defRPr sz="1800" b="1"/>
                      </a:pPr>
                      <a:r>
                        <a:rPr sz="1400" dirty="0"/>
                        <a:t>Period</a:t>
                      </a:r>
                    </a:p>
                  </a:txBody>
                  <a:tcPr/>
                </a:tc>
                <a:tc>
                  <a:txBody>
                    <a:bodyPr/>
                    <a:lstStyle/>
                    <a:p>
                      <a:pPr algn="ctr">
                        <a:defRPr sz="1800" b="1"/>
                      </a:pPr>
                      <a:r>
                        <a:rPr sz="1400" dirty="0"/>
                        <a:t>Percent Change</a:t>
                      </a:r>
                    </a:p>
                  </a:txBody>
                  <a:tcPr/>
                </a:tc>
                <a:extLst>
                  <a:ext uri="{0D108BD9-81ED-4DB2-BD59-A6C34878D82A}">
                    <a16:rowId xmlns:a16="http://schemas.microsoft.com/office/drawing/2014/main" val="3579642281"/>
                  </a:ext>
                </a:extLst>
              </a:tr>
              <a:tr h="370840">
                <a:tc>
                  <a:txBody>
                    <a:bodyPr/>
                    <a:lstStyle/>
                    <a:p>
                      <a:pPr algn="ctr">
                        <a:defRPr sz="1800"/>
                      </a:pPr>
                      <a:r>
                        <a:rPr sz="1400" dirty="0"/>
                        <a:t>Jan-05</a:t>
                      </a:r>
                    </a:p>
                  </a:txBody>
                  <a:tcPr/>
                </a:tc>
                <a:tc>
                  <a:txBody>
                    <a:bodyPr/>
                    <a:lstStyle/>
                    <a:p>
                      <a:pPr algn="ctr"/>
                      <a:r>
                        <a:rPr sz="1400" dirty="0"/>
                        <a:t>4.5</a:t>
                      </a:r>
                      <a:endParaRPr sz="1400" dirty="0">
                        <a:latin typeface="Cambria Math"/>
                      </a:endParaRPr>
                    </a:p>
                  </a:txBody>
                  <a:tcPr/>
                </a:tc>
                <a:extLst>
                  <a:ext uri="{0D108BD9-81ED-4DB2-BD59-A6C34878D82A}">
                    <a16:rowId xmlns:a16="http://schemas.microsoft.com/office/drawing/2014/main" val="3555213166"/>
                  </a:ext>
                </a:extLst>
              </a:tr>
              <a:tr h="370840">
                <a:tc>
                  <a:txBody>
                    <a:bodyPr/>
                    <a:lstStyle/>
                    <a:p>
                      <a:pPr algn="ctr">
                        <a:defRPr sz="1800"/>
                      </a:pPr>
                      <a:r>
                        <a:rPr sz="1400" dirty="0"/>
                        <a:t>Apr-05</a:t>
                      </a:r>
                    </a:p>
                  </a:txBody>
                  <a:tcPr/>
                </a:tc>
                <a:tc>
                  <a:txBody>
                    <a:bodyPr/>
                    <a:lstStyle/>
                    <a:p>
                      <a:pPr algn="ctr"/>
                      <a:r>
                        <a:rPr sz="1400" dirty="0"/>
                        <a:t>1.9</a:t>
                      </a:r>
                      <a:endParaRPr sz="1400" dirty="0">
                        <a:latin typeface="Cambria Math"/>
                      </a:endParaRPr>
                    </a:p>
                  </a:txBody>
                  <a:tcPr/>
                </a:tc>
                <a:extLst>
                  <a:ext uri="{0D108BD9-81ED-4DB2-BD59-A6C34878D82A}">
                    <a16:rowId xmlns:a16="http://schemas.microsoft.com/office/drawing/2014/main" val="2208866129"/>
                  </a:ext>
                </a:extLst>
              </a:tr>
              <a:tr h="370840">
                <a:tc>
                  <a:txBody>
                    <a:bodyPr/>
                    <a:lstStyle/>
                    <a:p>
                      <a:pPr algn="ctr">
                        <a:defRPr sz="1800"/>
                      </a:pPr>
                      <a:r>
                        <a:rPr sz="1400"/>
                        <a:t>Jul-05</a:t>
                      </a:r>
                    </a:p>
                  </a:txBody>
                  <a:tcPr/>
                </a:tc>
                <a:tc>
                  <a:txBody>
                    <a:bodyPr/>
                    <a:lstStyle/>
                    <a:p>
                      <a:pPr algn="ctr"/>
                      <a:r>
                        <a:rPr sz="1400" dirty="0"/>
                        <a:t>3.6</a:t>
                      </a:r>
                      <a:endParaRPr sz="1400" dirty="0">
                        <a:latin typeface="Cambria Math"/>
                      </a:endParaRPr>
                    </a:p>
                  </a:txBody>
                  <a:tcPr/>
                </a:tc>
                <a:extLst>
                  <a:ext uri="{0D108BD9-81ED-4DB2-BD59-A6C34878D82A}">
                    <a16:rowId xmlns:a16="http://schemas.microsoft.com/office/drawing/2014/main" val="738613603"/>
                  </a:ext>
                </a:extLst>
              </a:tr>
              <a:tr h="370840">
                <a:tc>
                  <a:txBody>
                    <a:bodyPr/>
                    <a:lstStyle/>
                    <a:p>
                      <a:pPr algn="ctr">
                        <a:defRPr sz="1800"/>
                      </a:pPr>
                      <a:r>
                        <a:rPr sz="1400"/>
                        <a:t>Oct-05</a:t>
                      </a:r>
                    </a:p>
                  </a:txBody>
                  <a:tcPr/>
                </a:tc>
                <a:tc>
                  <a:txBody>
                    <a:bodyPr/>
                    <a:lstStyle/>
                    <a:p>
                      <a:pPr algn="ctr"/>
                      <a:r>
                        <a:rPr sz="1400" dirty="0"/>
                        <a:t>2.6</a:t>
                      </a:r>
                      <a:endParaRPr sz="1400" dirty="0">
                        <a:latin typeface="Cambria Math"/>
                      </a:endParaRPr>
                    </a:p>
                  </a:txBody>
                  <a:tcPr/>
                </a:tc>
                <a:extLst>
                  <a:ext uri="{0D108BD9-81ED-4DB2-BD59-A6C34878D82A}">
                    <a16:rowId xmlns:a16="http://schemas.microsoft.com/office/drawing/2014/main" val="3357725335"/>
                  </a:ext>
                </a:extLst>
              </a:tr>
              <a:tr h="370840">
                <a:tc>
                  <a:txBody>
                    <a:bodyPr/>
                    <a:lstStyle/>
                    <a:p>
                      <a:pPr algn="ctr">
                        <a:defRPr sz="1800"/>
                      </a:pPr>
                      <a:r>
                        <a:rPr sz="1400" dirty="0"/>
                        <a:t>Jan-06</a:t>
                      </a:r>
                    </a:p>
                  </a:txBody>
                  <a:tcPr/>
                </a:tc>
                <a:tc>
                  <a:txBody>
                    <a:bodyPr/>
                    <a:lstStyle/>
                    <a:p>
                      <a:pPr algn="ctr"/>
                      <a:r>
                        <a:rPr sz="1400" dirty="0"/>
                        <a:t>5.4</a:t>
                      </a:r>
                      <a:endParaRPr sz="1400" dirty="0">
                        <a:latin typeface="Cambria Math"/>
                      </a:endParaRPr>
                    </a:p>
                  </a:txBody>
                  <a:tcPr/>
                </a:tc>
                <a:extLst>
                  <a:ext uri="{0D108BD9-81ED-4DB2-BD59-A6C34878D82A}">
                    <a16:rowId xmlns:a16="http://schemas.microsoft.com/office/drawing/2014/main" val="3643525802"/>
                  </a:ext>
                </a:extLst>
              </a:tr>
              <a:tr h="370840">
                <a:tc>
                  <a:txBody>
                    <a:bodyPr/>
                    <a:lstStyle/>
                    <a:p>
                      <a:pPr algn="ctr">
                        <a:defRPr sz="1800"/>
                      </a:pPr>
                      <a:r>
                        <a:rPr sz="1400"/>
                        <a:t>Apr-06</a:t>
                      </a:r>
                    </a:p>
                  </a:txBody>
                  <a:tcPr/>
                </a:tc>
                <a:tc>
                  <a:txBody>
                    <a:bodyPr/>
                    <a:lstStyle/>
                    <a:p>
                      <a:pPr algn="ctr"/>
                      <a:r>
                        <a:rPr sz="1400" dirty="0"/>
                        <a:t>0.9</a:t>
                      </a:r>
                      <a:endParaRPr sz="1400" dirty="0">
                        <a:latin typeface="Cambria Math"/>
                      </a:endParaRPr>
                    </a:p>
                  </a:txBody>
                  <a:tcPr/>
                </a:tc>
                <a:extLst>
                  <a:ext uri="{0D108BD9-81ED-4DB2-BD59-A6C34878D82A}">
                    <a16:rowId xmlns:a16="http://schemas.microsoft.com/office/drawing/2014/main" val="977842056"/>
                  </a:ext>
                </a:extLst>
              </a:tr>
              <a:tr h="370840">
                <a:tc>
                  <a:txBody>
                    <a:bodyPr/>
                    <a:lstStyle/>
                    <a:p>
                      <a:pPr algn="ctr">
                        <a:defRPr sz="1800"/>
                      </a:pPr>
                      <a:r>
                        <a:rPr sz="1400"/>
                        <a:t>Jul-06</a:t>
                      </a:r>
                    </a:p>
                  </a:txBody>
                  <a:tcPr/>
                </a:tc>
                <a:tc>
                  <a:txBody>
                    <a:bodyPr/>
                    <a:lstStyle/>
                    <a:p>
                      <a:pPr algn="ctr"/>
                      <a:r>
                        <a:rPr sz="1400" dirty="0"/>
                        <a:t>0.6</a:t>
                      </a:r>
                      <a:endParaRPr sz="1400" dirty="0">
                        <a:latin typeface="Cambria Math"/>
                      </a:endParaRPr>
                    </a:p>
                  </a:txBody>
                  <a:tcPr/>
                </a:tc>
                <a:extLst>
                  <a:ext uri="{0D108BD9-81ED-4DB2-BD59-A6C34878D82A}">
                    <a16:rowId xmlns:a16="http://schemas.microsoft.com/office/drawing/2014/main" val="1641434722"/>
                  </a:ext>
                </a:extLst>
              </a:tr>
              <a:tr h="370840">
                <a:tc>
                  <a:txBody>
                    <a:bodyPr/>
                    <a:lstStyle/>
                    <a:p>
                      <a:pPr algn="ctr">
                        <a:defRPr sz="1800"/>
                      </a:pPr>
                      <a:r>
                        <a:rPr sz="1400"/>
                        <a:t>Oct-06</a:t>
                      </a:r>
                    </a:p>
                  </a:txBody>
                  <a:tcPr/>
                </a:tc>
                <a:tc>
                  <a:txBody>
                    <a:bodyPr/>
                    <a:lstStyle/>
                    <a:p>
                      <a:pPr algn="ctr"/>
                      <a:r>
                        <a:rPr sz="1400" dirty="0"/>
                        <a:t>3.5</a:t>
                      </a:r>
                      <a:endParaRPr sz="1400" dirty="0">
                        <a:latin typeface="Cambria Math"/>
                      </a:endParaRPr>
                    </a:p>
                  </a:txBody>
                  <a:tcPr/>
                </a:tc>
                <a:extLst>
                  <a:ext uri="{0D108BD9-81ED-4DB2-BD59-A6C34878D82A}">
                    <a16:rowId xmlns:a16="http://schemas.microsoft.com/office/drawing/2014/main" val="3790632539"/>
                  </a:ext>
                </a:extLst>
              </a:tr>
              <a:tr h="370840">
                <a:tc>
                  <a:txBody>
                    <a:bodyPr/>
                    <a:lstStyle/>
                    <a:p>
                      <a:pPr algn="ctr">
                        <a:defRPr sz="1800"/>
                      </a:pPr>
                      <a:r>
                        <a:rPr sz="1400"/>
                        <a:t>Jan-07</a:t>
                      </a:r>
                    </a:p>
                  </a:txBody>
                  <a:tcPr/>
                </a:tc>
                <a:tc>
                  <a:txBody>
                    <a:bodyPr/>
                    <a:lstStyle/>
                    <a:p>
                      <a:pPr algn="ctr"/>
                      <a:r>
                        <a:rPr sz="1400" dirty="0"/>
                        <a:t>0.9</a:t>
                      </a:r>
                      <a:endParaRPr sz="1400" dirty="0">
                        <a:latin typeface="Cambria Math"/>
                      </a:endParaRPr>
                    </a:p>
                  </a:txBody>
                  <a:tcPr/>
                </a:tc>
                <a:extLst>
                  <a:ext uri="{0D108BD9-81ED-4DB2-BD59-A6C34878D82A}">
                    <a16:rowId xmlns:a16="http://schemas.microsoft.com/office/drawing/2014/main" val="3166804082"/>
                  </a:ext>
                </a:extLst>
              </a:tr>
              <a:tr h="370840">
                <a:tc>
                  <a:txBody>
                    <a:bodyPr/>
                    <a:lstStyle/>
                    <a:p>
                      <a:pPr algn="ctr">
                        <a:defRPr sz="1800"/>
                      </a:pPr>
                      <a:r>
                        <a:rPr sz="1400"/>
                        <a:t>Apr-07</a:t>
                      </a:r>
                    </a:p>
                  </a:txBody>
                  <a:tcPr/>
                </a:tc>
                <a:tc>
                  <a:txBody>
                    <a:bodyPr/>
                    <a:lstStyle/>
                    <a:p>
                      <a:pPr algn="ctr"/>
                      <a:r>
                        <a:rPr sz="1400" dirty="0"/>
                        <a:t>2.3</a:t>
                      </a:r>
                      <a:endParaRPr sz="1400" dirty="0">
                        <a:latin typeface="Cambria Math"/>
                      </a:endParaRPr>
                    </a:p>
                  </a:txBody>
                  <a:tcPr/>
                </a:tc>
                <a:extLst>
                  <a:ext uri="{0D108BD9-81ED-4DB2-BD59-A6C34878D82A}">
                    <a16:rowId xmlns:a16="http://schemas.microsoft.com/office/drawing/2014/main" val="4233828076"/>
                  </a:ext>
                </a:extLst>
              </a:tr>
            </a:tbl>
          </a:graphicData>
        </a:graphic>
      </p:graphicFrame>
    </p:spTree>
    <p:custDataLst>
      <p:tags r:id="rId1"/>
    </p:custDataLst>
    <p:extLst>
      <p:ext uri="{BB962C8B-B14F-4D97-AF65-F5344CB8AC3E}">
        <p14:creationId xmlns:p14="http://schemas.microsoft.com/office/powerpoint/2010/main" val="11642943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78A78B-5E38-4316-BE58-D0B511ECAFB7}"/>
              </a:ext>
            </a:extLst>
          </p:cNvPr>
          <p:cNvSpPr>
            <a:spLocks noGrp="1"/>
          </p:cNvSpPr>
          <p:nvPr>
            <p:ph type="title"/>
          </p:nvPr>
        </p:nvSpPr>
        <p:spPr/>
        <p:txBody>
          <a:bodyPr/>
          <a:lstStyle/>
          <a:p>
            <a:r>
              <a:rPr lang="en-US" dirty="0"/>
              <a:t>Example 1: Identifying a Time Series as Stationary or Nonstationary</a:t>
            </a:r>
            <a:r>
              <a:rPr lang="en-US" baseline="-25000" dirty="0"/>
              <a:t>5</a:t>
            </a:r>
            <a:endParaRPr lang="en-IN" dirty="0"/>
          </a:p>
        </p:txBody>
      </p:sp>
      <p:sp>
        <p:nvSpPr>
          <p:cNvPr id="5" name="TextBox 4">
            <a:extLst>
              <a:ext uri="{FF2B5EF4-FFF2-40B4-BE49-F238E27FC236}">
                <a16:creationId xmlns:a16="http://schemas.microsoft.com/office/drawing/2014/main" id="{F78519DC-D6D9-7528-13F0-53DE4FCB3EED}"/>
              </a:ext>
            </a:extLst>
          </p:cNvPr>
          <p:cNvSpPr txBox="1"/>
          <p:nvPr/>
        </p:nvSpPr>
        <p:spPr>
          <a:xfrm>
            <a:off x="457200" y="1106269"/>
            <a:ext cx="8229600" cy="646331"/>
          </a:xfrm>
          <a:prstGeom prst="rect">
            <a:avLst/>
          </a:prstGeom>
          <a:noFill/>
        </p:spPr>
        <p:txBody>
          <a:bodyPr wrap="square">
            <a:spAutoFit/>
          </a:bodyPr>
          <a:lstStyle/>
          <a:p>
            <a:pPr algn="ctr">
              <a:defRPr sz="1800" b="1"/>
            </a:pPr>
            <a:r>
              <a:rPr lang="en-US" sz="1800" dirty="0"/>
              <a:t>Table 2 – Real Gross Domestic Product, Percent Change from Preceding Period, Quarterly, Seasonally Adjusted Annual Rate</a:t>
            </a:r>
          </a:p>
        </p:txBody>
      </p:sp>
      <mc:AlternateContent xmlns:mc="http://schemas.openxmlformats.org/markup-compatibility/2006">
        <mc:Choice xmlns:a14="http://schemas.microsoft.com/office/drawing/2010/main" Requires="a14">
          <p:graphicFrame>
            <p:nvGraphicFramePr>
              <p:cNvPr id="4" name="Table 4" descr="The table lists the percent change by period:&#10;July 2007 has a percent change of 2.2,&#10;October 2007 has a percent change of 2.5,&#10;January 2008 has a percent change of negative 2.3,&#10;April 2008 has a percent change of 2.1,&#10;July 2008 has a percent change of negative 2.1,&#10;October 2008 has a percent change of negative 8.4,&#10;January 2009 has a percent change of negative 4.4,&#10;April 2009 has a percent change of negative 0.6,&#10;July 2009 has a percent change of 1.5,&#10;October 2009 has a percent change of 4.5">
                <a:extLst>
                  <a:ext uri="{FF2B5EF4-FFF2-40B4-BE49-F238E27FC236}">
                    <a16:creationId xmlns:a16="http://schemas.microsoft.com/office/drawing/2014/main" id="{EC49A31B-7285-46A8-9471-3BC4105F38AD}"/>
                  </a:ext>
                </a:extLst>
              </p:cNvPr>
              <p:cNvGraphicFramePr>
                <a:graphicFrameLocks noGrp="1"/>
              </p:cNvGraphicFramePr>
              <p:nvPr>
                <p:ph type="tbl" sz="quarter" idx="10"/>
                <p:extLst>
                  <p:ext uri="{D42A27DB-BD31-4B8C-83A1-F6EECF244321}">
                    <p14:modId xmlns:p14="http://schemas.microsoft.com/office/powerpoint/2010/main" val="1117315797"/>
                  </p:ext>
                </p:extLst>
              </p:nvPr>
            </p:nvGraphicFramePr>
            <p:xfrm>
              <a:off x="457200" y="1788160"/>
              <a:ext cx="8229600" cy="4079240"/>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3630990894"/>
                        </a:ext>
                      </a:extLst>
                    </a:gridCol>
                    <a:gridCol w="4114800">
                      <a:extLst>
                        <a:ext uri="{9D8B030D-6E8A-4147-A177-3AD203B41FA5}">
                          <a16:colId xmlns:a16="http://schemas.microsoft.com/office/drawing/2014/main" val="3382149166"/>
                        </a:ext>
                      </a:extLst>
                    </a:gridCol>
                  </a:tblGrid>
                  <a:tr h="370840">
                    <a:tc>
                      <a:txBody>
                        <a:bodyPr/>
                        <a:lstStyle/>
                        <a:p>
                          <a:pPr algn="ctr">
                            <a:defRPr sz="1800" b="1"/>
                          </a:pPr>
                          <a:r>
                            <a:rPr sz="1400" dirty="0"/>
                            <a:t>Period</a:t>
                          </a:r>
                        </a:p>
                      </a:txBody>
                      <a:tcPr/>
                    </a:tc>
                    <a:tc>
                      <a:txBody>
                        <a:bodyPr/>
                        <a:lstStyle/>
                        <a:p>
                          <a:pPr algn="ctr">
                            <a:defRPr sz="1800" b="1"/>
                          </a:pPr>
                          <a:r>
                            <a:rPr sz="1400" dirty="0"/>
                            <a:t>Percent Change</a:t>
                          </a:r>
                        </a:p>
                      </a:txBody>
                      <a:tcPr/>
                    </a:tc>
                    <a:extLst>
                      <a:ext uri="{0D108BD9-81ED-4DB2-BD59-A6C34878D82A}">
                        <a16:rowId xmlns:a16="http://schemas.microsoft.com/office/drawing/2014/main" val="4059364824"/>
                      </a:ext>
                    </a:extLst>
                  </a:tr>
                  <a:tr h="370840">
                    <a:tc>
                      <a:txBody>
                        <a:bodyPr/>
                        <a:lstStyle/>
                        <a:p>
                          <a:pPr algn="ctr">
                            <a:defRPr sz="1800"/>
                          </a:pPr>
                          <a:r>
                            <a:rPr sz="1400" dirty="0"/>
                            <a:t>Jul-07</a:t>
                          </a:r>
                        </a:p>
                      </a:txBody>
                      <a:tcPr/>
                    </a:tc>
                    <a:tc>
                      <a:txBody>
                        <a:bodyPr/>
                        <a:lstStyle/>
                        <a:p>
                          <a:pPr algn="ctr"/>
                          <a:r>
                            <a:rPr sz="1400" dirty="0"/>
                            <a:t>2.2</a:t>
                          </a:r>
                          <a:endParaRPr sz="1400" dirty="0">
                            <a:latin typeface="Cambria Math"/>
                          </a:endParaRPr>
                        </a:p>
                      </a:txBody>
                      <a:tcPr/>
                    </a:tc>
                    <a:extLst>
                      <a:ext uri="{0D108BD9-81ED-4DB2-BD59-A6C34878D82A}">
                        <a16:rowId xmlns:a16="http://schemas.microsoft.com/office/drawing/2014/main" val="3388855532"/>
                      </a:ext>
                    </a:extLst>
                  </a:tr>
                  <a:tr h="370840">
                    <a:tc>
                      <a:txBody>
                        <a:bodyPr/>
                        <a:lstStyle/>
                        <a:p>
                          <a:pPr algn="ctr">
                            <a:defRPr sz="1800"/>
                          </a:pPr>
                          <a:r>
                            <a:rPr sz="1400" dirty="0"/>
                            <a:t>Oct-07</a:t>
                          </a:r>
                        </a:p>
                      </a:txBody>
                      <a:tcPr/>
                    </a:tc>
                    <a:tc>
                      <a:txBody>
                        <a:bodyPr/>
                        <a:lstStyle/>
                        <a:p>
                          <a:pPr algn="ctr"/>
                          <a:r>
                            <a:rPr sz="1400" dirty="0"/>
                            <a:t>2.5</a:t>
                          </a:r>
                          <a:endParaRPr sz="1400" dirty="0">
                            <a:latin typeface="Cambria Math"/>
                          </a:endParaRPr>
                        </a:p>
                      </a:txBody>
                      <a:tcPr/>
                    </a:tc>
                    <a:extLst>
                      <a:ext uri="{0D108BD9-81ED-4DB2-BD59-A6C34878D82A}">
                        <a16:rowId xmlns:a16="http://schemas.microsoft.com/office/drawing/2014/main" val="1338919032"/>
                      </a:ext>
                    </a:extLst>
                  </a:tr>
                  <a:tr h="370840">
                    <a:tc>
                      <a:txBody>
                        <a:bodyPr/>
                        <a:lstStyle/>
                        <a:p>
                          <a:pPr algn="ctr">
                            <a:defRPr sz="1800"/>
                          </a:pPr>
                          <a:r>
                            <a:rPr sz="1400" dirty="0"/>
                            <a:t>Jan-08</a:t>
                          </a: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400">
                                    <a:latin typeface="Cambria Math" panose="02040503050406030204" pitchFamily="18" charset="0"/>
                                  </a:rPr>
                                  <m:t>−2.3</m:t>
                                </m:r>
                              </m:oMath>
                            </m:oMathPara>
                          </a14:m>
                          <a:endParaRPr sz="1400" dirty="0"/>
                        </a:p>
                      </a:txBody>
                      <a:tcPr/>
                    </a:tc>
                    <a:extLst>
                      <a:ext uri="{0D108BD9-81ED-4DB2-BD59-A6C34878D82A}">
                        <a16:rowId xmlns:a16="http://schemas.microsoft.com/office/drawing/2014/main" val="3481403527"/>
                      </a:ext>
                    </a:extLst>
                  </a:tr>
                  <a:tr h="370840">
                    <a:tc>
                      <a:txBody>
                        <a:bodyPr/>
                        <a:lstStyle/>
                        <a:p>
                          <a:pPr algn="ctr">
                            <a:defRPr sz="1800"/>
                          </a:pPr>
                          <a:r>
                            <a:rPr sz="1400" dirty="0"/>
                            <a:t>Apr-08</a:t>
                          </a:r>
                        </a:p>
                      </a:txBody>
                      <a:tcPr/>
                    </a:tc>
                    <a:tc>
                      <a:txBody>
                        <a:bodyPr/>
                        <a:lstStyle/>
                        <a:p>
                          <a:pPr algn="ctr"/>
                          <a:r>
                            <a:rPr sz="1400" dirty="0"/>
                            <a:t>2.1</a:t>
                          </a:r>
                          <a:endParaRPr sz="1400" dirty="0">
                            <a:latin typeface="Cambria Math"/>
                          </a:endParaRPr>
                        </a:p>
                      </a:txBody>
                      <a:tcPr/>
                    </a:tc>
                    <a:extLst>
                      <a:ext uri="{0D108BD9-81ED-4DB2-BD59-A6C34878D82A}">
                        <a16:rowId xmlns:a16="http://schemas.microsoft.com/office/drawing/2014/main" val="1098983262"/>
                      </a:ext>
                    </a:extLst>
                  </a:tr>
                  <a:tr h="370840">
                    <a:tc>
                      <a:txBody>
                        <a:bodyPr/>
                        <a:lstStyle/>
                        <a:p>
                          <a:pPr algn="ctr">
                            <a:defRPr sz="1800"/>
                          </a:pPr>
                          <a:r>
                            <a:rPr sz="1400" dirty="0"/>
                            <a:t>Jul-08</a:t>
                          </a: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400">
                                    <a:latin typeface="Cambria Math" panose="02040503050406030204" pitchFamily="18" charset="0"/>
                                  </a:rPr>
                                  <m:t>−2.1</m:t>
                                </m:r>
                              </m:oMath>
                            </m:oMathPara>
                          </a14:m>
                          <a:endParaRPr sz="1400" dirty="0"/>
                        </a:p>
                      </a:txBody>
                      <a:tcPr/>
                    </a:tc>
                    <a:extLst>
                      <a:ext uri="{0D108BD9-81ED-4DB2-BD59-A6C34878D82A}">
                        <a16:rowId xmlns:a16="http://schemas.microsoft.com/office/drawing/2014/main" val="3563233185"/>
                      </a:ext>
                    </a:extLst>
                  </a:tr>
                  <a:tr h="370840">
                    <a:tc>
                      <a:txBody>
                        <a:bodyPr/>
                        <a:lstStyle/>
                        <a:p>
                          <a:pPr algn="ctr">
                            <a:defRPr sz="1800"/>
                          </a:pPr>
                          <a:r>
                            <a:rPr sz="1400"/>
                            <a:t>Oct-08</a:t>
                          </a: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400">
                                    <a:latin typeface="Cambria Math" panose="02040503050406030204" pitchFamily="18" charset="0"/>
                                  </a:rPr>
                                  <m:t>−8.4</m:t>
                                </m:r>
                              </m:oMath>
                            </m:oMathPara>
                          </a14:m>
                          <a:endParaRPr sz="1400" dirty="0"/>
                        </a:p>
                      </a:txBody>
                      <a:tcPr/>
                    </a:tc>
                    <a:extLst>
                      <a:ext uri="{0D108BD9-81ED-4DB2-BD59-A6C34878D82A}">
                        <a16:rowId xmlns:a16="http://schemas.microsoft.com/office/drawing/2014/main" val="3332288139"/>
                      </a:ext>
                    </a:extLst>
                  </a:tr>
                  <a:tr h="370840">
                    <a:tc>
                      <a:txBody>
                        <a:bodyPr/>
                        <a:lstStyle/>
                        <a:p>
                          <a:pPr algn="ctr">
                            <a:defRPr sz="1800"/>
                          </a:pPr>
                          <a:r>
                            <a:rPr sz="1400"/>
                            <a:t>Jan-09</a:t>
                          </a: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400">
                                    <a:latin typeface="Cambria Math" panose="02040503050406030204" pitchFamily="18" charset="0"/>
                                  </a:rPr>
                                  <m:t>−4.4</m:t>
                                </m:r>
                              </m:oMath>
                            </m:oMathPara>
                          </a14:m>
                          <a:endParaRPr sz="1400" dirty="0"/>
                        </a:p>
                      </a:txBody>
                      <a:tcPr/>
                    </a:tc>
                    <a:extLst>
                      <a:ext uri="{0D108BD9-81ED-4DB2-BD59-A6C34878D82A}">
                        <a16:rowId xmlns:a16="http://schemas.microsoft.com/office/drawing/2014/main" val="3029830476"/>
                      </a:ext>
                    </a:extLst>
                  </a:tr>
                  <a:tr h="370840">
                    <a:tc>
                      <a:txBody>
                        <a:bodyPr/>
                        <a:lstStyle/>
                        <a:p>
                          <a:pPr algn="ctr">
                            <a:defRPr sz="1800"/>
                          </a:pPr>
                          <a:r>
                            <a:rPr sz="1400"/>
                            <a:t>Apr-09</a:t>
                          </a: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400">
                                    <a:latin typeface="Cambria Math" panose="02040503050406030204" pitchFamily="18" charset="0"/>
                                  </a:rPr>
                                  <m:t>−0.6</m:t>
                                </m:r>
                              </m:oMath>
                            </m:oMathPara>
                          </a14:m>
                          <a:endParaRPr sz="1400" dirty="0"/>
                        </a:p>
                      </a:txBody>
                      <a:tcPr/>
                    </a:tc>
                    <a:extLst>
                      <a:ext uri="{0D108BD9-81ED-4DB2-BD59-A6C34878D82A}">
                        <a16:rowId xmlns:a16="http://schemas.microsoft.com/office/drawing/2014/main" val="1893297781"/>
                      </a:ext>
                    </a:extLst>
                  </a:tr>
                  <a:tr h="370840">
                    <a:tc>
                      <a:txBody>
                        <a:bodyPr/>
                        <a:lstStyle/>
                        <a:p>
                          <a:pPr algn="ctr">
                            <a:defRPr sz="1800"/>
                          </a:pPr>
                          <a:r>
                            <a:rPr sz="1400"/>
                            <a:t>Jul-09</a:t>
                          </a:r>
                        </a:p>
                      </a:txBody>
                      <a:tcPr/>
                    </a:tc>
                    <a:tc>
                      <a:txBody>
                        <a:bodyPr/>
                        <a:lstStyle/>
                        <a:p>
                          <a:pPr algn="ctr"/>
                          <a:r>
                            <a:rPr sz="1400" dirty="0"/>
                            <a:t>1.5</a:t>
                          </a:r>
                          <a:endParaRPr sz="1400" dirty="0">
                            <a:latin typeface="Cambria Math"/>
                          </a:endParaRPr>
                        </a:p>
                      </a:txBody>
                      <a:tcPr/>
                    </a:tc>
                    <a:extLst>
                      <a:ext uri="{0D108BD9-81ED-4DB2-BD59-A6C34878D82A}">
                        <a16:rowId xmlns:a16="http://schemas.microsoft.com/office/drawing/2014/main" val="820719884"/>
                      </a:ext>
                    </a:extLst>
                  </a:tr>
                  <a:tr h="370840">
                    <a:tc>
                      <a:txBody>
                        <a:bodyPr/>
                        <a:lstStyle/>
                        <a:p>
                          <a:pPr algn="ctr">
                            <a:defRPr sz="1800"/>
                          </a:pPr>
                          <a:r>
                            <a:rPr sz="1400"/>
                            <a:t>Oct-09</a:t>
                          </a:r>
                        </a:p>
                      </a:txBody>
                      <a:tcPr/>
                    </a:tc>
                    <a:tc>
                      <a:txBody>
                        <a:bodyPr/>
                        <a:lstStyle/>
                        <a:p>
                          <a:pPr algn="ctr"/>
                          <a:r>
                            <a:rPr sz="1400" dirty="0"/>
                            <a:t>4.5</a:t>
                          </a:r>
                          <a:endParaRPr sz="1400" dirty="0">
                            <a:latin typeface="Cambria Math"/>
                          </a:endParaRPr>
                        </a:p>
                      </a:txBody>
                      <a:tcPr/>
                    </a:tc>
                    <a:extLst>
                      <a:ext uri="{0D108BD9-81ED-4DB2-BD59-A6C34878D82A}">
                        <a16:rowId xmlns:a16="http://schemas.microsoft.com/office/drawing/2014/main" val="1110758792"/>
                      </a:ext>
                    </a:extLst>
                  </a:tr>
                </a:tbl>
              </a:graphicData>
            </a:graphic>
          </p:graphicFrame>
        </mc:Choice>
        <mc:Fallback>
          <p:graphicFrame>
            <p:nvGraphicFramePr>
              <p:cNvPr id="4" name="Table 4" descr="The table lists the percent change by period:&#10;July 2007 has a percent change of 2.2,&#10;October 2007 has a percent change of 2.5,&#10;January 2008 has a percent change of negative 2.3,&#10;April 2008 has a percent change of 2.1,&#10;July 2008 has a percent change of negative 2.1,&#10;October 2008 has a percent change of negative 8.4,&#10;January 2009 has a percent change of negative 4.4,&#10;April 2009 has a percent change of negative 0.6,&#10;July 2009 has a percent change of 1.5,&#10;October 2009 has a percent change of 4.5">
                <a:extLst>
                  <a:ext uri="{FF2B5EF4-FFF2-40B4-BE49-F238E27FC236}">
                    <a16:creationId xmlns:a16="http://schemas.microsoft.com/office/drawing/2014/main" id="{EC49A31B-7285-46A8-9471-3BC4105F38AD}"/>
                  </a:ext>
                </a:extLst>
              </p:cNvPr>
              <p:cNvGraphicFramePr>
                <a:graphicFrameLocks noGrp="1"/>
              </p:cNvGraphicFramePr>
              <p:nvPr>
                <p:ph type="tbl" sz="quarter" idx="10"/>
                <p:extLst>
                  <p:ext uri="{D42A27DB-BD31-4B8C-83A1-F6EECF244321}">
                    <p14:modId xmlns:p14="http://schemas.microsoft.com/office/powerpoint/2010/main" val="1117315797"/>
                  </p:ext>
                </p:extLst>
              </p:nvPr>
            </p:nvGraphicFramePr>
            <p:xfrm>
              <a:off x="457200" y="1788160"/>
              <a:ext cx="8229600" cy="4079240"/>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3630990894"/>
                        </a:ext>
                      </a:extLst>
                    </a:gridCol>
                    <a:gridCol w="4114800">
                      <a:extLst>
                        <a:ext uri="{9D8B030D-6E8A-4147-A177-3AD203B41FA5}">
                          <a16:colId xmlns:a16="http://schemas.microsoft.com/office/drawing/2014/main" val="3382149166"/>
                        </a:ext>
                      </a:extLst>
                    </a:gridCol>
                  </a:tblGrid>
                  <a:tr h="370840">
                    <a:tc>
                      <a:txBody>
                        <a:bodyPr/>
                        <a:lstStyle/>
                        <a:p>
                          <a:pPr algn="ctr">
                            <a:defRPr sz="1800" b="1"/>
                          </a:pPr>
                          <a:r>
                            <a:rPr sz="1400" dirty="0"/>
                            <a:t>Period</a:t>
                          </a:r>
                        </a:p>
                      </a:txBody>
                      <a:tcPr/>
                    </a:tc>
                    <a:tc>
                      <a:txBody>
                        <a:bodyPr/>
                        <a:lstStyle/>
                        <a:p>
                          <a:pPr algn="ctr">
                            <a:defRPr sz="1800" b="1"/>
                          </a:pPr>
                          <a:r>
                            <a:rPr sz="1400" dirty="0"/>
                            <a:t>Percent Change</a:t>
                          </a:r>
                        </a:p>
                      </a:txBody>
                      <a:tcPr/>
                    </a:tc>
                    <a:extLst>
                      <a:ext uri="{0D108BD9-81ED-4DB2-BD59-A6C34878D82A}">
                        <a16:rowId xmlns:a16="http://schemas.microsoft.com/office/drawing/2014/main" val="4059364824"/>
                      </a:ext>
                    </a:extLst>
                  </a:tr>
                  <a:tr h="370840">
                    <a:tc>
                      <a:txBody>
                        <a:bodyPr/>
                        <a:lstStyle/>
                        <a:p>
                          <a:pPr algn="ctr">
                            <a:defRPr sz="1800"/>
                          </a:pPr>
                          <a:r>
                            <a:rPr sz="1400" dirty="0"/>
                            <a:t>Jul-07</a:t>
                          </a:r>
                        </a:p>
                      </a:txBody>
                      <a:tcPr/>
                    </a:tc>
                    <a:tc>
                      <a:txBody>
                        <a:bodyPr/>
                        <a:lstStyle/>
                        <a:p>
                          <a:pPr algn="ctr"/>
                          <a:r>
                            <a:rPr sz="1400" dirty="0"/>
                            <a:t>2.2</a:t>
                          </a:r>
                          <a:endParaRPr sz="1400" dirty="0">
                            <a:latin typeface="Cambria Math"/>
                          </a:endParaRPr>
                        </a:p>
                      </a:txBody>
                      <a:tcPr/>
                    </a:tc>
                    <a:extLst>
                      <a:ext uri="{0D108BD9-81ED-4DB2-BD59-A6C34878D82A}">
                        <a16:rowId xmlns:a16="http://schemas.microsoft.com/office/drawing/2014/main" val="3388855532"/>
                      </a:ext>
                    </a:extLst>
                  </a:tr>
                  <a:tr h="370840">
                    <a:tc>
                      <a:txBody>
                        <a:bodyPr/>
                        <a:lstStyle/>
                        <a:p>
                          <a:pPr algn="ctr">
                            <a:defRPr sz="1800"/>
                          </a:pPr>
                          <a:r>
                            <a:rPr sz="1400" dirty="0"/>
                            <a:t>Oct-07</a:t>
                          </a:r>
                        </a:p>
                      </a:txBody>
                      <a:tcPr/>
                    </a:tc>
                    <a:tc>
                      <a:txBody>
                        <a:bodyPr/>
                        <a:lstStyle/>
                        <a:p>
                          <a:pPr algn="ctr"/>
                          <a:r>
                            <a:rPr sz="1400" dirty="0"/>
                            <a:t>2.5</a:t>
                          </a:r>
                          <a:endParaRPr sz="1400" dirty="0">
                            <a:latin typeface="Cambria Math"/>
                          </a:endParaRPr>
                        </a:p>
                      </a:txBody>
                      <a:tcPr/>
                    </a:tc>
                    <a:extLst>
                      <a:ext uri="{0D108BD9-81ED-4DB2-BD59-A6C34878D82A}">
                        <a16:rowId xmlns:a16="http://schemas.microsoft.com/office/drawing/2014/main" val="1338919032"/>
                      </a:ext>
                    </a:extLst>
                  </a:tr>
                  <a:tr h="370840">
                    <a:tc>
                      <a:txBody>
                        <a:bodyPr/>
                        <a:lstStyle/>
                        <a:p>
                          <a:pPr algn="ctr">
                            <a:defRPr sz="1800"/>
                          </a:pPr>
                          <a:r>
                            <a:rPr sz="1400" dirty="0"/>
                            <a:t>Jan-08</a:t>
                          </a:r>
                        </a:p>
                      </a:txBody>
                      <a:tcPr/>
                    </a:tc>
                    <a:tc>
                      <a:txBody>
                        <a:bodyPr/>
                        <a:lstStyle/>
                        <a:p>
                          <a:endParaRPr lang="en-US"/>
                        </a:p>
                      </a:txBody>
                      <a:tcPr>
                        <a:blipFill>
                          <a:blip r:embed="rId3"/>
                          <a:stretch>
                            <a:fillRect l="-100296" t="-301639" r="-444" b="-701639"/>
                          </a:stretch>
                        </a:blipFill>
                      </a:tcPr>
                    </a:tc>
                    <a:extLst>
                      <a:ext uri="{0D108BD9-81ED-4DB2-BD59-A6C34878D82A}">
                        <a16:rowId xmlns:a16="http://schemas.microsoft.com/office/drawing/2014/main" val="3481403527"/>
                      </a:ext>
                    </a:extLst>
                  </a:tr>
                  <a:tr h="370840">
                    <a:tc>
                      <a:txBody>
                        <a:bodyPr/>
                        <a:lstStyle/>
                        <a:p>
                          <a:pPr algn="ctr">
                            <a:defRPr sz="1800"/>
                          </a:pPr>
                          <a:r>
                            <a:rPr sz="1400" dirty="0"/>
                            <a:t>Apr-08</a:t>
                          </a:r>
                        </a:p>
                      </a:txBody>
                      <a:tcPr/>
                    </a:tc>
                    <a:tc>
                      <a:txBody>
                        <a:bodyPr/>
                        <a:lstStyle/>
                        <a:p>
                          <a:pPr algn="ctr"/>
                          <a:r>
                            <a:rPr sz="1400" dirty="0"/>
                            <a:t>2.1</a:t>
                          </a:r>
                          <a:endParaRPr sz="1400" dirty="0">
                            <a:latin typeface="Cambria Math"/>
                          </a:endParaRPr>
                        </a:p>
                      </a:txBody>
                      <a:tcPr/>
                    </a:tc>
                    <a:extLst>
                      <a:ext uri="{0D108BD9-81ED-4DB2-BD59-A6C34878D82A}">
                        <a16:rowId xmlns:a16="http://schemas.microsoft.com/office/drawing/2014/main" val="1098983262"/>
                      </a:ext>
                    </a:extLst>
                  </a:tr>
                  <a:tr h="370840">
                    <a:tc>
                      <a:txBody>
                        <a:bodyPr/>
                        <a:lstStyle/>
                        <a:p>
                          <a:pPr algn="ctr">
                            <a:defRPr sz="1800"/>
                          </a:pPr>
                          <a:r>
                            <a:rPr sz="1400" dirty="0"/>
                            <a:t>Jul-08</a:t>
                          </a:r>
                        </a:p>
                      </a:txBody>
                      <a:tcPr/>
                    </a:tc>
                    <a:tc>
                      <a:txBody>
                        <a:bodyPr/>
                        <a:lstStyle/>
                        <a:p>
                          <a:endParaRPr lang="en-US"/>
                        </a:p>
                      </a:txBody>
                      <a:tcPr>
                        <a:blipFill>
                          <a:blip r:embed="rId3"/>
                          <a:stretch>
                            <a:fillRect l="-100296" t="-510000" r="-444" b="-511667"/>
                          </a:stretch>
                        </a:blipFill>
                      </a:tcPr>
                    </a:tc>
                    <a:extLst>
                      <a:ext uri="{0D108BD9-81ED-4DB2-BD59-A6C34878D82A}">
                        <a16:rowId xmlns:a16="http://schemas.microsoft.com/office/drawing/2014/main" val="3563233185"/>
                      </a:ext>
                    </a:extLst>
                  </a:tr>
                  <a:tr h="370840">
                    <a:tc>
                      <a:txBody>
                        <a:bodyPr/>
                        <a:lstStyle/>
                        <a:p>
                          <a:pPr algn="ctr">
                            <a:defRPr sz="1800"/>
                          </a:pPr>
                          <a:r>
                            <a:rPr sz="1400"/>
                            <a:t>Oct-08</a:t>
                          </a:r>
                        </a:p>
                      </a:txBody>
                      <a:tcPr/>
                    </a:tc>
                    <a:tc>
                      <a:txBody>
                        <a:bodyPr/>
                        <a:lstStyle/>
                        <a:p>
                          <a:endParaRPr lang="en-US"/>
                        </a:p>
                      </a:txBody>
                      <a:tcPr>
                        <a:blipFill>
                          <a:blip r:embed="rId3"/>
                          <a:stretch>
                            <a:fillRect l="-100296" t="-600000" r="-444" b="-403279"/>
                          </a:stretch>
                        </a:blipFill>
                      </a:tcPr>
                    </a:tc>
                    <a:extLst>
                      <a:ext uri="{0D108BD9-81ED-4DB2-BD59-A6C34878D82A}">
                        <a16:rowId xmlns:a16="http://schemas.microsoft.com/office/drawing/2014/main" val="3332288139"/>
                      </a:ext>
                    </a:extLst>
                  </a:tr>
                  <a:tr h="370840">
                    <a:tc>
                      <a:txBody>
                        <a:bodyPr/>
                        <a:lstStyle/>
                        <a:p>
                          <a:pPr algn="ctr">
                            <a:defRPr sz="1800"/>
                          </a:pPr>
                          <a:r>
                            <a:rPr sz="1400"/>
                            <a:t>Jan-09</a:t>
                          </a:r>
                        </a:p>
                      </a:txBody>
                      <a:tcPr/>
                    </a:tc>
                    <a:tc>
                      <a:txBody>
                        <a:bodyPr/>
                        <a:lstStyle/>
                        <a:p>
                          <a:endParaRPr lang="en-US"/>
                        </a:p>
                      </a:txBody>
                      <a:tcPr>
                        <a:blipFill>
                          <a:blip r:embed="rId3"/>
                          <a:stretch>
                            <a:fillRect l="-100296" t="-700000" r="-444" b="-303279"/>
                          </a:stretch>
                        </a:blipFill>
                      </a:tcPr>
                    </a:tc>
                    <a:extLst>
                      <a:ext uri="{0D108BD9-81ED-4DB2-BD59-A6C34878D82A}">
                        <a16:rowId xmlns:a16="http://schemas.microsoft.com/office/drawing/2014/main" val="3029830476"/>
                      </a:ext>
                    </a:extLst>
                  </a:tr>
                  <a:tr h="370840">
                    <a:tc>
                      <a:txBody>
                        <a:bodyPr/>
                        <a:lstStyle/>
                        <a:p>
                          <a:pPr algn="ctr">
                            <a:defRPr sz="1800"/>
                          </a:pPr>
                          <a:r>
                            <a:rPr sz="1400"/>
                            <a:t>Apr-09</a:t>
                          </a:r>
                        </a:p>
                      </a:txBody>
                      <a:tcPr/>
                    </a:tc>
                    <a:tc>
                      <a:txBody>
                        <a:bodyPr/>
                        <a:lstStyle/>
                        <a:p>
                          <a:endParaRPr lang="en-US"/>
                        </a:p>
                      </a:txBody>
                      <a:tcPr>
                        <a:blipFill>
                          <a:blip r:embed="rId3"/>
                          <a:stretch>
                            <a:fillRect l="-100296" t="-800000" r="-444" b="-203279"/>
                          </a:stretch>
                        </a:blipFill>
                      </a:tcPr>
                    </a:tc>
                    <a:extLst>
                      <a:ext uri="{0D108BD9-81ED-4DB2-BD59-A6C34878D82A}">
                        <a16:rowId xmlns:a16="http://schemas.microsoft.com/office/drawing/2014/main" val="1893297781"/>
                      </a:ext>
                    </a:extLst>
                  </a:tr>
                  <a:tr h="370840">
                    <a:tc>
                      <a:txBody>
                        <a:bodyPr/>
                        <a:lstStyle/>
                        <a:p>
                          <a:pPr algn="ctr">
                            <a:defRPr sz="1800"/>
                          </a:pPr>
                          <a:r>
                            <a:rPr sz="1400"/>
                            <a:t>Jul-09</a:t>
                          </a:r>
                        </a:p>
                      </a:txBody>
                      <a:tcPr/>
                    </a:tc>
                    <a:tc>
                      <a:txBody>
                        <a:bodyPr/>
                        <a:lstStyle/>
                        <a:p>
                          <a:pPr algn="ctr"/>
                          <a:r>
                            <a:rPr sz="1400" dirty="0"/>
                            <a:t>1.5</a:t>
                          </a:r>
                          <a:endParaRPr sz="1400" dirty="0">
                            <a:latin typeface="Cambria Math"/>
                          </a:endParaRPr>
                        </a:p>
                      </a:txBody>
                      <a:tcPr/>
                    </a:tc>
                    <a:extLst>
                      <a:ext uri="{0D108BD9-81ED-4DB2-BD59-A6C34878D82A}">
                        <a16:rowId xmlns:a16="http://schemas.microsoft.com/office/drawing/2014/main" val="820719884"/>
                      </a:ext>
                    </a:extLst>
                  </a:tr>
                  <a:tr h="370840">
                    <a:tc>
                      <a:txBody>
                        <a:bodyPr/>
                        <a:lstStyle/>
                        <a:p>
                          <a:pPr algn="ctr">
                            <a:defRPr sz="1800"/>
                          </a:pPr>
                          <a:r>
                            <a:rPr sz="1400"/>
                            <a:t>Oct-09</a:t>
                          </a:r>
                        </a:p>
                      </a:txBody>
                      <a:tcPr/>
                    </a:tc>
                    <a:tc>
                      <a:txBody>
                        <a:bodyPr/>
                        <a:lstStyle/>
                        <a:p>
                          <a:pPr algn="ctr"/>
                          <a:r>
                            <a:rPr sz="1400" dirty="0"/>
                            <a:t>4.5</a:t>
                          </a:r>
                          <a:endParaRPr sz="1400" dirty="0">
                            <a:latin typeface="Cambria Math"/>
                          </a:endParaRPr>
                        </a:p>
                      </a:txBody>
                      <a:tcPr/>
                    </a:tc>
                    <a:extLst>
                      <a:ext uri="{0D108BD9-81ED-4DB2-BD59-A6C34878D82A}">
                        <a16:rowId xmlns:a16="http://schemas.microsoft.com/office/drawing/2014/main" val="1110758792"/>
                      </a:ext>
                    </a:extLst>
                  </a:tr>
                </a:tbl>
              </a:graphicData>
            </a:graphic>
          </p:graphicFrame>
        </mc:Fallback>
      </mc:AlternateContent>
    </p:spTree>
    <p:custDataLst>
      <p:tags r:id="rId1"/>
    </p:custDataLst>
    <p:extLst>
      <p:ext uri="{BB962C8B-B14F-4D97-AF65-F5344CB8AC3E}">
        <p14:creationId xmlns:p14="http://schemas.microsoft.com/office/powerpoint/2010/main" val="212835900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26"/>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D0D6F30F-5C47-4BF9-8C96-8F1FB04F2048}"/>
</file>

<file path=customXml/itemProps2.xml><?xml version="1.0" encoding="utf-8"?>
<ds:datastoreItem xmlns:ds="http://schemas.openxmlformats.org/officeDocument/2006/customXml" ds:itemID="{475F6207-A8CC-4D41-8937-8F4731B75D98}"/>
</file>

<file path=customXml/itemProps3.xml><?xml version="1.0" encoding="utf-8"?>
<ds:datastoreItem xmlns:ds="http://schemas.openxmlformats.org/officeDocument/2006/customXml" ds:itemID="{4604A12A-5582-4D06-B494-4BDA96DA4F59}"/>
</file>

<file path=docProps/app.xml><?xml version="1.0" encoding="utf-8"?>
<Properties xmlns="http://schemas.openxmlformats.org/officeDocument/2006/extended-properties" xmlns:vt="http://schemas.openxmlformats.org/officeDocument/2006/docPropsVTypes">
  <TotalTime>1939</TotalTime>
  <Words>1217</Words>
  <Application>Microsoft Office PowerPoint</Application>
  <PresentationFormat>On-screen Show (4:3)</PresentationFormat>
  <Paragraphs>305</Paragraphs>
  <Slides>26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26</vt:i4>
      </vt:variant>
    </vt:vector>
  </HeadingPairs>
  <TitlesOfParts>
    <vt:vector size="31" baseType="lpstr">
      <vt:lpstr>Cambria Math</vt:lpstr>
      <vt:lpstr>Courier New</vt:lpstr>
      <vt:lpstr>Calibri</vt:lpstr>
      <vt:lpstr>Arial</vt:lpstr>
      <vt:lpstr>Office Theme</vt:lpstr>
      <vt:lpstr>Section 2.4</vt:lpstr>
      <vt:lpstr>Definition: Time Series Data</vt:lpstr>
      <vt:lpstr>Definition: Stationary Process</vt:lpstr>
      <vt:lpstr>Definition: Nonstationary Process</vt:lpstr>
      <vt:lpstr>Example 1: Identifying a Time Series as Stationary or Nonstationary1</vt:lpstr>
      <vt:lpstr>Example 1: Identifying a Time Series as Stationary or Nonstationary2</vt:lpstr>
      <vt:lpstr>Example 1: Identifying a Time Series as Stationary or Nonstationary3</vt:lpstr>
      <vt:lpstr>Example 1: Identifying a Time Series as Stationary or Nonstationary4</vt:lpstr>
      <vt:lpstr>Example 1: Identifying a Time Series as Stationary or Nonstationary5</vt:lpstr>
      <vt:lpstr>Example 1: Identifying a Time Series as Stationary or Nonstationary6</vt:lpstr>
      <vt:lpstr>Example 1: Identifying a Time Series as Stationary or Nonstationary7</vt:lpstr>
      <vt:lpstr>Example 1: Identifying a Time Series as Stationary or Nonstationary8</vt:lpstr>
      <vt:lpstr>Example 1: Identifying a Time Series as Stationary or Nonstationary9</vt:lpstr>
      <vt:lpstr>Example 1: Identifying a Time Series as Stationary or Nonstationary10</vt:lpstr>
      <vt:lpstr>Example 1: Identifying a Time Series as Stationary or Nonstationary11</vt:lpstr>
      <vt:lpstr>Example 2: Identifying a Time Series as Stationary or Nonstationary1</vt:lpstr>
      <vt:lpstr>Example 2: Identifying a Time Series as Stationary or Nonstationary2</vt:lpstr>
      <vt:lpstr>Example 2: Identifying a Time Series as Stationary or Nonstationary3</vt:lpstr>
      <vt:lpstr>Example 2: Identifying a Time Series as Stationary or Nonstationary4</vt:lpstr>
      <vt:lpstr>Example 2: Identifying a Time Series as Stationary or Nonstationary5</vt:lpstr>
      <vt:lpstr>Example 3: Identifying a Time Series as Stationary or Nonstationary1</vt:lpstr>
      <vt:lpstr>Example 3: Identifying a Time Series as Stationary or Nonstationary2</vt:lpstr>
      <vt:lpstr>Example 3: Identifying a Time Series as Stationary or Nonstationary3</vt:lpstr>
      <vt:lpstr>Example 3: Identifying a Time Series as Stationary or Nonstationary4</vt:lpstr>
      <vt:lpstr>Example 3: Identifying a Time Series as Stationary or Nonstationary5</vt:lpstr>
      <vt:lpstr>Definition: Cross-Sectional Data</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Business Statistics, 2nd Edition - 2.4 - Time Series Data and Cross-Sectional Data</dc:title>
  <dc:creator>Hawkes Learning</dc:creator>
  <cp:lastModifiedBy>Sangeetha Pallikala</cp:lastModifiedBy>
  <cp:revision>152</cp:revision>
  <dcterms:created xsi:type="dcterms:W3CDTF">2013-04-26T14:43:13Z</dcterms:created>
  <dcterms:modified xsi:type="dcterms:W3CDTF">2025-09-12T11:35:04Z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A7EDF806-BEC1-4581-A866-8044C8D0F926</vt:lpwstr>
  </property>
  <property fmtid="{D5CDD505-2E9C-101B-9397-08002B2CF9AE}" pid="3" name="ArticulatePath">
    <vt:lpwstr>2.4 TIMECROSS_af in prog</vt:lpwstr>
  </property>
  <property fmtid="{D5CDD505-2E9C-101B-9397-08002B2CF9AE}" pid="4" name="ContentTypeId">
    <vt:lpwstr>0x010100B327C35045E9A749BE72BEEA1A150D0C</vt:lpwstr>
  </property>
  <property fmtid="{D5CDD505-2E9C-101B-9397-08002B2CF9AE}" pid="5" name="Order">
    <vt:r8>100</vt:r8>
  </property>
</Properties>
</file>