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7" r:id="rId3"/>
    <p:sldId id="277" r:id="rId4"/>
    <p:sldId id="278" r:id="rId5"/>
    <p:sldId id="279" r:id="rId6"/>
    <p:sldId id="280" r:id="rId7"/>
    <p:sldId id="281" r:id="rId8"/>
    <p:sldId id="282" r:id="rId9"/>
    <p:sldId id="258" r:id="rId10"/>
    <p:sldId id="259" r:id="rId11"/>
    <p:sldId id="274" r:id="rId12"/>
    <p:sldId id="261" r:id="rId13"/>
    <p:sldId id="262" r:id="rId14"/>
    <p:sldId id="263" r:id="rId15"/>
    <p:sldId id="264" r:id="rId16"/>
    <p:sldId id="275" r:id="rId17"/>
    <p:sldId id="276" r:id="rId18"/>
    <p:sldId id="265" r:id="rId19"/>
    <p:sldId id="267" r:id="rId20"/>
    <p:sldId id="273" r:id="rId21"/>
    <p:sldId id="268" r:id="rId22"/>
    <p:sldId id="269" r:id="rId23"/>
    <p:sldId id="271" r:id="rId24"/>
    <p:sldId id="272" r:id="rId25"/>
  </p:sldIdLst>
  <p:sldSz cx="9144000" cy="6858000" type="screen4x3"/>
  <p:notesSz cx="6858000" cy="9144000"/>
  <p:embeddedFontLst>
    <p:embeddedFont>
      <p:font typeface="Cambria Math" panose="02040503050406030204" pitchFamily="18" charset="0"/>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366092"/>
    <a:srgbClr val="000000"/>
    <a:srgbClr val="2D7D9F"/>
    <a:srgbClr val="0000FF"/>
    <a:srgbClr val="000099"/>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95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3.1</a:t>
            </a:r>
          </a:p>
        </p:txBody>
      </p:sp>
      <p:sp>
        <p:nvSpPr>
          <p:cNvPr id="2" name="Text Placeholder 1"/>
          <p:cNvSpPr>
            <a:spLocks noGrp="1"/>
          </p:cNvSpPr>
          <p:nvPr>
            <p:ph type="body" sz="quarter" idx="10"/>
          </p:nvPr>
        </p:nvSpPr>
        <p:spPr/>
        <p:txBody>
          <a:bodyPr/>
          <a:lstStyle/>
          <a:p>
            <a:pPr algn="ctr"/>
            <a:r>
              <a:t>Frequency Distributions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Creating a Frequency Distribution of Survey Responses</a:t>
            </a:r>
            <a:r>
              <a:rPr lang="en-US" dirty="0"/>
              <a:t>—Slide 2</a:t>
            </a:r>
            <a:endParaRPr dirty="0"/>
          </a:p>
        </p:txBody>
      </p:sp>
      <p:sp>
        <p:nvSpPr>
          <p:cNvPr id="5" name="TextBox 4">
            <a:extLst>
              <a:ext uri="{FF2B5EF4-FFF2-40B4-BE49-F238E27FC236}">
                <a16:creationId xmlns:a16="http://schemas.microsoft.com/office/drawing/2014/main" id="{8C48A818-E65A-FCC8-68D2-8B47D03CB4D7}"/>
              </a:ext>
            </a:extLst>
          </p:cNvPr>
          <p:cNvSpPr txBox="1"/>
          <p:nvPr/>
        </p:nvSpPr>
        <p:spPr>
          <a:xfrm>
            <a:off x="3048000" y="1139428"/>
            <a:ext cx="312420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3 – Survey Responses</a:t>
            </a:r>
            <a:endParaRPr lang="en-IN" b="1" dirty="0"/>
          </a:p>
        </p:txBody>
      </p:sp>
      <p:graphicFrame>
        <p:nvGraphicFramePr>
          <p:cNvPr id="3" name="Table Placeholder 2" descr="This table presents a list of common consumer complaints across several categories related to electronic devices, arranged in rows and columns. Each row seems to represent a separate user or feedback entry, identifying three main concerns per user.&#10;&#10;Row 1 includes: Cost of Device, Size and Weight, Excessive Heat from Device.&#10;Row 2 includes: Battery Life Too Short, Size and Weight, Cost of Device.&#10;Row 3 includes: Cost of Device, Battery Life Too Short, Excessive Heat from Device.&#10;Row 4 includes: Cost of Wireless Data Plan, Amount of Flash Memory Storage, Size and Weight.&#10;Row 5 includes: Cost of Device, Battery Life Too Short, Cost of Device.&#10;Row 6 includes: Amount of Flash Memory Storage, Cost of Device, Integration with Other Devices.&#10;Row 7 includes: Amount of Flash Memory Storage, Battery Life Too Short, Integration with Other Devices.&#10;&#10;The recurring issues include high device cost, short battery life, bulky size or weight, and challenges with memory and integration with other devices."/>
          <p:cNvGraphicFramePr>
            <a:graphicFrameLocks noGrp="1"/>
          </p:cNvGraphicFramePr>
          <p:nvPr>
            <p:ph type="tbl" sz="quarter" idx="10"/>
            <p:extLst>
              <p:ext uri="{D42A27DB-BD31-4B8C-83A1-F6EECF244321}">
                <p14:modId xmlns:p14="http://schemas.microsoft.com/office/powerpoint/2010/main" val="1689689695"/>
              </p:ext>
            </p:extLst>
          </p:nvPr>
        </p:nvGraphicFramePr>
        <p:xfrm>
          <a:off x="533400" y="1508760"/>
          <a:ext cx="8153400" cy="3383280"/>
        </p:xfrm>
        <a:graphic>
          <a:graphicData uri="http://schemas.openxmlformats.org/drawingml/2006/table">
            <a:tbl>
              <a:tblPr firstRow="1" bandRow="1">
                <a:tableStyleId>{2D5ABB26-0587-4C30-8999-92F81FD0307C}</a:tableStyleId>
              </a:tblPr>
              <a:tblGrid>
                <a:gridCol w="2717800">
                  <a:extLst>
                    <a:ext uri="{9D8B030D-6E8A-4147-A177-3AD203B41FA5}">
                      <a16:colId xmlns:a16="http://schemas.microsoft.com/office/drawing/2014/main" val="20000"/>
                    </a:ext>
                  </a:extLst>
                </a:gridCol>
                <a:gridCol w="2717800">
                  <a:extLst>
                    <a:ext uri="{9D8B030D-6E8A-4147-A177-3AD203B41FA5}">
                      <a16:colId xmlns:a16="http://schemas.microsoft.com/office/drawing/2014/main" val="20001"/>
                    </a:ext>
                  </a:extLst>
                </a:gridCol>
                <a:gridCol w="2717800">
                  <a:extLst>
                    <a:ext uri="{9D8B030D-6E8A-4147-A177-3AD203B41FA5}">
                      <a16:colId xmlns:a16="http://schemas.microsoft.com/office/drawing/2014/main" val="20002"/>
                    </a:ext>
                  </a:extLst>
                </a:gridCol>
              </a:tblGrid>
              <a:tr h="355566">
                <a:tc>
                  <a:txBody>
                    <a:bodyPr/>
                    <a:lstStyle/>
                    <a:p>
                      <a:pPr algn="ctr">
                        <a:defRPr sz="1800"/>
                      </a:pPr>
                      <a:r>
                        <a:rPr dirty="0"/>
                        <a:t>Cost of Device</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Size/Weight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Excessive Heat from Device</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55566">
                <a:tc>
                  <a:txBody>
                    <a:bodyPr/>
                    <a:lstStyle/>
                    <a:p>
                      <a:pPr algn="ctr">
                        <a:defRPr sz="1800"/>
                      </a:pPr>
                      <a:r>
                        <a:rPr dirty="0"/>
                        <a:t>Battery Life Too Short</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Size/Weight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Cost of Device</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55566">
                <a:tc>
                  <a:txBody>
                    <a:bodyPr/>
                    <a:lstStyle/>
                    <a:p>
                      <a:pPr algn="ctr">
                        <a:defRPr sz="1800"/>
                      </a:pPr>
                      <a:r>
                        <a:rPr dirty="0"/>
                        <a:t>Cost of Device</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Battery Life Too Short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Excessive Heat from Device</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13717">
                <a:tc>
                  <a:txBody>
                    <a:bodyPr/>
                    <a:lstStyle/>
                    <a:p>
                      <a:pPr algn="ctr">
                        <a:defRPr sz="1800"/>
                      </a:pPr>
                      <a:r>
                        <a:t>Cost of Wireless Data Plan</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Amount of Flash Memory Storage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Size/Weight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55566">
                <a:tc>
                  <a:txBody>
                    <a:bodyPr/>
                    <a:lstStyle/>
                    <a:p>
                      <a:pPr algn="ctr">
                        <a:defRPr sz="1800"/>
                      </a:pPr>
                      <a:r>
                        <a:t>Cost of Device</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Battery Life Too Short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Cost of Device</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613717">
                <a:tc>
                  <a:txBody>
                    <a:bodyPr/>
                    <a:lstStyle/>
                    <a:p>
                      <a:pPr algn="ctr">
                        <a:defRPr sz="1800"/>
                      </a:pPr>
                      <a:r>
                        <a:rPr dirty="0"/>
                        <a:t>Amount of Flash Memory Storage</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Cost of Device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Integration with Other Devices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13717">
                <a:tc>
                  <a:txBody>
                    <a:bodyPr/>
                    <a:lstStyle/>
                    <a:p>
                      <a:pPr algn="ctr">
                        <a:defRPr sz="1800"/>
                      </a:pPr>
                      <a:r>
                        <a:rPr dirty="0"/>
                        <a:t>Amount of Flash Memory Storage</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Battery Life Too Short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Integration with Other Devices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0EFDF-7573-4068-BE55-44232F586E33}"/>
              </a:ext>
            </a:extLst>
          </p:cNvPr>
          <p:cNvSpPr>
            <a:spLocks noGrp="1"/>
          </p:cNvSpPr>
          <p:nvPr>
            <p:ph type="title"/>
          </p:nvPr>
        </p:nvSpPr>
        <p:spPr/>
        <p:txBody>
          <a:bodyPr/>
          <a:lstStyle/>
          <a:p>
            <a:r>
              <a:rPr lang="en-US" dirty="0"/>
              <a:t>Example 1: Creating a Frequency Distribution of Survey Responses—Slide 3</a:t>
            </a:r>
            <a:endParaRPr lang="en-IN" dirty="0"/>
          </a:p>
        </p:txBody>
      </p:sp>
      <p:sp>
        <p:nvSpPr>
          <p:cNvPr id="3" name="TextBox 2">
            <a:extLst>
              <a:ext uri="{FF2B5EF4-FFF2-40B4-BE49-F238E27FC236}">
                <a16:creationId xmlns:a16="http://schemas.microsoft.com/office/drawing/2014/main" id="{AAB174DD-7F14-60D3-4C5A-6D046298D14F}"/>
              </a:ext>
            </a:extLst>
          </p:cNvPr>
          <p:cNvSpPr txBox="1"/>
          <p:nvPr/>
        </p:nvSpPr>
        <p:spPr>
          <a:xfrm>
            <a:off x="3148409" y="1126093"/>
            <a:ext cx="2770982"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3 – Survey Responses</a:t>
            </a:r>
            <a:endParaRPr lang="en-IN" b="1" dirty="0"/>
          </a:p>
        </p:txBody>
      </p:sp>
      <p:graphicFrame>
        <p:nvGraphicFramePr>
          <p:cNvPr id="4" name="Table Placeholder 2" descr="This table lists specific consumer concerns related to electronic devices, grouped in three columns per row. Each row represents a different user's top three complaints.&#10;&#10;Row 1 includes: Cost of Wireless Data Plan, Cost of Device, Excessive Heat from Device.&#10;Row 2 includes: Amount of Flash Memory Storage, Cost of Wireless Data Plan, Cost of Device.&#10;Row 3 includes: Cost of Device, Battery Life Too Short, Cost of Wireless Data Plan.&#10;&#10;Common recurring issues across the table are the cost of the device, cost of the wireless data plan, and performance-related concerns such as excessive heat and battery life.&#10;">
            <a:extLst>
              <a:ext uri="{FF2B5EF4-FFF2-40B4-BE49-F238E27FC236}">
                <a16:creationId xmlns:a16="http://schemas.microsoft.com/office/drawing/2014/main" id="{63C39737-B90D-4490-98E4-36EB83B29DCA}"/>
              </a:ext>
            </a:extLst>
          </p:cNvPr>
          <p:cNvGraphicFramePr>
            <a:graphicFrameLocks noGrp="1"/>
          </p:cNvGraphicFramePr>
          <p:nvPr>
            <p:ph type="tbl" sz="quarter" idx="10"/>
            <p:extLst>
              <p:ext uri="{D42A27DB-BD31-4B8C-83A1-F6EECF244321}">
                <p14:modId xmlns:p14="http://schemas.microsoft.com/office/powerpoint/2010/main" val="2419823152"/>
              </p:ext>
            </p:extLst>
          </p:nvPr>
        </p:nvGraphicFramePr>
        <p:xfrm>
          <a:off x="457200" y="1524000"/>
          <a:ext cx="8229600" cy="1381760"/>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a:pPr>
                      <a:r>
                        <a:rPr dirty="0"/>
                        <a:t>Cost of Wireless Data Plan</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Cost of Device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Excessive Heat from Device</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defRPr sz="1800"/>
                      </a:pPr>
                      <a:r>
                        <a:rPr dirty="0"/>
                        <a:t>Amount of Flash Memory Storage</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Cost of Wireless Data Plan</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Cost of Device</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defRPr sz="1800"/>
                      </a:pPr>
                      <a:r>
                        <a:t>Cost of Device</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t>Battery Life Too Short</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Cost of Wireless Data Plan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5" name="TextBox 4">
            <a:extLst>
              <a:ext uri="{FF2B5EF4-FFF2-40B4-BE49-F238E27FC236}">
                <a16:creationId xmlns:a16="http://schemas.microsoft.com/office/drawing/2014/main" id="{27BD39D3-EDEB-424A-B0B7-E7CE6E4D0390}"/>
              </a:ext>
            </a:extLst>
          </p:cNvPr>
          <p:cNvSpPr txBox="1"/>
          <p:nvPr/>
        </p:nvSpPr>
        <p:spPr>
          <a:xfrm>
            <a:off x="533400" y="3200400"/>
            <a:ext cx="8001000" cy="646331"/>
          </a:xfrm>
          <a:prstGeom prst="rect">
            <a:avLst/>
          </a:prstGeom>
          <a:noFill/>
        </p:spPr>
        <p:txBody>
          <a:bodyPr wrap="square">
            <a:spAutoFit/>
          </a:bodyPr>
          <a:lstStyle/>
          <a:p>
            <a:r>
              <a:rPr lang="en-US" sz="1800" dirty="0"/>
              <a:t>Create a frequency distribution using the data in Table 3 to summarize what iPad owners dislike about their devices.</a:t>
            </a:r>
          </a:p>
        </p:txBody>
      </p:sp>
    </p:spTree>
    <p:extLst>
      <p:ext uri="{BB962C8B-B14F-4D97-AF65-F5344CB8AC3E}">
        <p14:creationId xmlns:p14="http://schemas.microsoft.com/office/powerpoint/2010/main" val="2233617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Creating a Frequency Distribution of Survey Responses</a:t>
            </a:r>
            <a:r>
              <a:rPr lang="en-US" dirty="0"/>
              <a:t>—Slide 4</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Examining the table of responses, one can see that there are seven responses (or categories) that were given by the </a:t>
            </a:r>
            <a:r>
              <a:rPr sz="2800" dirty="0">
                <a:latin typeface="Cambria Math"/>
              </a:rPr>
              <a:t>30</a:t>
            </a:r>
            <a:r>
              <a:rPr sz="2800" dirty="0"/>
              <a:t> new iPad owners. Summarizing the responses in a table (by counting the number of times that each reason was given), we can create a frequency distribution.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Creating a Frequency Distribution of Survey Responses</a:t>
            </a:r>
            <a:r>
              <a:rPr lang="en-US" dirty="0"/>
              <a:t>—Slide 5</a:t>
            </a:r>
            <a:endParaRPr dirty="0"/>
          </a:p>
        </p:txBody>
      </p:sp>
      <p:sp>
        <p:nvSpPr>
          <p:cNvPr id="5" name="TextBox 4">
            <a:extLst>
              <a:ext uri="{FF2B5EF4-FFF2-40B4-BE49-F238E27FC236}">
                <a16:creationId xmlns:a16="http://schemas.microsoft.com/office/drawing/2014/main" id="{51196BDE-AF24-3741-E472-6679A2F35BBC}"/>
              </a:ext>
            </a:extLst>
          </p:cNvPr>
          <p:cNvSpPr txBox="1"/>
          <p:nvPr/>
        </p:nvSpPr>
        <p:spPr>
          <a:xfrm>
            <a:off x="1958975" y="1163445"/>
            <a:ext cx="522605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1F497D"/>
                </a:solidFill>
                <a:effectLst/>
                <a:uLnTx/>
                <a:uFillTx/>
                <a:latin typeface="Calibri"/>
                <a:ea typeface="+mn-ea"/>
                <a:cs typeface="+mn-cs"/>
              </a:rPr>
              <a:t>Table 4 – Frequency Distribution of Survey Responses</a:t>
            </a:r>
            <a:endParaRPr lang="en-IN" dirty="0">
              <a:solidFill>
                <a:srgbClr val="1F497D"/>
              </a:solidFill>
            </a:endParaRPr>
          </a:p>
        </p:txBody>
      </p:sp>
      <p:graphicFrame>
        <p:nvGraphicFramePr>
          <p:cNvPr id="3" name="Table Placeholder 2" descr="This table summarizes the frequency of survey responses regarding concerns with a device.&#10;This contains responses and frequency in two columns.&#10;Row Wise: The most reported issue is Cost of Device, mentioned 9 times, followed by Battery Life Too Short with 5 mentions. Cost of Wireless Data Plan and Amount of Flash Memory Storage were each cited 4 times. Size/Weight and Excessive Heat from Device appeared 3 times each, while Integration with Other Devices was mentioned 2 times. Overall, cost-related issues were the most common concerns among respondents."/>
          <p:cNvGraphicFramePr>
            <a:graphicFrameLocks noGrp="1"/>
          </p:cNvGraphicFramePr>
          <p:nvPr>
            <p:ph type="tbl" sz="quarter" idx="10"/>
            <p:extLst>
              <p:ext uri="{D42A27DB-BD31-4B8C-83A1-F6EECF244321}">
                <p14:modId xmlns:p14="http://schemas.microsoft.com/office/powerpoint/2010/main" val="449586643"/>
              </p:ext>
            </p:extLst>
          </p:nvPr>
        </p:nvGraphicFramePr>
        <p:xfrm>
          <a:off x="457200" y="1539240"/>
          <a:ext cx="8229600" cy="29667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Response</a:t>
                      </a:r>
                    </a:p>
                  </a:txBody>
                  <a:tcPr/>
                </a:tc>
                <a:tc>
                  <a:txBody>
                    <a:bodyPr/>
                    <a:lstStyle/>
                    <a:p>
                      <a:pPr algn="ctr">
                        <a:defRPr sz="1800" b="1"/>
                      </a:pPr>
                      <a:r>
                        <a:rPr dirty="0"/>
                        <a:t>Frequency</a:t>
                      </a:r>
                    </a:p>
                  </a:txBody>
                  <a:tcPr/>
                </a:tc>
                <a:extLst>
                  <a:ext uri="{0D108BD9-81ED-4DB2-BD59-A6C34878D82A}">
                    <a16:rowId xmlns:a16="http://schemas.microsoft.com/office/drawing/2014/main" val="10001"/>
                  </a:ext>
                </a:extLst>
              </a:tr>
              <a:tr h="370840">
                <a:tc>
                  <a:txBody>
                    <a:bodyPr/>
                    <a:lstStyle/>
                    <a:p>
                      <a:pPr algn="ctr">
                        <a:defRPr sz="1800"/>
                      </a:pPr>
                      <a:r>
                        <a:t>Cost of Device</a:t>
                      </a:r>
                    </a:p>
                  </a:txBody>
                  <a:tcPr/>
                </a:tc>
                <a:tc>
                  <a:txBody>
                    <a:bodyPr/>
                    <a:lstStyle/>
                    <a:p>
                      <a:pPr algn="ctr"/>
                      <a:r>
                        <a:rPr sz="1800"/>
                        <a:t>9</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rPr dirty="0"/>
                        <a:t>Battery Life Too Short</a:t>
                      </a:r>
                    </a:p>
                  </a:txBody>
                  <a:tcPr/>
                </a:tc>
                <a:tc>
                  <a:txBody>
                    <a:bodyPr/>
                    <a:lstStyle/>
                    <a:p>
                      <a:pPr algn="ctr"/>
                      <a:r>
                        <a:rPr sz="1800"/>
                        <a:t>5</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Cost of Wireless Data Plan</a:t>
                      </a:r>
                    </a:p>
                  </a:txBody>
                  <a:tcPr/>
                </a:tc>
                <a:tc>
                  <a:txBody>
                    <a:bodyPr/>
                    <a:lstStyle/>
                    <a:p>
                      <a:pPr algn="ctr"/>
                      <a:r>
                        <a:rPr sz="1800"/>
                        <a:t>4</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Amount of Flash Memory Storage</a:t>
                      </a:r>
                    </a:p>
                  </a:txBody>
                  <a:tcPr/>
                </a:tc>
                <a:tc>
                  <a:txBody>
                    <a:bodyPr/>
                    <a:lstStyle/>
                    <a:p>
                      <a:pPr algn="ctr"/>
                      <a:r>
                        <a:rPr sz="1800"/>
                        <a:t>4</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t>Size/Weight</a:t>
                      </a:r>
                    </a:p>
                  </a:txBody>
                  <a:tcPr/>
                </a:tc>
                <a:tc>
                  <a:txBody>
                    <a:bodyPr/>
                    <a:lstStyle/>
                    <a:p>
                      <a:pPr algn="ctr"/>
                      <a:r>
                        <a:rPr sz="1800"/>
                        <a:t>3</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defRPr sz="1800"/>
                      </a:pPr>
                      <a:r>
                        <a:t>Excessive Heat from Device</a:t>
                      </a:r>
                    </a:p>
                  </a:txBody>
                  <a:tcPr/>
                </a:tc>
                <a:tc>
                  <a:txBody>
                    <a:bodyPr/>
                    <a:lstStyle/>
                    <a:p>
                      <a:pPr algn="ctr"/>
                      <a:r>
                        <a:rPr sz="1800"/>
                        <a:t>3</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defRPr sz="1800"/>
                      </a:pPr>
                      <a:r>
                        <a:t>Integration with Other Devices</a:t>
                      </a:r>
                    </a:p>
                  </a:txBody>
                  <a:tcPr/>
                </a:tc>
                <a:tc>
                  <a:txBody>
                    <a:bodyPr/>
                    <a:lstStyle/>
                    <a:p>
                      <a:pPr algn="ctr"/>
                      <a:r>
                        <a:rPr sz="1800" dirty="0"/>
                        <a:t>2</a:t>
                      </a:r>
                      <a:endParaRPr sz="1800" dirty="0">
                        <a:latin typeface="Cambria Math"/>
                      </a:endParaRP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Creating a Frequency Distribution of Survey Responses</a:t>
            </a:r>
            <a:r>
              <a:rPr lang="en-US" dirty="0"/>
              <a:t>—Slide 6</a:t>
            </a:r>
            <a:endParaRPr dirty="0"/>
          </a:p>
        </p:txBody>
      </p:sp>
      <p:sp>
        <p:nvSpPr>
          <p:cNvPr id="3" name="Text Placeholder 2"/>
          <p:cNvSpPr>
            <a:spLocks noGrp="1"/>
          </p:cNvSpPr>
          <p:nvPr>
            <p:ph type="body" sz="quarter" idx="10"/>
          </p:nvPr>
        </p:nvSpPr>
        <p:spPr/>
        <p:txBody>
          <a:bodyPr>
            <a:normAutofit/>
          </a:bodyPr>
          <a:lstStyle/>
          <a:p>
            <a:r>
              <a:rPr sz="2800"/>
              <a:t>The frequency distribution makes it easy to see the greatest concern for iPad owners. From the table, it is evident that in spite of the anticipation and the rush for many consumers to purchase the new iPad, the cost of the device was the number one reason that new owners disliked it. We can also see that iPad integration with other devices is not much of a concern for new customers. These conclusions would have been much more difficult to make if we considered the raw data alone without consolidating the responses into a frequency distribution.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A Model to Determine Virtual Security Practices</a:t>
            </a:r>
            <a:r>
              <a:rPr lang="en-US" dirty="0"/>
              <a:t>—Slide 1</a:t>
            </a:r>
            <a:endParaRPr dirty="0"/>
          </a:p>
        </p:txBody>
      </p:sp>
      <p:sp>
        <p:nvSpPr>
          <p:cNvPr id="3" name="Text Placeholder 2"/>
          <p:cNvSpPr>
            <a:spLocks noGrp="1"/>
          </p:cNvSpPr>
          <p:nvPr>
            <p:ph type="body" sz="quarter" idx="10"/>
          </p:nvPr>
        </p:nvSpPr>
        <p:spPr/>
        <p:txBody>
          <a:bodyPr>
            <a:normAutofit lnSpcReduction="10000"/>
          </a:bodyPr>
          <a:lstStyle/>
          <a:p>
            <a:r>
              <a:rPr sz="2800" dirty="0"/>
              <a:t>Our increased reliance on digital information and our expansive use of the Internet for a steadily rising number of tasks requires that more emphasis be placed on digital information security. The importance of securing digital information is apparent but the success in persuading individual users to adopt and utilize tools to improve security has been arguably more difficult. A recent study conducted by Information Security Associates wanted to determine the extent to which students are aware of security measures available to protect personal information on their computers and the importance of such measures.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5F8F8-803F-4BC9-8537-6A3F19D22F7E}"/>
              </a:ext>
            </a:extLst>
          </p:cNvPr>
          <p:cNvSpPr>
            <a:spLocks noGrp="1"/>
          </p:cNvSpPr>
          <p:nvPr>
            <p:ph type="title"/>
          </p:nvPr>
        </p:nvSpPr>
        <p:spPr/>
        <p:txBody>
          <a:bodyPr/>
          <a:lstStyle/>
          <a:p>
            <a:r>
              <a:rPr lang="en-US" dirty="0"/>
              <a:t>Example 2: A Model to Determine Virtual Security Practices—Slide 2</a:t>
            </a:r>
            <a:endParaRPr lang="en-IN" dirty="0"/>
          </a:p>
        </p:txBody>
      </p:sp>
      <p:sp>
        <p:nvSpPr>
          <p:cNvPr id="3" name="Text Placeholder 2">
            <a:extLst>
              <a:ext uri="{FF2B5EF4-FFF2-40B4-BE49-F238E27FC236}">
                <a16:creationId xmlns:a16="http://schemas.microsoft.com/office/drawing/2014/main" id="{7D309228-6409-433A-8FC2-55F0CD82A1DC}"/>
              </a:ext>
            </a:extLst>
          </p:cNvPr>
          <p:cNvSpPr>
            <a:spLocks noGrp="1"/>
          </p:cNvSpPr>
          <p:nvPr>
            <p:ph type="body" sz="quarter" idx="10"/>
          </p:nvPr>
        </p:nvSpPr>
        <p:spPr/>
        <p:txBody>
          <a:bodyPr/>
          <a:lstStyle/>
          <a:p>
            <a:r>
              <a:rPr lang="en-US" sz="2800" dirty="0"/>
              <a:t>One of the survey items was, "I am aware that there are measures that I can take to help protect my personal information on my personal computer." The frequency of each response category is shown in</a:t>
            </a:r>
            <a:br>
              <a:rPr lang="en-US" sz="2800" dirty="0"/>
            </a:br>
            <a:r>
              <a:rPr lang="en-US" sz="2800" dirty="0"/>
              <a:t>Table 5. The frequency distribution for the second item, "I am aware that I can reduce exposure to system compromise by restricting who uses my personal computer," is given in Table 6. </a:t>
            </a:r>
            <a:endParaRPr lang="en-IN" dirty="0"/>
          </a:p>
        </p:txBody>
      </p:sp>
    </p:spTree>
    <p:extLst>
      <p:ext uri="{BB962C8B-B14F-4D97-AF65-F5344CB8AC3E}">
        <p14:creationId xmlns:p14="http://schemas.microsoft.com/office/powerpoint/2010/main" val="2768761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842C9-529F-4AF1-A432-309A5AC88F15}"/>
              </a:ext>
            </a:extLst>
          </p:cNvPr>
          <p:cNvSpPr>
            <a:spLocks noGrp="1"/>
          </p:cNvSpPr>
          <p:nvPr>
            <p:ph type="title"/>
          </p:nvPr>
        </p:nvSpPr>
        <p:spPr/>
        <p:txBody>
          <a:bodyPr/>
          <a:lstStyle/>
          <a:p>
            <a:r>
              <a:rPr lang="en-US" dirty="0"/>
              <a:t>Example 2: A Model to Determine Virtual Security Practices—Slide 3</a:t>
            </a:r>
            <a:endParaRPr lang="en-IN" dirty="0"/>
          </a:p>
        </p:txBody>
      </p:sp>
      <p:sp>
        <p:nvSpPr>
          <p:cNvPr id="3" name="Text Placeholder 2">
            <a:extLst>
              <a:ext uri="{FF2B5EF4-FFF2-40B4-BE49-F238E27FC236}">
                <a16:creationId xmlns:a16="http://schemas.microsoft.com/office/drawing/2014/main" id="{B80A0300-D9F0-47E3-96C1-98526DF91E12}"/>
              </a:ext>
            </a:extLst>
          </p:cNvPr>
          <p:cNvSpPr>
            <a:spLocks noGrp="1"/>
          </p:cNvSpPr>
          <p:nvPr>
            <p:ph type="body" sz="quarter" idx="10"/>
          </p:nvPr>
        </p:nvSpPr>
        <p:spPr/>
        <p:txBody>
          <a:bodyPr/>
          <a:lstStyle/>
          <a:p>
            <a:r>
              <a:rPr lang="en-US" sz="2800" dirty="0"/>
              <a:t>The summary tables are much more informative than looking at more than a thousand observations for each question (note that the number of observations for each question is different because every student did not answer every question on the survey).</a:t>
            </a:r>
            <a:endParaRPr lang="en-IN" dirty="0"/>
          </a:p>
        </p:txBody>
      </p:sp>
    </p:spTree>
    <p:extLst>
      <p:ext uri="{BB962C8B-B14F-4D97-AF65-F5344CB8AC3E}">
        <p14:creationId xmlns:p14="http://schemas.microsoft.com/office/powerpoint/2010/main" val="3434561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A Model to Determine Virtual Security Practices</a:t>
            </a:r>
            <a:r>
              <a:rPr lang="en-US" dirty="0"/>
              <a:t>—Slide 4</a:t>
            </a:r>
            <a:endParaRPr dirty="0"/>
          </a:p>
        </p:txBody>
      </p:sp>
      <p:sp>
        <p:nvSpPr>
          <p:cNvPr id="5" name="TextBox 4">
            <a:extLst>
              <a:ext uri="{FF2B5EF4-FFF2-40B4-BE49-F238E27FC236}">
                <a16:creationId xmlns:a16="http://schemas.microsoft.com/office/drawing/2014/main" id="{91EDF7FE-2266-A715-A157-5498A1ADBA68}"/>
              </a:ext>
            </a:extLst>
          </p:cNvPr>
          <p:cNvSpPr txBox="1"/>
          <p:nvPr/>
        </p:nvSpPr>
        <p:spPr>
          <a:xfrm>
            <a:off x="2247900" y="1143946"/>
            <a:ext cx="4648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1F497D"/>
                </a:solidFill>
                <a:effectLst/>
                <a:uLnTx/>
                <a:uFillTx/>
                <a:latin typeface="Calibri"/>
                <a:ea typeface="+mn-ea"/>
                <a:cs typeface="+mn-cs"/>
              </a:rPr>
              <a:t>Table 5 – Frequency Distribution of Responses</a:t>
            </a:r>
            <a:endParaRPr lang="en-IN" dirty="0">
              <a:solidFill>
                <a:srgbClr val="1F497D"/>
              </a:solidFill>
            </a:endParaRPr>
          </a:p>
        </p:txBody>
      </p:sp>
      <p:sp>
        <p:nvSpPr>
          <p:cNvPr id="7" name="TextBox 6">
            <a:extLst>
              <a:ext uri="{FF2B5EF4-FFF2-40B4-BE49-F238E27FC236}">
                <a16:creationId xmlns:a16="http://schemas.microsoft.com/office/drawing/2014/main" id="{CAA2EB18-0098-AA47-7F3E-D47B4E48B10B}"/>
              </a:ext>
            </a:extLst>
          </p:cNvPr>
          <p:cNvSpPr txBox="1"/>
          <p:nvPr/>
        </p:nvSpPr>
        <p:spPr>
          <a:xfrm>
            <a:off x="609600" y="1507589"/>
            <a:ext cx="7924800"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1"/>
            </a:pPr>
            <a:r>
              <a:rPr kumimoji="0" lang="en-US" sz="1800" b="1" i="0" u="none" strike="noStrike" kern="1200" cap="none" spc="0" normalizeH="0" baseline="0" noProof="0" dirty="0">
                <a:ln>
                  <a:noFill/>
                </a:ln>
                <a:solidFill>
                  <a:srgbClr val="366092"/>
                </a:solidFill>
                <a:effectLst/>
                <a:uLnTx/>
                <a:uFillTx/>
                <a:latin typeface="Calibri"/>
                <a:ea typeface="+mn-ea"/>
                <a:cs typeface="+mn-cs"/>
              </a:rPr>
              <a:t>"I am aware that there are measures that I can take to help protect my personal information on my personal computer."</a:t>
            </a:r>
          </a:p>
        </p:txBody>
      </p:sp>
      <p:graphicFrame>
        <p:nvGraphicFramePr>
          <p:cNvPr id="3" name="Table Placeholder 2" descr="This table contains five response categories and their corresponding frequencies.&#10;&#10;The majority of respondents strongly agree (419), followed by those who slightly agree (327). A total of 250 respondents selected neutral, while 124 slightly disagreed, and 85 strongly disagreed. Overall, the results show that most participants acknowledge awareness of personal information protection measures, with agreement responses far outnumbering disagreement."/>
          <p:cNvGraphicFramePr>
            <a:graphicFrameLocks noGrp="1"/>
          </p:cNvGraphicFramePr>
          <p:nvPr>
            <p:ph type="tbl" sz="quarter" idx="10"/>
            <p:extLst>
              <p:ext uri="{D42A27DB-BD31-4B8C-83A1-F6EECF244321}">
                <p14:modId xmlns:p14="http://schemas.microsoft.com/office/powerpoint/2010/main" val="1307755955"/>
              </p:ext>
            </p:extLst>
          </p:nvPr>
        </p:nvGraphicFramePr>
        <p:xfrm>
          <a:off x="457200" y="215392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a:pPr>
                      <a:r>
                        <a:rPr dirty="0"/>
                        <a:t>Strongly Agree</a:t>
                      </a:r>
                    </a:p>
                  </a:txBody>
                  <a:tcPr/>
                </a:tc>
                <a:tc>
                  <a:txBody>
                    <a:bodyPr/>
                    <a:lstStyle/>
                    <a:p>
                      <a:pPr algn="ctr"/>
                      <a:r>
                        <a:rPr sz="1800" dirty="0"/>
                        <a:t>419</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rPr dirty="0"/>
                        <a:t>Slightly Agree</a:t>
                      </a:r>
                    </a:p>
                  </a:txBody>
                  <a:tcPr/>
                </a:tc>
                <a:tc>
                  <a:txBody>
                    <a:bodyPr/>
                    <a:lstStyle/>
                    <a:p>
                      <a:pPr algn="ctr"/>
                      <a:r>
                        <a:rPr sz="1800" dirty="0"/>
                        <a:t>327</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Neutral</a:t>
                      </a:r>
                    </a:p>
                  </a:txBody>
                  <a:tcPr/>
                </a:tc>
                <a:tc>
                  <a:txBody>
                    <a:bodyPr/>
                    <a:lstStyle/>
                    <a:p>
                      <a:pPr algn="ctr"/>
                      <a:r>
                        <a:rPr sz="1800"/>
                        <a:t>250</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Slightly Disagree</a:t>
                      </a:r>
                    </a:p>
                  </a:txBody>
                  <a:tcPr/>
                </a:tc>
                <a:tc>
                  <a:txBody>
                    <a:bodyPr/>
                    <a:lstStyle/>
                    <a:p>
                      <a:pPr algn="ctr"/>
                      <a:r>
                        <a:rPr sz="1800"/>
                        <a:t>124</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t>Strongly Disagree</a:t>
                      </a:r>
                    </a:p>
                  </a:txBody>
                  <a:tcPr/>
                </a:tc>
                <a:tc>
                  <a:txBody>
                    <a:bodyPr/>
                    <a:lstStyle/>
                    <a:p>
                      <a:pPr algn="ctr"/>
                      <a:r>
                        <a:rPr sz="1800" dirty="0"/>
                        <a:t>85</a:t>
                      </a:r>
                      <a:endParaRPr sz="1800"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A Model to Determine Virtual Security Practices</a:t>
            </a:r>
            <a:r>
              <a:rPr lang="en-US" dirty="0"/>
              <a:t>—Slide 5</a:t>
            </a:r>
            <a:endParaRPr dirty="0"/>
          </a:p>
        </p:txBody>
      </p:sp>
      <p:sp>
        <p:nvSpPr>
          <p:cNvPr id="5" name="TextBox 4">
            <a:extLst>
              <a:ext uri="{FF2B5EF4-FFF2-40B4-BE49-F238E27FC236}">
                <a16:creationId xmlns:a16="http://schemas.microsoft.com/office/drawing/2014/main" id="{AC0DDF4D-9E22-BF56-BBD2-AF878C102717}"/>
              </a:ext>
            </a:extLst>
          </p:cNvPr>
          <p:cNvSpPr txBox="1"/>
          <p:nvPr/>
        </p:nvSpPr>
        <p:spPr>
          <a:xfrm>
            <a:off x="2285999" y="1100851"/>
            <a:ext cx="4572002"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1F497D"/>
                </a:solidFill>
                <a:effectLst/>
                <a:uLnTx/>
                <a:uFillTx/>
                <a:latin typeface="Calibri"/>
                <a:ea typeface="+mn-ea"/>
                <a:cs typeface="+mn-cs"/>
              </a:rPr>
              <a:t>Table 6 – Frequency Distribution of Responses</a:t>
            </a:r>
            <a:endParaRPr lang="en-IN" dirty="0">
              <a:solidFill>
                <a:srgbClr val="1F497D"/>
              </a:solidFill>
            </a:endParaRPr>
          </a:p>
        </p:txBody>
      </p:sp>
      <p:sp>
        <p:nvSpPr>
          <p:cNvPr id="7" name="TextBox 6">
            <a:extLst>
              <a:ext uri="{FF2B5EF4-FFF2-40B4-BE49-F238E27FC236}">
                <a16:creationId xmlns:a16="http://schemas.microsoft.com/office/drawing/2014/main" id="{92CF13F5-0D2C-10F3-7213-BBFB0FF5D061}"/>
              </a:ext>
            </a:extLst>
          </p:cNvPr>
          <p:cNvSpPr txBox="1"/>
          <p:nvPr/>
        </p:nvSpPr>
        <p:spPr>
          <a:xfrm>
            <a:off x="609600" y="1508283"/>
            <a:ext cx="7924800"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1"/>
            </a:pPr>
            <a:r>
              <a:rPr kumimoji="0" lang="en-US" sz="1800" b="1" i="0" u="none" strike="noStrike" kern="1200" cap="none" spc="0" normalizeH="0" baseline="0" noProof="0" dirty="0">
                <a:ln>
                  <a:noFill/>
                </a:ln>
                <a:solidFill>
                  <a:srgbClr val="366092"/>
                </a:solidFill>
                <a:effectLst/>
                <a:uLnTx/>
                <a:uFillTx/>
                <a:latin typeface="Calibri"/>
                <a:ea typeface="+mn-ea"/>
                <a:cs typeface="+mn-cs"/>
              </a:rPr>
              <a:t>"I am aware that I can reduce exposure to system compromise by restricting who uses my personal computer."</a:t>
            </a:r>
          </a:p>
        </p:txBody>
      </p:sp>
      <p:graphicFrame>
        <p:nvGraphicFramePr>
          <p:cNvPr id="3" name="Table Placeholder 2" descr="This table includes five response categories with corresponding frequencies.&#10;&#10;The largest group of respondents strongly agree (520), followed by slightly agree (435). 310 respondents chose neutral, while 115 slightly disagreed, and 90 strongly disagreed. Overall, the majority of participants express agreement, indicating strong awareness of the importance of limiting access to their personal computers as a security measure."/>
          <p:cNvGraphicFramePr>
            <a:graphicFrameLocks noGrp="1"/>
          </p:cNvGraphicFramePr>
          <p:nvPr>
            <p:ph type="tbl" sz="quarter" idx="10"/>
            <p:extLst>
              <p:ext uri="{D42A27DB-BD31-4B8C-83A1-F6EECF244321}">
                <p14:modId xmlns:p14="http://schemas.microsoft.com/office/powerpoint/2010/main" val="3227916916"/>
              </p:ext>
            </p:extLst>
          </p:nvPr>
        </p:nvGraphicFramePr>
        <p:xfrm>
          <a:off x="457200" y="216408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a:pPr>
                      <a:r>
                        <a:rPr dirty="0"/>
                        <a:t>Strongly Agree</a:t>
                      </a:r>
                    </a:p>
                  </a:txBody>
                  <a:tcPr/>
                </a:tc>
                <a:tc>
                  <a:txBody>
                    <a:bodyPr/>
                    <a:lstStyle/>
                    <a:p>
                      <a:pPr algn="ctr"/>
                      <a:r>
                        <a:rPr sz="1800" dirty="0"/>
                        <a:t>520</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t>Slightly Agree</a:t>
                      </a:r>
                    </a:p>
                  </a:txBody>
                  <a:tcPr/>
                </a:tc>
                <a:tc>
                  <a:txBody>
                    <a:bodyPr/>
                    <a:lstStyle/>
                    <a:p>
                      <a:pPr algn="ctr"/>
                      <a:r>
                        <a:rPr sz="1800"/>
                        <a:t>435</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rPr dirty="0"/>
                        <a:t>Neutral</a:t>
                      </a:r>
                    </a:p>
                  </a:txBody>
                  <a:tcPr/>
                </a:tc>
                <a:tc>
                  <a:txBody>
                    <a:bodyPr/>
                    <a:lstStyle/>
                    <a:p>
                      <a:pPr algn="ctr"/>
                      <a:r>
                        <a:rPr sz="1800" dirty="0"/>
                        <a:t>310</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Slightly Disagree</a:t>
                      </a:r>
                    </a:p>
                  </a:txBody>
                  <a:tcPr/>
                </a:tc>
                <a:tc>
                  <a:txBody>
                    <a:bodyPr/>
                    <a:lstStyle/>
                    <a:p>
                      <a:pPr algn="ctr"/>
                      <a:r>
                        <a:rPr sz="1800"/>
                        <a:t>115</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t>Strongly Disagree</a:t>
                      </a:r>
                    </a:p>
                  </a:txBody>
                  <a:tcPr/>
                </a:tc>
                <a:tc>
                  <a:txBody>
                    <a:bodyPr/>
                    <a:lstStyle/>
                    <a:p>
                      <a:pPr algn="ctr"/>
                      <a:r>
                        <a:rPr sz="1800" dirty="0"/>
                        <a:t>90</a:t>
                      </a:r>
                      <a:endParaRPr sz="1800"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Frequency Distribution</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A </a:t>
            </a:r>
            <a:r>
              <a:rPr sz="2800" b="1" dirty="0"/>
              <a:t>frequency distribution</a:t>
            </a:r>
            <a:r>
              <a:rPr sz="2800" dirty="0"/>
              <a:t> summarizes data into classes and provides in tabular form a list of the classes along with the number of observations in each class.</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Relative Frequency Distribution</a:t>
            </a:r>
          </a:p>
        </p:txBody>
      </p:sp>
      <p:sp>
        <p:nvSpPr>
          <p:cNvPr id="3" name="Text Placeholder 2"/>
          <p:cNvSpPr>
            <a:spLocks noGrp="1"/>
          </p:cNvSpPr>
          <p:nvPr>
            <p:ph type="body" sz="quarter" idx="10"/>
          </p:nvPr>
        </p:nvSpPr>
        <p:spPr>
          <a:xfrm>
            <a:off x="457200" y="1082078"/>
            <a:ext cx="8229600" cy="2499322"/>
          </a:xfrm>
        </p:spPr>
        <p:txBody>
          <a:bodyPr>
            <a:normAutofit/>
          </a:bodyPr>
          <a:lstStyle/>
          <a:p>
            <a:r>
              <a:rPr sz="2800" dirty="0"/>
              <a:t>A </a:t>
            </a:r>
            <a:r>
              <a:rPr sz="2800" b="1" dirty="0"/>
              <a:t>relative frequency distribution</a:t>
            </a:r>
            <a:r>
              <a:rPr sz="2800" dirty="0"/>
              <a:t> summarizes data into classes and provides in tabular form a list of the classes along with the proportion (or percentage) of observations in each class.</a:t>
            </a:r>
          </a:p>
          <a:p>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Relative Frequency Distribution</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In Table 7 and Table 8, </a:t>
            </a:r>
            <a:r>
              <a:rPr sz="2800" b="1" dirty="0"/>
              <a:t>relative frequency distributions</a:t>
            </a:r>
            <a:r>
              <a:rPr sz="2800" dirty="0"/>
              <a:t> are calculated. In these tables, the frequencies are converted into percentages. These are defined as </a:t>
            </a:r>
            <a:r>
              <a:rPr sz="2800" b="1" dirty="0"/>
              <a:t>relative frequencies</a:t>
            </a:r>
            <a:r>
              <a:rPr sz="2800" dirty="0"/>
              <a:t>, i.e., the proportion relative to the total. They are valuable in assessing the data quickly in terms we use frequently. (See </a:t>
            </a:r>
            <a:r>
              <a:rPr lang="en-US" dirty="0"/>
              <a:t>Section 3.3</a:t>
            </a:r>
            <a:r>
              <a:rPr lang="en-US" sz="2800" dirty="0"/>
              <a:t> for</a:t>
            </a:r>
            <a:r>
              <a:rPr sz="2800" dirty="0"/>
              <a:t> an additional discussion of relative frequency distributions.)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Relative Frequency Distribution</a:t>
            </a:r>
            <a:r>
              <a:rPr lang="en-US" dirty="0"/>
              <a:t>—Slide 2</a:t>
            </a:r>
            <a:endParaRPr dirty="0"/>
          </a:p>
        </p:txBody>
      </p:sp>
      <p:sp>
        <p:nvSpPr>
          <p:cNvPr id="5" name="TextBox 4">
            <a:extLst>
              <a:ext uri="{FF2B5EF4-FFF2-40B4-BE49-F238E27FC236}">
                <a16:creationId xmlns:a16="http://schemas.microsoft.com/office/drawing/2014/main" id="{84A2992F-434E-C794-7B16-041DDEA23E85}"/>
              </a:ext>
            </a:extLst>
          </p:cNvPr>
          <p:cNvSpPr txBox="1"/>
          <p:nvPr/>
        </p:nvSpPr>
        <p:spPr>
          <a:xfrm>
            <a:off x="1854994" y="1115520"/>
            <a:ext cx="5434012"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1F497D"/>
                </a:solidFill>
                <a:effectLst/>
                <a:uLnTx/>
                <a:uFillTx/>
                <a:latin typeface="Calibri"/>
                <a:ea typeface="+mn-ea"/>
                <a:cs typeface="+mn-cs"/>
              </a:rPr>
              <a:t>Table 7 – Relative Frequency Distribution of Responses</a:t>
            </a:r>
            <a:endParaRPr lang="en-IN" dirty="0">
              <a:solidFill>
                <a:srgbClr val="1F497D"/>
              </a:solidFill>
            </a:endParaRPr>
          </a:p>
        </p:txBody>
      </p:sp>
      <p:sp>
        <p:nvSpPr>
          <p:cNvPr id="7" name="TextBox 6">
            <a:extLst>
              <a:ext uri="{FF2B5EF4-FFF2-40B4-BE49-F238E27FC236}">
                <a16:creationId xmlns:a16="http://schemas.microsoft.com/office/drawing/2014/main" id="{ADA2E9C3-690A-5476-4121-6A9FA27FE91A}"/>
              </a:ext>
            </a:extLst>
          </p:cNvPr>
          <p:cNvSpPr txBox="1"/>
          <p:nvPr/>
        </p:nvSpPr>
        <p:spPr>
          <a:xfrm>
            <a:off x="571500" y="1533685"/>
            <a:ext cx="8001000" cy="646331"/>
          </a:xfrm>
          <a:prstGeom prst="rect">
            <a:avLst/>
          </a:prstGeom>
          <a:noFill/>
        </p:spPr>
        <p:txBody>
          <a:bodyPr wrap="square">
            <a:spAutoFit/>
          </a:bodyPr>
          <a:lstStyle/>
          <a:p>
            <a:pPr algn="ctr"/>
            <a:r>
              <a:rPr kumimoji="0" lang="en-US" sz="1800" b="1" i="0" u="none" strike="noStrike" kern="1200" cap="none" spc="0" normalizeH="0" baseline="0" noProof="0" dirty="0">
                <a:ln>
                  <a:noFill/>
                </a:ln>
                <a:solidFill>
                  <a:srgbClr val="1F497D"/>
                </a:solidFill>
                <a:effectLst/>
                <a:uLnTx/>
                <a:uFillTx/>
                <a:latin typeface="Calibri"/>
                <a:ea typeface="+mn-ea"/>
                <a:cs typeface="+mn-cs"/>
              </a:rPr>
              <a:t>"I am aware that there are measures that I can take to help protect my personal information on my personal computer."</a:t>
            </a:r>
            <a:endParaRPr lang="en-IN" b="1" dirty="0">
              <a:solidFill>
                <a:srgbClr val="1F497D"/>
              </a:solidFill>
            </a:endParaRPr>
          </a:p>
        </p:txBody>
      </p:sp>
      <mc:AlternateContent xmlns:mc="http://schemas.openxmlformats.org/markup-compatibility/2006" xmlns:a14="http://schemas.microsoft.com/office/drawing/2010/main">
        <mc:Choice Requires="a14">
          <p:graphicFrame>
            <p:nvGraphicFramePr>
              <p:cNvPr id="3" name="Table Placeholder 2" descr="This table presents the distribution of responses to a survey statement using a five-point Likert scale.&#10;&#10;35 percent of respondents selected &quot;Strongly Agree.&quot;&#10;27 percent selected &quot;Slightly Agree.&quot;&#10;21 percent were &quot;Neutral.&quot;&#10;10 percent selected &quot;Slightly Disagree.&quot;&#10;7 percent selected &quot;Strongly Disagree.&quot;&#10;&#10;The majority of participants agreed with the statement, with a combined 62 percent choosing either strongly or slightly agree."/>
              <p:cNvGraphicFramePr>
                <a:graphicFrameLocks noGrp="1"/>
              </p:cNvGraphicFramePr>
              <p:nvPr>
                <p:ph type="tbl" sz="quarter" idx="10"/>
                <p:extLst>
                  <p:ext uri="{D42A27DB-BD31-4B8C-83A1-F6EECF244321}">
                    <p14:modId xmlns:p14="http://schemas.microsoft.com/office/powerpoint/2010/main" val="1469742644"/>
                  </p:ext>
                </p:extLst>
              </p:nvPr>
            </p:nvGraphicFramePr>
            <p:xfrm>
              <a:off x="457200" y="22098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a:pPr>
                          <a:r>
                            <a:rPr dirty="0"/>
                            <a:t>Strongly 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35%</m:t>
                                </m:r>
                              </m:oMath>
                            </m:oMathPara>
                          </a14:m>
                          <a:endParaRPr dirty="0"/>
                        </a:p>
                      </a:txBody>
                      <a:tcPr/>
                    </a:tc>
                    <a:extLst>
                      <a:ext uri="{0D108BD9-81ED-4DB2-BD59-A6C34878D82A}">
                        <a16:rowId xmlns:a16="http://schemas.microsoft.com/office/drawing/2014/main" val="10002"/>
                      </a:ext>
                    </a:extLst>
                  </a:tr>
                  <a:tr h="370840">
                    <a:tc>
                      <a:txBody>
                        <a:bodyPr/>
                        <a:lstStyle/>
                        <a:p>
                          <a:pPr algn="ctr">
                            <a:defRPr sz="1800"/>
                          </a:pPr>
                          <a:r>
                            <a:t>Slightly 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27%</m:t>
                                </m:r>
                              </m:oMath>
                            </m:oMathPara>
                          </a14:m>
                          <a:endParaRPr/>
                        </a:p>
                      </a:txBody>
                      <a:tcPr/>
                    </a:tc>
                    <a:extLst>
                      <a:ext uri="{0D108BD9-81ED-4DB2-BD59-A6C34878D82A}">
                        <a16:rowId xmlns:a16="http://schemas.microsoft.com/office/drawing/2014/main" val="10003"/>
                      </a:ext>
                    </a:extLst>
                  </a:tr>
                  <a:tr h="370840">
                    <a:tc>
                      <a:txBody>
                        <a:bodyPr/>
                        <a:lstStyle/>
                        <a:p>
                          <a:pPr algn="ctr">
                            <a:defRPr sz="1800"/>
                          </a:pPr>
                          <a:r>
                            <a:t>Neutral</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21%</m:t>
                                </m:r>
                              </m:oMath>
                            </m:oMathPara>
                          </a14:m>
                          <a:endParaRPr/>
                        </a:p>
                      </a:txBody>
                      <a:tcPr/>
                    </a:tc>
                    <a:extLst>
                      <a:ext uri="{0D108BD9-81ED-4DB2-BD59-A6C34878D82A}">
                        <a16:rowId xmlns:a16="http://schemas.microsoft.com/office/drawing/2014/main" val="10004"/>
                      </a:ext>
                    </a:extLst>
                  </a:tr>
                  <a:tr h="370840">
                    <a:tc>
                      <a:txBody>
                        <a:bodyPr/>
                        <a:lstStyle/>
                        <a:p>
                          <a:pPr algn="ctr">
                            <a:defRPr sz="1800"/>
                          </a:pPr>
                          <a:r>
                            <a:t>Slightly Disagree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10%</m:t>
                                </m:r>
                              </m:oMath>
                            </m:oMathPara>
                          </a14:m>
                          <a:endParaRPr/>
                        </a:p>
                      </a:txBody>
                      <a:tcPr/>
                    </a:tc>
                    <a:extLst>
                      <a:ext uri="{0D108BD9-81ED-4DB2-BD59-A6C34878D82A}">
                        <a16:rowId xmlns:a16="http://schemas.microsoft.com/office/drawing/2014/main" val="10005"/>
                      </a:ext>
                    </a:extLst>
                  </a:tr>
                  <a:tr h="370840">
                    <a:tc>
                      <a:txBody>
                        <a:bodyPr/>
                        <a:lstStyle/>
                        <a:p>
                          <a:pPr algn="ctr">
                            <a:defRPr sz="1800"/>
                          </a:pPr>
                          <a:r>
                            <a:t>Strongly Disagree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7%</m:t>
                                </m:r>
                              </m:oMath>
                            </m:oMathPara>
                          </a14:m>
                          <a:endParaRPr dirty="0"/>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is table presents the distribution of responses to a survey statement using a five-point Likert scale.&#10;&#10;35 percent of respondents selected &quot;Strongly Agree.&quot;&#10;27 percent selected &quot;Slightly Agree.&quot;&#10;21 percent were &quot;Neutral.&quot;&#10;10 percent selected &quot;Slightly Disagree.&quot;&#10;7 percent selected &quot;Strongly Disagree.&quot;&#10;&#10;The majority of participants agreed with the statement, with a combined 62 percent choosing either strongly or slightly agree."/>
              <p:cNvGraphicFramePr>
                <a:graphicFrameLocks noGrp="1"/>
              </p:cNvGraphicFramePr>
              <p:nvPr>
                <p:ph type="tbl" sz="quarter" idx="10"/>
                <p:extLst>
                  <p:ext uri="{D42A27DB-BD31-4B8C-83A1-F6EECF244321}">
                    <p14:modId xmlns:p14="http://schemas.microsoft.com/office/powerpoint/2010/main" val="1469742644"/>
                  </p:ext>
                </p:extLst>
              </p:nvPr>
            </p:nvGraphicFramePr>
            <p:xfrm>
              <a:off x="457200" y="22098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a:pPr>
                          <a:r>
                            <a:rPr dirty="0"/>
                            <a:t>Strongly Agree</a:t>
                          </a:r>
                        </a:p>
                      </a:txBody>
                      <a:tcPr/>
                    </a:tc>
                    <a:tc>
                      <a:txBody>
                        <a:bodyPr/>
                        <a:lstStyle/>
                        <a:p>
                          <a:endParaRPr lang="en-US"/>
                        </a:p>
                      </a:txBody>
                      <a:tcPr>
                        <a:blipFill>
                          <a:blip r:embed="rId2"/>
                          <a:stretch>
                            <a:fillRect l="-100296" t="-8197" r="-444" b="-424590"/>
                          </a:stretch>
                        </a:blipFill>
                      </a:tcPr>
                    </a:tc>
                    <a:extLst>
                      <a:ext uri="{0D108BD9-81ED-4DB2-BD59-A6C34878D82A}">
                        <a16:rowId xmlns:a16="http://schemas.microsoft.com/office/drawing/2014/main" val="10002"/>
                      </a:ext>
                    </a:extLst>
                  </a:tr>
                  <a:tr h="370840">
                    <a:tc>
                      <a:txBody>
                        <a:bodyPr/>
                        <a:lstStyle/>
                        <a:p>
                          <a:pPr algn="ctr">
                            <a:defRPr sz="1800"/>
                          </a:pPr>
                          <a:r>
                            <a:t>Slightly Agree</a:t>
                          </a:r>
                        </a:p>
                      </a:txBody>
                      <a:tcPr/>
                    </a:tc>
                    <a:tc>
                      <a:txBody>
                        <a:bodyPr/>
                        <a:lstStyle/>
                        <a:p>
                          <a:endParaRPr lang="en-US"/>
                        </a:p>
                      </a:txBody>
                      <a:tcPr>
                        <a:blipFill>
                          <a:blip r:embed="rId2"/>
                          <a:stretch>
                            <a:fillRect l="-100296" t="-108197" r="-444" b="-324590"/>
                          </a:stretch>
                        </a:blipFill>
                      </a:tcPr>
                    </a:tc>
                    <a:extLst>
                      <a:ext uri="{0D108BD9-81ED-4DB2-BD59-A6C34878D82A}">
                        <a16:rowId xmlns:a16="http://schemas.microsoft.com/office/drawing/2014/main" val="10003"/>
                      </a:ext>
                    </a:extLst>
                  </a:tr>
                  <a:tr h="370840">
                    <a:tc>
                      <a:txBody>
                        <a:bodyPr/>
                        <a:lstStyle/>
                        <a:p>
                          <a:pPr algn="ctr">
                            <a:defRPr sz="1800"/>
                          </a:pPr>
                          <a:r>
                            <a:t>Neutral</a:t>
                          </a:r>
                        </a:p>
                      </a:txBody>
                      <a:tcPr/>
                    </a:tc>
                    <a:tc>
                      <a:txBody>
                        <a:bodyPr/>
                        <a:lstStyle/>
                        <a:p>
                          <a:endParaRPr lang="en-US"/>
                        </a:p>
                      </a:txBody>
                      <a:tcPr>
                        <a:blipFill>
                          <a:blip r:embed="rId2"/>
                          <a:stretch>
                            <a:fillRect l="-100296" t="-208197" r="-444" b="-224590"/>
                          </a:stretch>
                        </a:blipFill>
                      </a:tcPr>
                    </a:tc>
                    <a:extLst>
                      <a:ext uri="{0D108BD9-81ED-4DB2-BD59-A6C34878D82A}">
                        <a16:rowId xmlns:a16="http://schemas.microsoft.com/office/drawing/2014/main" val="10004"/>
                      </a:ext>
                    </a:extLst>
                  </a:tr>
                  <a:tr h="370840">
                    <a:tc>
                      <a:txBody>
                        <a:bodyPr/>
                        <a:lstStyle/>
                        <a:p>
                          <a:pPr algn="ctr">
                            <a:defRPr sz="1800"/>
                          </a:pPr>
                          <a:r>
                            <a:t>Slightly Disagree</a:t>
                          </a:r>
                        </a:p>
                      </a:txBody>
                      <a:tcPr/>
                    </a:tc>
                    <a:tc>
                      <a:txBody>
                        <a:bodyPr/>
                        <a:lstStyle/>
                        <a:p>
                          <a:endParaRPr lang="en-US"/>
                        </a:p>
                      </a:txBody>
                      <a:tcPr>
                        <a:blipFill>
                          <a:blip r:embed="rId2"/>
                          <a:stretch>
                            <a:fillRect l="-100296" t="-308197" r="-444" b="-124590"/>
                          </a:stretch>
                        </a:blipFill>
                      </a:tcPr>
                    </a:tc>
                    <a:extLst>
                      <a:ext uri="{0D108BD9-81ED-4DB2-BD59-A6C34878D82A}">
                        <a16:rowId xmlns:a16="http://schemas.microsoft.com/office/drawing/2014/main" val="10005"/>
                      </a:ext>
                    </a:extLst>
                  </a:tr>
                  <a:tr h="370840">
                    <a:tc>
                      <a:txBody>
                        <a:bodyPr/>
                        <a:lstStyle/>
                        <a:p>
                          <a:pPr algn="ctr">
                            <a:defRPr sz="1800"/>
                          </a:pPr>
                          <a:r>
                            <a:t>Strongly Disagree</a:t>
                          </a:r>
                        </a:p>
                      </a:txBody>
                      <a:tcPr/>
                    </a:tc>
                    <a:tc>
                      <a:txBody>
                        <a:bodyPr/>
                        <a:lstStyle/>
                        <a:p>
                          <a:endParaRPr lang="en-US"/>
                        </a:p>
                      </a:txBody>
                      <a:tcPr>
                        <a:blipFill>
                          <a:blip r:embed="rId2"/>
                          <a:stretch>
                            <a:fillRect l="-100296" t="-408197" r="-444" b="-24590"/>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Relative Frequency Distribution</a:t>
            </a:r>
            <a:r>
              <a:rPr lang="en-US" dirty="0"/>
              <a:t>—Slide 3</a:t>
            </a:r>
            <a:endParaRPr dirty="0"/>
          </a:p>
        </p:txBody>
      </p:sp>
      <p:sp>
        <p:nvSpPr>
          <p:cNvPr id="5" name="TextBox 4">
            <a:extLst>
              <a:ext uri="{FF2B5EF4-FFF2-40B4-BE49-F238E27FC236}">
                <a16:creationId xmlns:a16="http://schemas.microsoft.com/office/drawing/2014/main" id="{64DC5096-1F0F-AB50-A94F-87091DCDA71D}"/>
              </a:ext>
            </a:extLst>
          </p:cNvPr>
          <p:cNvSpPr txBox="1"/>
          <p:nvPr/>
        </p:nvSpPr>
        <p:spPr>
          <a:xfrm>
            <a:off x="1890712" y="1151628"/>
            <a:ext cx="5362575"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8 – Relative Frequency Distribution of Responses</a:t>
            </a:r>
            <a:endParaRPr lang="en-IN" b="1" dirty="0"/>
          </a:p>
        </p:txBody>
      </p:sp>
      <p:sp>
        <p:nvSpPr>
          <p:cNvPr id="7" name="TextBox 6">
            <a:extLst>
              <a:ext uri="{FF2B5EF4-FFF2-40B4-BE49-F238E27FC236}">
                <a16:creationId xmlns:a16="http://schemas.microsoft.com/office/drawing/2014/main" id="{4D22EC18-7D03-F1CA-2544-A861728735EC}"/>
              </a:ext>
            </a:extLst>
          </p:cNvPr>
          <p:cNvSpPr txBox="1"/>
          <p:nvPr/>
        </p:nvSpPr>
        <p:spPr>
          <a:xfrm>
            <a:off x="723899" y="1517749"/>
            <a:ext cx="7696200" cy="646331"/>
          </a:xfrm>
          <a:prstGeom prst="rect">
            <a:avLst/>
          </a:prstGeom>
          <a:noFill/>
        </p:spPr>
        <p:txBody>
          <a:bodyPr wrap="square">
            <a:spAutoFit/>
          </a:bodyPr>
          <a:lstStyle/>
          <a:p>
            <a:pPr algn="ctr"/>
            <a:r>
              <a:rPr kumimoji="0" lang="en-US" sz="1800" b="1" i="0" u="none" strike="noStrike" kern="1200" cap="none" spc="0" normalizeH="0" baseline="0" noProof="0" dirty="0">
                <a:ln>
                  <a:noFill/>
                </a:ln>
                <a:solidFill>
                  <a:srgbClr val="1F497D"/>
                </a:solidFill>
                <a:effectLst/>
                <a:uLnTx/>
                <a:uFillTx/>
                <a:latin typeface="Calibri"/>
                <a:ea typeface="+mn-ea"/>
                <a:cs typeface="+mn-cs"/>
              </a:rPr>
              <a:t>"I am aware that I can reduce exposure to system compromise by restricting who uses my personal computer."</a:t>
            </a:r>
            <a:endParaRPr lang="en-IN" b="1" dirty="0">
              <a:solidFill>
                <a:srgbClr val="1F497D"/>
              </a:solidFill>
            </a:endParaRPr>
          </a:p>
        </p:txBody>
      </p:sp>
      <mc:AlternateContent xmlns:mc="http://schemas.openxmlformats.org/markup-compatibility/2006" xmlns:a14="http://schemas.microsoft.com/office/drawing/2010/main">
        <mc:Choice Requires="a14">
          <p:graphicFrame>
            <p:nvGraphicFramePr>
              <p:cNvPr id="3" name="Table Placeholder 2" descr="This table presents the distribution of responses to a survey statement using a five-point Likert scale.&#10;&#10;35 percent of respondents selected &quot;Strongly Agree.&quot;&#10;30 percent selected &quot;Slightly Agree.&quot;&#10;21 percent were &quot;Neutral.&quot;&#10;8 percent selected &quot;Slightly Disagree.&quot;&#10;6 percent selected &quot;Strongly Disagree.&quot;&#10;&#10;The majority of participants agreed with the statement, with a combined 62 percent choosing either strongly or slightly agree."/>
              <p:cNvGraphicFramePr>
                <a:graphicFrameLocks noGrp="1"/>
              </p:cNvGraphicFramePr>
              <p:nvPr>
                <p:ph type="tbl" sz="quarter" idx="10"/>
                <p:extLst>
                  <p:ext uri="{D42A27DB-BD31-4B8C-83A1-F6EECF244321}">
                    <p14:modId xmlns:p14="http://schemas.microsoft.com/office/powerpoint/2010/main" val="1116919955"/>
                  </p:ext>
                </p:extLst>
              </p:nvPr>
            </p:nvGraphicFramePr>
            <p:xfrm>
              <a:off x="457200" y="216408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a:pPr>
                          <a:r>
                            <a:rPr dirty="0"/>
                            <a:t>Strongly 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35%</m:t>
                                </m:r>
                              </m:oMath>
                            </m:oMathPara>
                          </a14:m>
                          <a:endParaRPr dirty="0"/>
                        </a:p>
                      </a:txBody>
                      <a:tcPr/>
                    </a:tc>
                    <a:extLst>
                      <a:ext uri="{0D108BD9-81ED-4DB2-BD59-A6C34878D82A}">
                        <a16:rowId xmlns:a16="http://schemas.microsoft.com/office/drawing/2014/main" val="10002"/>
                      </a:ext>
                    </a:extLst>
                  </a:tr>
                  <a:tr h="370840">
                    <a:tc>
                      <a:txBody>
                        <a:bodyPr/>
                        <a:lstStyle/>
                        <a:p>
                          <a:pPr algn="ctr">
                            <a:defRPr sz="1800"/>
                          </a:pPr>
                          <a:r>
                            <a:t>Slightly 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30%</m:t>
                                </m:r>
                              </m:oMath>
                            </m:oMathPara>
                          </a14:m>
                          <a:endParaRPr/>
                        </a:p>
                      </a:txBody>
                      <a:tcPr/>
                    </a:tc>
                    <a:extLst>
                      <a:ext uri="{0D108BD9-81ED-4DB2-BD59-A6C34878D82A}">
                        <a16:rowId xmlns:a16="http://schemas.microsoft.com/office/drawing/2014/main" val="10003"/>
                      </a:ext>
                    </a:extLst>
                  </a:tr>
                  <a:tr h="370840">
                    <a:tc>
                      <a:txBody>
                        <a:bodyPr/>
                        <a:lstStyle/>
                        <a:p>
                          <a:pPr algn="ctr">
                            <a:defRPr sz="1800"/>
                          </a:pPr>
                          <a:r>
                            <a:rPr dirty="0"/>
                            <a:t>Neutral</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21%</m:t>
                                </m:r>
                              </m:oMath>
                            </m:oMathPara>
                          </a14:m>
                          <a:endParaRPr/>
                        </a:p>
                      </a:txBody>
                      <a:tcPr/>
                    </a:tc>
                    <a:extLst>
                      <a:ext uri="{0D108BD9-81ED-4DB2-BD59-A6C34878D82A}">
                        <a16:rowId xmlns:a16="http://schemas.microsoft.com/office/drawing/2014/main" val="10004"/>
                      </a:ext>
                    </a:extLst>
                  </a:tr>
                  <a:tr h="370840">
                    <a:tc>
                      <a:txBody>
                        <a:bodyPr/>
                        <a:lstStyle/>
                        <a:p>
                          <a:pPr algn="ctr">
                            <a:defRPr sz="1800"/>
                          </a:pPr>
                          <a:r>
                            <a:t>Slightly Disagree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8%</m:t>
                                </m:r>
                              </m:oMath>
                            </m:oMathPara>
                          </a14:m>
                          <a:endParaRPr/>
                        </a:p>
                      </a:txBody>
                      <a:tcPr/>
                    </a:tc>
                    <a:extLst>
                      <a:ext uri="{0D108BD9-81ED-4DB2-BD59-A6C34878D82A}">
                        <a16:rowId xmlns:a16="http://schemas.microsoft.com/office/drawing/2014/main" val="10005"/>
                      </a:ext>
                    </a:extLst>
                  </a:tr>
                  <a:tr h="370840">
                    <a:tc>
                      <a:txBody>
                        <a:bodyPr/>
                        <a:lstStyle/>
                        <a:p>
                          <a:pPr algn="ctr">
                            <a:defRPr sz="1800"/>
                          </a:pPr>
                          <a:r>
                            <a:t>Strongly Disagree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6%</m:t>
                                </m:r>
                              </m:oMath>
                            </m:oMathPara>
                          </a14:m>
                          <a:endParaRPr dirty="0"/>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is table presents the distribution of responses to a survey statement using a five-point Likert scale.&#10;&#10;35 percent of respondents selected &quot;Strongly Agree.&quot;&#10;30 percent selected &quot;Slightly Agree.&quot;&#10;21 percent were &quot;Neutral.&quot;&#10;8 percent selected &quot;Slightly Disagree.&quot;&#10;6 percent selected &quot;Strongly Disagree.&quot;&#10;&#10;The majority of participants agreed with the statement, with a combined 62 percent choosing either strongly or slightly agree."/>
              <p:cNvGraphicFramePr>
                <a:graphicFrameLocks noGrp="1"/>
              </p:cNvGraphicFramePr>
              <p:nvPr>
                <p:ph type="tbl" sz="quarter" idx="10"/>
                <p:extLst>
                  <p:ext uri="{D42A27DB-BD31-4B8C-83A1-F6EECF244321}">
                    <p14:modId xmlns:p14="http://schemas.microsoft.com/office/powerpoint/2010/main" val="1116919955"/>
                  </p:ext>
                </p:extLst>
              </p:nvPr>
            </p:nvGraphicFramePr>
            <p:xfrm>
              <a:off x="457200" y="216408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a:pPr>
                          <a:r>
                            <a:rPr dirty="0"/>
                            <a:t>Strongly Agree</a:t>
                          </a:r>
                        </a:p>
                      </a:txBody>
                      <a:tcPr/>
                    </a:tc>
                    <a:tc>
                      <a:txBody>
                        <a:bodyPr/>
                        <a:lstStyle/>
                        <a:p>
                          <a:endParaRPr lang="en-US"/>
                        </a:p>
                      </a:txBody>
                      <a:tcPr>
                        <a:blipFill>
                          <a:blip r:embed="rId2"/>
                          <a:stretch>
                            <a:fillRect l="-100296" t="-8197" r="-444" b="-422951"/>
                          </a:stretch>
                        </a:blipFill>
                      </a:tcPr>
                    </a:tc>
                    <a:extLst>
                      <a:ext uri="{0D108BD9-81ED-4DB2-BD59-A6C34878D82A}">
                        <a16:rowId xmlns:a16="http://schemas.microsoft.com/office/drawing/2014/main" val="10002"/>
                      </a:ext>
                    </a:extLst>
                  </a:tr>
                  <a:tr h="370840">
                    <a:tc>
                      <a:txBody>
                        <a:bodyPr/>
                        <a:lstStyle/>
                        <a:p>
                          <a:pPr algn="ctr">
                            <a:defRPr sz="1800"/>
                          </a:pPr>
                          <a:r>
                            <a:t>Slightly Agree</a:t>
                          </a:r>
                        </a:p>
                      </a:txBody>
                      <a:tcPr/>
                    </a:tc>
                    <a:tc>
                      <a:txBody>
                        <a:bodyPr/>
                        <a:lstStyle/>
                        <a:p>
                          <a:endParaRPr lang="en-US"/>
                        </a:p>
                      </a:txBody>
                      <a:tcPr>
                        <a:blipFill>
                          <a:blip r:embed="rId2"/>
                          <a:stretch>
                            <a:fillRect l="-100296" t="-108197" r="-444" b="-322951"/>
                          </a:stretch>
                        </a:blipFill>
                      </a:tcPr>
                    </a:tc>
                    <a:extLst>
                      <a:ext uri="{0D108BD9-81ED-4DB2-BD59-A6C34878D82A}">
                        <a16:rowId xmlns:a16="http://schemas.microsoft.com/office/drawing/2014/main" val="10003"/>
                      </a:ext>
                    </a:extLst>
                  </a:tr>
                  <a:tr h="370840">
                    <a:tc>
                      <a:txBody>
                        <a:bodyPr/>
                        <a:lstStyle/>
                        <a:p>
                          <a:pPr algn="ctr">
                            <a:defRPr sz="1800"/>
                          </a:pPr>
                          <a:r>
                            <a:rPr dirty="0"/>
                            <a:t>Neutral</a:t>
                          </a:r>
                        </a:p>
                      </a:txBody>
                      <a:tcPr/>
                    </a:tc>
                    <a:tc>
                      <a:txBody>
                        <a:bodyPr/>
                        <a:lstStyle/>
                        <a:p>
                          <a:endParaRPr lang="en-US"/>
                        </a:p>
                      </a:txBody>
                      <a:tcPr>
                        <a:blipFill>
                          <a:blip r:embed="rId2"/>
                          <a:stretch>
                            <a:fillRect l="-100296" t="-208197" r="-444" b="-222951"/>
                          </a:stretch>
                        </a:blipFill>
                      </a:tcPr>
                    </a:tc>
                    <a:extLst>
                      <a:ext uri="{0D108BD9-81ED-4DB2-BD59-A6C34878D82A}">
                        <a16:rowId xmlns:a16="http://schemas.microsoft.com/office/drawing/2014/main" val="10004"/>
                      </a:ext>
                    </a:extLst>
                  </a:tr>
                  <a:tr h="370840">
                    <a:tc>
                      <a:txBody>
                        <a:bodyPr/>
                        <a:lstStyle/>
                        <a:p>
                          <a:pPr algn="ctr">
                            <a:defRPr sz="1800"/>
                          </a:pPr>
                          <a:r>
                            <a:t>Slightly Disagree</a:t>
                          </a:r>
                        </a:p>
                      </a:txBody>
                      <a:tcPr/>
                    </a:tc>
                    <a:tc>
                      <a:txBody>
                        <a:bodyPr/>
                        <a:lstStyle/>
                        <a:p>
                          <a:endParaRPr lang="en-US"/>
                        </a:p>
                      </a:txBody>
                      <a:tcPr>
                        <a:blipFill>
                          <a:blip r:embed="rId2"/>
                          <a:stretch>
                            <a:fillRect l="-100296" t="-308197" r="-444" b="-122951"/>
                          </a:stretch>
                        </a:blipFill>
                      </a:tcPr>
                    </a:tc>
                    <a:extLst>
                      <a:ext uri="{0D108BD9-81ED-4DB2-BD59-A6C34878D82A}">
                        <a16:rowId xmlns:a16="http://schemas.microsoft.com/office/drawing/2014/main" val="10005"/>
                      </a:ext>
                    </a:extLst>
                  </a:tr>
                  <a:tr h="370840">
                    <a:tc>
                      <a:txBody>
                        <a:bodyPr/>
                        <a:lstStyle/>
                        <a:p>
                          <a:pPr algn="ctr">
                            <a:defRPr sz="1800"/>
                          </a:pPr>
                          <a:r>
                            <a:t>Strongly Disagree</a:t>
                          </a:r>
                        </a:p>
                      </a:txBody>
                      <a:tcPr/>
                    </a:tc>
                    <a:tc>
                      <a:txBody>
                        <a:bodyPr/>
                        <a:lstStyle/>
                        <a:p>
                          <a:endParaRPr lang="en-US"/>
                        </a:p>
                      </a:txBody>
                      <a:tcPr>
                        <a:blipFill>
                          <a:blip r:embed="rId2"/>
                          <a:stretch>
                            <a:fillRect l="-100296" t="-408197" r="-444" b="-22951"/>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Relative Frequency Distribution</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As one can see in Tables 5 through 8, the majority of students are aware that there are measures that they can take to protect the information on their personal computers. Summarizing the qualitative data (via a frequency distribution table or relative frequency distribution table) allows the researcher to make conclusions about the data without having to view each observation.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Frequency Distribution</a:t>
            </a:r>
            <a:r>
              <a:rPr lang="en-US" dirty="0"/>
              <a:t>—Slide 1</a:t>
            </a:r>
            <a:endParaRPr dirty="0"/>
          </a:p>
        </p:txBody>
      </p:sp>
      <p:sp>
        <p:nvSpPr>
          <p:cNvPr id="4" name="TextBox 3">
            <a:extLst>
              <a:ext uri="{FF2B5EF4-FFF2-40B4-BE49-F238E27FC236}">
                <a16:creationId xmlns:a16="http://schemas.microsoft.com/office/drawing/2014/main" id="{8D77ACEA-216B-287F-2ED3-B528D5838E35}"/>
              </a:ext>
            </a:extLst>
          </p:cNvPr>
          <p:cNvSpPr txBox="1"/>
          <p:nvPr/>
        </p:nvSpPr>
        <p:spPr>
          <a:xfrm>
            <a:off x="533400" y="1156112"/>
            <a:ext cx="8077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1 – Population Counts of Individual Sates in 2010 and 2019 (in Thousands)</a:t>
            </a:r>
            <a:endParaRPr lang="en-IN" dirty="0">
              <a:solidFill>
                <a:srgbClr val="366092"/>
              </a:solidFill>
            </a:endParaRPr>
          </a:p>
        </p:txBody>
      </p:sp>
      <p:graphicFrame>
        <p:nvGraphicFramePr>
          <p:cNvPr id="6" name="Table 6" descr="This table displays the population change from 2010 to 2019 for selected U.S. states and Puerto Rico, showing both the absolute and percentage growth.&#10;&#10;The table contains eight rows and five columns. First column contains State, second column contains 2010 Population, third column contains 2019 Population, fourth column contains Growth, and fifth column contains Percent of Growth.&#10;As we know first row is headers of each columns.&#10;Second row, Alabama had a 2010 population of 4780 and a 2019 population of 4903, resulting in a growth of 123 and a percent growth of 2.57.&#10;Third row, Alaska had a 2010 population of 710 and a 2019 population of 732, resulting in a growth of 21 and a percent growth of 2.96.&#10;Fourth row, Arizona had a 2010 population of 6392 and a 2019 population of 7279, resulting in a growth of 887 and a percent growth of 13.88.&#10;Fifth row, Arkansas had a 2010 population of 2916 and a 2019 population of 3018, resulting in a growth of 102 and a percent growth of 3.50.&#10;Sixth row, California had a 2010 population of 37254 and a 2019 population of 39512, resulting in a growth of 2258 and a percent growth of 6.06.&#10;Seventh row, And so on of few more information.&#10;eight row, Puerto Rico had a 2010 population of 3726 and a 2019 population of 3194, resulting in a decline of 532 and a percent decrease of 14.28.">
            <a:extLst>
              <a:ext uri="{FF2B5EF4-FFF2-40B4-BE49-F238E27FC236}">
                <a16:creationId xmlns:a16="http://schemas.microsoft.com/office/drawing/2014/main" id="{68FC6B56-2817-4459-8979-E3F92D8F7EAB}"/>
              </a:ext>
            </a:extLst>
          </p:cNvPr>
          <p:cNvGraphicFramePr>
            <a:graphicFrameLocks noGrp="1"/>
          </p:cNvGraphicFramePr>
          <p:nvPr>
            <p:ph type="tbl" sz="quarter" idx="10"/>
            <p:extLst>
              <p:ext uri="{D42A27DB-BD31-4B8C-83A1-F6EECF244321}">
                <p14:modId xmlns:p14="http://schemas.microsoft.com/office/powerpoint/2010/main" val="1149059089"/>
              </p:ext>
            </p:extLst>
          </p:nvPr>
        </p:nvGraphicFramePr>
        <p:xfrm>
          <a:off x="457200" y="1595120"/>
          <a:ext cx="8229600" cy="296672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755367192"/>
                    </a:ext>
                  </a:extLst>
                </a:gridCol>
                <a:gridCol w="1783080">
                  <a:extLst>
                    <a:ext uri="{9D8B030D-6E8A-4147-A177-3AD203B41FA5}">
                      <a16:colId xmlns:a16="http://schemas.microsoft.com/office/drawing/2014/main" val="2897738065"/>
                    </a:ext>
                  </a:extLst>
                </a:gridCol>
                <a:gridCol w="1752600">
                  <a:extLst>
                    <a:ext uri="{9D8B030D-6E8A-4147-A177-3AD203B41FA5}">
                      <a16:colId xmlns:a16="http://schemas.microsoft.com/office/drawing/2014/main" val="3187270200"/>
                    </a:ext>
                  </a:extLst>
                </a:gridCol>
                <a:gridCol w="1295400">
                  <a:extLst>
                    <a:ext uri="{9D8B030D-6E8A-4147-A177-3AD203B41FA5}">
                      <a16:colId xmlns:a16="http://schemas.microsoft.com/office/drawing/2014/main" val="4227846103"/>
                    </a:ext>
                  </a:extLst>
                </a:gridCol>
                <a:gridCol w="1752600">
                  <a:extLst>
                    <a:ext uri="{9D8B030D-6E8A-4147-A177-3AD203B41FA5}">
                      <a16:colId xmlns:a16="http://schemas.microsoft.com/office/drawing/2014/main" val="2858159058"/>
                    </a:ext>
                  </a:extLst>
                </a:gridCol>
              </a:tblGrid>
              <a:tr h="370840">
                <a:tc>
                  <a:txBody>
                    <a:bodyPr/>
                    <a:lstStyle/>
                    <a:p>
                      <a:pPr algn="ctr"/>
                      <a:r>
                        <a:rPr lang="en-US" b="1" dirty="0"/>
                        <a:t>State</a:t>
                      </a:r>
                      <a:endParaRPr lang="en-IN" b="1" dirty="0"/>
                    </a:p>
                  </a:txBody>
                  <a:tcPr/>
                </a:tc>
                <a:tc>
                  <a:txBody>
                    <a:bodyPr/>
                    <a:lstStyle/>
                    <a:p>
                      <a:pPr algn="ctr"/>
                      <a:r>
                        <a:rPr lang="en-US" b="1" dirty="0"/>
                        <a:t>2010 Population</a:t>
                      </a:r>
                      <a:endParaRPr lang="en-IN" b="1" dirty="0"/>
                    </a:p>
                  </a:txBody>
                  <a:tcPr/>
                </a:tc>
                <a:tc>
                  <a:txBody>
                    <a:bodyPr/>
                    <a:lstStyle/>
                    <a:p>
                      <a:pPr algn="ctr"/>
                      <a:r>
                        <a:rPr lang="en-US" b="1" dirty="0"/>
                        <a:t>2019 Population</a:t>
                      </a:r>
                      <a:endParaRPr lang="en-IN" b="1" dirty="0"/>
                    </a:p>
                  </a:txBody>
                  <a:tcPr/>
                </a:tc>
                <a:tc>
                  <a:txBody>
                    <a:bodyPr/>
                    <a:lstStyle/>
                    <a:p>
                      <a:pPr algn="ctr"/>
                      <a:r>
                        <a:rPr lang="en-US" b="1" dirty="0"/>
                        <a:t>Growth</a:t>
                      </a:r>
                      <a:endParaRPr lang="en-IN" b="1" dirty="0"/>
                    </a:p>
                  </a:txBody>
                  <a:tcPr/>
                </a:tc>
                <a:tc>
                  <a:txBody>
                    <a:bodyPr/>
                    <a:lstStyle/>
                    <a:p>
                      <a:pPr algn="ctr"/>
                      <a:r>
                        <a:rPr lang="en-US" b="1" dirty="0"/>
                        <a:t>Percent Growth</a:t>
                      </a:r>
                      <a:endParaRPr lang="en-IN" b="1" dirty="0"/>
                    </a:p>
                  </a:txBody>
                  <a:tcPr/>
                </a:tc>
                <a:extLst>
                  <a:ext uri="{0D108BD9-81ED-4DB2-BD59-A6C34878D82A}">
                    <a16:rowId xmlns:a16="http://schemas.microsoft.com/office/drawing/2014/main" val="296326933"/>
                  </a:ext>
                </a:extLst>
              </a:tr>
              <a:tr h="370840">
                <a:tc>
                  <a:txBody>
                    <a:bodyPr/>
                    <a:lstStyle/>
                    <a:p>
                      <a:pPr algn="ctr"/>
                      <a:r>
                        <a:rPr lang="en-US" dirty="0"/>
                        <a:t>Alabama</a:t>
                      </a:r>
                      <a:endParaRPr lang="en-IN" dirty="0"/>
                    </a:p>
                  </a:txBody>
                  <a:tcPr/>
                </a:tc>
                <a:tc>
                  <a:txBody>
                    <a:bodyPr/>
                    <a:lstStyle/>
                    <a:p>
                      <a:pPr algn="ctr"/>
                      <a:r>
                        <a:rPr lang="en-US" dirty="0"/>
                        <a:t>4780</a:t>
                      </a:r>
                      <a:endParaRPr lang="en-IN" dirty="0"/>
                    </a:p>
                  </a:txBody>
                  <a:tcPr/>
                </a:tc>
                <a:tc>
                  <a:txBody>
                    <a:bodyPr/>
                    <a:lstStyle/>
                    <a:p>
                      <a:pPr algn="ctr"/>
                      <a:r>
                        <a:rPr lang="en-US" dirty="0"/>
                        <a:t>4903</a:t>
                      </a:r>
                      <a:endParaRPr lang="en-IN" dirty="0"/>
                    </a:p>
                  </a:txBody>
                  <a:tcPr/>
                </a:tc>
                <a:tc>
                  <a:txBody>
                    <a:bodyPr/>
                    <a:lstStyle/>
                    <a:p>
                      <a:pPr algn="ctr"/>
                      <a:r>
                        <a:rPr lang="en-US" dirty="0"/>
                        <a:t>123</a:t>
                      </a:r>
                      <a:endParaRPr lang="en-IN" dirty="0"/>
                    </a:p>
                  </a:txBody>
                  <a:tcPr/>
                </a:tc>
                <a:tc>
                  <a:txBody>
                    <a:bodyPr/>
                    <a:lstStyle/>
                    <a:p>
                      <a:pPr algn="ctr"/>
                      <a:r>
                        <a:rPr lang="en-US" dirty="0"/>
                        <a:t>2.57</a:t>
                      </a:r>
                      <a:endParaRPr lang="en-IN" dirty="0"/>
                    </a:p>
                  </a:txBody>
                  <a:tcPr/>
                </a:tc>
                <a:extLst>
                  <a:ext uri="{0D108BD9-81ED-4DB2-BD59-A6C34878D82A}">
                    <a16:rowId xmlns:a16="http://schemas.microsoft.com/office/drawing/2014/main" val="3881019287"/>
                  </a:ext>
                </a:extLst>
              </a:tr>
              <a:tr h="370840">
                <a:tc>
                  <a:txBody>
                    <a:bodyPr/>
                    <a:lstStyle/>
                    <a:p>
                      <a:pPr algn="ctr"/>
                      <a:r>
                        <a:rPr lang="en-US" dirty="0"/>
                        <a:t>Alaska</a:t>
                      </a:r>
                      <a:endParaRPr lang="en-IN" dirty="0"/>
                    </a:p>
                  </a:txBody>
                  <a:tcPr/>
                </a:tc>
                <a:tc>
                  <a:txBody>
                    <a:bodyPr/>
                    <a:lstStyle/>
                    <a:p>
                      <a:pPr algn="ctr"/>
                      <a:r>
                        <a:rPr lang="en-US" dirty="0"/>
                        <a:t>710</a:t>
                      </a:r>
                      <a:endParaRPr lang="en-IN" dirty="0"/>
                    </a:p>
                  </a:txBody>
                  <a:tcPr/>
                </a:tc>
                <a:tc>
                  <a:txBody>
                    <a:bodyPr/>
                    <a:lstStyle/>
                    <a:p>
                      <a:pPr algn="ctr"/>
                      <a:r>
                        <a:rPr lang="en-US" dirty="0"/>
                        <a:t>732</a:t>
                      </a:r>
                      <a:endParaRPr lang="en-IN" dirty="0"/>
                    </a:p>
                  </a:txBody>
                  <a:tcPr/>
                </a:tc>
                <a:tc>
                  <a:txBody>
                    <a:bodyPr/>
                    <a:lstStyle/>
                    <a:p>
                      <a:pPr algn="ctr"/>
                      <a:r>
                        <a:rPr lang="en-US" dirty="0"/>
                        <a:t>21</a:t>
                      </a:r>
                      <a:endParaRPr lang="en-IN" dirty="0"/>
                    </a:p>
                  </a:txBody>
                  <a:tcPr/>
                </a:tc>
                <a:tc>
                  <a:txBody>
                    <a:bodyPr/>
                    <a:lstStyle/>
                    <a:p>
                      <a:pPr algn="ctr"/>
                      <a:r>
                        <a:rPr lang="en-US" dirty="0"/>
                        <a:t>2.96</a:t>
                      </a:r>
                      <a:endParaRPr lang="en-IN" dirty="0"/>
                    </a:p>
                  </a:txBody>
                  <a:tcPr/>
                </a:tc>
                <a:extLst>
                  <a:ext uri="{0D108BD9-81ED-4DB2-BD59-A6C34878D82A}">
                    <a16:rowId xmlns:a16="http://schemas.microsoft.com/office/drawing/2014/main" val="2492955121"/>
                  </a:ext>
                </a:extLst>
              </a:tr>
              <a:tr h="370840">
                <a:tc>
                  <a:txBody>
                    <a:bodyPr/>
                    <a:lstStyle/>
                    <a:p>
                      <a:pPr algn="ctr"/>
                      <a:r>
                        <a:rPr lang="en-US" dirty="0"/>
                        <a:t>Arizona</a:t>
                      </a:r>
                      <a:endParaRPr lang="en-IN" dirty="0"/>
                    </a:p>
                  </a:txBody>
                  <a:tcPr/>
                </a:tc>
                <a:tc>
                  <a:txBody>
                    <a:bodyPr/>
                    <a:lstStyle/>
                    <a:p>
                      <a:pPr algn="ctr"/>
                      <a:r>
                        <a:rPr lang="en-US" dirty="0"/>
                        <a:t>6392</a:t>
                      </a:r>
                      <a:endParaRPr lang="en-IN" dirty="0"/>
                    </a:p>
                  </a:txBody>
                  <a:tcPr/>
                </a:tc>
                <a:tc>
                  <a:txBody>
                    <a:bodyPr/>
                    <a:lstStyle/>
                    <a:p>
                      <a:pPr algn="ctr"/>
                      <a:r>
                        <a:rPr lang="en-US" dirty="0"/>
                        <a:t>7279</a:t>
                      </a:r>
                      <a:endParaRPr lang="en-IN" dirty="0"/>
                    </a:p>
                  </a:txBody>
                  <a:tcPr/>
                </a:tc>
                <a:tc>
                  <a:txBody>
                    <a:bodyPr/>
                    <a:lstStyle/>
                    <a:p>
                      <a:pPr algn="ctr"/>
                      <a:r>
                        <a:rPr lang="en-US" dirty="0"/>
                        <a:t>887</a:t>
                      </a:r>
                      <a:endParaRPr lang="en-IN" dirty="0"/>
                    </a:p>
                  </a:txBody>
                  <a:tcPr/>
                </a:tc>
                <a:tc>
                  <a:txBody>
                    <a:bodyPr/>
                    <a:lstStyle/>
                    <a:p>
                      <a:pPr algn="ctr"/>
                      <a:r>
                        <a:rPr lang="en-US" dirty="0"/>
                        <a:t>13.88</a:t>
                      </a:r>
                      <a:endParaRPr lang="en-IN" dirty="0"/>
                    </a:p>
                  </a:txBody>
                  <a:tcPr/>
                </a:tc>
                <a:extLst>
                  <a:ext uri="{0D108BD9-81ED-4DB2-BD59-A6C34878D82A}">
                    <a16:rowId xmlns:a16="http://schemas.microsoft.com/office/drawing/2014/main" val="841320930"/>
                  </a:ext>
                </a:extLst>
              </a:tr>
              <a:tr h="370840">
                <a:tc>
                  <a:txBody>
                    <a:bodyPr/>
                    <a:lstStyle/>
                    <a:p>
                      <a:pPr algn="ctr"/>
                      <a:r>
                        <a:rPr lang="en-US" dirty="0"/>
                        <a:t>Arkansas</a:t>
                      </a:r>
                      <a:endParaRPr lang="en-IN" dirty="0"/>
                    </a:p>
                  </a:txBody>
                  <a:tcPr/>
                </a:tc>
                <a:tc>
                  <a:txBody>
                    <a:bodyPr/>
                    <a:lstStyle/>
                    <a:p>
                      <a:pPr algn="ctr"/>
                      <a:r>
                        <a:rPr lang="en-US" dirty="0"/>
                        <a:t>2916</a:t>
                      </a:r>
                      <a:endParaRPr lang="en-IN" dirty="0"/>
                    </a:p>
                  </a:txBody>
                  <a:tcPr/>
                </a:tc>
                <a:tc>
                  <a:txBody>
                    <a:bodyPr/>
                    <a:lstStyle/>
                    <a:p>
                      <a:pPr algn="ctr"/>
                      <a:r>
                        <a:rPr lang="en-US" dirty="0"/>
                        <a:t>3018</a:t>
                      </a:r>
                      <a:endParaRPr lang="en-IN" dirty="0"/>
                    </a:p>
                  </a:txBody>
                  <a:tcPr/>
                </a:tc>
                <a:tc>
                  <a:txBody>
                    <a:bodyPr/>
                    <a:lstStyle/>
                    <a:p>
                      <a:pPr algn="ctr"/>
                      <a:r>
                        <a:rPr lang="en-US" dirty="0"/>
                        <a:t>102</a:t>
                      </a:r>
                      <a:endParaRPr lang="en-IN" dirty="0"/>
                    </a:p>
                  </a:txBody>
                  <a:tcPr/>
                </a:tc>
                <a:tc>
                  <a:txBody>
                    <a:bodyPr/>
                    <a:lstStyle/>
                    <a:p>
                      <a:pPr algn="ctr"/>
                      <a:r>
                        <a:rPr lang="en-US" dirty="0"/>
                        <a:t>3.50</a:t>
                      </a:r>
                      <a:endParaRPr lang="en-IN" dirty="0"/>
                    </a:p>
                  </a:txBody>
                  <a:tcPr/>
                </a:tc>
                <a:extLst>
                  <a:ext uri="{0D108BD9-81ED-4DB2-BD59-A6C34878D82A}">
                    <a16:rowId xmlns:a16="http://schemas.microsoft.com/office/drawing/2014/main" val="2488908149"/>
                  </a:ext>
                </a:extLst>
              </a:tr>
              <a:tr h="370840">
                <a:tc>
                  <a:txBody>
                    <a:bodyPr/>
                    <a:lstStyle/>
                    <a:p>
                      <a:pPr algn="ctr"/>
                      <a:r>
                        <a:rPr lang="en-US" dirty="0"/>
                        <a:t>California</a:t>
                      </a:r>
                      <a:endParaRPr lang="en-IN" dirty="0"/>
                    </a:p>
                  </a:txBody>
                  <a:tcPr/>
                </a:tc>
                <a:tc>
                  <a:txBody>
                    <a:bodyPr/>
                    <a:lstStyle/>
                    <a:p>
                      <a:pPr algn="ctr"/>
                      <a:r>
                        <a:rPr lang="en-US" dirty="0"/>
                        <a:t>37,254</a:t>
                      </a:r>
                      <a:endParaRPr lang="en-IN" dirty="0"/>
                    </a:p>
                  </a:txBody>
                  <a:tcPr/>
                </a:tc>
                <a:tc>
                  <a:txBody>
                    <a:bodyPr/>
                    <a:lstStyle/>
                    <a:p>
                      <a:pPr algn="ctr"/>
                      <a:r>
                        <a:rPr lang="en-US" dirty="0"/>
                        <a:t>39,512</a:t>
                      </a:r>
                      <a:endParaRPr lang="en-IN" dirty="0"/>
                    </a:p>
                  </a:txBody>
                  <a:tcPr/>
                </a:tc>
                <a:tc>
                  <a:txBody>
                    <a:bodyPr/>
                    <a:lstStyle/>
                    <a:p>
                      <a:pPr algn="ctr"/>
                      <a:r>
                        <a:rPr lang="en-US" dirty="0"/>
                        <a:t>2258</a:t>
                      </a:r>
                      <a:endParaRPr lang="en-IN" dirty="0"/>
                    </a:p>
                  </a:txBody>
                  <a:tcPr/>
                </a:tc>
                <a:tc>
                  <a:txBody>
                    <a:bodyPr/>
                    <a:lstStyle/>
                    <a:p>
                      <a:pPr algn="ctr"/>
                      <a:r>
                        <a:rPr lang="en-US" dirty="0"/>
                        <a:t>6.06</a:t>
                      </a:r>
                      <a:endParaRPr lang="en-IN" dirty="0"/>
                    </a:p>
                  </a:txBody>
                  <a:tcPr/>
                </a:tc>
                <a:extLst>
                  <a:ext uri="{0D108BD9-81ED-4DB2-BD59-A6C34878D82A}">
                    <a16:rowId xmlns:a16="http://schemas.microsoft.com/office/drawing/2014/main" val="596959624"/>
                  </a:ext>
                </a:extLst>
              </a:tr>
              <a:tr h="370840">
                <a:tc>
                  <a:txBody>
                    <a:bodyPr/>
                    <a:lstStyle/>
                    <a:p>
                      <a:pPr algn="ctr"/>
                      <a:endParaRPr lang="en-IN" dirty="0"/>
                    </a:p>
                  </a:txBody>
                  <a:tcPr/>
                </a:tc>
                <a:tc>
                  <a:txBody>
                    <a:bodyPr/>
                    <a:lstStyle/>
                    <a:p>
                      <a:pPr algn="ctr"/>
                      <a:endParaRPr lang="en-IN" dirty="0"/>
                    </a:p>
                  </a:txBody>
                  <a:tcPr/>
                </a:tc>
                <a:tc>
                  <a:txBody>
                    <a:bodyPr/>
                    <a:lstStyle/>
                    <a:p>
                      <a:pPr algn="ctr"/>
                      <a:r>
                        <a:rPr lang="en-US" dirty="0"/>
                        <a:t>…</a:t>
                      </a:r>
                      <a:endParaRPr lang="en-IN" dirty="0"/>
                    </a:p>
                  </a:txBody>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1102038269"/>
                  </a:ext>
                </a:extLst>
              </a:tr>
              <a:tr h="370840">
                <a:tc>
                  <a:txBody>
                    <a:bodyPr/>
                    <a:lstStyle/>
                    <a:p>
                      <a:pPr algn="ctr"/>
                      <a:r>
                        <a:rPr lang="en-US" dirty="0"/>
                        <a:t>Puerto Rico</a:t>
                      </a:r>
                      <a:endParaRPr lang="en-IN" dirty="0"/>
                    </a:p>
                  </a:txBody>
                  <a:tcPr/>
                </a:tc>
                <a:tc>
                  <a:txBody>
                    <a:bodyPr/>
                    <a:lstStyle/>
                    <a:p>
                      <a:pPr algn="ctr"/>
                      <a:r>
                        <a:rPr lang="en-US" dirty="0"/>
                        <a:t>3726</a:t>
                      </a:r>
                      <a:endParaRPr lang="en-IN" dirty="0"/>
                    </a:p>
                  </a:txBody>
                  <a:tcPr/>
                </a:tc>
                <a:tc>
                  <a:txBody>
                    <a:bodyPr/>
                    <a:lstStyle/>
                    <a:p>
                      <a:pPr algn="ctr"/>
                      <a:r>
                        <a:rPr lang="en-US" dirty="0"/>
                        <a:t>3194</a:t>
                      </a:r>
                      <a:endParaRPr lang="en-IN" dirty="0"/>
                    </a:p>
                  </a:txBody>
                  <a:tcPr/>
                </a:tc>
                <a:tc>
                  <a:txBody>
                    <a:bodyPr/>
                    <a:lstStyle/>
                    <a:p>
                      <a:pPr algn="ctr"/>
                      <a:r>
                        <a:rPr lang="en-US" dirty="0"/>
                        <a:t>−532</a:t>
                      </a:r>
                      <a:endParaRPr lang="en-IN" dirty="0"/>
                    </a:p>
                  </a:txBody>
                  <a:tcPr/>
                </a:tc>
                <a:tc>
                  <a:txBody>
                    <a:bodyPr/>
                    <a:lstStyle/>
                    <a:p>
                      <a:pPr algn="ctr"/>
                      <a:r>
                        <a:rPr lang="en-US" dirty="0"/>
                        <a:t>−14.28</a:t>
                      </a:r>
                      <a:endParaRPr lang="en-IN" dirty="0"/>
                    </a:p>
                  </a:txBody>
                  <a:tcPr/>
                </a:tc>
                <a:extLst>
                  <a:ext uri="{0D108BD9-81ED-4DB2-BD59-A6C34878D82A}">
                    <a16:rowId xmlns:a16="http://schemas.microsoft.com/office/drawing/2014/main" val="175686947"/>
                  </a:ext>
                </a:extLst>
              </a:tr>
            </a:tbl>
          </a:graphicData>
        </a:graphic>
      </p:graphicFrame>
    </p:spTree>
    <p:extLst>
      <p:ext uri="{BB962C8B-B14F-4D97-AF65-F5344CB8AC3E}">
        <p14:creationId xmlns:p14="http://schemas.microsoft.com/office/powerpoint/2010/main" val="1403945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Frequency Distribution</a:t>
            </a:r>
            <a:r>
              <a:rPr lang="en-US" dirty="0"/>
              <a:t>—Slide 2</a:t>
            </a:r>
            <a:endParaRPr dirty="0"/>
          </a:p>
        </p:txBody>
      </p:sp>
      <p:sp>
        <p:nvSpPr>
          <p:cNvPr id="4" name="TextBox 3">
            <a:extLst>
              <a:ext uri="{FF2B5EF4-FFF2-40B4-BE49-F238E27FC236}">
                <a16:creationId xmlns:a16="http://schemas.microsoft.com/office/drawing/2014/main" id="{6189E7D2-4895-D0B9-B539-A37D9DA9F0F0}"/>
              </a:ext>
            </a:extLst>
          </p:cNvPr>
          <p:cNvSpPr txBox="1"/>
          <p:nvPr/>
        </p:nvSpPr>
        <p:spPr>
          <a:xfrm>
            <a:off x="928687" y="1154668"/>
            <a:ext cx="7286626"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1F497D"/>
                </a:solidFill>
                <a:effectLst/>
                <a:uLnTx/>
                <a:uFillTx/>
                <a:latin typeface="Calibri"/>
                <a:ea typeface="+mn-ea"/>
                <a:cs typeface="+mn-cs"/>
              </a:rPr>
              <a:t>Table 2 – Frequency Distribution of State 10-Year Population Growth Rates</a:t>
            </a:r>
            <a:endParaRPr lang="en-IN" dirty="0">
              <a:solidFill>
                <a:srgbClr val="1F497D"/>
              </a:solidFill>
            </a:endParaRPr>
          </a:p>
        </p:txBody>
      </p:sp>
      <p:graphicFrame>
        <p:nvGraphicFramePr>
          <p:cNvPr id="6" name="Table 6" descr="This table presents the frequency distribution of percentage population growth from 2010 to 2019 across different regions.&#10;First row, less than or equal to zero with frequency of 5.&#10;Second row, 0.01 to 5 with frequency of 23 which having the highest frequency among all the regions.&#10;Third row, 5.01 to 10 with frequency of 12.&#10;Fourth row, 10.01 to 15 with frequency of 9.&#10;Fifth row, 15.01 to 20 with frequency of 3.">
            <a:extLst>
              <a:ext uri="{FF2B5EF4-FFF2-40B4-BE49-F238E27FC236}">
                <a16:creationId xmlns:a16="http://schemas.microsoft.com/office/drawing/2014/main" id="{68FC6B56-2817-4459-8979-E3F92D8F7EAB}"/>
              </a:ext>
            </a:extLst>
          </p:cNvPr>
          <p:cNvGraphicFramePr>
            <a:graphicFrameLocks noGrp="1"/>
          </p:cNvGraphicFramePr>
          <p:nvPr>
            <p:ph type="tbl" sz="quarter" idx="10"/>
            <p:extLst>
              <p:ext uri="{D42A27DB-BD31-4B8C-83A1-F6EECF244321}">
                <p14:modId xmlns:p14="http://schemas.microsoft.com/office/powerpoint/2010/main" val="2248638679"/>
              </p:ext>
            </p:extLst>
          </p:nvPr>
        </p:nvGraphicFramePr>
        <p:xfrm>
          <a:off x="457200" y="1524000"/>
          <a:ext cx="8229600" cy="2225040"/>
        </p:xfrm>
        <a:graphic>
          <a:graphicData uri="http://schemas.openxmlformats.org/drawingml/2006/table">
            <a:tbl>
              <a:tblPr firstRow="1" bandRow="1">
                <a:tableStyleId>{5940675A-B579-460E-94D1-54222C63F5DA}</a:tableStyleId>
              </a:tblPr>
              <a:tblGrid>
                <a:gridCol w="5105400">
                  <a:extLst>
                    <a:ext uri="{9D8B030D-6E8A-4147-A177-3AD203B41FA5}">
                      <a16:colId xmlns:a16="http://schemas.microsoft.com/office/drawing/2014/main" val="2755367192"/>
                    </a:ext>
                  </a:extLst>
                </a:gridCol>
                <a:gridCol w="3124200">
                  <a:extLst>
                    <a:ext uri="{9D8B030D-6E8A-4147-A177-3AD203B41FA5}">
                      <a16:colId xmlns:a16="http://schemas.microsoft.com/office/drawing/2014/main" val="3187270200"/>
                    </a:ext>
                  </a:extLst>
                </a:gridCol>
              </a:tblGrid>
              <a:tr h="370840">
                <a:tc>
                  <a:txBody>
                    <a:bodyPr/>
                    <a:lstStyle/>
                    <a:p>
                      <a:pPr algn="ctr"/>
                      <a:r>
                        <a:rPr lang="en-US" b="1" dirty="0"/>
                        <a:t>Percentage Population Growth 2010-2019</a:t>
                      </a:r>
                      <a:endParaRPr lang="en-IN" b="1" dirty="0"/>
                    </a:p>
                  </a:txBody>
                  <a:tcPr/>
                </a:tc>
                <a:tc>
                  <a:txBody>
                    <a:bodyPr/>
                    <a:lstStyle/>
                    <a:p>
                      <a:pPr algn="ctr"/>
                      <a:r>
                        <a:rPr lang="en-US" b="1" dirty="0"/>
                        <a:t>Frequency</a:t>
                      </a:r>
                      <a:endParaRPr lang="en-IN" b="1" dirty="0"/>
                    </a:p>
                  </a:txBody>
                  <a:tcPr/>
                </a:tc>
                <a:extLst>
                  <a:ext uri="{0D108BD9-81ED-4DB2-BD59-A6C34878D82A}">
                    <a16:rowId xmlns:a16="http://schemas.microsoft.com/office/drawing/2014/main" val="296326933"/>
                  </a:ext>
                </a:extLst>
              </a:tr>
              <a:tr h="370840">
                <a:tc>
                  <a:txBody>
                    <a:bodyPr/>
                    <a:lstStyle/>
                    <a:p>
                      <a:pPr algn="ctr"/>
                      <a:r>
                        <a:rPr lang="en-US" sz="1800" b="0" kern="1200" dirty="0">
                          <a:solidFill>
                            <a:schemeClr val="dk1"/>
                          </a:solidFill>
                        </a:rPr>
                        <a:t>Less than or equal to 0</a:t>
                      </a:r>
                      <a:endParaRPr lang="en-IN" sz="1800" b="0" kern="1200" dirty="0">
                        <a:solidFill>
                          <a:schemeClr val="dk1"/>
                        </a:solidFill>
                        <a:latin typeface="+mn-lt"/>
                        <a:ea typeface="+mn-ea"/>
                        <a:cs typeface="+mn-cs"/>
                      </a:endParaRPr>
                    </a:p>
                  </a:txBody>
                  <a:tcPr/>
                </a:tc>
                <a:tc>
                  <a:txBody>
                    <a:bodyPr/>
                    <a:lstStyle/>
                    <a:p>
                      <a:pPr algn="ctr"/>
                      <a:r>
                        <a:rPr lang="en-US" b="0" dirty="0"/>
                        <a:t>5</a:t>
                      </a:r>
                      <a:endParaRPr lang="en-IN" b="0" dirty="0"/>
                    </a:p>
                  </a:txBody>
                  <a:tcPr/>
                </a:tc>
                <a:extLst>
                  <a:ext uri="{0D108BD9-81ED-4DB2-BD59-A6C34878D82A}">
                    <a16:rowId xmlns:a16="http://schemas.microsoft.com/office/drawing/2014/main" val="3881019287"/>
                  </a:ext>
                </a:extLst>
              </a:tr>
              <a:tr h="370840">
                <a:tc>
                  <a:txBody>
                    <a:bodyPr/>
                    <a:lstStyle/>
                    <a:p>
                      <a:pPr algn="ctr"/>
                      <a:r>
                        <a:rPr lang="en-US" b="0" dirty="0"/>
                        <a:t>0.01 to 5</a:t>
                      </a:r>
                      <a:endParaRPr lang="en-IN" b="0" dirty="0"/>
                    </a:p>
                  </a:txBody>
                  <a:tcPr/>
                </a:tc>
                <a:tc>
                  <a:txBody>
                    <a:bodyPr/>
                    <a:lstStyle/>
                    <a:p>
                      <a:pPr algn="ctr"/>
                      <a:r>
                        <a:rPr lang="en-US" b="0" dirty="0"/>
                        <a:t>23</a:t>
                      </a:r>
                      <a:endParaRPr lang="en-IN" b="0" dirty="0"/>
                    </a:p>
                  </a:txBody>
                  <a:tcPr/>
                </a:tc>
                <a:extLst>
                  <a:ext uri="{0D108BD9-81ED-4DB2-BD59-A6C34878D82A}">
                    <a16:rowId xmlns:a16="http://schemas.microsoft.com/office/drawing/2014/main" val="2492955121"/>
                  </a:ext>
                </a:extLst>
              </a:tr>
              <a:tr h="370840">
                <a:tc>
                  <a:txBody>
                    <a:bodyPr/>
                    <a:lstStyle/>
                    <a:p>
                      <a:pPr algn="ctr"/>
                      <a:r>
                        <a:rPr lang="en-US" b="0" dirty="0"/>
                        <a:t>5.01 to 10</a:t>
                      </a:r>
                      <a:endParaRPr lang="en-IN" b="0" dirty="0"/>
                    </a:p>
                  </a:txBody>
                  <a:tcPr/>
                </a:tc>
                <a:tc>
                  <a:txBody>
                    <a:bodyPr/>
                    <a:lstStyle/>
                    <a:p>
                      <a:pPr algn="ctr"/>
                      <a:r>
                        <a:rPr lang="en-US" b="0" dirty="0"/>
                        <a:t>12</a:t>
                      </a:r>
                      <a:endParaRPr lang="en-IN" b="0" dirty="0"/>
                    </a:p>
                  </a:txBody>
                  <a:tcPr/>
                </a:tc>
                <a:extLst>
                  <a:ext uri="{0D108BD9-81ED-4DB2-BD59-A6C34878D82A}">
                    <a16:rowId xmlns:a16="http://schemas.microsoft.com/office/drawing/2014/main" val="841320930"/>
                  </a:ext>
                </a:extLst>
              </a:tr>
              <a:tr h="370840">
                <a:tc>
                  <a:txBody>
                    <a:bodyPr/>
                    <a:lstStyle/>
                    <a:p>
                      <a:pPr algn="ctr"/>
                      <a:r>
                        <a:rPr lang="en-US" b="0" dirty="0"/>
                        <a:t>10.01 to 15</a:t>
                      </a:r>
                      <a:endParaRPr lang="en-IN" b="0" dirty="0"/>
                    </a:p>
                  </a:txBody>
                  <a:tcPr/>
                </a:tc>
                <a:tc>
                  <a:txBody>
                    <a:bodyPr/>
                    <a:lstStyle/>
                    <a:p>
                      <a:pPr algn="ctr"/>
                      <a:r>
                        <a:rPr lang="en-US" b="0" dirty="0"/>
                        <a:t>9</a:t>
                      </a:r>
                      <a:endParaRPr lang="en-IN" b="0" dirty="0"/>
                    </a:p>
                  </a:txBody>
                  <a:tcPr/>
                </a:tc>
                <a:extLst>
                  <a:ext uri="{0D108BD9-81ED-4DB2-BD59-A6C34878D82A}">
                    <a16:rowId xmlns:a16="http://schemas.microsoft.com/office/drawing/2014/main" val="596959624"/>
                  </a:ext>
                </a:extLst>
              </a:tr>
              <a:tr h="370840">
                <a:tc>
                  <a:txBody>
                    <a:bodyPr/>
                    <a:lstStyle/>
                    <a:p>
                      <a:pPr algn="ctr"/>
                      <a:r>
                        <a:rPr lang="en-US" b="0" dirty="0"/>
                        <a:t>15.01 to 20</a:t>
                      </a:r>
                      <a:endParaRPr lang="en-IN" b="0" dirty="0"/>
                    </a:p>
                  </a:txBody>
                  <a:tcPr/>
                </a:tc>
                <a:tc>
                  <a:txBody>
                    <a:bodyPr/>
                    <a:lstStyle/>
                    <a:p>
                      <a:pPr algn="ctr"/>
                      <a:r>
                        <a:rPr lang="en-US" b="0" dirty="0"/>
                        <a:t>3</a:t>
                      </a:r>
                      <a:endParaRPr lang="en-IN" b="0" dirty="0"/>
                    </a:p>
                  </a:txBody>
                  <a:tcPr/>
                </a:tc>
                <a:extLst>
                  <a:ext uri="{0D108BD9-81ED-4DB2-BD59-A6C34878D82A}">
                    <a16:rowId xmlns:a16="http://schemas.microsoft.com/office/drawing/2014/main" val="1102038269"/>
                  </a:ext>
                </a:extLst>
              </a:tr>
            </a:tbl>
          </a:graphicData>
        </a:graphic>
      </p:graphicFrame>
    </p:spTree>
    <p:extLst>
      <p:ext uri="{BB962C8B-B14F-4D97-AF65-F5344CB8AC3E}">
        <p14:creationId xmlns:p14="http://schemas.microsoft.com/office/powerpoint/2010/main" val="2719339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Frequency Distribution</a:t>
            </a:r>
            <a:r>
              <a:rPr lang="en-US" dirty="0"/>
              <a:t>—Slide 3</a:t>
            </a:r>
            <a:endParaRPr dirty="0"/>
          </a:p>
        </p:txBody>
      </p:sp>
      <p:pic>
        <p:nvPicPr>
          <p:cNvPr id="7" name="Picture 6" descr="A graph depicts a histogram plot titled, Frequency Distribution of Population Growth Rates. The horizontal axis represents Population Growth Rate ranging from  negative 20 to 20. The vertical axis represents frequency ranging from 0 to 25, in increments of 5. The values plotted are as follows (negative 20 to 0 has 5), (0 to 5 has 23), (5 to 10 has 11), (10 to 15 has 9), and (15 to 20 has 3).&#10;">
            <a:extLst>
              <a:ext uri="{FF2B5EF4-FFF2-40B4-BE49-F238E27FC236}">
                <a16:creationId xmlns:a16="http://schemas.microsoft.com/office/drawing/2014/main" id="{A6C127A2-EC26-4AC2-962A-20F0129DEC19}"/>
              </a:ext>
            </a:extLst>
          </p:cNvPr>
          <p:cNvPicPr>
            <a:picLocks noChangeAspect="1"/>
          </p:cNvPicPr>
          <p:nvPr/>
        </p:nvPicPr>
        <p:blipFill>
          <a:blip r:embed="rId2"/>
          <a:srcRect b="8453"/>
          <a:stretch>
            <a:fillRect/>
          </a:stretch>
        </p:blipFill>
        <p:spPr>
          <a:xfrm>
            <a:off x="1828800" y="1149705"/>
            <a:ext cx="5486400" cy="4419600"/>
          </a:xfrm>
          <a:prstGeom prst="rect">
            <a:avLst/>
          </a:prstGeom>
        </p:spPr>
      </p:pic>
      <p:sp>
        <p:nvSpPr>
          <p:cNvPr id="3" name="TextBox 2">
            <a:extLst>
              <a:ext uri="{FF2B5EF4-FFF2-40B4-BE49-F238E27FC236}">
                <a16:creationId xmlns:a16="http://schemas.microsoft.com/office/drawing/2014/main" id="{F892F5FA-ADDA-401E-3D23-4D9ABACE8A34}"/>
              </a:ext>
            </a:extLst>
          </p:cNvPr>
          <p:cNvSpPr txBox="1"/>
          <p:nvPr/>
        </p:nvSpPr>
        <p:spPr>
          <a:xfrm>
            <a:off x="3962400" y="5569305"/>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a:t>
            </a:r>
            <a:endParaRPr lang="en-IN" sz="2400" dirty="0"/>
          </a:p>
        </p:txBody>
      </p:sp>
    </p:spTree>
    <p:extLst>
      <p:ext uri="{BB962C8B-B14F-4D97-AF65-F5344CB8AC3E}">
        <p14:creationId xmlns:p14="http://schemas.microsoft.com/office/powerpoint/2010/main" val="1869562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Frequency Distribution</a:t>
            </a:r>
            <a:r>
              <a:rPr lang="en-US" dirty="0"/>
              <a:t>—Slide 4</a:t>
            </a:r>
            <a:endParaRPr dirty="0"/>
          </a:p>
        </p:txBody>
      </p:sp>
      <p:sp>
        <p:nvSpPr>
          <p:cNvPr id="3" name="Text Placeholder 2"/>
          <p:cNvSpPr>
            <a:spLocks noGrp="1"/>
          </p:cNvSpPr>
          <p:nvPr>
            <p:ph type="body" sz="quarter" idx="10"/>
          </p:nvPr>
        </p:nvSpPr>
        <p:spPr/>
        <p:txBody>
          <a:bodyPr>
            <a:normAutofit/>
          </a:bodyPr>
          <a:lstStyle/>
          <a:p>
            <a:r>
              <a:rPr lang="en-US" sz="2400" dirty="0">
                <a:solidFill>
                  <a:schemeClr val="dk1"/>
                </a:solidFill>
              </a:rPr>
              <a:t>With the frequency distribution table, we are able to see the broader structure of the data. It is now easy to see that most state population 10-year growth rates are between 0 and 5 percent. Further, growth rates above 20% are uncommon. Without the organization that a frequency distribution provides, these conclusions would be more difficult to establish. If there were 10,000 data values instead of 52, it would be much more difficult to make similar conclusions. </a:t>
            </a:r>
          </a:p>
          <a:p>
            <a:pPr algn="just"/>
            <a:r>
              <a:rPr lang="en-US" sz="2400" dirty="0">
                <a:solidFill>
                  <a:schemeClr val="dk1"/>
                </a:solidFill>
              </a:rPr>
              <a:t>There are only two steps in the construction of a frequency distribution. </a:t>
            </a:r>
          </a:p>
          <a:p>
            <a:pPr marR="400" algn="just"/>
            <a:r>
              <a:rPr lang="en-US" sz="2400" dirty="0">
                <a:solidFill>
                  <a:schemeClr val="dk1"/>
                </a:solidFill>
              </a:rPr>
              <a:t>Step 1: Choose the classifications. </a:t>
            </a:r>
          </a:p>
          <a:p>
            <a:pPr marR="400" algn="just"/>
            <a:r>
              <a:rPr lang="en-US" sz="2400" dirty="0">
                <a:solidFill>
                  <a:schemeClr val="dk1"/>
                </a:solidFill>
              </a:rPr>
              <a:t>Step 2: Count the number in each class. </a:t>
            </a:r>
            <a:endParaRPr sz="2400" dirty="0">
              <a:solidFill>
                <a:schemeClr val="dk1"/>
              </a:solidFill>
            </a:endParaRPr>
          </a:p>
        </p:txBody>
      </p:sp>
    </p:spTree>
    <p:extLst>
      <p:ext uri="{BB962C8B-B14F-4D97-AF65-F5344CB8AC3E}">
        <p14:creationId xmlns:p14="http://schemas.microsoft.com/office/powerpoint/2010/main" val="641165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Frequency Distribution</a:t>
            </a:r>
            <a:r>
              <a:rPr lang="en-US" dirty="0"/>
              <a:t>—Slide 5</a:t>
            </a:r>
            <a:endParaRPr dirty="0"/>
          </a:p>
        </p:txBody>
      </p:sp>
      <p:sp>
        <p:nvSpPr>
          <p:cNvPr id="3" name="Text Placeholder 2"/>
          <p:cNvSpPr>
            <a:spLocks noGrp="1"/>
          </p:cNvSpPr>
          <p:nvPr>
            <p:ph type="body" sz="quarter" idx="10"/>
          </p:nvPr>
        </p:nvSpPr>
        <p:spPr/>
        <p:txBody>
          <a:bodyPr>
            <a:normAutofit/>
          </a:bodyPr>
          <a:lstStyle/>
          <a:p>
            <a:pPr algn="just"/>
            <a:r>
              <a:rPr lang="en-US" sz="2400" dirty="0">
                <a:solidFill>
                  <a:schemeClr val="dk1"/>
                </a:solidFill>
              </a:rPr>
              <a:t>For simple data, such as the results from tossing a coin, the choice of classifications is easy. Heads is one category and tails the other. However, for continuous data, such as weights, heights, and volumes, the choice of classification scheme becomes less obvious, since there are an enormous number of possibilities. There are two requirements that should be met when setting up the categories for classification: the categories must be both mutually exclusive and exhaustive. Essentially, this means categories should not overlap and should cover all possible values. </a:t>
            </a:r>
          </a:p>
        </p:txBody>
      </p:sp>
    </p:spTree>
    <p:extLst>
      <p:ext uri="{BB962C8B-B14F-4D97-AF65-F5344CB8AC3E}">
        <p14:creationId xmlns:p14="http://schemas.microsoft.com/office/powerpoint/2010/main" val="39458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Frequency Distribution</a:t>
            </a:r>
            <a:r>
              <a:rPr lang="en-US" dirty="0"/>
              <a:t>—Slide 6</a:t>
            </a:r>
            <a:endParaRPr dirty="0"/>
          </a:p>
        </p:txBody>
      </p:sp>
      <p:sp>
        <p:nvSpPr>
          <p:cNvPr id="3" name="Text Placeholder 2"/>
          <p:cNvSpPr>
            <a:spLocks noGrp="1"/>
          </p:cNvSpPr>
          <p:nvPr>
            <p:ph type="body" sz="quarter" idx="10"/>
          </p:nvPr>
        </p:nvSpPr>
        <p:spPr/>
        <p:txBody>
          <a:bodyPr>
            <a:normAutofit/>
          </a:bodyPr>
          <a:lstStyle/>
          <a:p>
            <a:pPr algn="just"/>
            <a:r>
              <a:rPr lang="en-US" sz="2400" dirty="0">
                <a:solidFill>
                  <a:schemeClr val="dk1"/>
                </a:solidFill>
              </a:rPr>
              <a:t>Since choosing the classification depends on whether the data are qualitative (nominal or ordinal) or quantitative (interval or ratio), the discussion of frequency distributions will be presented on the basis of these data types. This section will present how to construct a frequency distribution for qualitative data, and Section 3.3 will introduce constructing frequency distributions for quantitative data. </a:t>
            </a:r>
          </a:p>
          <a:p>
            <a:pPr marR="400" algn="just"/>
            <a:endParaRPr sz="2400" dirty="0">
              <a:solidFill>
                <a:schemeClr val="dk1"/>
              </a:solidFill>
            </a:endParaRPr>
          </a:p>
        </p:txBody>
      </p:sp>
    </p:spTree>
    <p:extLst>
      <p:ext uri="{BB962C8B-B14F-4D97-AF65-F5344CB8AC3E}">
        <p14:creationId xmlns:p14="http://schemas.microsoft.com/office/powerpoint/2010/main" val="1790491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Creating a Frequency Distribution of Survey Responses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Apple Inc. introduced its third generation iPad in March of 2012. After months of anticipation, owners were thrilled with their new iPads. Two of the main features that separated the 3</a:t>
            </a:r>
            <a:r>
              <a:rPr lang="en-US" sz="1050" dirty="0"/>
              <a:t> </a:t>
            </a:r>
            <a:r>
              <a:rPr sz="2800" baseline="30000" dirty="0" err="1"/>
              <a:t>rd</a:t>
            </a:r>
            <a:r>
              <a:rPr sz="2800" dirty="0"/>
              <a:t> generation iPad from its predecessors were an improved camera and a higher resolution display. In spite of the excitement of the launch, there were still things that owners did not like about the new device. The following table contains the responses from a survey of </a:t>
            </a:r>
            <a:r>
              <a:rPr sz="2800" dirty="0">
                <a:latin typeface="Cambria Math"/>
              </a:rPr>
              <a:t>30</a:t>
            </a:r>
            <a:r>
              <a:rPr sz="2800" dirty="0"/>
              <a:t> new iPad owners when asked what they dislike about the iPad.</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FC136B5-BBCE-4F49-A4CC-12F1D4F592F5}"/>
</file>

<file path=customXml/itemProps2.xml><?xml version="1.0" encoding="utf-8"?>
<ds:datastoreItem xmlns:ds="http://schemas.openxmlformats.org/officeDocument/2006/customXml" ds:itemID="{EDFF8BD7-0929-4E49-94B7-9A2788A65DF6}"/>
</file>

<file path=customXml/itemProps3.xml><?xml version="1.0" encoding="utf-8"?>
<ds:datastoreItem xmlns:ds="http://schemas.openxmlformats.org/officeDocument/2006/customXml" ds:itemID="{17CADD2D-2A51-4509-932E-296C3D18C103}"/>
</file>

<file path=docProps/app.xml><?xml version="1.0" encoding="utf-8"?>
<Properties xmlns="http://schemas.openxmlformats.org/officeDocument/2006/extended-properties" xmlns:vt="http://schemas.openxmlformats.org/officeDocument/2006/docPropsVTypes">
  <TotalTime>1664</TotalTime>
  <Words>1629</Words>
  <Application>Microsoft Office PowerPoint</Application>
  <PresentationFormat>On-screen Show (4:3)</PresentationFormat>
  <Paragraphs>191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Calibri</vt:lpstr>
      <vt:lpstr>Courier New</vt:lpstr>
      <vt:lpstr>Arial</vt:lpstr>
      <vt:lpstr>Cambria Math</vt:lpstr>
      <vt:lpstr>Office Theme</vt:lpstr>
      <vt:lpstr>Section 3.1</vt:lpstr>
      <vt:lpstr>Definition: Frequency Distribution</vt:lpstr>
      <vt:lpstr>Frequency Distribution—Slide 1</vt:lpstr>
      <vt:lpstr>Frequency Distribution—Slide 2</vt:lpstr>
      <vt:lpstr>Frequency Distribution—Slide 3</vt:lpstr>
      <vt:lpstr>Frequency Distribution—Slide 4</vt:lpstr>
      <vt:lpstr>Frequency Distribution—Slide 5</vt:lpstr>
      <vt:lpstr>Frequency Distribution—Slide 6</vt:lpstr>
      <vt:lpstr>Example 1: Creating a Frequency Distribution of Survey Responses—Slide 1</vt:lpstr>
      <vt:lpstr>Example 1: Creating a Frequency Distribution of Survey Responses—Slide 2</vt:lpstr>
      <vt:lpstr>Example 1: Creating a Frequency Distribution of Survey Responses—Slide 3</vt:lpstr>
      <vt:lpstr>Example 1: Creating a Frequency Distribution of Survey Responses—Slide 4</vt:lpstr>
      <vt:lpstr>Example 1: Creating a Frequency Distribution of Survey Responses—Slide 5</vt:lpstr>
      <vt:lpstr>Example 1: Creating a Frequency Distribution of Survey Responses—Slide 6</vt:lpstr>
      <vt:lpstr>Example 2: A Model to Determine Virtual Security Practices—Slide 1</vt:lpstr>
      <vt:lpstr>Example 2: A Model to Determine Virtual Security Practices—Slide 2</vt:lpstr>
      <vt:lpstr>Example 2: A Model to Determine Virtual Security Practices—Slide 3</vt:lpstr>
      <vt:lpstr>Example 2: A Model to Determine Virtual Security Practices—Slide 4</vt:lpstr>
      <vt:lpstr>Example 2: A Model to Determine Virtual Security Practices—Slide 5</vt:lpstr>
      <vt:lpstr>Definition: Relative Frequency Distribution</vt:lpstr>
      <vt:lpstr>Relative Frequency Distribution—Slide 1</vt:lpstr>
      <vt:lpstr>Relative Frequency Distribution—Slide 2</vt:lpstr>
      <vt:lpstr>Relative Frequency Distribution—Slide 3</vt:lpstr>
      <vt:lpstr>Relative Frequency Distribution—Slide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- 3.1 - Frequency Distributions</dc:title>
  <dc:creator>Hawkes Learning</dc:creator>
  <cp:lastModifiedBy>Kodanda Ram Bade</cp:lastModifiedBy>
  <cp:revision>164</cp:revision>
  <dcterms:created xsi:type="dcterms:W3CDTF">2013-04-26T14:43:13Z</dcterms:created>
  <dcterms:modified xsi:type="dcterms:W3CDTF">2025-08-12T03:54:27Z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