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handoutMasterIdLst>
    <p:handoutMasterId r:id="rId39"/>
  </p:handoutMasterIdLst>
  <p:sldIdLst>
    <p:sldId id="256" r:id="rId2"/>
    <p:sldId id="257" r:id="rId3"/>
    <p:sldId id="261" r:id="rId4"/>
    <p:sldId id="293" r:id="rId5"/>
    <p:sldId id="294" r:id="rId6"/>
    <p:sldId id="295"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89A0EA-17C2-1859-4D11-F6635B89012A}" name="Allison Conger" initials="AC" userId="S::aconger@hawkeslearning.com::ade6c5c3-e633-4050-96d1-34f11caf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366092"/>
    <a:srgbClr val="000000"/>
    <a:srgbClr val="2D7D9F"/>
    <a:srgbClr val="0000FF"/>
    <a:srgbClr val="000099"/>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5" d="100"/>
          <a:sy n="105" d="100"/>
        </p:scale>
        <p:origin x="130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48"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customXml" Target="../customXml/item1.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hyperlink" Target="http://www.whitehouse.gov/omb/budget" TargetMode="Externa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3.2</a:t>
            </a:r>
          </a:p>
        </p:txBody>
      </p:sp>
      <p:sp>
        <p:nvSpPr>
          <p:cNvPr id="2" name="Text Placeholder 1"/>
          <p:cNvSpPr>
            <a:spLocks noGrp="1"/>
          </p:cNvSpPr>
          <p:nvPr>
            <p:ph type="body" sz="quarter" idx="10"/>
          </p:nvPr>
        </p:nvSpPr>
        <p:spPr/>
        <p:txBody>
          <a:bodyPr/>
          <a:lstStyle/>
          <a:p>
            <a:pPr algn="ctr"/>
            <a:r>
              <a:rPr dirty="0"/>
              <a:t>Displaying Qualitative Data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3C9F3-49E0-460E-93F1-41E14C43FD98}"/>
              </a:ext>
            </a:extLst>
          </p:cNvPr>
          <p:cNvSpPr>
            <a:spLocks noGrp="1"/>
          </p:cNvSpPr>
          <p:nvPr>
            <p:ph type="title"/>
          </p:nvPr>
        </p:nvSpPr>
        <p:spPr/>
        <p:txBody>
          <a:bodyPr>
            <a:normAutofit/>
          </a:bodyPr>
          <a:lstStyle/>
          <a:p>
            <a:r>
              <a:rPr lang="en-US" sz="3000" dirty="0"/>
              <a:t>The Aesthetics of Bar Chart Construction—Slide 7</a:t>
            </a:r>
            <a:endParaRPr lang="en-IN" sz="3000" dirty="0"/>
          </a:p>
        </p:txBody>
      </p:sp>
      <p:sp>
        <p:nvSpPr>
          <p:cNvPr id="3" name="Text Placeholder 2">
            <a:extLst>
              <a:ext uri="{FF2B5EF4-FFF2-40B4-BE49-F238E27FC236}">
                <a16:creationId xmlns:a16="http://schemas.microsoft.com/office/drawing/2014/main" id="{C50773C4-B445-4D51-84E1-6DC55C0536B4}"/>
              </a:ext>
            </a:extLst>
          </p:cNvPr>
          <p:cNvSpPr>
            <a:spLocks noGrp="1"/>
          </p:cNvSpPr>
          <p:nvPr>
            <p:ph type="body" sz="quarter" idx="10"/>
          </p:nvPr>
        </p:nvSpPr>
        <p:spPr/>
        <p:txBody>
          <a:bodyPr/>
          <a:lstStyle/>
          <a:p>
            <a:r>
              <a:rPr lang="en-US" dirty="0"/>
              <a:t>Figures 2 and 3 are plots of the same data (Table 1). What a difference axis selection can make on perception! In Figure 3 the </a:t>
            </a:r>
            <a:r>
              <a:rPr lang="en-US" i="1" dirty="0"/>
              <a:t>y</a:t>
            </a:r>
            <a:r>
              <a:rPr lang="en-US" dirty="0"/>
              <a:t>-axis begins at 180 instead of zero. If you want to emphasize similarity, use</a:t>
            </a:r>
            <a:br>
              <a:rPr lang="en-US" dirty="0"/>
            </a:br>
            <a:r>
              <a:rPr lang="en-US" dirty="0"/>
              <a:t>Figure 2 to do the job. If you want to emphasize differences, use Figure 3. However, it is difficult to imagine any legitimate reason for using Figure 3 to represent the data. Axis stretching is often employed to mislead. </a:t>
            </a:r>
            <a:r>
              <a:rPr lang="en-US" b="1" dirty="0"/>
              <a:t>When you see an axis that does not start at zero, you should be a bit skeptical as to the conclusions the author intends for you to make. </a:t>
            </a:r>
            <a:endParaRPr lang="en-IN" b="1" dirty="0"/>
          </a:p>
        </p:txBody>
      </p:sp>
    </p:spTree>
    <p:extLst>
      <p:ext uri="{BB962C8B-B14F-4D97-AF65-F5344CB8AC3E}">
        <p14:creationId xmlns:p14="http://schemas.microsoft.com/office/powerpoint/2010/main" val="632445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82B04-E90B-466F-9C2E-0A72962CE23D}"/>
              </a:ext>
            </a:extLst>
          </p:cNvPr>
          <p:cNvSpPr>
            <a:spLocks noGrp="1"/>
          </p:cNvSpPr>
          <p:nvPr>
            <p:ph type="title"/>
          </p:nvPr>
        </p:nvSpPr>
        <p:spPr/>
        <p:txBody>
          <a:bodyPr>
            <a:normAutofit/>
          </a:bodyPr>
          <a:lstStyle/>
          <a:p>
            <a:r>
              <a:rPr lang="en-US" sz="3000" dirty="0"/>
              <a:t>The Aesthetics of Bar Chart Construction—Slide 8</a:t>
            </a:r>
            <a:endParaRPr lang="en-IN" sz="3000" dirty="0"/>
          </a:p>
        </p:txBody>
      </p:sp>
      <p:sp>
        <p:nvSpPr>
          <p:cNvPr id="3" name="Text Placeholder 2">
            <a:extLst>
              <a:ext uri="{FF2B5EF4-FFF2-40B4-BE49-F238E27FC236}">
                <a16:creationId xmlns:a16="http://schemas.microsoft.com/office/drawing/2014/main" id="{441F7A1E-7D86-40CC-BD9D-5A1EB8142745}"/>
              </a:ext>
            </a:extLst>
          </p:cNvPr>
          <p:cNvSpPr>
            <a:spLocks noGrp="1"/>
          </p:cNvSpPr>
          <p:nvPr>
            <p:ph type="body" sz="quarter" idx="10"/>
          </p:nvPr>
        </p:nvSpPr>
        <p:spPr/>
        <p:txBody>
          <a:bodyPr/>
          <a:lstStyle/>
          <a:p>
            <a:pPr marL="457200" indent="-457200">
              <a:buFont typeface="Arial" panose="020B0604020202020204" pitchFamily="34" charset="0"/>
              <a:buChar char="•"/>
            </a:pPr>
            <a:r>
              <a:rPr lang="en-US" dirty="0"/>
              <a:t>Bar widths should be chosen that are visually pleasing and should not be allowed to vary within a particular chart. </a:t>
            </a:r>
          </a:p>
          <a:p>
            <a:pPr marL="457200" indent="-457200">
              <a:buFont typeface="Arial" panose="020B0604020202020204" pitchFamily="34" charset="0"/>
              <a:buChar char="•"/>
            </a:pPr>
            <a:r>
              <a:rPr lang="en-US" dirty="0"/>
              <a:t>Appropriate shading, crosshatching, and coloring of the bars can help in presenting data. Many spreadsheet programs incorporate sophisticated graphing programs which make changes in shading, color, and crosshatching patterns extremely </a:t>
            </a:r>
            <a:r>
              <a:rPr lang="en-US"/>
              <a:t>easy.</a:t>
            </a:r>
            <a:endParaRPr lang="en-IN" dirty="0"/>
          </a:p>
        </p:txBody>
      </p:sp>
    </p:spTree>
    <p:extLst>
      <p:ext uri="{BB962C8B-B14F-4D97-AF65-F5344CB8AC3E}">
        <p14:creationId xmlns:p14="http://schemas.microsoft.com/office/powerpoint/2010/main" val="3403350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DCABD-6349-4EA1-994A-08543C0F6001}"/>
              </a:ext>
            </a:extLst>
          </p:cNvPr>
          <p:cNvSpPr>
            <a:spLocks noGrp="1"/>
          </p:cNvSpPr>
          <p:nvPr>
            <p:ph type="title"/>
          </p:nvPr>
        </p:nvSpPr>
        <p:spPr/>
        <p:txBody>
          <a:bodyPr>
            <a:normAutofit/>
          </a:bodyPr>
          <a:lstStyle/>
          <a:p>
            <a:r>
              <a:rPr lang="en-US" sz="3000" dirty="0"/>
              <a:t>The Aesthetics of Bar Chart Construction—Slide 9</a:t>
            </a:r>
            <a:endParaRPr lang="en-IN" sz="3000" dirty="0"/>
          </a:p>
        </p:txBody>
      </p:sp>
      <p:sp>
        <p:nvSpPr>
          <p:cNvPr id="3" name="Text Placeholder 2">
            <a:extLst>
              <a:ext uri="{FF2B5EF4-FFF2-40B4-BE49-F238E27FC236}">
                <a16:creationId xmlns:a16="http://schemas.microsoft.com/office/drawing/2014/main" id="{68EBD1E8-1F44-4B9D-8CA2-68C823679BE5}"/>
              </a:ext>
            </a:extLst>
          </p:cNvPr>
          <p:cNvSpPr>
            <a:spLocks noGrp="1"/>
          </p:cNvSpPr>
          <p:nvPr>
            <p:ph type="body" sz="quarter" idx="10"/>
          </p:nvPr>
        </p:nvSpPr>
        <p:spPr/>
        <p:txBody>
          <a:bodyPr/>
          <a:lstStyle/>
          <a:p>
            <a:pPr marL="285750" indent="-285750">
              <a:buFont typeface="Arial" panose="020B0604020202020204" pitchFamily="34" charset="0"/>
              <a:buChar char="•"/>
            </a:pPr>
            <a:r>
              <a:rPr lang="en-US" dirty="0"/>
              <a:t>The spacing between bars can dramatically affect the perception of the graph. Spacing should be set at approximately one-half the width of a bar. This, however, is not a rigid rule. Artistic judgment is needed. </a:t>
            </a:r>
          </a:p>
          <a:p>
            <a:pPr marL="285750" indent="-285750">
              <a:buFont typeface="Arial" panose="020B0604020202020204" pitchFamily="34" charset="0"/>
              <a:buChar char="•"/>
            </a:pPr>
            <a:r>
              <a:rPr lang="en-US" dirty="0"/>
              <a:t>Gridlines extended into the body of the chart are often useful and may be included if deemed helpful. Study Figure 4 and Figure 5. Both bar charts illustrate the same data. Notice that the readability of the graph in Figure 5 is improved by adding gridlines. </a:t>
            </a:r>
          </a:p>
          <a:p>
            <a:endParaRPr lang="en-IN" dirty="0"/>
          </a:p>
        </p:txBody>
      </p:sp>
    </p:spTree>
    <p:extLst>
      <p:ext uri="{BB962C8B-B14F-4D97-AF65-F5344CB8AC3E}">
        <p14:creationId xmlns:p14="http://schemas.microsoft.com/office/powerpoint/2010/main" val="600192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F0B22-8183-44B9-A334-1ECDF65C051D}"/>
              </a:ext>
            </a:extLst>
          </p:cNvPr>
          <p:cNvSpPr>
            <a:spLocks noGrp="1"/>
          </p:cNvSpPr>
          <p:nvPr>
            <p:ph type="title"/>
          </p:nvPr>
        </p:nvSpPr>
        <p:spPr/>
        <p:txBody>
          <a:bodyPr>
            <a:normAutofit/>
          </a:bodyPr>
          <a:lstStyle/>
          <a:p>
            <a:r>
              <a:rPr lang="en-US" sz="3000" dirty="0"/>
              <a:t>The Aesthetics of Bar Chart Construction—Slide 10</a:t>
            </a:r>
            <a:endParaRPr lang="en-IN" sz="3000" dirty="0"/>
          </a:p>
        </p:txBody>
      </p:sp>
      <p:pic>
        <p:nvPicPr>
          <p:cNvPr id="5" name="Picture 4" descr="A horizontal bar graph titled &quot;Response to the Statement&quot; is shown. The vertical axis of the graph is labeled &quot;Response Categories&quot; representing five different responses. The horizontal axis of the graph is labeled &quot;Percentage&quot; ranging from 0 percent to 35 percent, in increments of 5 percent. The response statement at the top reads, &quot;I am aware that there are measures that I can take to help protect my personal information on my personal computer.&quot; The percentages of people who have responded in favor of the different categories are marked as follows: Strongly agree, 35; slightly agree,  27; neutral, 21; slightly disagree, 10; strongly disagree, 7.">
            <a:extLst>
              <a:ext uri="{FF2B5EF4-FFF2-40B4-BE49-F238E27FC236}">
                <a16:creationId xmlns:a16="http://schemas.microsoft.com/office/drawing/2014/main" id="{905C9BCB-93A6-4C3D-BB67-30A5D92D13B2}"/>
              </a:ext>
            </a:extLst>
          </p:cNvPr>
          <p:cNvPicPr>
            <a:picLocks noChangeAspect="1"/>
          </p:cNvPicPr>
          <p:nvPr/>
        </p:nvPicPr>
        <p:blipFill>
          <a:blip r:embed="rId2"/>
          <a:srcRect b="7926"/>
          <a:stretch>
            <a:fillRect/>
          </a:stretch>
        </p:blipFill>
        <p:spPr>
          <a:xfrm>
            <a:off x="876300" y="1141879"/>
            <a:ext cx="7391400" cy="4267200"/>
          </a:xfrm>
          <a:prstGeom prst="rect">
            <a:avLst/>
          </a:prstGeom>
        </p:spPr>
      </p:pic>
      <p:sp>
        <p:nvSpPr>
          <p:cNvPr id="3" name="TextBox 2">
            <a:extLst>
              <a:ext uri="{FF2B5EF4-FFF2-40B4-BE49-F238E27FC236}">
                <a16:creationId xmlns:a16="http://schemas.microsoft.com/office/drawing/2014/main" id="{192AF2D0-9066-4FE8-2257-1A4BDAE65A53}"/>
              </a:ext>
            </a:extLst>
          </p:cNvPr>
          <p:cNvSpPr txBox="1"/>
          <p:nvPr/>
        </p:nvSpPr>
        <p:spPr>
          <a:xfrm>
            <a:off x="3962400" y="5521671"/>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Tree>
    <p:extLst>
      <p:ext uri="{BB962C8B-B14F-4D97-AF65-F5344CB8AC3E}">
        <p14:creationId xmlns:p14="http://schemas.microsoft.com/office/powerpoint/2010/main" val="1381276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0EF95-B4D7-46C9-BC0D-A1D104DC8898}"/>
              </a:ext>
            </a:extLst>
          </p:cNvPr>
          <p:cNvSpPr>
            <a:spLocks noGrp="1"/>
          </p:cNvSpPr>
          <p:nvPr>
            <p:ph type="title"/>
          </p:nvPr>
        </p:nvSpPr>
        <p:spPr/>
        <p:txBody>
          <a:bodyPr>
            <a:normAutofit/>
          </a:bodyPr>
          <a:lstStyle/>
          <a:p>
            <a:r>
              <a:rPr lang="en-US" sz="3000" dirty="0"/>
              <a:t>The Aesthetics of Bar Chart Construction—Slide 11</a:t>
            </a:r>
            <a:endParaRPr lang="en-IN" sz="3000" dirty="0"/>
          </a:p>
        </p:txBody>
      </p:sp>
      <p:pic>
        <p:nvPicPr>
          <p:cNvPr id="5" name="Picture 4" descr="A horizontal bar graph titled &quot;Response to the Statement&quot; is shown. The vertical axis of the graph is labeled &quot;Response Categories&quot; representing five different responses. The horizontal axis of the graph is labeled &quot;Percentage&quot; ranging from 0 percent to 35 percent, in increments of 5 percent. The response statement at the top reads, &quot;I am aware that there are measures that I can take to help protect my personal information on my personal computer.&quot; The percentages of people who have responded in favor of the different categories are marked as follows: Strongly agree, 35; slightly agree,  27; neutral, 21; slightly disagree, 10; strongly disagree, 7.">
            <a:extLst>
              <a:ext uri="{FF2B5EF4-FFF2-40B4-BE49-F238E27FC236}">
                <a16:creationId xmlns:a16="http://schemas.microsoft.com/office/drawing/2014/main" id="{14BBD04A-ECB3-4D14-89BD-D4D212569CCC}"/>
              </a:ext>
            </a:extLst>
          </p:cNvPr>
          <p:cNvPicPr>
            <a:picLocks noChangeAspect="1"/>
          </p:cNvPicPr>
          <p:nvPr/>
        </p:nvPicPr>
        <p:blipFill>
          <a:blip r:embed="rId2"/>
          <a:srcRect b="6850"/>
          <a:stretch>
            <a:fillRect/>
          </a:stretch>
        </p:blipFill>
        <p:spPr>
          <a:xfrm>
            <a:off x="756561" y="1146558"/>
            <a:ext cx="7630878" cy="4276892"/>
          </a:xfrm>
          <a:prstGeom prst="rect">
            <a:avLst/>
          </a:prstGeom>
        </p:spPr>
      </p:pic>
      <p:sp>
        <p:nvSpPr>
          <p:cNvPr id="3" name="TextBox 2">
            <a:extLst>
              <a:ext uri="{FF2B5EF4-FFF2-40B4-BE49-F238E27FC236}">
                <a16:creationId xmlns:a16="http://schemas.microsoft.com/office/drawing/2014/main" id="{6AF6D908-9165-D0E7-10DC-D102CEA67CC9}"/>
              </a:ext>
            </a:extLst>
          </p:cNvPr>
          <p:cNvSpPr txBox="1"/>
          <p:nvPr/>
        </p:nvSpPr>
        <p:spPr>
          <a:xfrm>
            <a:off x="3962400" y="5480609"/>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5</a:t>
            </a:r>
            <a:endParaRPr lang="en-IN" sz="2400" dirty="0"/>
          </a:p>
        </p:txBody>
      </p:sp>
    </p:spTree>
    <p:extLst>
      <p:ext uri="{BB962C8B-B14F-4D97-AF65-F5344CB8AC3E}">
        <p14:creationId xmlns:p14="http://schemas.microsoft.com/office/powerpoint/2010/main" val="3095069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32CA5-0D88-4EA6-AC49-E1DCA80FA5CB}"/>
              </a:ext>
            </a:extLst>
          </p:cNvPr>
          <p:cNvSpPr>
            <a:spLocks noGrp="1"/>
          </p:cNvSpPr>
          <p:nvPr>
            <p:ph type="title"/>
          </p:nvPr>
        </p:nvSpPr>
        <p:spPr/>
        <p:txBody>
          <a:bodyPr>
            <a:normAutofit/>
          </a:bodyPr>
          <a:lstStyle/>
          <a:p>
            <a:r>
              <a:rPr lang="en-US" sz="3000" dirty="0"/>
              <a:t>The Aesthetics of Bar Chart Construction—Slide 12</a:t>
            </a:r>
            <a:endParaRPr lang="en-IN" sz="3000" dirty="0"/>
          </a:p>
        </p:txBody>
      </p:sp>
      <p:sp>
        <p:nvSpPr>
          <p:cNvPr id="3" name="Text Placeholder 2">
            <a:extLst>
              <a:ext uri="{FF2B5EF4-FFF2-40B4-BE49-F238E27FC236}">
                <a16:creationId xmlns:a16="http://schemas.microsoft.com/office/drawing/2014/main" id="{D087F601-17CC-47D9-A8EE-15BEEA59962D}"/>
              </a:ext>
            </a:extLst>
          </p:cNvPr>
          <p:cNvSpPr>
            <a:spLocks noGrp="1"/>
          </p:cNvSpPr>
          <p:nvPr>
            <p:ph type="body" sz="quarter" idx="10"/>
          </p:nvPr>
        </p:nvSpPr>
        <p:spPr/>
        <p:txBody>
          <a:bodyPr/>
          <a:lstStyle/>
          <a:p>
            <a:pPr marL="285750" indent="-285750">
              <a:buFont typeface="Arial" panose="020B0604020202020204" pitchFamily="34" charset="0"/>
              <a:buChar char="•"/>
            </a:pPr>
            <a:r>
              <a:rPr lang="en-US" dirty="0"/>
              <a:t>Labels should be provided for each bar (category) and for each axis. </a:t>
            </a:r>
          </a:p>
          <a:p>
            <a:pPr marL="285750" indent="-285750">
              <a:buFont typeface="Arial" panose="020B0604020202020204" pitchFamily="34" charset="0"/>
              <a:buChar char="•"/>
            </a:pPr>
            <a:r>
              <a:rPr lang="en-US" dirty="0"/>
              <a:t>Notes on sources of data or other footnotes should be given below the chart. </a:t>
            </a:r>
          </a:p>
          <a:p>
            <a:pPr algn="just"/>
            <a:endParaRPr lang="en-US" dirty="0"/>
          </a:p>
          <a:p>
            <a:pPr algn="just"/>
            <a:r>
              <a:rPr lang="en-US" dirty="0"/>
              <a:t>Bar charts used to be flat and simple. Now, computer graphics packages offer three-dimensional, stacked, side-by-side, colored, and other variations of bars. These capabilities offer the user the chance to create spectacular, multidimensional, eye-catching graphics. </a:t>
            </a:r>
          </a:p>
        </p:txBody>
      </p:sp>
    </p:spTree>
    <p:extLst>
      <p:ext uri="{BB962C8B-B14F-4D97-AF65-F5344CB8AC3E}">
        <p14:creationId xmlns:p14="http://schemas.microsoft.com/office/powerpoint/2010/main" val="247864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8FD2C-B6E2-4205-AD17-B239EC6EDF11}"/>
              </a:ext>
            </a:extLst>
          </p:cNvPr>
          <p:cNvSpPr>
            <a:spLocks noGrp="1"/>
          </p:cNvSpPr>
          <p:nvPr>
            <p:ph type="title"/>
          </p:nvPr>
        </p:nvSpPr>
        <p:spPr/>
        <p:txBody>
          <a:bodyPr>
            <a:normAutofit/>
          </a:bodyPr>
          <a:lstStyle/>
          <a:p>
            <a:r>
              <a:rPr lang="en-US" sz="3000" dirty="0"/>
              <a:t>The Aesthetics of Bar Chart Construction—Slide 13</a:t>
            </a:r>
            <a:endParaRPr lang="en-IN" sz="3000" dirty="0"/>
          </a:p>
        </p:txBody>
      </p:sp>
      <p:sp>
        <p:nvSpPr>
          <p:cNvPr id="3" name="Text Placeholder 2">
            <a:extLst>
              <a:ext uri="{FF2B5EF4-FFF2-40B4-BE49-F238E27FC236}">
                <a16:creationId xmlns:a16="http://schemas.microsoft.com/office/drawing/2014/main" id="{018DA544-D0B0-4961-9ECB-D1C8D433751B}"/>
              </a:ext>
            </a:extLst>
          </p:cNvPr>
          <p:cNvSpPr>
            <a:spLocks noGrp="1"/>
          </p:cNvSpPr>
          <p:nvPr>
            <p:ph type="body" sz="quarter" idx="10"/>
          </p:nvPr>
        </p:nvSpPr>
        <p:spPr/>
        <p:txBody>
          <a:bodyPr/>
          <a:lstStyle/>
          <a:p>
            <a:r>
              <a:rPr lang="en-US" sz="2600" dirty="0"/>
              <a:t>Rotating the axes on a bar chart can create a very different graphical perspective. Figures 6 and 7 are identical graphs with a slight difference in perspective. (Note also the change in perspective by making the graphs 3-D. These are the same data that are graphed in Figures 4 and 5.) If you are using a large number of graphics in a document, even</a:t>
            </a:r>
            <a:br>
              <a:rPr lang="en-US" sz="2600" dirty="0"/>
            </a:br>
            <a:r>
              <a:rPr lang="en-US" sz="2600" dirty="0"/>
              <a:t>3-D graphs can be burdensome. It would be more visually interesting to change the perspective of the graphic from time to time. Making the changes from 2-D to 3-D and performing the rotation are simple operations in most software packages.</a:t>
            </a:r>
            <a:endParaRPr lang="en-IN" sz="2600" dirty="0"/>
          </a:p>
          <a:p>
            <a:endParaRPr lang="en-IN" dirty="0"/>
          </a:p>
        </p:txBody>
      </p:sp>
    </p:spTree>
    <p:extLst>
      <p:ext uri="{BB962C8B-B14F-4D97-AF65-F5344CB8AC3E}">
        <p14:creationId xmlns:p14="http://schemas.microsoft.com/office/powerpoint/2010/main" val="3236357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0F60D-973A-4AE2-89EA-1B6B4ADEA858}"/>
              </a:ext>
            </a:extLst>
          </p:cNvPr>
          <p:cNvSpPr>
            <a:spLocks noGrp="1"/>
          </p:cNvSpPr>
          <p:nvPr>
            <p:ph type="title"/>
          </p:nvPr>
        </p:nvSpPr>
        <p:spPr/>
        <p:txBody>
          <a:bodyPr>
            <a:normAutofit/>
          </a:bodyPr>
          <a:lstStyle/>
          <a:p>
            <a:r>
              <a:rPr lang="en-US" sz="3000" dirty="0"/>
              <a:t>The Aesthetics of Bar Chart Construction—Slide 14</a:t>
            </a:r>
            <a:endParaRPr lang="en-IN" sz="3000" dirty="0"/>
          </a:p>
        </p:txBody>
      </p:sp>
      <p:pic>
        <p:nvPicPr>
          <p:cNvPr id="5" name="Picture 4" descr="A horizontal bar graph titled &quot;3 D Bar Graph of Responses&quot; is shown with bins appearing in three-dimension. The vertical axis of the graph is labeled &quot;Response Categories&quot; representing five different responses. The horizontal axis of the graph is labeled &quot;Percentage&quot; ranging from 0 percent to 35  percent, in increments of 5 percent. The percentages of people who have responded in favor of the different categories are marked as follows: Strongly agree, 35; slightly agree, 27; neutral, 21; slightly disagree, 10; strongly disagree, 7.">
            <a:extLst>
              <a:ext uri="{FF2B5EF4-FFF2-40B4-BE49-F238E27FC236}">
                <a16:creationId xmlns:a16="http://schemas.microsoft.com/office/drawing/2014/main" id="{1937D369-B261-4739-9379-1C0A57810C3F}"/>
              </a:ext>
            </a:extLst>
          </p:cNvPr>
          <p:cNvPicPr>
            <a:picLocks noChangeAspect="1"/>
          </p:cNvPicPr>
          <p:nvPr/>
        </p:nvPicPr>
        <p:blipFill>
          <a:blip r:embed="rId2"/>
          <a:srcRect b="8405"/>
          <a:stretch>
            <a:fillRect/>
          </a:stretch>
        </p:blipFill>
        <p:spPr>
          <a:xfrm>
            <a:off x="1149868" y="1436392"/>
            <a:ext cx="6844264" cy="3985216"/>
          </a:xfrm>
          <a:prstGeom prst="rect">
            <a:avLst/>
          </a:prstGeom>
        </p:spPr>
      </p:pic>
      <p:sp>
        <p:nvSpPr>
          <p:cNvPr id="3" name="TextBox 2">
            <a:extLst>
              <a:ext uri="{FF2B5EF4-FFF2-40B4-BE49-F238E27FC236}">
                <a16:creationId xmlns:a16="http://schemas.microsoft.com/office/drawing/2014/main" id="{DBFB42DF-8325-8D9A-CD2D-45CA4CFFF57D}"/>
              </a:ext>
            </a:extLst>
          </p:cNvPr>
          <p:cNvSpPr txBox="1"/>
          <p:nvPr/>
        </p:nvSpPr>
        <p:spPr>
          <a:xfrm>
            <a:off x="3962400" y="54864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6</a:t>
            </a:r>
            <a:endParaRPr lang="en-IN" sz="2400" dirty="0"/>
          </a:p>
        </p:txBody>
      </p:sp>
    </p:spTree>
    <p:extLst>
      <p:ext uri="{BB962C8B-B14F-4D97-AF65-F5344CB8AC3E}">
        <p14:creationId xmlns:p14="http://schemas.microsoft.com/office/powerpoint/2010/main" val="3690084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4833D-1C29-4227-8FEA-68F4D4870BE5}"/>
              </a:ext>
            </a:extLst>
          </p:cNvPr>
          <p:cNvSpPr>
            <a:spLocks noGrp="1"/>
          </p:cNvSpPr>
          <p:nvPr>
            <p:ph type="title"/>
          </p:nvPr>
        </p:nvSpPr>
        <p:spPr/>
        <p:txBody>
          <a:bodyPr>
            <a:normAutofit/>
          </a:bodyPr>
          <a:lstStyle/>
          <a:p>
            <a:r>
              <a:rPr lang="en-US" sz="3000" dirty="0"/>
              <a:t>The Aesthetics of Bar Chart Construction—Slide 15</a:t>
            </a:r>
            <a:endParaRPr lang="en-IN" sz="3000" dirty="0"/>
          </a:p>
        </p:txBody>
      </p:sp>
      <p:pic>
        <p:nvPicPr>
          <p:cNvPr id="5" name="Picture 4" descr="A horizontal bar graph titled &quot;3 D Bar Graph of Responses&quot; is shown with bins appearing in three-dimension. The vertical axis of the graph is labeled &quot;Response Categories&quot; representing five different responses. The horizontal axis of the graph is labeled &quot;Percentage&quot; ranging from 0 percent to 35  percent, in increments of 5 percent. The percentages of people who have responded in favor of the different categories are marked as follows: Strongly agree, 35; slightly agree, 27; neutral, 21; slightly disagree, 10; strongly disagree, 7.">
            <a:extLst>
              <a:ext uri="{FF2B5EF4-FFF2-40B4-BE49-F238E27FC236}">
                <a16:creationId xmlns:a16="http://schemas.microsoft.com/office/drawing/2014/main" id="{47B1F82E-3EE3-4B3F-A697-1F35331233C4}"/>
              </a:ext>
            </a:extLst>
          </p:cNvPr>
          <p:cNvPicPr>
            <a:picLocks noChangeAspect="1"/>
          </p:cNvPicPr>
          <p:nvPr/>
        </p:nvPicPr>
        <p:blipFill>
          <a:blip r:embed="rId2"/>
          <a:srcRect b="9233"/>
          <a:stretch>
            <a:fillRect/>
          </a:stretch>
        </p:blipFill>
        <p:spPr>
          <a:xfrm>
            <a:off x="1143000" y="1426865"/>
            <a:ext cx="6858000" cy="4004269"/>
          </a:xfrm>
          <a:prstGeom prst="rect">
            <a:avLst/>
          </a:prstGeom>
        </p:spPr>
      </p:pic>
      <p:sp>
        <p:nvSpPr>
          <p:cNvPr id="3" name="TextBox 2">
            <a:extLst>
              <a:ext uri="{FF2B5EF4-FFF2-40B4-BE49-F238E27FC236}">
                <a16:creationId xmlns:a16="http://schemas.microsoft.com/office/drawing/2014/main" id="{3C292BFB-32D5-AF3D-47AA-99CFF002607D}"/>
              </a:ext>
            </a:extLst>
          </p:cNvPr>
          <p:cNvSpPr txBox="1"/>
          <p:nvPr/>
        </p:nvSpPr>
        <p:spPr>
          <a:xfrm>
            <a:off x="3962400" y="5597879"/>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7</a:t>
            </a:r>
            <a:endParaRPr lang="en-IN" sz="2400" dirty="0"/>
          </a:p>
        </p:txBody>
      </p:sp>
    </p:spTree>
    <p:extLst>
      <p:ext uri="{BB962C8B-B14F-4D97-AF65-F5344CB8AC3E}">
        <p14:creationId xmlns:p14="http://schemas.microsoft.com/office/powerpoint/2010/main" val="4040766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F8F43-9D3B-44DD-A1A2-45658CB631F8}"/>
              </a:ext>
            </a:extLst>
          </p:cNvPr>
          <p:cNvSpPr>
            <a:spLocks noGrp="1"/>
          </p:cNvSpPr>
          <p:nvPr>
            <p:ph type="title"/>
          </p:nvPr>
        </p:nvSpPr>
        <p:spPr/>
        <p:txBody>
          <a:bodyPr>
            <a:normAutofit/>
          </a:bodyPr>
          <a:lstStyle/>
          <a:p>
            <a:r>
              <a:rPr lang="en-US" sz="3000" dirty="0"/>
              <a:t>The Aesthetics of Bar Chart Construction—Slide 16</a:t>
            </a:r>
            <a:endParaRPr lang="en-IN" sz="3000" dirty="0"/>
          </a:p>
        </p:txBody>
      </p:sp>
      <p:sp>
        <p:nvSpPr>
          <p:cNvPr id="3" name="Text Placeholder 2">
            <a:extLst>
              <a:ext uri="{FF2B5EF4-FFF2-40B4-BE49-F238E27FC236}">
                <a16:creationId xmlns:a16="http://schemas.microsoft.com/office/drawing/2014/main" id="{FD3FD208-4C31-4DD8-85A1-60883396FFBA}"/>
              </a:ext>
            </a:extLst>
          </p:cNvPr>
          <p:cNvSpPr>
            <a:spLocks noGrp="1"/>
          </p:cNvSpPr>
          <p:nvPr>
            <p:ph type="body" sz="quarter" idx="10"/>
          </p:nvPr>
        </p:nvSpPr>
        <p:spPr/>
        <p:txBody>
          <a:bodyPr/>
          <a:lstStyle/>
          <a:p>
            <a:r>
              <a:rPr lang="en-US" dirty="0"/>
              <a:t>One of the themes of this chapter is that a graph can be an analytical device and a presentation tool. Simple graphics are fine for analytical purposes, but if you are trying to make a point, then a higher standard is required to create visual impact. Designing effective graphics is not just about making things look better; graphics can help the reader comprehend information. Using graphics well can emphasize meaning and organize content. It pays to know your audience’s likes and dislikes in viewing graphics so that the maximum impact can be achieved. </a:t>
            </a:r>
            <a:endParaRPr lang="en-IN" dirty="0"/>
          </a:p>
        </p:txBody>
      </p:sp>
    </p:spTree>
    <p:extLst>
      <p:ext uri="{BB962C8B-B14F-4D97-AF65-F5344CB8AC3E}">
        <p14:creationId xmlns:p14="http://schemas.microsoft.com/office/powerpoint/2010/main" val="3049586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Definition: Bar Chart</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The </a:t>
            </a:r>
            <a:r>
              <a:rPr sz="2800" b="1" dirty="0"/>
              <a:t>bar chart</a:t>
            </a:r>
            <a:r>
              <a:rPr sz="2800" dirty="0"/>
              <a:t> is a simple graphical display in which the length of each bar corresponds to the number of observations in a category.</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90EAC-9468-45ED-B181-8080D4CF28F1}"/>
              </a:ext>
            </a:extLst>
          </p:cNvPr>
          <p:cNvSpPr>
            <a:spLocks noGrp="1"/>
          </p:cNvSpPr>
          <p:nvPr>
            <p:ph type="title"/>
          </p:nvPr>
        </p:nvSpPr>
        <p:spPr/>
        <p:txBody>
          <a:bodyPr/>
          <a:lstStyle/>
          <a:p>
            <a:r>
              <a:rPr lang="en-IN" dirty="0"/>
              <a:t>Stacked Bar Charts</a:t>
            </a:r>
            <a:r>
              <a:rPr lang="en-US" dirty="0"/>
              <a:t>—Slide 1</a:t>
            </a:r>
            <a:r>
              <a:rPr lang="en-IN" dirty="0"/>
              <a:t> </a:t>
            </a:r>
          </a:p>
        </p:txBody>
      </p:sp>
      <p:sp>
        <p:nvSpPr>
          <p:cNvPr id="3" name="Text Placeholder 2">
            <a:extLst>
              <a:ext uri="{FF2B5EF4-FFF2-40B4-BE49-F238E27FC236}">
                <a16:creationId xmlns:a16="http://schemas.microsoft.com/office/drawing/2014/main" id="{89D5C6FC-45CE-43DC-9949-DA52641CD0AD}"/>
              </a:ext>
            </a:extLst>
          </p:cNvPr>
          <p:cNvSpPr>
            <a:spLocks noGrp="1"/>
          </p:cNvSpPr>
          <p:nvPr>
            <p:ph type="body" sz="quarter" idx="10"/>
          </p:nvPr>
        </p:nvSpPr>
        <p:spPr/>
        <p:txBody>
          <a:bodyPr/>
          <a:lstStyle/>
          <a:p>
            <a:r>
              <a:rPr lang="en-US" dirty="0"/>
              <a:t>Stacked bar charts are an interesting variation on the standard bar chart. The number of medals (gold, silver, bronze) won during the 2016 Summer Olympics for selected countries is given in Figure 8.</a:t>
            </a:r>
            <a:endParaRPr lang="en-IN" dirty="0"/>
          </a:p>
        </p:txBody>
      </p:sp>
    </p:spTree>
    <p:extLst>
      <p:ext uri="{BB962C8B-B14F-4D97-AF65-F5344CB8AC3E}">
        <p14:creationId xmlns:p14="http://schemas.microsoft.com/office/powerpoint/2010/main" val="3475136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5BA85-184B-4BFC-A285-3BF2E91B79FF}"/>
              </a:ext>
            </a:extLst>
          </p:cNvPr>
          <p:cNvSpPr>
            <a:spLocks noGrp="1"/>
          </p:cNvSpPr>
          <p:nvPr>
            <p:ph type="title"/>
          </p:nvPr>
        </p:nvSpPr>
        <p:spPr/>
        <p:txBody>
          <a:bodyPr/>
          <a:lstStyle/>
          <a:p>
            <a:r>
              <a:rPr lang="en-IN" dirty="0"/>
              <a:t>Stacked Bar Charts</a:t>
            </a:r>
            <a:r>
              <a:rPr lang="en-US" dirty="0"/>
              <a:t>—Slide 2</a:t>
            </a:r>
            <a:endParaRPr lang="en-IN" dirty="0"/>
          </a:p>
        </p:txBody>
      </p:sp>
      <p:pic>
        <p:nvPicPr>
          <p:cNvPr id="5" name="Picture 4" descr="A stacked bar graph titled &quot;2016 Summer Olympics Medals&quot; is shown to mark the total gold, silver, and bronze medals won by each country. The vertical axis of the graph is labeled &quot;Number of Medals&quot; ranging from 0 to 140, in increments of 20. The horizontal axis of the graph is labeled &quot;Country&quot; representing the names of ten countries. The medal count of each country is marked as follows: United States: Gold, 46; Silver, 37; Bronze, 38. Great Britain: Gold, 27; Silver, 23; Bronze, 17. China: Gold, 26; Silver, 18; Bronze, 26. Russia: Gold, 19; Silver, 17; Bronze, 20. Germany: Gold, 17; Silver,  10; Bronze, 15. Japan: Gold, 12; Silver, 8; Bronze, 21. France: Gold, 10; Silver, 18; Bronze, 14. South Korea: Gold, 9; Silver, 3; Bronze, 9. Italy: Gold, 8; Silver, 12; Bronze, 8. Australia: Gold, 8; Silver, 11; Bronze, 10.">
            <a:extLst>
              <a:ext uri="{FF2B5EF4-FFF2-40B4-BE49-F238E27FC236}">
                <a16:creationId xmlns:a16="http://schemas.microsoft.com/office/drawing/2014/main" id="{0399717C-4AF0-435B-9920-88C75AECE59A}"/>
              </a:ext>
            </a:extLst>
          </p:cNvPr>
          <p:cNvPicPr>
            <a:picLocks noChangeAspect="1"/>
          </p:cNvPicPr>
          <p:nvPr/>
        </p:nvPicPr>
        <p:blipFill>
          <a:blip r:embed="rId2"/>
          <a:srcRect b="10425"/>
          <a:stretch>
            <a:fillRect/>
          </a:stretch>
        </p:blipFill>
        <p:spPr>
          <a:xfrm>
            <a:off x="279612" y="1409700"/>
            <a:ext cx="7365576" cy="4038600"/>
          </a:xfrm>
          <a:prstGeom prst="rect">
            <a:avLst/>
          </a:prstGeom>
        </p:spPr>
      </p:pic>
      <p:pic>
        <p:nvPicPr>
          <p:cNvPr id="7" name="Picture 6" descr="Gold&#10;Silver&#10;Bronze">
            <a:extLst>
              <a:ext uri="{FF2B5EF4-FFF2-40B4-BE49-F238E27FC236}">
                <a16:creationId xmlns:a16="http://schemas.microsoft.com/office/drawing/2014/main" id="{D758DB67-005B-4EA7-9E7B-4A26D1F0C861}"/>
              </a:ext>
            </a:extLst>
          </p:cNvPr>
          <p:cNvPicPr>
            <a:picLocks noChangeAspect="1"/>
          </p:cNvPicPr>
          <p:nvPr/>
        </p:nvPicPr>
        <p:blipFill>
          <a:blip r:embed="rId3"/>
          <a:stretch>
            <a:fillRect/>
          </a:stretch>
        </p:blipFill>
        <p:spPr>
          <a:xfrm>
            <a:off x="7799631" y="1524000"/>
            <a:ext cx="1057423" cy="952633"/>
          </a:xfrm>
          <a:prstGeom prst="rect">
            <a:avLst/>
          </a:prstGeom>
        </p:spPr>
      </p:pic>
      <p:sp>
        <p:nvSpPr>
          <p:cNvPr id="3" name="TextBox 2">
            <a:extLst>
              <a:ext uri="{FF2B5EF4-FFF2-40B4-BE49-F238E27FC236}">
                <a16:creationId xmlns:a16="http://schemas.microsoft.com/office/drawing/2014/main" id="{404CEB74-CEE2-4139-6457-E431E9D69180}"/>
              </a:ext>
            </a:extLst>
          </p:cNvPr>
          <p:cNvSpPr txBox="1"/>
          <p:nvPr/>
        </p:nvSpPr>
        <p:spPr>
          <a:xfrm>
            <a:off x="3962400" y="54483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8</a:t>
            </a:r>
            <a:endParaRPr lang="en-IN" sz="2400" dirty="0"/>
          </a:p>
        </p:txBody>
      </p:sp>
    </p:spTree>
    <p:extLst>
      <p:ext uri="{BB962C8B-B14F-4D97-AF65-F5344CB8AC3E}">
        <p14:creationId xmlns:p14="http://schemas.microsoft.com/office/powerpoint/2010/main" val="2673448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EB12C-C75A-4265-BF6B-B354F9013C47}"/>
              </a:ext>
            </a:extLst>
          </p:cNvPr>
          <p:cNvSpPr>
            <a:spLocks noGrp="1"/>
          </p:cNvSpPr>
          <p:nvPr>
            <p:ph type="title"/>
          </p:nvPr>
        </p:nvSpPr>
        <p:spPr/>
        <p:txBody>
          <a:bodyPr/>
          <a:lstStyle/>
          <a:p>
            <a:r>
              <a:rPr lang="en-IN" dirty="0"/>
              <a:t>Stacked Bar Charts</a:t>
            </a:r>
            <a:r>
              <a:rPr lang="en-US" dirty="0"/>
              <a:t>—Slide 3</a:t>
            </a:r>
            <a:endParaRPr lang="en-IN" dirty="0"/>
          </a:p>
        </p:txBody>
      </p:sp>
      <p:sp>
        <p:nvSpPr>
          <p:cNvPr id="3" name="Text Placeholder 2">
            <a:extLst>
              <a:ext uri="{FF2B5EF4-FFF2-40B4-BE49-F238E27FC236}">
                <a16:creationId xmlns:a16="http://schemas.microsoft.com/office/drawing/2014/main" id="{7BEFB3E5-FAFB-42EE-A6B3-89CDBE452052}"/>
              </a:ext>
            </a:extLst>
          </p:cNvPr>
          <p:cNvSpPr>
            <a:spLocks noGrp="1"/>
          </p:cNvSpPr>
          <p:nvPr>
            <p:ph type="body" sz="quarter" idx="10"/>
          </p:nvPr>
        </p:nvSpPr>
        <p:spPr/>
        <p:txBody>
          <a:bodyPr/>
          <a:lstStyle/>
          <a:p>
            <a:pPr algn="just"/>
            <a:r>
              <a:rPr lang="en-US" dirty="0"/>
              <a:t>Using the stacked bar chart enables the reader to compare the total number of medals for each country as well as observe the number of each type of medal won. </a:t>
            </a:r>
          </a:p>
          <a:p>
            <a:pPr algn="just"/>
            <a:r>
              <a:rPr lang="en-US" dirty="0"/>
              <a:t>Without the stacked bar chart, the reader would have to view either three different charts tallying medal counts for the 2016 Summer Olympics or a much “busier” chart plotting each medal on the horizontal axis above each country. </a:t>
            </a:r>
            <a:endParaRPr lang="en-IN" dirty="0"/>
          </a:p>
        </p:txBody>
      </p:sp>
    </p:spTree>
    <p:extLst>
      <p:ext uri="{BB962C8B-B14F-4D97-AF65-F5344CB8AC3E}">
        <p14:creationId xmlns:p14="http://schemas.microsoft.com/office/powerpoint/2010/main" val="1267836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43BA2-B645-4608-B598-65344057E593}"/>
              </a:ext>
            </a:extLst>
          </p:cNvPr>
          <p:cNvSpPr>
            <a:spLocks noGrp="1"/>
          </p:cNvSpPr>
          <p:nvPr>
            <p:ph type="title"/>
          </p:nvPr>
        </p:nvSpPr>
        <p:spPr/>
        <p:txBody>
          <a:bodyPr/>
          <a:lstStyle/>
          <a:p>
            <a:r>
              <a:rPr lang="en-IN" dirty="0"/>
              <a:t>Stacked Bar Charts</a:t>
            </a:r>
            <a:r>
              <a:rPr lang="en-US" dirty="0"/>
              <a:t>—Slide 4</a:t>
            </a:r>
            <a:endParaRPr lang="en-IN" dirty="0"/>
          </a:p>
        </p:txBody>
      </p:sp>
      <p:sp>
        <p:nvSpPr>
          <p:cNvPr id="3" name="Text Placeholder 2">
            <a:extLst>
              <a:ext uri="{FF2B5EF4-FFF2-40B4-BE49-F238E27FC236}">
                <a16:creationId xmlns:a16="http://schemas.microsoft.com/office/drawing/2014/main" id="{A13F9D70-7813-47C9-8DA2-58DD7E07C9AC}"/>
              </a:ext>
            </a:extLst>
          </p:cNvPr>
          <p:cNvSpPr>
            <a:spLocks noGrp="1"/>
          </p:cNvSpPr>
          <p:nvPr>
            <p:ph type="body" sz="quarter" idx="10"/>
          </p:nvPr>
        </p:nvSpPr>
        <p:spPr/>
        <p:txBody>
          <a:bodyPr/>
          <a:lstStyle/>
          <a:p>
            <a:r>
              <a:rPr lang="en-US" sz="2600" dirty="0"/>
              <a:t>Figure 9 is another example of a stacked bar chart. The chart displays the number of grandchildren by age group living with their grandparents based on which parent is in the household. From this chart we can see that the majority of grandchildren living with their grandparents live in the same household with their mother only. We can also see that it is fairly rare that grandchildren live in the same household with their grandparents and their father only. Stacked bar charts are useful when there are three components to the data (in this case the percentage of children, the age group, and the parents in the household). </a:t>
            </a:r>
            <a:endParaRPr lang="en-IN" sz="2600" dirty="0"/>
          </a:p>
        </p:txBody>
      </p:sp>
    </p:spTree>
    <p:extLst>
      <p:ext uri="{BB962C8B-B14F-4D97-AF65-F5344CB8AC3E}">
        <p14:creationId xmlns:p14="http://schemas.microsoft.com/office/powerpoint/2010/main" val="3321619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3A030-EA1E-4374-8A2B-F550A962990E}"/>
              </a:ext>
            </a:extLst>
          </p:cNvPr>
          <p:cNvSpPr>
            <a:spLocks noGrp="1"/>
          </p:cNvSpPr>
          <p:nvPr>
            <p:ph type="title"/>
          </p:nvPr>
        </p:nvSpPr>
        <p:spPr/>
        <p:txBody>
          <a:bodyPr/>
          <a:lstStyle/>
          <a:p>
            <a:r>
              <a:rPr lang="en-IN" dirty="0"/>
              <a:t>Stacked Bar Charts</a:t>
            </a:r>
            <a:r>
              <a:rPr lang="en-US" dirty="0"/>
              <a:t>—Slide 5</a:t>
            </a:r>
            <a:endParaRPr lang="en-IN" dirty="0"/>
          </a:p>
        </p:txBody>
      </p:sp>
      <p:pic>
        <p:nvPicPr>
          <p:cNvPr id="5" name="Picture 4" descr="A stacked bar graph titled &quot;Grandchildren Living with their Grandparents” is shown. The vertical axis of the graph is labeled, &quot;Percent of Children in Each Age Group” and ranges from 0 to 8, in increments of 1. The horizontal axis of the graph is labeled &quot;Age Group” representing four different age groups. The percent of children in each age group are marked as follows for different age groups. Under 6 years: Two parents, 1; Mother only, 4; Father only, 0.5; Neither parent, 1.5. 6 to 11 years: Two parents, 0.5; Mother only, 1.3; Father only, 0.2; Neither parent, 2.5. 12 to 14 years: Two parents,  0.3; Mother only, 1.2; Father only, 0.7; Neither parent, 2. 15 to 17 years: Two parents, 0.1; Mother only, 1; Father only, 0.1; Neither parent, 2.">
            <a:extLst>
              <a:ext uri="{FF2B5EF4-FFF2-40B4-BE49-F238E27FC236}">
                <a16:creationId xmlns:a16="http://schemas.microsoft.com/office/drawing/2014/main" id="{65EA004F-0CFF-4BEA-9EB4-B0CF01FF2C8E}"/>
              </a:ext>
            </a:extLst>
          </p:cNvPr>
          <p:cNvPicPr>
            <a:picLocks noChangeAspect="1"/>
          </p:cNvPicPr>
          <p:nvPr/>
        </p:nvPicPr>
        <p:blipFill>
          <a:blip r:embed="rId2"/>
          <a:srcRect b="6481"/>
          <a:stretch>
            <a:fillRect/>
          </a:stretch>
        </p:blipFill>
        <p:spPr>
          <a:xfrm>
            <a:off x="1485900" y="1218389"/>
            <a:ext cx="6172200" cy="4421222"/>
          </a:xfrm>
          <a:prstGeom prst="rect">
            <a:avLst/>
          </a:prstGeom>
        </p:spPr>
      </p:pic>
      <p:sp>
        <p:nvSpPr>
          <p:cNvPr id="3" name="TextBox 2">
            <a:extLst>
              <a:ext uri="{FF2B5EF4-FFF2-40B4-BE49-F238E27FC236}">
                <a16:creationId xmlns:a16="http://schemas.microsoft.com/office/drawing/2014/main" id="{3EF4437E-65B3-F35D-0B54-69D5B1B74453}"/>
              </a:ext>
            </a:extLst>
          </p:cNvPr>
          <p:cNvSpPr txBox="1"/>
          <p:nvPr/>
        </p:nvSpPr>
        <p:spPr>
          <a:xfrm>
            <a:off x="3962400" y="559788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9</a:t>
            </a:r>
            <a:endParaRPr lang="en-IN" sz="2400" dirty="0"/>
          </a:p>
        </p:txBody>
      </p:sp>
    </p:spTree>
    <p:extLst>
      <p:ext uri="{BB962C8B-B14F-4D97-AF65-F5344CB8AC3E}">
        <p14:creationId xmlns:p14="http://schemas.microsoft.com/office/powerpoint/2010/main" val="923327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B44B7-7B93-42F5-876A-4E0B75516B6D}"/>
              </a:ext>
            </a:extLst>
          </p:cNvPr>
          <p:cNvSpPr>
            <a:spLocks noGrp="1"/>
          </p:cNvSpPr>
          <p:nvPr>
            <p:ph type="title"/>
          </p:nvPr>
        </p:nvSpPr>
        <p:spPr/>
        <p:txBody>
          <a:bodyPr/>
          <a:lstStyle/>
          <a:p>
            <a:r>
              <a:rPr lang="en-IN" dirty="0"/>
              <a:t>3-D Bar Charts</a:t>
            </a:r>
            <a:r>
              <a:rPr lang="en-US" dirty="0"/>
              <a:t>—Slide 1</a:t>
            </a:r>
            <a:r>
              <a:rPr lang="en-IN" dirty="0"/>
              <a:t> </a:t>
            </a:r>
          </a:p>
        </p:txBody>
      </p:sp>
      <p:sp>
        <p:nvSpPr>
          <p:cNvPr id="3" name="Text Placeholder 2">
            <a:extLst>
              <a:ext uri="{FF2B5EF4-FFF2-40B4-BE49-F238E27FC236}">
                <a16:creationId xmlns:a16="http://schemas.microsoft.com/office/drawing/2014/main" id="{C141243E-3860-41FD-A03A-BBA19695621D}"/>
              </a:ext>
            </a:extLst>
          </p:cNvPr>
          <p:cNvSpPr>
            <a:spLocks noGrp="1"/>
          </p:cNvSpPr>
          <p:nvPr>
            <p:ph type="body" sz="quarter" idx="10"/>
          </p:nvPr>
        </p:nvSpPr>
        <p:spPr/>
        <p:txBody>
          <a:bodyPr/>
          <a:lstStyle/>
          <a:p>
            <a:r>
              <a:rPr lang="en-US" dirty="0"/>
              <a:t>Another interesting way of looking at the Olympic medal data is to plot a three-dimensional bar chart as shown in Figure 10. Using this graph, the totals for each type of medal are graphed for each country. </a:t>
            </a:r>
            <a:endParaRPr lang="en-IN" dirty="0"/>
          </a:p>
        </p:txBody>
      </p:sp>
    </p:spTree>
    <p:extLst>
      <p:ext uri="{BB962C8B-B14F-4D97-AF65-F5344CB8AC3E}">
        <p14:creationId xmlns:p14="http://schemas.microsoft.com/office/powerpoint/2010/main" val="2037348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3390E-80C1-4886-82F6-11C8A19F0296}"/>
              </a:ext>
            </a:extLst>
          </p:cNvPr>
          <p:cNvSpPr>
            <a:spLocks noGrp="1"/>
          </p:cNvSpPr>
          <p:nvPr>
            <p:ph type="title"/>
          </p:nvPr>
        </p:nvSpPr>
        <p:spPr/>
        <p:txBody>
          <a:bodyPr/>
          <a:lstStyle/>
          <a:p>
            <a:r>
              <a:rPr lang="en-IN" dirty="0"/>
              <a:t>3-D Bar Charts</a:t>
            </a:r>
            <a:r>
              <a:rPr lang="en-US" dirty="0"/>
              <a:t>—Slide 2</a:t>
            </a:r>
            <a:endParaRPr lang="en-IN" dirty="0"/>
          </a:p>
        </p:txBody>
      </p:sp>
      <p:pic>
        <p:nvPicPr>
          <p:cNvPr id="5" name="Picture 4" descr="A 3 D bar chart titled 2016 Summer Olympics Medals is shown to mark the total gold, silver, and bronze medals won by each country. The vertical axis of the graph is labeled &quot;Number of Medals&quot; ranging from 0 to 50, in increments of 10. The horizontal axis of the graph is labeled Country representing the names of twelve countries. The medal count of each country is marked as follows: United States: Gold, 46; Silver, 37; Bronze, 38. Great Britain: Gold, 27; Silver, 23; Bronze, 17. China: Gold, 26; Silver, 18; Bronze, 26. Russia: Gold, 19; Silver, 17; Bronze, 20. Germany: Gold, 17; Silver, 10; Bronze, 15. Japan: Gold, 12; Silver, 8; Bronze, 21. France: Gold, 10; Silver, 18; Bronze, 14. South Korea: Gold, 9; Silver, 3; Bronze, 9. Italy: Gold, 8; Silver, 12; Bronze, 8. Australia: Gold, 8; Silver, 11; Bronze, 10.">
            <a:extLst>
              <a:ext uri="{FF2B5EF4-FFF2-40B4-BE49-F238E27FC236}">
                <a16:creationId xmlns:a16="http://schemas.microsoft.com/office/drawing/2014/main" id="{FCF73DEB-FC16-41E6-8D06-C371A1E47FCA}"/>
              </a:ext>
            </a:extLst>
          </p:cNvPr>
          <p:cNvPicPr>
            <a:picLocks noChangeAspect="1"/>
          </p:cNvPicPr>
          <p:nvPr/>
        </p:nvPicPr>
        <p:blipFill>
          <a:blip r:embed="rId2"/>
          <a:srcRect b="7849"/>
          <a:stretch>
            <a:fillRect/>
          </a:stretch>
        </p:blipFill>
        <p:spPr>
          <a:xfrm>
            <a:off x="1973832" y="1178280"/>
            <a:ext cx="5196336" cy="4419600"/>
          </a:xfrm>
          <a:prstGeom prst="rect">
            <a:avLst/>
          </a:prstGeom>
        </p:spPr>
      </p:pic>
      <p:sp>
        <p:nvSpPr>
          <p:cNvPr id="3" name="TextBox 2">
            <a:extLst>
              <a:ext uri="{FF2B5EF4-FFF2-40B4-BE49-F238E27FC236}">
                <a16:creationId xmlns:a16="http://schemas.microsoft.com/office/drawing/2014/main" id="{D230ABBD-67D3-6177-CE38-235102D91F86}"/>
              </a:ext>
            </a:extLst>
          </p:cNvPr>
          <p:cNvSpPr txBox="1"/>
          <p:nvPr/>
        </p:nvSpPr>
        <p:spPr>
          <a:xfrm>
            <a:off x="3886200" y="5588355"/>
            <a:ext cx="1371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10</a:t>
            </a:r>
            <a:endParaRPr lang="en-IN" sz="2400" dirty="0"/>
          </a:p>
        </p:txBody>
      </p:sp>
    </p:spTree>
    <p:extLst>
      <p:ext uri="{BB962C8B-B14F-4D97-AF65-F5344CB8AC3E}">
        <p14:creationId xmlns:p14="http://schemas.microsoft.com/office/powerpoint/2010/main" val="39938102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CD57-1AC9-4EBF-9B8E-1C724FB9C463}"/>
              </a:ext>
            </a:extLst>
          </p:cNvPr>
          <p:cNvSpPr>
            <a:spLocks noGrp="1"/>
          </p:cNvSpPr>
          <p:nvPr>
            <p:ph type="title"/>
          </p:nvPr>
        </p:nvSpPr>
        <p:spPr/>
        <p:txBody>
          <a:bodyPr/>
          <a:lstStyle/>
          <a:p>
            <a:r>
              <a:rPr lang="en-IN" dirty="0"/>
              <a:t>3-D Bar Charts</a:t>
            </a:r>
            <a:r>
              <a:rPr lang="en-US" dirty="0"/>
              <a:t>—Slide 3</a:t>
            </a:r>
            <a:endParaRPr lang="en-IN" dirty="0"/>
          </a:p>
        </p:txBody>
      </p:sp>
      <p:sp>
        <p:nvSpPr>
          <p:cNvPr id="3" name="Text Placeholder 2">
            <a:extLst>
              <a:ext uri="{FF2B5EF4-FFF2-40B4-BE49-F238E27FC236}">
                <a16:creationId xmlns:a16="http://schemas.microsoft.com/office/drawing/2014/main" id="{F461A088-1598-40C4-A389-DC52F7A1B070}"/>
              </a:ext>
            </a:extLst>
          </p:cNvPr>
          <p:cNvSpPr>
            <a:spLocks noGrp="1"/>
          </p:cNvSpPr>
          <p:nvPr>
            <p:ph type="body" sz="quarter" idx="10"/>
          </p:nvPr>
        </p:nvSpPr>
        <p:spPr/>
        <p:txBody>
          <a:bodyPr/>
          <a:lstStyle/>
          <a:p>
            <a:r>
              <a:rPr lang="en-US" dirty="0"/>
              <a:t>When constructing a 3-D graph there are a number of perspective issues that affect the visual quality of the graph. For example, in Figure 10, we are barely able to see the number of bronze medals won by Great Britain. All the major software packages permit you to spin and tilt the graph until you find a perspective you like, and that allows you to see all of the categories. </a:t>
            </a:r>
            <a:endParaRPr lang="en-IN" dirty="0"/>
          </a:p>
        </p:txBody>
      </p:sp>
    </p:spTree>
    <p:extLst>
      <p:ext uri="{BB962C8B-B14F-4D97-AF65-F5344CB8AC3E}">
        <p14:creationId xmlns:p14="http://schemas.microsoft.com/office/powerpoint/2010/main" val="543794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BA097-5E27-4DF0-86FA-790736E20D5F}"/>
              </a:ext>
            </a:extLst>
          </p:cNvPr>
          <p:cNvSpPr>
            <a:spLocks noGrp="1"/>
          </p:cNvSpPr>
          <p:nvPr>
            <p:ph type="title"/>
          </p:nvPr>
        </p:nvSpPr>
        <p:spPr/>
        <p:txBody>
          <a:bodyPr/>
          <a:lstStyle/>
          <a:p>
            <a:r>
              <a:rPr lang="en-US" dirty="0"/>
              <a:t>Pie Charts—Slide 1</a:t>
            </a:r>
            <a:endParaRPr lang="en-IN" dirty="0"/>
          </a:p>
        </p:txBody>
      </p:sp>
      <p:sp>
        <p:nvSpPr>
          <p:cNvPr id="3" name="Text Placeholder 2">
            <a:extLst>
              <a:ext uri="{FF2B5EF4-FFF2-40B4-BE49-F238E27FC236}">
                <a16:creationId xmlns:a16="http://schemas.microsoft.com/office/drawing/2014/main" id="{FEDD5110-BBA2-4E4C-A164-A2A8AAA18E77}"/>
              </a:ext>
            </a:extLst>
          </p:cNvPr>
          <p:cNvSpPr>
            <a:spLocks noGrp="1"/>
          </p:cNvSpPr>
          <p:nvPr>
            <p:ph type="body" sz="quarter" idx="10"/>
          </p:nvPr>
        </p:nvSpPr>
        <p:spPr/>
        <p:txBody>
          <a:bodyPr/>
          <a:lstStyle/>
          <a:p>
            <a:pPr algn="just"/>
            <a:r>
              <a:rPr lang="en-US" dirty="0"/>
              <a:t>We have just seen how bar charts are used as a means of expressing frequency distributions. Pie charts can perform the same function. </a:t>
            </a:r>
          </a:p>
          <a:p>
            <a:pPr algn="just"/>
            <a:r>
              <a:rPr lang="en-US" dirty="0"/>
              <a:t>The circle represents the total “pie” available, and the slices are proportional to the amount in each category. Each slice of the pie represents the proportion of total observations belonging to the category. One of the advantages of the pie chart is the ability to easily compare the total in each of the classifications to the total number of observations. </a:t>
            </a:r>
            <a:endParaRPr lang="en-IN" dirty="0"/>
          </a:p>
        </p:txBody>
      </p:sp>
    </p:spTree>
    <p:extLst>
      <p:ext uri="{BB962C8B-B14F-4D97-AF65-F5344CB8AC3E}">
        <p14:creationId xmlns:p14="http://schemas.microsoft.com/office/powerpoint/2010/main" val="31051846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70D77-BD18-4711-B982-506AFEC87182}"/>
              </a:ext>
            </a:extLst>
          </p:cNvPr>
          <p:cNvSpPr>
            <a:spLocks noGrp="1"/>
          </p:cNvSpPr>
          <p:nvPr>
            <p:ph type="title"/>
          </p:nvPr>
        </p:nvSpPr>
        <p:spPr/>
        <p:txBody>
          <a:bodyPr/>
          <a:lstStyle/>
          <a:p>
            <a:r>
              <a:rPr lang="en-US" dirty="0"/>
              <a:t>Pie Charts—Slide 2</a:t>
            </a:r>
            <a:endParaRPr lang="en-IN" dirty="0"/>
          </a:p>
        </p:txBody>
      </p:sp>
      <p:sp>
        <p:nvSpPr>
          <p:cNvPr id="3" name="Text Placeholder 2">
            <a:extLst>
              <a:ext uri="{FF2B5EF4-FFF2-40B4-BE49-F238E27FC236}">
                <a16:creationId xmlns:a16="http://schemas.microsoft.com/office/drawing/2014/main" id="{4D35F3E0-2A7A-409A-AD10-2A5CE126C50B}"/>
              </a:ext>
            </a:extLst>
          </p:cNvPr>
          <p:cNvSpPr>
            <a:spLocks noGrp="1"/>
          </p:cNvSpPr>
          <p:nvPr>
            <p:ph type="body" sz="quarter" idx="10"/>
          </p:nvPr>
        </p:nvSpPr>
        <p:spPr/>
        <p:txBody>
          <a:bodyPr/>
          <a:lstStyle/>
          <a:p>
            <a:r>
              <a:rPr lang="en-US" dirty="0"/>
              <a:t>One common use of pie charts is to display how some set of assets is spent. The biggest asset pie in the world is the budget of the United States government. In 2019, government outlays were in the neighborhood of $4.4 trillion dollars. If the budget is split into six categories, the percentages spent in 2019 in each category are provided in Table 2. While the table provides the information, it is not visually interesting. A pie chart will enable you to improve the presentation of the information in Table 2. </a:t>
            </a:r>
            <a:endParaRPr lang="en-IN" dirty="0"/>
          </a:p>
        </p:txBody>
      </p:sp>
    </p:spTree>
    <p:extLst>
      <p:ext uri="{BB962C8B-B14F-4D97-AF65-F5344CB8AC3E}">
        <p14:creationId xmlns:p14="http://schemas.microsoft.com/office/powerpoint/2010/main" val="1315682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Bar Chart</a:t>
            </a:r>
            <a:endParaRPr dirty="0"/>
          </a:p>
        </p:txBody>
      </p:sp>
      <p:pic>
        <p:nvPicPr>
          <p:cNvPr id="5" name="Picture 4" descr="A horizontal bar graph titled &quot;Majors in a Business Statistics Course&quot; is shown. The vertical axis of the graph is labeled &quot;Major&quot; with the codes dedicated for various subjects. The horizontal axis of the graph is labeled &quot;Percentage&quot; ranging from 0 to 40, in increments of 5. The percentages marked for each subject on the graph are as follows: Accounting and Information Systems, A C I S, 7.5; Business Information Technology, B I T, 3.5; Economics, ECON, 2; Finance, FIN, 27.5; Hospitality and Tourism Management, H T M, 10; Management, MGT, 12.5; Marketing, MKTG, 37.">
            <a:extLst>
              <a:ext uri="{FF2B5EF4-FFF2-40B4-BE49-F238E27FC236}">
                <a16:creationId xmlns:a16="http://schemas.microsoft.com/office/drawing/2014/main" id="{1973C293-87A5-41C8-AB3D-C59ED304275B}"/>
              </a:ext>
            </a:extLst>
          </p:cNvPr>
          <p:cNvPicPr>
            <a:picLocks noChangeAspect="1"/>
          </p:cNvPicPr>
          <p:nvPr/>
        </p:nvPicPr>
        <p:blipFill>
          <a:blip r:embed="rId2"/>
          <a:srcRect b="8361"/>
          <a:stretch>
            <a:fillRect/>
          </a:stretch>
        </p:blipFill>
        <p:spPr>
          <a:xfrm>
            <a:off x="1085586" y="1134042"/>
            <a:ext cx="6972827" cy="4380913"/>
          </a:xfrm>
          <a:prstGeom prst="rect">
            <a:avLst/>
          </a:prstGeom>
        </p:spPr>
      </p:pic>
      <p:sp>
        <p:nvSpPr>
          <p:cNvPr id="3" name="TextBox 2">
            <a:extLst>
              <a:ext uri="{FF2B5EF4-FFF2-40B4-BE49-F238E27FC236}">
                <a16:creationId xmlns:a16="http://schemas.microsoft.com/office/drawing/2014/main" id="{6672BA84-8EC2-37E3-E610-8DB18DB0BA74}"/>
              </a:ext>
            </a:extLst>
          </p:cNvPr>
          <p:cNvSpPr txBox="1"/>
          <p:nvPr/>
        </p:nvSpPr>
        <p:spPr>
          <a:xfrm>
            <a:off x="3962399" y="551495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a:t>
            </a:r>
            <a:endParaRPr lang="en-IN" sz="2400" dirty="0"/>
          </a:p>
        </p:txBody>
      </p:sp>
    </p:spTree>
    <p:extLst>
      <p:ext uri="{BB962C8B-B14F-4D97-AF65-F5344CB8AC3E}">
        <p14:creationId xmlns:p14="http://schemas.microsoft.com/office/powerpoint/2010/main" val="16313245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D05A4-13A6-469C-A44B-8404B142D657}"/>
              </a:ext>
            </a:extLst>
          </p:cNvPr>
          <p:cNvSpPr>
            <a:spLocks noGrp="1"/>
          </p:cNvSpPr>
          <p:nvPr>
            <p:ph type="title"/>
          </p:nvPr>
        </p:nvSpPr>
        <p:spPr/>
        <p:txBody>
          <a:bodyPr/>
          <a:lstStyle/>
          <a:p>
            <a:r>
              <a:rPr lang="en-US" dirty="0"/>
              <a:t>Pie Charts—Slide 3</a:t>
            </a:r>
            <a:endParaRPr lang="en-IN" dirty="0"/>
          </a:p>
        </p:txBody>
      </p:sp>
      <p:sp>
        <p:nvSpPr>
          <p:cNvPr id="3" name="Text Placeholder 2">
            <a:extLst>
              <a:ext uri="{FF2B5EF4-FFF2-40B4-BE49-F238E27FC236}">
                <a16:creationId xmlns:a16="http://schemas.microsoft.com/office/drawing/2014/main" id="{068A013E-A381-4B0B-8118-6ECBC6228E48}"/>
              </a:ext>
            </a:extLst>
          </p:cNvPr>
          <p:cNvSpPr>
            <a:spLocks noGrp="1"/>
          </p:cNvSpPr>
          <p:nvPr>
            <p:ph type="body" sz="quarter" idx="10"/>
          </p:nvPr>
        </p:nvSpPr>
        <p:spPr/>
        <p:txBody>
          <a:bodyPr/>
          <a:lstStyle/>
          <a:p>
            <a:r>
              <a:rPr lang="en-US" sz="2400" dirty="0"/>
              <a:t>Oftentimes, the percentages in tables such as Table 2 will either sum to more than 100% or be slightly less than 100% due to rounding. Such is the case for this table. </a:t>
            </a:r>
          </a:p>
          <a:p>
            <a:endParaRPr lang="en-IN" dirty="0"/>
          </a:p>
        </p:txBody>
      </p:sp>
      <p:sp>
        <p:nvSpPr>
          <p:cNvPr id="6" name="TextBox 5">
            <a:extLst>
              <a:ext uri="{FF2B5EF4-FFF2-40B4-BE49-F238E27FC236}">
                <a16:creationId xmlns:a16="http://schemas.microsoft.com/office/drawing/2014/main" id="{166F7359-C6A3-931E-C66B-B35E9D121B65}"/>
              </a:ext>
            </a:extLst>
          </p:cNvPr>
          <p:cNvSpPr txBox="1"/>
          <p:nvPr/>
        </p:nvSpPr>
        <p:spPr>
          <a:xfrm>
            <a:off x="1143000" y="2450068"/>
            <a:ext cx="6477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1F497D"/>
                </a:solidFill>
                <a:effectLst/>
                <a:uLnTx/>
                <a:uFillTx/>
                <a:latin typeface="Calibri"/>
                <a:ea typeface="+mn-ea"/>
                <a:cs typeface="+mn-cs"/>
              </a:rPr>
              <a:t>Table 2 – Percentage Spent by the Federal Government in 2019</a:t>
            </a:r>
            <a:endParaRPr lang="en-IN" dirty="0">
              <a:solidFill>
                <a:srgbClr val="1F497D"/>
              </a:solidFill>
            </a:endParaRPr>
          </a:p>
        </p:txBody>
      </p:sp>
      <p:graphicFrame>
        <p:nvGraphicFramePr>
          <p:cNvPr id="4" name="Table 4" descr="This table, titled Percentage Spent by the Federal Government in 2019, shows the distribution of federal spending across six major categories. It has 2 columns: Category and Percentage Spent, and includes 6 rows of data.&#10;&#10;Social Security at 23 percent.&#10;&#10;Safety Net Programs at 8 percent.&#10;&#10;Defense and International Security Assistance at 16 percent.&#10;&#10;Other Entitlements at 19 percent.&#10;&#10;Medicare and Medicaid at 25 percent.&#10;&#10;Interest on Debt at 8 percent.">
            <a:extLst>
              <a:ext uri="{FF2B5EF4-FFF2-40B4-BE49-F238E27FC236}">
                <a16:creationId xmlns:a16="http://schemas.microsoft.com/office/drawing/2014/main" id="{1C3C6B50-9AC8-4803-8B6B-A2B4C9D6769D}"/>
              </a:ext>
            </a:extLst>
          </p:cNvPr>
          <p:cNvGraphicFramePr>
            <a:graphicFrameLocks noGrp="1"/>
          </p:cNvGraphicFramePr>
          <p:nvPr>
            <p:extLst>
              <p:ext uri="{D42A27DB-BD31-4B8C-83A1-F6EECF244321}">
                <p14:modId xmlns:p14="http://schemas.microsoft.com/office/powerpoint/2010/main" val="785135089"/>
              </p:ext>
            </p:extLst>
          </p:nvPr>
        </p:nvGraphicFramePr>
        <p:xfrm>
          <a:off x="914400" y="2819400"/>
          <a:ext cx="6934200" cy="2995930"/>
        </p:xfrm>
        <a:graphic>
          <a:graphicData uri="http://schemas.openxmlformats.org/drawingml/2006/table">
            <a:tbl>
              <a:tblPr firstRow="1" bandRow="1">
                <a:tableStyleId>{5940675A-B579-460E-94D1-54222C63F5DA}</a:tableStyleId>
              </a:tblPr>
              <a:tblGrid>
                <a:gridCol w="4419600">
                  <a:extLst>
                    <a:ext uri="{9D8B030D-6E8A-4147-A177-3AD203B41FA5}">
                      <a16:colId xmlns:a16="http://schemas.microsoft.com/office/drawing/2014/main" val="1817512626"/>
                    </a:ext>
                  </a:extLst>
                </a:gridCol>
                <a:gridCol w="2514600">
                  <a:extLst>
                    <a:ext uri="{9D8B030D-6E8A-4147-A177-3AD203B41FA5}">
                      <a16:colId xmlns:a16="http://schemas.microsoft.com/office/drawing/2014/main" val="1482777345"/>
                    </a:ext>
                  </a:extLst>
                </a:gridCol>
              </a:tblGrid>
              <a:tr h="427990">
                <a:tc>
                  <a:txBody>
                    <a:bodyPr/>
                    <a:lstStyle/>
                    <a:p>
                      <a:pPr algn="ctr"/>
                      <a:r>
                        <a:rPr lang="en-US" b="1" dirty="0"/>
                        <a:t>Category</a:t>
                      </a:r>
                      <a:endParaRPr lang="en-IN" b="1" dirty="0"/>
                    </a:p>
                  </a:txBody>
                  <a:tcPr/>
                </a:tc>
                <a:tc>
                  <a:txBody>
                    <a:bodyPr/>
                    <a:lstStyle/>
                    <a:p>
                      <a:pPr algn="ctr"/>
                      <a:r>
                        <a:rPr lang="en-US" b="1" dirty="0"/>
                        <a:t>Percentage Spent</a:t>
                      </a:r>
                      <a:endParaRPr lang="en-IN" b="1" dirty="0"/>
                    </a:p>
                  </a:txBody>
                  <a:tcPr/>
                </a:tc>
                <a:extLst>
                  <a:ext uri="{0D108BD9-81ED-4DB2-BD59-A6C34878D82A}">
                    <a16:rowId xmlns:a16="http://schemas.microsoft.com/office/drawing/2014/main" val="1721691501"/>
                  </a:ext>
                </a:extLst>
              </a:tr>
              <a:tr h="427990">
                <a:tc>
                  <a:txBody>
                    <a:bodyPr/>
                    <a:lstStyle/>
                    <a:p>
                      <a:pPr algn="ctr"/>
                      <a:r>
                        <a:rPr lang="en-US" dirty="0"/>
                        <a:t>Social Security</a:t>
                      </a:r>
                      <a:endParaRPr lang="en-IN" dirty="0"/>
                    </a:p>
                  </a:txBody>
                  <a:tcPr/>
                </a:tc>
                <a:tc>
                  <a:txBody>
                    <a:bodyPr/>
                    <a:lstStyle/>
                    <a:p>
                      <a:pPr algn="ctr"/>
                      <a:r>
                        <a:rPr lang="en-US" dirty="0"/>
                        <a:t>23%</a:t>
                      </a:r>
                      <a:endParaRPr lang="en-IN" dirty="0"/>
                    </a:p>
                  </a:txBody>
                  <a:tcPr/>
                </a:tc>
                <a:extLst>
                  <a:ext uri="{0D108BD9-81ED-4DB2-BD59-A6C34878D82A}">
                    <a16:rowId xmlns:a16="http://schemas.microsoft.com/office/drawing/2014/main" val="3920265191"/>
                  </a:ext>
                </a:extLst>
              </a:tr>
              <a:tr h="427990">
                <a:tc>
                  <a:txBody>
                    <a:bodyPr/>
                    <a:lstStyle/>
                    <a:p>
                      <a:pPr algn="ctr"/>
                      <a:r>
                        <a:rPr lang="en-US" dirty="0"/>
                        <a:t>Safety Net Programs</a:t>
                      </a:r>
                      <a:endParaRPr lang="en-IN" dirty="0"/>
                    </a:p>
                  </a:txBody>
                  <a:tcPr/>
                </a:tc>
                <a:tc>
                  <a:txBody>
                    <a:bodyPr/>
                    <a:lstStyle/>
                    <a:p>
                      <a:pPr algn="ctr"/>
                      <a:r>
                        <a:rPr lang="en-US" dirty="0"/>
                        <a:t>8%</a:t>
                      </a:r>
                      <a:endParaRPr lang="en-IN" dirty="0"/>
                    </a:p>
                  </a:txBody>
                  <a:tcPr/>
                </a:tc>
                <a:extLst>
                  <a:ext uri="{0D108BD9-81ED-4DB2-BD59-A6C34878D82A}">
                    <a16:rowId xmlns:a16="http://schemas.microsoft.com/office/drawing/2014/main" val="2371612940"/>
                  </a:ext>
                </a:extLst>
              </a:tr>
              <a:tr h="427990">
                <a:tc>
                  <a:txBody>
                    <a:bodyPr/>
                    <a:lstStyle/>
                    <a:p>
                      <a:pPr algn="ctr"/>
                      <a:r>
                        <a:rPr lang="en-US" dirty="0"/>
                        <a:t>Defense and International Security Assistance</a:t>
                      </a:r>
                      <a:endParaRPr lang="en-IN" dirty="0"/>
                    </a:p>
                  </a:txBody>
                  <a:tcPr/>
                </a:tc>
                <a:tc>
                  <a:txBody>
                    <a:bodyPr/>
                    <a:lstStyle/>
                    <a:p>
                      <a:pPr algn="ctr"/>
                      <a:r>
                        <a:rPr lang="en-US" dirty="0"/>
                        <a:t>16%</a:t>
                      </a:r>
                      <a:endParaRPr lang="en-IN" dirty="0"/>
                    </a:p>
                  </a:txBody>
                  <a:tcPr/>
                </a:tc>
                <a:extLst>
                  <a:ext uri="{0D108BD9-81ED-4DB2-BD59-A6C34878D82A}">
                    <a16:rowId xmlns:a16="http://schemas.microsoft.com/office/drawing/2014/main" val="921110157"/>
                  </a:ext>
                </a:extLst>
              </a:tr>
              <a:tr h="427990">
                <a:tc>
                  <a:txBody>
                    <a:bodyPr/>
                    <a:lstStyle/>
                    <a:p>
                      <a:pPr algn="ctr"/>
                      <a:r>
                        <a:rPr lang="en-US" dirty="0"/>
                        <a:t>Other Entitlements</a:t>
                      </a:r>
                      <a:endParaRPr lang="en-IN" dirty="0"/>
                    </a:p>
                  </a:txBody>
                  <a:tcPr/>
                </a:tc>
                <a:tc>
                  <a:txBody>
                    <a:bodyPr/>
                    <a:lstStyle/>
                    <a:p>
                      <a:pPr algn="ctr"/>
                      <a:r>
                        <a:rPr lang="en-US" dirty="0"/>
                        <a:t>19%</a:t>
                      </a:r>
                      <a:endParaRPr lang="en-IN" dirty="0"/>
                    </a:p>
                  </a:txBody>
                  <a:tcPr/>
                </a:tc>
                <a:extLst>
                  <a:ext uri="{0D108BD9-81ED-4DB2-BD59-A6C34878D82A}">
                    <a16:rowId xmlns:a16="http://schemas.microsoft.com/office/drawing/2014/main" val="3189419141"/>
                  </a:ext>
                </a:extLst>
              </a:tr>
              <a:tr h="427990">
                <a:tc>
                  <a:txBody>
                    <a:bodyPr/>
                    <a:lstStyle/>
                    <a:p>
                      <a:pPr algn="ctr"/>
                      <a:r>
                        <a:rPr lang="en-US" dirty="0"/>
                        <a:t>Medicare and Medicaid</a:t>
                      </a:r>
                      <a:endParaRPr lang="en-IN" dirty="0"/>
                    </a:p>
                  </a:txBody>
                  <a:tcPr/>
                </a:tc>
                <a:tc>
                  <a:txBody>
                    <a:bodyPr/>
                    <a:lstStyle/>
                    <a:p>
                      <a:pPr algn="ctr"/>
                      <a:r>
                        <a:rPr lang="en-US" dirty="0"/>
                        <a:t>25%</a:t>
                      </a:r>
                      <a:endParaRPr lang="en-IN" dirty="0"/>
                    </a:p>
                  </a:txBody>
                  <a:tcPr/>
                </a:tc>
                <a:extLst>
                  <a:ext uri="{0D108BD9-81ED-4DB2-BD59-A6C34878D82A}">
                    <a16:rowId xmlns:a16="http://schemas.microsoft.com/office/drawing/2014/main" val="3341893192"/>
                  </a:ext>
                </a:extLst>
              </a:tr>
              <a:tr h="427990">
                <a:tc>
                  <a:txBody>
                    <a:bodyPr/>
                    <a:lstStyle/>
                    <a:p>
                      <a:pPr algn="ctr"/>
                      <a:r>
                        <a:rPr lang="en-US" dirty="0"/>
                        <a:t>Interest on Debt</a:t>
                      </a:r>
                      <a:endParaRPr lang="en-IN" dirty="0"/>
                    </a:p>
                  </a:txBody>
                  <a:tcPr/>
                </a:tc>
                <a:tc>
                  <a:txBody>
                    <a:bodyPr/>
                    <a:lstStyle/>
                    <a:p>
                      <a:pPr algn="ctr"/>
                      <a:r>
                        <a:rPr lang="en-US" dirty="0"/>
                        <a:t>8%</a:t>
                      </a:r>
                      <a:endParaRPr lang="en-IN" dirty="0"/>
                    </a:p>
                  </a:txBody>
                  <a:tcPr/>
                </a:tc>
                <a:extLst>
                  <a:ext uri="{0D108BD9-81ED-4DB2-BD59-A6C34878D82A}">
                    <a16:rowId xmlns:a16="http://schemas.microsoft.com/office/drawing/2014/main" val="3763176910"/>
                  </a:ext>
                </a:extLst>
              </a:tr>
            </a:tbl>
          </a:graphicData>
        </a:graphic>
      </p:graphicFrame>
    </p:spTree>
    <p:extLst>
      <p:ext uri="{BB962C8B-B14F-4D97-AF65-F5344CB8AC3E}">
        <p14:creationId xmlns:p14="http://schemas.microsoft.com/office/powerpoint/2010/main" val="32644160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EFC65-77C1-4478-BFD4-3A6B4E97275E}"/>
              </a:ext>
            </a:extLst>
          </p:cNvPr>
          <p:cNvSpPr>
            <a:spLocks noGrp="1"/>
          </p:cNvSpPr>
          <p:nvPr>
            <p:ph type="title"/>
          </p:nvPr>
        </p:nvSpPr>
        <p:spPr/>
        <p:txBody>
          <a:bodyPr/>
          <a:lstStyle/>
          <a:p>
            <a:r>
              <a:rPr lang="en-US" dirty="0"/>
              <a:t>Pie Charts—Slide 4</a:t>
            </a:r>
            <a:endParaRPr lang="en-IN" dirty="0"/>
          </a:p>
        </p:txBody>
      </p:sp>
      <p:sp>
        <p:nvSpPr>
          <p:cNvPr id="3" name="Text Placeholder 2">
            <a:extLst>
              <a:ext uri="{FF2B5EF4-FFF2-40B4-BE49-F238E27FC236}">
                <a16:creationId xmlns:a16="http://schemas.microsoft.com/office/drawing/2014/main" id="{F6213A4C-4A59-4E8A-A307-D1464004B8D5}"/>
              </a:ext>
            </a:extLst>
          </p:cNvPr>
          <p:cNvSpPr>
            <a:spLocks noGrp="1"/>
          </p:cNvSpPr>
          <p:nvPr>
            <p:ph type="body" sz="quarter" idx="10"/>
          </p:nvPr>
        </p:nvSpPr>
        <p:spPr/>
        <p:txBody>
          <a:bodyPr/>
          <a:lstStyle/>
          <a:p>
            <a:r>
              <a:rPr lang="en-US" dirty="0"/>
              <a:t>The pie chart in Figure 11 tells an interesting story about how our tax dollars are spent. In a glance at the pie chart, your eyes are dawn to the biggest slice of the pie, the 25% spent on Medicare and Medicaid. If you would like to look at current information on how government monies are spent, go to </a:t>
            </a:r>
            <a:r>
              <a:rPr lang="en-US" dirty="0">
                <a:hlinkClick r:id="rId2"/>
              </a:rPr>
              <a:t>www.whitehouse.gov/omb/budget</a:t>
            </a:r>
            <a:r>
              <a:rPr lang="en-US" dirty="0"/>
              <a:t>. </a:t>
            </a:r>
            <a:endParaRPr lang="en-IN" dirty="0"/>
          </a:p>
        </p:txBody>
      </p:sp>
    </p:spTree>
    <p:extLst>
      <p:ext uri="{BB962C8B-B14F-4D97-AF65-F5344CB8AC3E}">
        <p14:creationId xmlns:p14="http://schemas.microsoft.com/office/powerpoint/2010/main" val="16452308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06186-D8E2-446C-B461-FF5FF3157CBC}"/>
              </a:ext>
            </a:extLst>
          </p:cNvPr>
          <p:cNvSpPr>
            <a:spLocks noGrp="1"/>
          </p:cNvSpPr>
          <p:nvPr>
            <p:ph type="title"/>
          </p:nvPr>
        </p:nvSpPr>
        <p:spPr/>
        <p:txBody>
          <a:bodyPr/>
          <a:lstStyle/>
          <a:p>
            <a:r>
              <a:rPr lang="en-US" dirty="0"/>
              <a:t>Pie Charts—Slide 5</a:t>
            </a:r>
            <a:endParaRPr lang="en-IN" dirty="0"/>
          </a:p>
        </p:txBody>
      </p:sp>
      <p:pic>
        <p:nvPicPr>
          <p:cNvPr id="7" name="Picture 6" descr="A vertical bar graph titled Federal Government Spending, Fiscal Year 2019 is shown. The vertical axis of the graph is labeled &quot;Percentage Spent&quot; ranging from 0 to 25, in increments of 5. The horizontal axis of the graph is labeled &quot;Category&quot; representing six different revenue categories. The percentage of revenue on each category is marked as follows: Social Security, 23; Safety Net Programs, 8; Defense and International Security Assistance,  16; Other Entitlements, 19; Medicare and Medicaid, 25; Interest on Debt, 8.">
            <a:extLst>
              <a:ext uri="{FF2B5EF4-FFF2-40B4-BE49-F238E27FC236}">
                <a16:creationId xmlns:a16="http://schemas.microsoft.com/office/drawing/2014/main" id="{A3FE5CDC-AA3C-42A2-8347-6CD5530729DD}"/>
              </a:ext>
            </a:extLst>
          </p:cNvPr>
          <p:cNvPicPr>
            <a:picLocks noChangeAspect="1"/>
          </p:cNvPicPr>
          <p:nvPr/>
        </p:nvPicPr>
        <p:blipFill>
          <a:blip r:embed="rId2"/>
          <a:stretch>
            <a:fillRect/>
          </a:stretch>
        </p:blipFill>
        <p:spPr>
          <a:xfrm>
            <a:off x="1900072" y="1277880"/>
            <a:ext cx="5343855" cy="4320000"/>
          </a:xfrm>
          <a:prstGeom prst="rect">
            <a:avLst/>
          </a:prstGeom>
        </p:spPr>
      </p:pic>
      <p:sp>
        <p:nvSpPr>
          <p:cNvPr id="3" name="TextBox 2">
            <a:extLst>
              <a:ext uri="{FF2B5EF4-FFF2-40B4-BE49-F238E27FC236}">
                <a16:creationId xmlns:a16="http://schemas.microsoft.com/office/drawing/2014/main" id="{26E44A7D-9CDA-820E-D25A-106361314060}"/>
              </a:ext>
            </a:extLst>
          </p:cNvPr>
          <p:cNvSpPr txBox="1"/>
          <p:nvPr/>
        </p:nvSpPr>
        <p:spPr>
          <a:xfrm>
            <a:off x="3886199" y="5580120"/>
            <a:ext cx="1371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11</a:t>
            </a:r>
            <a:endParaRPr lang="en-IN" sz="2400" dirty="0"/>
          </a:p>
        </p:txBody>
      </p:sp>
    </p:spTree>
    <p:extLst>
      <p:ext uri="{BB962C8B-B14F-4D97-AF65-F5344CB8AC3E}">
        <p14:creationId xmlns:p14="http://schemas.microsoft.com/office/powerpoint/2010/main" val="25138830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F14BF-6344-45BD-87CD-ACC503577510}"/>
              </a:ext>
            </a:extLst>
          </p:cNvPr>
          <p:cNvSpPr>
            <a:spLocks noGrp="1"/>
          </p:cNvSpPr>
          <p:nvPr>
            <p:ph type="title"/>
          </p:nvPr>
        </p:nvSpPr>
        <p:spPr/>
        <p:txBody>
          <a:bodyPr/>
          <a:lstStyle/>
          <a:p>
            <a:r>
              <a:rPr lang="en-US" dirty="0"/>
              <a:t>Pie Charts—Slide 6</a:t>
            </a:r>
            <a:endParaRPr lang="en-IN" dirty="0"/>
          </a:p>
        </p:txBody>
      </p:sp>
      <p:pic>
        <p:nvPicPr>
          <p:cNvPr id="5" name="Picture 4" descr="A pie chart shows the federal government spending in percentage. The expenses are marked in percentage as follows: Social Security, 23 percent; Safety Net Programs, 8 percent; Defense and International Security Assistance, 16 percent; Other Entitlements, 19 percent; Medicare and Medicaid, 25 percent; Interest on Debt, 8 percent.">
            <a:extLst>
              <a:ext uri="{FF2B5EF4-FFF2-40B4-BE49-F238E27FC236}">
                <a16:creationId xmlns:a16="http://schemas.microsoft.com/office/drawing/2014/main" id="{59DD5151-CCCC-4C73-90B8-8DA82A2B8333}"/>
              </a:ext>
            </a:extLst>
          </p:cNvPr>
          <p:cNvPicPr>
            <a:picLocks noChangeAspect="1"/>
          </p:cNvPicPr>
          <p:nvPr/>
        </p:nvPicPr>
        <p:blipFill>
          <a:blip r:embed="rId2"/>
          <a:srcRect b="8909"/>
          <a:stretch>
            <a:fillRect/>
          </a:stretch>
        </p:blipFill>
        <p:spPr>
          <a:xfrm>
            <a:off x="1414196" y="1286112"/>
            <a:ext cx="6315606" cy="4037182"/>
          </a:xfrm>
          <a:prstGeom prst="rect">
            <a:avLst/>
          </a:prstGeom>
        </p:spPr>
      </p:pic>
      <p:sp>
        <p:nvSpPr>
          <p:cNvPr id="3" name="TextBox 2">
            <a:extLst>
              <a:ext uri="{FF2B5EF4-FFF2-40B4-BE49-F238E27FC236}">
                <a16:creationId xmlns:a16="http://schemas.microsoft.com/office/drawing/2014/main" id="{034A4E6E-EA79-63DA-2490-607F73315C2B}"/>
              </a:ext>
            </a:extLst>
          </p:cNvPr>
          <p:cNvSpPr txBox="1"/>
          <p:nvPr/>
        </p:nvSpPr>
        <p:spPr>
          <a:xfrm>
            <a:off x="3886199" y="5514146"/>
            <a:ext cx="1371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12</a:t>
            </a:r>
            <a:endParaRPr lang="en-IN" sz="2400" dirty="0"/>
          </a:p>
        </p:txBody>
      </p:sp>
    </p:spTree>
    <p:extLst>
      <p:ext uri="{BB962C8B-B14F-4D97-AF65-F5344CB8AC3E}">
        <p14:creationId xmlns:p14="http://schemas.microsoft.com/office/powerpoint/2010/main" val="40294279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933C8-A7E3-4B20-ABC0-283A5821E67E}"/>
              </a:ext>
            </a:extLst>
          </p:cNvPr>
          <p:cNvSpPr>
            <a:spLocks noGrp="1"/>
          </p:cNvSpPr>
          <p:nvPr>
            <p:ph type="title"/>
          </p:nvPr>
        </p:nvSpPr>
        <p:spPr/>
        <p:txBody>
          <a:bodyPr/>
          <a:lstStyle/>
          <a:p>
            <a:r>
              <a:rPr lang="en-US" dirty="0"/>
              <a:t>Pie Charts—Slide 7</a:t>
            </a:r>
            <a:endParaRPr lang="en-IN" dirty="0"/>
          </a:p>
        </p:txBody>
      </p:sp>
      <p:sp>
        <p:nvSpPr>
          <p:cNvPr id="3" name="Text Placeholder 2">
            <a:extLst>
              <a:ext uri="{FF2B5EF4-FFF2-40B4-BE49-F238E27FC236}">
                <a16:creationId xmlns:a16="http://schemas.microsoft.com/office/drawing/2014/main" id="{05ED28D4-04B4-4922-A365-A6F8D26AA72E}"/>
              </a:ext>
            </a:extLst>
          </p:cNvPr>
          <p:cNvSpPr>
            <a:spLocks noGrp="1"/>
          </p:cNvSpPr>
          <p:nvPr>
            <p:ph type="body" sz="quarter" idx="10"/>
          </p:nvPr>
        </p:nvSpPr>
        <p:spPr/>
        <p:txBody>
          <a:bodyPr/>
          <a:lstStyle/>
          <a:p>
            <a:r>
              <a:rPr lang="en-US" dirty="0"/>
              <a:t>A three-dimensional version of the pie chart as shown in Figure 12 adds some spice to any presentation. If you are working with a computer application that can perform graphics, changing the image from a two-dimensional pie chart to a three-dimensional chart takes only a few mouse clicks. A 3-D pie chart of federal government spending is given in Figure 12.</a:t>
            </a:r>
            <a:endParaRPr lang="en-IN" dirty="0"/>
          </a:p>
        </p:txBody>
      </p:sp>
    </p:spTree>
    <p:extLst>
      <p:ext uri="{BB962C8B-B14F-4D97-AF65-F5344CB8AC3E}">
        <p14:creationId xmlns:p14="http://schemas.microsoft.com/office/powerpoint/2010/main" val="16219392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069F6-357E-46E7-88F6-F68364317E50}"/>
              </a:ext>
            </a:extLst>
          </p:cNvPr>
          <p:cNvSpPr>
            <a:spLocks noGrp="1"/>
          </p:cNvSpPr>
          <p:nvPr>
            <p:ph type="title"/>
          </p:nvPr>
        </p:nvSpPr>
        <p:spPr/>
        <p:txBody>
          <a:bodyPr/>
          <a:lstStyle/>
          <a:p>
            <a:r>
              <a:rPr lang="en-US" dirty="0"/>
              <a:t>Pie Charts—Slide 8</a:t>
            </a:r>
            <a:endParaRPr lang="en-IN" dirty="0"/>
          </a:p>
        </p:txBody>
      </p:sp>
      <p:sp>
        <p:nvSpPr>
          <p:cNvPr id="3" name="Text Placeholder 2">
            <a:extLst>
              <a:ext uri="{FF2B5EF4-FFF2-40B4-BE49-F238E27FC236}">
                <a16:creationId xmlns:a16="http://schemas.microsoft.com/office/drawing/2014/main" id="{277B645F-D2D2-4098-BE47-EE5CDAAEB172}"/>
              </a:ext>
            </a:extLst>
          </p:cNvPr>
          <p:cNvSpPr>
            <a:spLocks noGrp="1"/>
          </p:cNvSpPr>
          <p:nvPr>
            <p:ph type="body" sz="quarter" idx="10"/>
          </p:nvPr>
        </p:nvSpPr>
        <p:spPr/>
        <p:txBody>
          <a:bodyPr/>
          <a:lstStyle/>
          <a:p>
            <a:r>
              <a:rPr lang="en-US" dirty="0"/>
              <a:t>In order to determine from the pie chart how much was spent in a particular category, multiply the total amount by the proportion given for that category in the pie chart. For example, to find the dollar amount of government funds spent on Medicare and Medicaid, multiply the total amount of government expenditures ($4.4 trillion) by the proportion spent on Medicare and Medicaid. This means that $4.4(0.25) = $1.1 trillion of all government expenditures goes to Medicare and Medicaid. </a:t>
            </a:r>
            <a:endParaRPr lang="en-IN" dirty="0"/>
          </a:p>
        </p:txBody>
      </p:sp>
    </p:spTree>
    <p:extLst>
      <p:ext uri="{BB962C8B-B14F-4D97-AF65-F5344CB8AC3E}">
        <p14:creationId xmlns:p14="http://schemas.microsoft.com/office/powerpoint/2010/main" val="35136779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AE343-37F7-406C-93FB-1520B2D8062E}"/>
              </a:ext>
            </a:extLst>
          </p:cNvPr>
          <p:cNvSpPr>
            <a:spLocks noGrp="1"/>
          </p:cNvSpPr>
          <p:nvPr>
            <p:ph type="title"/>
          </p:nvPr>
        </p:nvSpPr>
        <p:spPr/>
        <p:txBody>
          <a:bodyPr/>
          <a:lstStyle/>
          <a:p>
            <a:r>
              <a:rPr lang="en-US" dirty="0"/>
              <a:t>Pie Charts—Slide 9</a:t>
            </a:r>
            <a:endParaRPr lang="en-IN" dirty="0"/>
          </a:p>
        </p:txBody>
      </p:sp>
      <p:pic>
        <p:nvPicPr>
          <p:cNvPr id="5" name="Picture 4" descr="A pie-chart named as of Federal government spending, Fiscal year 2019. The values are as follows social security in purple is 23 percent, safety net programs in red is 8 percent, defense and international security assistance in blue is 16 percent, other entitlements in green is 19 percent, Medicare and Medicaid in sea blue is  25 percent, and interest on debt in navy blue is 8 percent.">
            <a:extLst>
              <a:ext uri="{FF2B5EF4-FFF2-40B4-BE49-F238E27FC236}">
                <a16:creationId xmlns:a16="http://schemas.microsoft.com/office/drawing/2014/main" id="{942E567C-9807-4F43-91F7-3840BBFCE718}"/>
              </a:ext>
            </a:extLst>
          </p:cNvPr>
          <p:cNvPicPr>
            <a:picLocks noChangeAspect="1"/>
          </p:cNvPicPr>
          <p:nvPr/>
        </p:nvPicPr>
        <p:blipFill>
          <a:blip r:embed="rId2"/>
          <a:srcRect t="-2089" b="6322"/>
          <a:stretch>
            <a:fillRect/>
          </a:stretch>
        </p:blipFill>
        <p:spPr>
          <a:xfrm>
            <a:off x="2438400" y="1130766"/>
            <a:ext cx="4154132" cy="4320000"/>
          </a:xfrm>
          <a:prstGeom prst="rect">
            <a:avLst/>
          </a:prstGeom>
        </p:spPr>
      </p:pic>
      <p:sp>
        <p:nvSpPr>
          <p:cNvPr id="3" name="TextBox 2">
            <a:extLst>
              <a:ext uri="{FF2B5EF4-FFF2-40B4-BE49-F238E27FC236}">
                <a16:creationId xmlns:a16="http://schemas.microsoft.com/office/drawing/2014/main" id="{DD17EACB-F003-FDAF-2B2B-74E313897EBF}"/>
              </a:ext>
            </a:extLst>
          </p:cNvPr>
          <p:cNvSpPr txBox="1"/>
          <p:nvPr/>
        </p:nvSpPr>
        <p:spPr>
          <a:xfrm>
            <a:off x="3829666" y="5552245"/>
            <a:ext cx="13716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13</a:t>
            </a:r>
            <a:endParaRPr lang="en-IN" sz="2400" dirty="0"/>
          </a:p>
        </p:txBody>
      </p:sp>
    </p:spTree>
    <p:extLst>
      <p:ext uri="{BB962C8B-B14F-4D97-AF65-F5344CB8AC3E}">
        <p14:creationId xmlns:p14="http://schemas.microsoft.com/office/powerpoint/2010/main" val="3362220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DF3DA-2ABA-4013-9D4C-4416517E0A59}"/>
              </a:ext>
            </a:extLst>
          </p:cNvPr>
          <p:cNvSpPr>
            <a:spLocks noGrp="1"/>
          </p:cNvSpPr>
          <p:nvPr>
            <p:ph type="title"/>
          </p:nvPr>
        </p:nvSpPr>
        <p:spPr/>
        <p:txBody>
          <a:bodyPr>
            <a:normAutofit/>
          </a:bodyPr>
          <a:lstStyle/>
          <a:p>
            <a:r>
              <a:rPr lang="en-US" sz="3000" dirty="0"/>
              <a:t>The Aesthetics of Bar Chart Construction—Slide 1 </a:t>
            </a:r>
          </a:p>
        </p:txBody>
      </p:sp>
      <p:sp>
        <p:nvSpPr>
          <p:cNvPr id="3" name="Text Placeholder 2">
            <a:extLst>
              <a:ext uri="{FF2B5EF4-FFF2-40B4-BE49-F238E27FC236}">
                <a16:creationId xmlns:a16="http://schemas.microsoft.com/office/drawing/2014/main" id="{F8ACA474-3CA4-4F6F-9DE4-9F0A1F15B120}"/>
              </a:ext>
            </a:extLst>
          </p:cNvPr>
          <p:cNvSpPr>
            <a:spLocks noGrp="1"/>
          </p:cNvSpPr>
          <p:nvPr>
            <p:ph type="body" sz="quarter" idx="10"/>
          </p:nvPr>
        </p:nvSpPr>
        <p:spPr/>
        <p:txBody>
          <a:bodyPr/>
          <a:lstStyle/>
          <a:p>
            <a:pPr algn="l"/>
            <a:r>
              <a:rPr lang="en-US" b="0" i="0" u="none" strike="noStrike" baseline="0" dirty="0">
                <a:latin typeface="Calibri" panose="020F0502020204030204" pitchFamily="34" charset="0"/>
              </a:rPr>
              <a:t>Bar chart construction requires numerous layout decisions such as size, use of color, and labeling locations. These decisions are frequently made on a trial-and-error basis. However, certain conventions have been developed that improve the quality and effectiveness of charts. They are presented below as suggestions, not rules. Actually, several of the points are general in nature and would serve as useful guidelines in the construction of any graph.</a:t>
            </a:r>
          </a:p>
        </p:txBody>
      </p:sp>
    </p:spTree>
    <p:extLst>
      <p:ext uri="{BB962C8B-B14F-4D97-AF65-F5344CB8AC3E}">
        <p14:creationId xmlns:p14="http://schemas.microsoft.com/office/powerpoint/2010/main" val="2628823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DF3DA-2ABA-4013-9D4C-4416517E0A59}"/>
              </a:ext>
            </a:extLst>
          </p:cNvPr>
          <p:cNvSpPr>
            <a:spLocks noGrp="1"/>
          </p:cNvSpPr>
          <p:nvPr>
            <p:ph type="title"/>
          </p:nvPr>
        </p:nvSpPr>
        <p:spPr/>
        <p:txBody>
          <a:bodyPr>
            <a:normAutofit/>
          </a:bodyPr>
          <a:lstStyle/>
          <a:p>
            <a:r>
              <a:rPr lang="en-US" sz="3000" dirty="0"/>
              <a:t>The Aesthetics of Bar Chart Construction—Slide 2</a:t>
            </a:r>
          </a:p>
        </p:txBody>
      </p:sp>
      <p:sp>
        <p:nvSpPr>
          <p:cNvPr id="3" name="Text Placeholder 2">
            <a:extLst>
              <a:ext uri="{FF2B5EF4-FFF2-40B4-BE49-F238E27FC236}">
                <a16:creationId xmlns:a16="http://schemas.microsoft.com/office/drawing/2014/main" id="{F8ACA474-3CA4-4F6F-9DE4-9F0A1F15B120}"/>
              </a:ext>
            </a:extLst>
          </p:cNvPr>
          <p:cNvSpPr>
            <a:spLocks noGrp="1"/>
          </p:cNvSpPr>
          <p:nvPr>
            <p:ph type="body" sz="quarter" idx="10"/>
          </p:nvPr>
        </p:nvSpPr>
        <p:spPr/>
        <p:txBody>
          <a:bodyPr/>
          <a:lstStyle/>
          <a:p>
            <a:pPr marL="361950" indent="-361950" algn="l">
              <a:buFont typeface="Arial" panose="020B0604020202020204" pitchFamily="34" charset="0"/>
              <a:buChar char="•"/>
            </a:pPr>
            <a:r>
              <a:rPr lang="en-US" sz="2400" b="0" i="0" u="none" strike="noStrike" baseline="0" dirty="0">
                <a:latin typeface="Calibri" panose="020F0502020204030204" pitchFamily="34" charset="0"/>
              </a:rPr>
              <a:t>Bar charts can be constructed horizontally or vertically. Customarily, horizontal orientation is used for categories that are descriptively labeled, and vertical (or columnar) orientation is used for categories that are numerical. It is important to remember that this idea is only a suggestion. If you believe that a vertical bar chart is more appealing, use it.</a:t>
            </a:r>
            <a:endParaRPr lang="en-US" sz="2400" dirty="0">
              <a:latin typeface="Calibri" panose="020F0502020204030204" pitchFamily="34" charset="0"/>
            </a:endParaRPr>
          </a:p>
          <a:p>
            <a:pPr marL="361950" indent="-361950" algn="l">
              <a:buFont typeface="Arial" panose="020B0604020202020204" pitchFamily="34" charset="0"/>
              <a:buChar char="•"/>
            </a:pPr>
            <a:r>
              <a:rPr lang="en-US" sz="2400" b="0" i="0" u="none" strike="noStrike" baseline="0" dirty="0">
                <a:latin typeface="Calibri" panose="020F0502020204030204" pitchFamily="34" charset="0"/>
              </a:rPr>
              <a:t>If the categories have some associated order, they maintain that order in the bar chart. Otherwise, the categories may be listed alphabetically, in either ascending or descending order, or in some other pattern related to the nature of the data.</a:t>
            </a:r>
          </a:p>
        </p:txBody>
      </p:sp>
    </p:spTree>
    <p:extLst>
      <p:ext uri="{BB962C8B-B14F-4D97-AF65-F5344CB8AC3E}">
        <p14:creationId xmlns:p14="http://schemas.microsoft.com/office/powerpoint/2010/main" val="1763250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DF3DA-2ABA-4013-9D4C-4416517E0A59}"/>
              </a:ext>
            </a:extLst>
          </p:cNvPr>
          <p:cNvSpPr>
            <a:spLocks noGrp="1"/>
          </p:cNvSpPr>
          <p:nvPr>
            <p:ph type="title"/>
          </p:nvPr>
        </p:nvSpPr>
        <p:spPr/>
        <p:txBody>
          <a:bodyPr>
            <a:normAutofit/>
          </a:bodyPr>
          <a:lstStyle/>
          <a:p>
            <a:r>
              <a:rPr lang="en-US" sz="3000" dirty="0"/>
              <a:t>The Aesthetics of Bar Chart Construction—Slide 3</a:t>
            </a:r>
          </a:p>
        </p:txBody>
      </p:sp>
      <p:sp>
        <p:nvSpPr>
          <p:cNvPr id="3" name="Text Placeholder 2">
            <a:extLst>
              <a:ext uri="{FF2B5EF4-FFF2-40B4-BE49-F238E27FC236}">
                <a16:creationId xmlns:a16="http://schemas.microsoft.com/office/drawing/2014/main" id="{F8ACA474-3CA4-4F6F-9DE4-9F0A1F15B120}"/>
              </a:ext>
            </a:extLst>
          </p:cNvPr>
          <p:cNvSpPr>
            <a:spLocks noGrp="1"/>
          </p:cNvSpPr>
          <p:nvPr>
            <p:ph type="body" sz="quarter" idx="10"/>
          </p:nvPr>
        </p:nvSpPr>
        <p:spPr/>
        <p:txBody>
          <a:bodyPr/>
          <a:lstStyle/>
          <a:p>
            <a:pPr marL="361950" indent="-361950" algn="l">
              <a:buFont typeface="Arial" panose="020B0604020202020204" pitchFamily="34" charset="0"/>
              <a:buChar char="•"/>
            </a:pPr>
            <a:r>
              <a:rPr lang="en-US" sz="2400" b="0" i="0" u="none" strike="noStrike" baseline="0" dirty="0">
                <a:latin typeface="Calibri" panose="020F0502020204030204" pitchFamily="34" charset="0"/>
              </a:rPr>
              <a:t>Miscellaneous or “other” categories should be listed at the bottom of the chart (if oriented horizontally) or at the far right (if oriented vertically).</a:t>
            </a:r>
          </a:p>
          <a:p>
            <a:pPr marL="361950" indent="-361950" algn="l">
              <a:buFont typeface="Arial" panose="020B0604020202020204" pitchFamily="34" charset="0"/>
              <a:buChar char="•"/>
            </a:pPr>
            <a:r>
              <a:rPr lang="en-US" sz="2400" b="0" i="0" u="none" strike="noStrike" baseline="0" dirty="0">
                <a:latin typeface="Calibri" panose="020F0502020204030204" pitchFamily="34" charset="0"/>
              </a:rPr>
              <a:t>The difference in bar length is the principal visual feature in comparing differences in category amounts. Consequently, scales for the axes should be chosen that will most effectively allow for the desired comparisons. </a:t>
            </a:r>
            <a:r>
              <a:rPr lang="en-US" sz="2400" b="1" i="0" u="none" strike="noStrike" baseline="0" dirty="0">
                <a:latin typeface="Calibri" panose="020F0502020204030204" pitchFamily="34" charset="0"/>
              </a:rPr>
              <a:t>Unless there is a good reason, the axis used to measure the bars should start at zero. Otherwise, the axis can be stretched to exaggerate differences in the bar lengths. </a:t>
            </a:r>
            <a:r>
              <a:rPr lang="en-US" sz="2400" b="0" i="0" u="none" strike="noStrike" baseline="0" dirty="0">
                <a:latin typeface="Calibri" panose="020F0502020204030204" pitchFamily="34" charset="0"/>
              </a:rPr>
              <a:t>For example, suppose the data in the following table were plotted.</a:t>
            </a:r>
            <a:endParaRPr lang="en-US" sz="2400" dirty="0">
              <a:latin typeface="Calibri" panose="020F0502020204030204" pitchFamily="34" charset="0"/>
            </a:endParaRPr>
          </a:p>
        </p:txBody>
      </p:sp>
    </p:spTree>
    <p:extLst>
      <p:ext uri="{BB962C8B-B14F-4D97-AF65-F5344CB8AC3E}">
        <p14:creationId xmlns:p14="http://schemas.microsoft.com/office/powerpoint/2010/main" val="1379247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E695F-A45A-4E11-AB5B-5A13536DCEFF}"/>
              </a:ext>
            </a:extLst>
          </p:cNvPr>
          <p:cNvSpPr>
            <a:spLocks noGrp="1"/>
          </p:cNvSpPr>
          <p:nvPr>
            <p:ph type="title"/>
          </p:nvPr>
        </p:nvSpPr>
        <p:spPr/>
        <p:txBody>
          <a:bodyPr>
            <a:normAutofit/>
          </a:bodyPr>
          <a:lstStyle/>
          <a:p>
            <a:r>
              <a:rPr lang="en-US" sz="3000" dirty="0"/>
              <a:t>The Aesthetics of Bar Chart Construction—Slide 4</a:t>
            </a:r>
            <a:endParaRPr lang="en-IN" sz="3000" dirty="0"/>
          </a:p>
        </p:txBody>
      </p:sp>
      <p:sp>
        <p:nvSpPr>
          <p:cNvPr id="5" name="TextBox 4">
            <a:extLst>
              <a:ext uri="{FF2B5EF4-FFF2-40B4-BE49-F238E27FC236}">
                <a16:creationId xmlns:a16="http://schemas.microsoft.com/office/drawing/2014/main" id="{6672F50F-090D-87C8-0D0A-F508103412E1}"/>
              </a:ext>
            </a:extLst>
          </p:cNvPr>
          <p:cNvSpPr txBox="1"/>
          <p:nvPr/>
        </p:nvSpPr>
        <p:spPr>
          <a:xfrm>
            <a:off x="3103959" y="1307068"/>
            <a:ext cx="2783681"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 Sales Performance</a:t>
            </a:r>
            <a:endParaRPr lang="en-IN" dirty="0">
              <a:solidFill>
                <a:srgbClr val="366092"/>
              </a:solidFill>
            </a:endParaRPr>
          </a:p>
        </p:txBody>
      </p:sp>
      <p:graphicFrame>
        <p:nvGraphicFramePr>
          <p:cNvPr id="4" name="Table 4" descr="This table, titled Sales Performance, displays the total sales made by four salespeople in thousands of dollars. It includes 2 columns: Salesperson and Total Sales, and contains 4 rows of data.&#10;&#10;Susan made 187,000 dollars in sales.&#10;&#10;William made 201,000 dollars.&#10;&#10;Beth recorded the highest sales at 207,000 dollars.&#10;&#10;Rob had sales totaling 193,000 dollars.">
            <a:extLst>
              <a:ext uri="{FF2B5EF4-FFF2-40B4-BE49-F238E27FC236}">
                <a16:creationId xmlns:a16="http://schemas.microsoft.com/office/drawing/2014/main" id="{F13E1423-685E-4AC7-9D73-9CC9B5B678AD}"/>
              </a:ext>
            </a:extLst>
          </p:cNvPr>
          <p:cNvGraphicFramePr>
            <a:graphicFrameLocks noGrp="1"/>
          </p:cNvGraphicFramePr>
          <p:nvPr>
            <p:extLst>
              <p:ext uri="{D42A27DB-BD31-4B8C-83A1-F6EECF244321}">
                <p14:modId xmlns:p14="http://schemas.microsoft.com/office/powerpoint/2010/main" val="224717501"/>
              </p:ext>
            </p:extLst>
          </p:nvPr>
        </p:nvGraphicFramePr>
        <p:xfrm>
          <a:off x="1219200" y="1676400"/>
          <a:ext cx="6553200" cy="2222500"/>
        </p:xfrm>
        <a:graphic>
          <a:graphicData uri="http://schemas.openxmlformats.org/drawingml/2006/table">
            <a:tbl>
              <a:tblPr firstRow="1" bandRow="1">
                <a:tableStyleId>{5940675A-B579-460E-94D1-54222C63F5DA}</a:tableStyleId>
              </a:tblPr>
              <a:tblGrid>
                <a:gridCol w="2621280">
                  <a:extLst>
                    <a:ext uri="{9D8B030D-6E8A-4147-A177-3AD203B41FA5}">
                      <a16:colId xmlns:a16="http://schemas.microsoft.com/office/drawing/2014/main" val="94444475"/>
                    </a:ext>
                  </a:extLst>
                </a:gridCol>
                <a:gridCol w="3931920">
                  <a:extLst>
                    <a:ext uri="{9D8B030D-6E8A-4147-A177-3AD203B41FA5}">
                      <a16:colId xmlns:a16="http://schemas.microsoft.com/office/drawing/2014/main" val="2549604548"/>
                    </a:ext>
                  </a:extLst>
                </a:gridCol>
              </a:tblGrid>
              <a:tr h="444500">
                <a:tc>
                  <a:txBody>
                    <a:bodyPr/>
                    <a:lstStyle/>
                    <a:p>
                      <a:pPr algn="ctr"/>
                      <a:r>
                        <a:rPr lang="en-US" b="1" dirty="0"/>
                        <a:t>Salesperson</a:t>
                      </a:r>
                      <a:endParaRPr lang="en-IN" b="1" dirty="0"/>
                    </a:p>
                  </a:txBody>
                  <a:tcPr/>
                </a:tc>
                <a:tc>
                  <a:txBody>
                    <a:bodyPr/>
                    <a:lstStyle/>
                    <a:p>
                      <a:pPr algn="ctr"/>
                      <a:r>
                        <a:rPr lang="en-US" b="1" dirty="0"/>
                        <a:t>Total Sales (Thousands of Dollars)</a:t>
                      </a:r>
                      <a:endParaRPr lang="en-IN" b="1" dirty="0"/>
                    </a:p>
                  </a:txBody>
                  <a:tcPr/>
                </a:tc>
                <a:extLst>
                  <a:ext uri="{0D108BD9-81ED-4DB2-BD59-A6C34878D82A}">
                    <a16:rowId xmlns:a16="http://schemas.microsoft.com/office/drawing/2014/main" val="19980281"/>
                  </a:ext>
                </a:extLst>
              </a:tr>
              <a:tr h="444500">
                <a:tc>
                  <a:txBody>
                    <a:bodyPr/>
                    <a:lstStyle/>
                    <a:p>
                      <a:pPr algn="ctr"/>
                      <a:r>
                        <a:rPr lang="en-US" dirty="0"/>
                        <a:t>Susan</a:t>
                      </a:r>
                      <a:endParaRPr lang="en-IN" dirty="0"/>
                    </a:p>
                  </a:txBody>
                  <a:tcPr/>
                </a:tc>
                <a:tc>
                  <a:txBody>
                    <a:bodyPr/>
                    <a:lstStyle/>
                    <a:p>
                      <a:pPr algn="ctr"/>
                      <a:r>
                        <a:rPr lang="en-US" dirty="0"/>
                        <a:t>187</a:t>
                      </a:r>
                      <a:endParaRPr lang="en-IN" dirty="0"/>
                    </a:p>
                  </a:txBody>
                  <a:tcPr/>
                </a:tc>
                <a:extLst>
                  <a:ext uri="{0D108BD9-81ED-4DB2-BD59-A6C34878D82A}">
                    <a16:rowId xmlns:a16="http://schemas.microsoft.com/office/drawing/2014/main" val="795985885"/>
                  </a:ext>
                </a:extLst>
              </a:tr>
              <a:tr h="444500">
                <a:tc>
                  <a:txBody>
                    <a:bodyPr/>
                    <a:lstStyle/>
                    <a:p>
                      <a:pPr algn="ctr"/>
                      <a:r>
                        <a:rPr lang="en-US" dirty="0"/>
                        <a:t>William</a:t>
                      </a:r>
                      <a:endParaRPr lang="en-IN" dirty="0"/>
                    </a:p>
                  </a:txBody>
                  <a:tcPr/>
                </a:tc>
                <a:tc>
                  <a:txBody>
                    <a:bodyPr/>
                    <a:lstStyle/>
                    <a:p>
                      <a:pPr algn="ctr"/>
                      <a:r>
                        <a:rPr lang="en-US" dirty="0"/>
                        <a:t>201</a:t>
                      </a:r>
                      <a:endParaRPr lang="en-IN" dirty="0"/>
                    </a:p>
                  </a:txBody>
                  <a:tcPr/>
                </a:tc>
                <a:extLst>
                  <a:ext uri="{0D108BD9-81ED-4DB2-BD59-A6C34878D82A}">
                    <a16:rowId xmlns:a16="http://schemas.microsoft.com/office/drawing/2014/main" val="3226409325"/>
                  </a:ext>
                </a:extLst>
              </a:tr>
              <a:tr h="444500">
                <a:tc>
                  <a:txBody>
                    <a:bodyPr/>
                    <a:lstStyle/>
                    <a:p>
                      <a:pPr algn="ctr"/>
                      <a:r>
                        <a:rPr lang="en-US" dirty="0"/>
                        <a:t>Beth</a:t>
                      </a:r>
                      <a:endParaRPr lang="en-IN" dirty="0"/>
                    </a:p>
                  </a:txBody>
                  <a:tcPr/>
                </a:tc>
                <a:tc>
                  <a:txBody>
                    <a:bodyPr/>
                    <a:lstStyle/>
                    <a:p>
                      <a:pPr algn="ctr"/>
                      <a:r>
                        <a:rPr lang="en-US" dirty="0"/>
                        <a:t>207</a:t>
                      </a:r>
                      <a:endParaRPr lang="en-IN" dirty="0"/>
                    </a:p>
                  </a:txBody>
                  <a:tcPr/>
                </a:tc>
                <a:extLst>
                  <a:ext uri="{0D108BD9-81ED-4DB2-BD59-A6C34878D82A}">
                    <a16:rowId xmlns:a16="http://schemas.microsoft.com/office/drawing/2014/main" val="3573564763"/>
                  </a:ext>
                </a:extLst>
              </a:tr>
              <a:tr h="444500">
                <a:tc>
                  <a:txBody>
                    <a:bodyPr/>
                    <a:lstStyle/>
                    <a:p>
                      <a:pPr algn="ctr"/>
                      <a:r>
                        <a:rPr lang="en-US" dirty="0"/>
                        <a:t>Rob</a:t>
                      </a:r>
                      <a:endParaRPr lang="en-IN" dirty="0"/>
                    </a:p>
                  </a:txBody>
                  <a:tcPr/>
                </a:tc>
                <a:tc>
                  <a:txBody>
                    <a:bodyPr/>
                    <a:lstStyle/>
                    <a:p>
                      <a:pPr algn="ctr"/>
                      <a:r>
                        <a:rPr lang="en-US" dirty="0"/>
                        <a:t>193</a:t>
                      </a:r>
                      <a:endParaRPr lang="en-IN" dirty="0"/>
                    </a:p>
                  </a:txBody>
                  <a:tcPr/>
                </a:tc>
                <a:extLst>
                  <a:ext uri="{0D108BD9-81ED-4DB2-BD59-A6C34878D82A}">
                    <a16:rowId xmlns:a16="http://schemas.microsoft.com/office/drawing/2014/main" val="1578430466"/>
                  </a:ext>
                </a:extLst>
              </a:tr>
            </a:tbl>
          </a:graphicData>
        </a:graphic>
      </p:graphicFrame>
    </p:spTree>
    <p:extLst>
      <p:ext uri="{BB962C8B-B14F-4D97-AF65-F5344CB8AC3E}">
        <p14:creationId xmlns:p14="http://schemas.microsoft.com/office/powerpoint/2010/main" val="1364849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102A4-0339-40D2-854D-F126B73632BE}"/>
              </a:ext>
            </a:extLst>
          </p:cNvPr>
          <p:cNvSpPr>
            <a:spLocks noGrp="1"/>
          </p:cNvSpPr>
          <p:nvPr>
            <p:ph type="title"/>
          </p:nvPr>
        </p:nvSpPr>
        <p:spPr/>
        <p:txBody>
          <a:bodyPr/>
          <a:lstStyle/>
          <a:p>
            <a:r>
              <a:rPr lang="en-US" sz="3000" dirty="0"/>
              <a:t>The Aesthetics of Bar Chart Construction—Slide 5</a:t>
            </a:r>
            <a:r>
              <a:rPr lang="en-US" dirty="0"/>
              <a:t> </a:t>
            </a:r>
            <a:endParaRPr lang="en-IN" dirty="0"/>
          </a:p>
        </p:txBody>
      </p:sp>
      <p:pic>
        <p:nvPicPr>
          <p:cNvPr id="5" name="Picture 4" descr="A vertical bar graph titled &quot;Sales Performance&quot; is shown. The vertical axis of the graph is labeled &quot;Total Sales, in thousands of dollars&quot; ranging from  0 to 250, in increments of 50. The horizontal axis of the graph is labeled &quot;Salesperson&quot; representing the names of four salespersons. The total sales of each salesperson are plotted as follows: Susan, 187; William, 201; Beth, 207; Rob, 193.">
            <a:extLst>
              <a:ext uri="{FF2B5EF4-FFF2-40B4-BE49-F238E27FC236}">
                <a16:creationId xmlns:a16="http://schemas.microsoft.com/office/drawing/2014/main" id="{44F54B45-39CA-4D12-A557-B01CEF96CDFD}"/>
              </a:ext>
            </a:extLst>
          </p:cNvPr>
          <p:cNvPicPr>
            <a:picLocks noChangeAspect="1"/>
          </p:cNvPicPr>
          <p:nvPr/>
        </p:nvPicPr>
        <p:blipFill>
          <a:blip r:embed="rId2"/>
          <a:srcRect b="6572"/>
          <a:stretch>
            <a:fillRect/>
          </a:stretch>
        </p:blipFill>
        <p:spPr>
          <a:xfrm>
            <a:off x="2481063" y="1257300"/>
            <a:ext cx="4181873" cy="4343400"/>
          </a:xfrm>
          <a:prstGeom prst="rect">
            <a:avLst/>
          </a:prstGeom>
        </p:spPr>
      </p:pic>
      <p:sp>
        <p:nvSpPr>
          <p:cNvPr id="3" name="TextBox 2">
            <a:extLst>
              <a:ext uri="{FF2B5EF4-FFF2-40B4-BE49-F238E27FC236}">
                <a16:creationId xmlns:a16="http://schemas.microsoft.com/office/drawing/2014/main" id="{0B328712-3BB4-C997-1C9E-6725C872AE10}"/>
              </a:ext>
            </a:extLst>
          </p:cNvPr>
          <p:cNvSpPr txBox="1"/>
          <p:nvPr/>
        </p:nvSpPr>
        <p:spPr>
          <a:xfrm>
            <a:off x="4267200" y="5583882"/>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Tree>
    <p:extLst>
      <p:ext uri="{BB962C8B-B14F-4D97-AF65-F5344CB8AC3E}">
        <p14:creationId xmlns:p14="http://schemas.microsoft.com/office/powerpoint/2010/main" val="2830435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7E07F-3BD7-4CDD-96FE-73F948185EDA}"/>
              </a:ext>
            </a:extLst>
          </p:cNvPr>
          <p:cNvSpPr>
            <a:spLocks noGrp="1"/>
          </p:cNvSpPr>
          <p:nvPr>
            <p:ph type="title"/>
          </p:nvPr>
        </p:nvSpPr>
        <p:spPr/>
        <p:txBody>
          <a:bodyPr/>
          <a:lstStyle/>
          <a:p>
            <a:r>
              <a:rPr lang="en-US" sz="3000" dirty="0"/>
              <a:t>The Aesthetics of Bar Chart Construction—Slide 6</a:t>
            </a:r>
            <a:r>
              <a:rPr lang="en-US" dirty="0"/>
              <a:t> </a:t>
            </a:r>
            <a:endParaRPr lang="en-IN" dirty="0"/>
          </a:p>
        </p:txBody>
      </p:sp>
      <p:pic>
        <p:nvPicPr>
          <p:cNvPr id="5" name="Picture 4" descr="A vertical bar graph titled &quot;Sales Performance&quot; is shown. The vertical axis of the graph is labeled &quot;Total Sales, in thousands of dollars&quot; ranging from  180 to 210, in increments of 5. The horizontal axis of the graph is labeled &quot;Salesperson&quot; representing the names of four salespersons. The total sales of each salesperson are plotted as follows: Susan, 187; William, 201; Beth, 207; Rob, 193.">
            <a:extLst>
              <a:ext uri="{FF2B5EF4-FFF2-40B4-BE49-F238E27FC236}">
                <a16:creationId xmlns:a16="http://schemas.microsoft.com/office/drawing/2014/main" id="{E4C5D9B7-551C-40AE-952A-56BCC5124571}"/>
              </a:ext>
            </a:extLst>
          </p:cNvPr>
          <p:cNvPicPr>
            <a:picLocks noChangeAspect="1"/>
          </p:cNvPicPr>
          <p:nvPr/>
        </p:nvPicPr>
        <p:blipFill>
          <a:blip r:embed="rId2"/>
          <a:srcRect b="6195"/>
          <a:stretch>
            <a:fillRect/>
          </a:stretch>
        </p:blipFill>
        <p:spPr>
          <a:xfrm>
            <a:off x="2302170" y="1151347"/>
            <a:ext cx="4539660" cy="4320000"/>
          </a:xfrm>
          <a:prstGeom prst="rect">
            <a:avLst/>
          </a:prstGeom>
        </p:spPr>
      </p:pic>
      <p:sp>
        <p:nvSpPr>
          <p:cNvPr id="3" name="TextBox 2">
            <a:extLst>
              <a:ext uri="{FF2B5EF4-FFF2-40B4-BE49-F238E27FC236}">
                <a16:creationId xmlns:a16="http://schemas.microsoft.com/office/drawing/2014/main" id="{03743266-00BA-B686-E591-355774ABF1FC}"/>
              </a:ext>
            </a:extLst>
          </p:cNvPr>
          <p:cNvSpPr txBox="1"/>
          <p:nvPr/>
        </p:nvSpPr>
        <p:spPr>
          <a:xfrm>
            <a:off x="3962400" y="5540721"/>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Tree>
    <p:extLst>
      <p:ext uri="{BB962C8B-B14F-4D97-AF65-F5344CB8AC3E}">
        <p14:creationId xmlns:p14="http://schemas.microsoft.com/office/powerpoint/2010/main" val="133562511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410C1EB-35A0-4B6C-812B-652769116978}"/>
</file>

<file path=customXml/itemProps2.xml><?xml version="1.0" encoding="utf-8"?>
<ds:datastoreItem xmlns:ds="http://schemas.openxmlformats.org/officeDocument/2006/customXml" ds:itemID="{91A4322B-03A1-4655-AE82-B4FAC7AD3BBD}"/>
</file>

<file path=customXml/itemProps3.xml><?xml version="1.0" encoding="utf-8"?>
<ds:datastoreItem xmlns:ds="http://schemas.openxmlformats.org/officeDocument/2006/customXml" ds:itemID="{634B1AC3-9722-4B88-A766-83E6E4B3B866}"/>
</file>

<file path=docProps/app.xml><?xml version="1.0" encoding="utf-8"?>
<Properties xmlns="http://schemas.openxmlformats.org/officeDocument/2006/extended-properties" xmlns:vt="http://schemas.openxmlformats.org/officeDocument/2006/docPropsVTypes">
  <TotalTime>2004</TotalTime>
  <Words>2028</Words>
  <Application>Microsoft Office PowerPoint</Application>
  <PresentationFormat>On-screen Show (4:3)</PresentationFormat>
  <Paragraphs>106</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Courier New</vt:lpstr>
      <vt:lpstr>Calibri</vt:lpstr>
      <vt:lpstr>Arial</vt:lpstr>
      <vt:lpstr>Office Theme</vt:lpstr>
      <vt:lpstr>Section 3.2</vt:lpstr>
      <vt:lpstr>Definition: Bar Chart</vt:lpstr>
      <vt:lpstr>Bar Chart</vt:lpstr>
      <vt:lpstr>The Aesthetics of Bar Chart Construction—Slide 1 </vt:lpstr>
      <vt:lpstr>The Aesthetics of Bar Chart Construction—Slide 2</vt:lpstr>
      <vt:lpstr>The Aesthetics of Bar Chart Construction—Slide 3</vt:lpstr>
      <vt:lpstr>The Aesthetics of Bar Chart Construction—Slide 4</vt:lpstr>
      <vt:lpstr>The Aesthetics of Bar Chart Construction—Slide 5 </vt:lpstr>
      <vt:lpstr>The Aesthetics of Bar Chart Construction—Slide 6 </vt:lpstr>
      <vt:lpstr>The Aesthetics of Bar Chart Construction—Slide 7</vt:lpstr>
      <vt:lpstr>The Aesthetics of Bar Chart Construction—Slide 8</vt:lpstr>
      <vt:lpstr>The Aesthetics of Bar Chart Construction—Slide 9</vt:lpstr>
      <vt:lpstr>The Aesthetics of Bar Chart Construction—Slide 10</vt:lpstr>
      <vt:lpstr>The Aesthetics of Bar Chart Construction—Slide 11</vt:lpstr>
      <vt:lpstr>The Aesthetics of Bar Chart Construction—Slide 12</vt:lpstr>
      <vt:lpstr>The Aesthetics of Bar Chart Construction—Slide 13</vt:lpstr>
      <vt:lpstr>The Aesthetics of Bar Chart Construction—Slide 14</vt:lpstr>
      <vt:lpstr>The Aesthetics of Bar Chart Construction—Slide 15</vt:lpstr>
      <vt:lpstr>The Aesthetics of Bar Chart Construction—Slide 16</vt:lpstr>
      <vt:lpstr>Stacked Bar Charts—Slide 1 </vt:lpstr>
      <vt:lpstr>Stacked Bar Charts—Slide 2</vt:lpstr>
      <vt:lpstr>Stacked Bar Charts—Slide 3</vt:lpstr>
      <vt:lpstr>Stacked Bar Charts—Slide 4</vt:lpstr>
      <vt:lpstr>Stacked Bar Charts—Slide 5</vt:lpstr>
      <vt:lpstr>3-D Bar Charts—Slide 1 </vt:lpstr>
      <vt:lpstr>3-D Bar Charts—Slide 2</vt:lpstr>
      <vt:lpstr>3-D Bar Charts—Slide 3</vt:lpstr>
      <vt:lpstr>Pie Charts—Slide 1</vt:lpstr>
      <vt:lpstr>Pie Charts—Slide 2</vt:lpstr>
      <vt:lpstr>Pie Charts—Slide 3</vt:lpstr>
      <vt:lpstr>Pie Charts—Slide 4</vt:lpstr>
      <vt:lpstr>Pie Charts—Slide 5</vt:lpstr>
      <vt:lpstr>Pie Charts—Slide 6</vt:lpstr>
      <vt:lpstr>Pie Charts—Slide 7</vt:lpstr>
      <vt:lpstr>Pie Charts—Slide 8</vt:lpstr>
      <vt:lpstr>Pie Charts—Slide 9</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- 3.2 - Displaying Qualitative Data</dc:title>
  <dc:creator>Hawkes Learning</dc:creator>
  <cp:lastModifiedBy>Kodanda Ram Bade</cp:lastModifiedBy>
  <cp:revision>214</cp:revision>
  <dcterms:created xsi:type="dcterms:W3CDTF">2013-04-26T14:43:13Z</dcterms:created>
  <dcterms:modified xsi:type="dcterms:W3CDTF">2025-09-12T09:53:14Z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