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authors.xml" ContentType="application/vnd.ms-powerpoint.authors+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65" r:id="rId5"/>
    <p:sldId id="259" r:id="rId6"/>
    <p:sldId id="260" r:id="rId7"/>
    <p:sldId id="261" r:id="rId8"/>
    <p:sldId id="262" r:id="rId9"/>
    <p:sldId id="270" r:id="rId10"/>
    <p:sldId id="271" r:id="rId11"/>
    <p:sldId id="280" r:id="rId12"/>
    <p:sldId id="272" r:id="rId13"/>
    <p:sldId id="281" r:id="rId14"/>
    <p:sldId id="273" r:id="rId15"/>
    <p:sldId id="282" r:id="rId16"/>
    <p:sldId id="277" r:id="rId17"/>
    <p:sldId id="266" r:id="rId18"/>
    <p:sldId id="274" r:id="rId19"/>
    <p:sldId id="275" r:id="rId20"/>
    <p:sldId id="278" r:id="rId21"/>
    <p:sldId id="263" r:id="rId22"/>
    <p:sldId id="267" r:id="rId23"/>
    <p:sldId id="264" r:id="rId24"/>
    <p:sldId id="279" r:id="rId25"/>
    <p:sldId id="269" r:id="rId26"/>
    <p:sldId id="276"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03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3.3</a:t>
            </a:r>
          </a:p>
        </p:txBody>
      </p:sp>
      <p:sp>
        <p:nvSpPr>
          <p:cNvPr id="2" name="Text Placeholder 1"/>
          <p:cNvSpPr>
            <a:spLocks noGrp="1"/>
          </p:cNvSpPr>
          <p:nvPr>
            <p:ph type="body" sz="quarter" idx="10"/>
          </p:nvPr>
        </p:nvSpPr>
        <p:spPr/>
        <p:txBody>
          <a:bodyPr/>
          <a:lstStyle/>
          <a:p>
            <a:pPr algn="ctr"/>
            <a:r>
              <a:t>Constructing Frequency Distributions for Quantitative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3</a:t>
            </a:r>
            <a:endParaRPr dirty="0"/>
          </a:p>
        </p:txBody>
      </p:sp>
      <p:sp>
        <p:nvSpPr>
          <p:cNvPr id="3" name="Text Placeholder 2"/>
          <p:cNvSpPr>
            <a:spLocks noGrp="1"/>
          </p:cNvSpPr>
          <p:nvPr>
            <p:ph type="body" sz="quarter" idx="10"/>
          </p:nvPr>
        </p:nvSpPr>
        <p:spPr/>
        <p:txBody>
          <a:bodyPr>
            <a:normAutofit/>
          </a:bodyPr>
          <a:lstStyle/>
          <a:p>
            <a:pPr>
              <a:defRPr sz="2800"/>
            </a:pPr>
            <a:r>
              <a:rPr lang="en-US" dirty="0"/>
              <a:t>Class endpoints with fractional values will make the graph slightly harder to understand. If possible, try to keep the width to an integer value (i.e., round up to the next largest integer). If the calculated class width is 40.7, you might try a class width of 41. An interval width of 41 is used for the revenue data in Example 1. </a:t>
            </a:r>
          </a:p>
        </p:txBody>
      </p:sp>
    </p:spTree>
    <p:extLst>
      <p:ext uri="{BB962C8B-B14F-4D97-AF65-F5344CB8AC3E}">
        <p14:creationId xmlns:p14="http://schemas.microsoft.com/office/powerpoint/2010/main" val="23067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4</a:t>
            </a:r>
            <a:endParaRPr dirty="0"/>
          </a:p>
        </p:txBody>
      </p:sp>
      <p:sp>
        <p:nvSpPr>
          <p:cNvPr id="3" name="Text Placeholder 2"/>
          <p:cNvSpPr>
            <a:spLocks noGrp="1"/>
          </p:cNvSpPr>
          <p:nvPr>
            <p:ph type="body" sz="quarter" idx="10"/>
          </p:nvPr>
        </p:nvSpPr>
        <p:spPr/>
        <p:txBody>
          <a:bodyPr>
            <a:normAutofit/>
          </a:bodyPr>
          <a:lstStyle/>
          <a:p>
            <a:pPr>
              <a:defRPr sz="2800"/>
            </a:pPr>
            <a:r>
              <a:rPr lang="en-US" dirty="0"/>
              <a:t>Generally, class widths should be equal. The lower class limit is the smallest number that can belong to a particular class and the upper class limit is the largest number that can belong to a class. Using the smallest observation, or a smaller number, as the lower limit of the first class is a good place to start. </a:t>
            </a:r>
          </a:p>
        </p:txBody>
      </p:sp>
    </p:spTree>
    <p:extLst>
      <p:ext uri="{BB962C8B-B14F-4D97-AF65-F5344CB8AC3E}">
        <p14:creationId xmlns:p14="http://schemas.microsoft.com/office/powerpoint/2010/main" val="612100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5</a:t>
            </a:r>
            <a:endParaRPr dirty="0"/>
          </a:p>
        </p:txBody>
      </p:sp>
      <p:sp>
        <p:nvSpPr>
          <p:cNvPr id="3" name="Text Placeholder 2"/>
          <p:cNvSpPr>
            <a:spLocks noGrp="1"/>
          </p:cNvSpPr>
          <p:nvPr>
            <p:ph type="body" sz="quarter" idx="10"/>
          </p:nvPr>
        </p:nvSpPr>
        <p:spPr/>
        <p:txBody>
          <a:bodyPr>
            <a:normAutofit/>
          </a:bodyPr>
          <a:lstStyle/>
          <a:p>
            <a:pPr>
              <a:defRPr sz="2800"/>
            </a:pPr>
            <a:r>
              <a:rPr lang="en-US" dirty="0"/>
              <a:t>However, you will need to use some judgment. You should choose the first lower limit of the first class, add the class width to it to find the lower limit of the second class, and continue until you have the desired number of lower class limits. The upper limit of each class is then determined such that the classes do not overlap.  </a:t>
            </a:r>
          </a:p>
        </p:txBody>
      </p:sp>
    </p:spTree>
    <p:extLst>
      <p:ext uri="{BB962C8B-B14F-4D97-AF65-F5344CB8AC3E}">
        <p14:creationId xmlns:p14="http://schemas.microsoft.com/office/powerpoint/2010/main" val="1396272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6</a:t>
            </a:r>
            <a:endParaRPr dirty="0"/>
          </a:p>
        </p:txBody>
      </p:sp>
      <p:sp>
        <p:nvSpPr>
          <p:cNvPr id="3" name="Text Placeholder 2"/>
          <p:cNvSpPr>
            <a:spLocks noGrp="1"/>
          </p:cNvSpPr>
          <p:nvPr>
            <p:ph type="body" sz="quarter" idx="10"/>
          </p:nvPr>
        </p:nvSpPr>
        <p:spPr/>
        <p:txBody>
          <a:bodyPr>
            <a:normAutofit/>
          </a:bodyPr>
          <a:lstStyle/>
          <a:p>
            <a:pPr>
              <a:defRPr sz="2800"/>
            </a:pPr>
            <a:r>
              <a:rPr lang="en-US" dirty="0"/>
              <a:t>Once you have created the class intervals, if there are any data values that fall outside the class limits, you must adjust either the class width or your choice of the lower class limit of the first interval.  </a:t>
            </a:r>
          </a:p>
        </p:txBody>
      </p:sp>
    </p:spTree>
    <p:extLst>
      <p:ext uri="{BB962C8B-B14F-4D97-AF65-F5344CB8AC3E}">
        <p14:creationId xmlns:p14="http://schemas.microsoft.com/office/powerpoint/2010/main" val="2731067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7</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In the example, we have selected the starting point as 0 because our smallest value is 1, and obviously we want the first interval to contain the smallest observation. Adding the class width to the lower class limit creates the next interval. If this pattern is followed, the result will be intervals that will not overlap and will capture all the data (i.e., the classes will be mutually exclusive and exhaustive).  </a:t>
            </a:r>
          </a:p>
        </p:txBody>
      </p:sp>
    </p:spTree>
    <p:extLst>
      <p:ext uri="{BB962C8B-B14F-4D97-AF65-F5344CB8AC3E}">
        <p14:creationId xmlns:p14="http://schemas.microsoft.com/office/powerpoint/2010/main" val="1348671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8</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The frequency distribution given in Table 2 in the previous slides is just one way of organizing the data. There are three other distributions that can be calculated from the frequency distribution: the relative frequency, cumulative frequency, and cumulative relative frequency distributions. Each gives a slightly different perspective on the data. </a:t>
            </a:r>
          </a:p>
        </p:txBody>
      </p:sp>
    </p:spTree>
    <p:extLst>
      <p:ext uri="{BB962C8B-B14F-4D97-AF65-F5344CB8AC3E}">
        <p14:creationId xmlns:p14="http://schemas.microsoft.com/office/powerpoint/2010/main" val="3383616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Relative Frequency Distribution—Slide 1</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Relative frequency represents the proportion of the total observations in a given class. The </a:t>
            </a:r>
            <a:r>
              <a:rPr lang="en-US" sz="2600" b="1" dirty="0"/>
              <a:t>relative frequency distribution</a:t>
            </a:r>
            <a:r>
              <a:rPr lang="en-US" sz="2600" dirty="0"/>
              <a:t> enables the reader to view the number in each category in relation to the total number of observations. Relative frequency is a standardizing technique. Converting the frequency in each class to a proportion in each class enables us to compare data sets with different numbers of observations.</a:t>
            </a:r>
          </a:p>
        </p:txBody>
      </p:sp>
    </p:spTree>
    <p:extLst>
      <p:ext uri="{BB962C8B-B14F-4D97-AF65-F5344CB8AC3E}">
        <p14:creationId xmlns:p14="http://schemas.microsoft.com/office/powerpoint/2010/main" val="2672774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Relative Frequency</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a:t>
            </a:r>
            <a:r>
              <a:rPr sz="2800" b="1" dirty="0"/>
              <a:t>relative frequency</a:t>
            </a:r>
            <a:r>
              <a:rPr sz="2800" dirty="0"/>
              <a:t> of any class is the number of observations in the class divided by the total number of observations.</a:t>
            </a:r>
          </a:p>
        </p:txBody>
      </p:sp>
      <p:pic>
        <p:nvPicPr>
          <p:cNvPr id="5" name="Picture 4" descr="Relative Frequency equals Number in Class divided by Total Number of Observations">
            <a:extLst>
              <a:ext uri="{FF2B5EF4-FFF2-40B4-BE49-F238E27FC236}">
                <a16:creationId xmlns:a16="http://schemas.microsoft.com/office/drawing/2014/main" id="{6BD2F3F8-8E23-6052-1362-3594FC4AC2A0}"/>
              </a:ext>
            </a:extLst>
          </p:cNvPr>
          <p:cNvPicPr>
            <a:picLocks noChangeAspect="1"/>
          </p:cNvPicPr>
          <p:nvPr/>
        </p:nvPicPr>
        <p:blipFill>
          <a:blip r:embed="rId2"/>
          <a:stretch>
            <a:fillRect/>
          </a:stretch>
        </p:blipFill>
        <p:spPr>
          <a:xfrm>
            <a:off x="684000" y="2428875"/>
            <a:ext cx="7776000" cy="864000"/>
          </a:xfrm>
          <a:prstGeom prst="rect">
            <a:avLst/>
          </a:prstGeom>
        </p:spPr>
      </p:pic>
    </p:spTree>
    <p:extLst>
      <p:ext uri="{BB962C8B-B14F-4D97-AF65-F5344CB8AC3E}">
        <p14:creationId xmlns:p14="http://schemas.microsoft.com/office/powerpoint/2010/main" val="360190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Relative Frequency Distribution—Slide 2</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A relative frequency distribution of the revenue data from Example 1 is given in Table 3. Notice that the relative frequencies are obtained by dividing the frequencies in Table 2 by the total number of observations, which is 100.  </a:t>
            </a:r>
          </a:p>
          <a:p>
            <a:pPr>
              <a:defRPr sz="2800"/>
            </a:pPr>
            <a:endParaRPr lang="en-US" sz="2600" dirty="0"/>
          </a:p>
        </p:txBody>
      </p:sp>
      <p:sp>
        <p:nvSpPr>
          <p:cNvPr id="6" name="TextBox 5">
            <a:extLst>
              <a:ext uri="{FF2B5EF4-FFF2-40B4-BE49-F238E27FC236}">
                <a16:creationId xmlns:a16="http://schemas.microsoft.com/office/drawing/2014/main" id="{8926A275-724F-262E-4C95-E6B94AA5D0EE}"/>
              </a:ext>
            </a:extLst>
          </p:cNvPr>
          <p:cNvSpPr txBox="1"/>
          <p:nvPr/>
        </p:nvSpPr>
        <p:spPr>
          <a:xfrm>
            <a:off x="1716087" y="3059668"/>
            <a:ext cx="5711825"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Relative Frequency Distribution of Revenue Data</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4" name="Table 4" descr="This table, titled Relative Frequency Distribution of Revenue Data, shows the proportion of companies falling within specific revenue ranges. It contains 2 columns and 4 rows, listing revenue intervals in millions of dollars alongside their relative frequencies.&#10;50 percent of the companies have revenues between 0 and 40 million dollars.&#10;30 percent fall within the 41 to 81 million range.&#10;14 percent are in the 82 to 122 million range.&#10;These values are calculated as the number of companies in each category divided by the total (100). The table shows that most companies have revenues below 82 million dollars, with the largest concentration in the lowest revenue bracket.">
                <a:extLst>
                  <a:ext uri="{FF2B5EF4-FFF2-40B4-BE49-F238E27FC236}">
                    <a16:creationId xmlns:a16="http://schemas.microsoft.com/office/drawing/2014/main" id="{57F85694-7B29-49DA-BAE5-DC51666AFD17}"/>
                  </a:ext>
                </a:extLst>
              </p:cNvPr>
              <p:cNvGraphicFramePr>
                <a:graphicFrameLocks noGrp="1"/>
              </p:cNvGraphicFramePr>
              <p:nvPr>
                <p:extLst>
                  <p:ext uri="{D42A27DB-BD31-4B8C-83A1-F6EECF244321}">
                    <p14:modId xmlns:p14="http://schemas.microsoft.com/office/powerpoint/2010/main" val="1598870834"/>
                  </p:ext>
                </p:extLst>
              </p:nvPr>
            </p:nvGraphicFramePr>
            <p:xfrm>
              <a:off x="609600" y="3505200"/>
              <a:ext cx="8001000" cy="2084451"/>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3575044003"/>
                        </a:ext>
                      </a:extLst>
                    </a:gridCol>
                    <a:gridCol w="4000500">
                      <a:extLst>
                        <a:ext uri="{9D8B030D-6E8A-4147-A177-3AD203B41FA5}">
                          <a16:colId xmlns:a16="http://schemas.microsoft.com/office/drawing/2014/main" val="3260905991"/>
                        </a:ext>
                      </a:extLst>
                    </a:gridCol>
                  </a:tblGrid>
                  <a:tr h="518160">
                    <a:tc>
                      <a:txBody>
                        <a:bodyPr/>
                        <a:lstStyle/>
                        <a:p>
                          <a:pPr algn="ctr"/>
                          <a:r>
                            <a:rPr lang="en-US" dirty="0"/>
                            <a:t>Revenue (Millions of Dollars)</a:t>
                          </a:r>
                          <a:endParaRPr lang="en-IN" dirty="0"/>
                        </a:p>
                      </a:txBody>
                      <a:tcPr/>
                    </a:tc>
                    <a:tc>
                      <a:txBody>
                        <a:bodyPr/>
                        <a:lstStyle/>
                        <a:p>
                          <a:pPr algn="ctr"/>
                          <a:r>
                            <a:rPr lang="en-US" dirty="0"/>
                            <a:t>Relative Frequency</a:t>
                          </a:r>
                          <a:endParaRPr lang="en-IN" dirty="0"/>
                        </a:p>
                      </a:txBody>
                      <a:tcPr/>
                    </a:tc>
                    <a:extLst>
                      <a:ext uri="{0D108BD9-81ED-4DB2-BD59-A6C34878D82A}">
                        <a16:rowId xmlns:a16="http://schemas.microsoft.com/office/drawing/2014/main" val="3000342319"/>
                      </a:ext>
                    </a:extLst>
                  </a:tr>
                  <a:tr h="518160">
                    <a:tc>
                      <a:txBody>
                        <a:bodyPr/>
                        <a:lstStyle/>
                        <a:p>
                          <a:pPr algn="ctr"/>
                          <a:r>
                            <a:rPr lang="en-US" dirty="0"/>
                            <a:t>0 to 40</a:t>
                          </a:r>
                          <a:endParaRPr lang="en-IN" dirty="0"/>
                        </a:p>
                      </a:txBody>
                      <a:tcPr/>
                    </a:tc>
                    <a:tc>
                      <a:txBody>
                        <a:bodyPr/>
                        <a:lstStyle/>
                        <a:p>
                          <a:pPr algn="ctr"/>
                          <a14:m>
                            <m:oMath xmlns:m="http://schemas.openxmlformats.org/officeDocument/2006/math">
                              <m:f>
                                <m:fPr>
                                  <m:ctrlPr>
                                    <a:rPr lang="ar-AE" i="1" smtClean="0">
                                      <a:latin typeface="Cambria Math" panose="02040503050406030204" pitchFamily="18" charset="0"/>
                                    </a:rPr>
                                  </m:ctrlPr>
                                </m:fPr>
                                <m:num>
                                  <m:r>
                                    <m:rPr>
                                      <m:nor/>
                                    </m:rPr>
                                    <a:rPr lang="en-US" b="0" smtClean="0"/>
                                    <m:t>50</m:t>
                                  </m:r>
                                </m:num>
                                <m:den>
                                  <m:r>
                                    <m:rPr>
                                      <m:nor/>
                                    </m:rPr>
                                    <a:rPr lang="en-US" b="0" smtClean="0"/>
                                    <m:t>100</m:t>
                                  </m:r>
                                </m:den>
                              </m:f>
                            </m:oMath>
                          </a14:m>
                          <a:r>
                            <a:rPr lang="en-US" dirty="0"/>
                            <a:t> = 0.50</a:t>
                          </a:r>
                          <a:endParaRPr lang="en-IN" dirty="0"/>
                        </a:p>
                      </a:txBody>
                      <a:tcPr/>
                    </a:tc>
                    <a:extLst>
                      <a:ext uri="{0D108BD9-81ED-4DB2-BD59-A6C34878D82A}">
                        <a16:rowId xmlns:a16="http://schemas.microsoft.com/office/drawing/2014/main" val="2259499814"/>
                      </a:ext>
                    </a:extLst>
                  </a:tr>
                  <a:tr h="518160">
                    <a:tc>
                      <a:txBody>
                        <a:bodyPr/>
                        <a:lstStyle/>
                        <a:p>
                          <a:pPr algn="ctr"/>
                          <a:r>
                            <a:rPr lang="en-US" dirty="0"/>
                            <a:t>41 to 81</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30</m:t>
                                  </m:r>
                                </m:num>
                                <m:den>
                                  <m:r>
                                    <m:rPr>
                                      <m:nor/>
                                    </m:rPr>
                                    <a:rPr lang="en-US" b="0" smtClean="0"/>
                                    <m:t>100</m:t>
                                  </m:r>
                                </m:den>
                              </m:f>
                            </m:oMath>
                          </a14:m>
                          <a:r>
                            <a:rPr lang="en-US" dirty="0"/>
                            <a:t> = 0.30</a:t>
                          </a:r>
                          <a:endParaRPr lang="en-IN" dirty="0"/>
                        </a:p>
                      </a:txBody>
                      <a:tcPr/>
                    </a:tc>
                    <a:extLst>
                      <a:ext uri="{0D108BD9-81ED-4DB2-BD59-A6C34878D82A}">
                        <a16:rowId xmlns:a16="http://schemas.microsoft.com/office/drawing/2014/main" val="4037535047"/>
                      </a:ext>
                    </a:extLst>
                  </a:tr>
                  <a:tr h="518160">
                    <a:tc>
                      <a:txBody>
                        <a:bodyPr/>
                        <a:lstStyle/>
                        <a:p>
                          <a:pPr algn="ctr"/>
                          <a:r>
                            <a:rPr lang="en-US" dirty="0"/>
                            <a:t>82 to 122</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14</m:t>
                                  </m:r>
                                </m:num>
                                <m:den>
                                  <m:r>
                                    <m:rPr>
                                      <m:nor/>
                                    </m:rPr>
                                    <a:rPr lang="en-US" b="0" smtClean="0"/>
                                    <m:t>100</m:t>
                                  </m:r>
                                </m:den>
                              </m:f>
                            </m:oMath>
                          </a14:m>
                          <a:r>
                            <a:rPr lang="en-US" dirty="0"/>
                            <a:t> = 0.14</a:t>
                          </a:r>
                          <a:endParaRPr lang="en-IN" dirty="0"/>
                        </a:p>
                      </a:txBody>
                      <a:tcPr/>
                    </a:tc>
                    <a:extLst>
                      <a:ext uri="{0D108BD9-81ED-4DB2-BD59-A6C34878D82A}">
                        <a16:rowId xmlns:a16="http://schemas.microsoft.com/office/drawing/2014/main" val="2451549900"/>
                      </a:ext>
                    </a:extLst>
                  </a:tr>
                </a:tbl>
              </a:graphicData>
            </a:graphic>
          </p:graphicFrame>
        </mc:Choice>
        <mc:Fallback xmlns="">
          <p:graphicFrame>
            <p:nvGraphicFramePr>
              <p:cNvPr id="4" name="Table 4" descr="This table, titled Relative Frequency Distribution of Revenue Data, shows the proportion of companies falling within specific revenue ranges. It contains 2 columns and 4 rows, listing revenue intervals in millions of dollars alongside their relative frequencies.&#10;50 percent of the companies have revenues between 0 and 40 million dollars.&#10;30 percent fall within the 41 to 81 million range.&#10;14 percent are in the 82 to 122 million range.&#10;These values are calculated as the number of companies in each category divided by the total (100). The table shows that most companies have revenues below 82 million dollars, with the largest concentration in the lowest revenue bracket.">
                <a:extLst>
                  <a:ext uri="{FF2B5EF4-FFF2-40B4-BE49-F238E27FC236}">
                    <a16:creationId xmlns:a16="http://schemas.microsoft.com/office/drawing/2014/main" id="{57F85694-7B29-49DA-BAE5-DC51666AFD17}"/>
                  </a:ext>
                </a:extLst>
              </p:cNvPr>
              <p:cNvGraphicFramePr>
                <a:graphicFrameLocks noGrp="1"/>
              </p:cNvGraphicFramePr>
              <p:nvPr>
                <p:extLst>
                  <p:ext uri="{D42A27DB-BD31-4B8C-83A1-F6EECF244321}">
                    <p14:modId xmlns:p14="http://schemas.microsoft.com/office/powerpoint/2010/main" val="1598870834"/>
                  </p:ext>
                </p:extLst>
              </p:nvPr>
            </p:nvGraphicFramePr>
            <p:xfrm>
              <a:off x="609600" y="3505200"/>
              <a:ext cx="8001000" cy="2084451"/>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3575044003"/>
                        </a:ext>
                      </a:extLst>
                    </a:gridCol>
                    <a:gridCol w="4000500">
                      <a:extLst>
                        <a:ext uri="{9D8B030D-6E8A-4147-A177-3AD203B41FA5}">
                          <a16:colId xmlns:a16="http://schemas.microsoft.com/office/drawing/2014/main" val="3260905991"/>
                        </a:ext>
                      </a:extLst>
                    </a:gridCol>
                  </a:tblGrid>
                  <a:tr h="518160">
                    <a:tc>
                      <a:txBody>
                        <a:bodyPr/>
                        <a:lstStyle/>
                        <a:p>
                          <a:pPr algn="ctr"/>
                          <a:r>
                            <a:rPr lang="en-US" dirty="0"/>
                            <a:t>Revenue (Millions of Dollars)</a:t>
                          </a:r>
                          <a:endParaRPr lang="en-IN" dirty="0"/>
                        </a:p>
                      </a:txBody>
                      <a:tcPr/>
                    </a:tc>
                    <a:tc>
                      <a:txBody>
                        <a:bodyPr/>
                        <a:lstStyle/>
                        <a:p>
                          <a:pPr algn="ctr"/>
                          <a:r>
                            <a:rPr lang="en-US" dirty="0"/>
                            <a:t>Relative Frequency</a:t>
                          </a:r>
                          <a:endParaRPr lang="en-IN" dirty="0"/>
                        </a:p>
                      </a:txBody>
                      <a:tcPr/>
                    </a:tc>
                    <a:extLst>
                      <a:ext uri="{0D108BD9-81ED-4DB2-BD59-A6C34878D82A}">
                        <a16:rowId xmlns:a16="http://schemas.microsoft.com/office/drawing/2014/main" val="3000342319"/>
                      </a:ext>
                    </a:extLst>
                  </a:tr>
                  <a:tr h="522478">
                    <a:tc>
                      <a:txBody>
                        <a:bodyPr/>
                        <a:lstStyle/>
                        <a:p>
                          <a:pPr algn="ctr"/>
                          <a:r>
                            <a:rPr lang="en-US" dirty="0"/>
                            <a:t>0 to 40</a:t>
                          </a:r>
                          <a:endParaRPr lang="en-IN" dirty="0"/>
                        </a:p>
                      </a:txBody>
                      <a:tcPr/>
                    </a:tc>
                    <a:tc>
                      <a:txBody>
                        <a:bodyPr/>
                        <a:lstStyle/>
                        <a:p>
                          <a:endParaRPr lang="en-US"/>
                        </a:p>
                      </a:txBody>
                      <a:tcPr>
                        <a:blipFill>
                          <a:blip r:embed="rId2"/>
                          <a:stretch>
                            <a:fillRect l="-100457" t="-104651" r="-305" b="-205814"/>
                          </a:stretch>
                        </a:blipFill>
                      </a:tcPr>
                    </a:tc>
                    <a:extLst>
                      <a:ext uri="{0D108BD9-81ED-4DB2-BD59-A6C34878D82A}">
                        <a16:rowId xmlns:a16="http://schemas.microsoft.com/office/drawing/2014/main" val="2259499814"/>
                      </a:ext>
                    </a:extLst>
                  </a:tr>
                  <a:tr h="522478">
                    <a:tc>
                      <a:txBody>
                        <a:bodyPr/>
                        <a:lstStyle/>
                        <a:p>
                          <a:pPr algn="ctr"/>
                          <a:r>
                            <a:rPr lang="en-US" dirty="0"/>
                            <a:t>41 to 81</a:t>
                          </a:r>
                          <a:endParaRPr lang="en-IN" dirty="0"/>
                        </a:p>
                      </a:txBody>
                      <a:tcPr/>
                    </a:tc>
                    <a:tc>
                      <a:txBody>
                        <a:bodyPr/>
                        <a:lstStyle/>
                        <a:p>
                          <a:endParaRPr lang="en-US"/>
                        </a:p>
                      </a:txBody>
                      <a:tcPr>
                        <a:blipFill>
                          <a:blip r:embed="rId2"/>
                          <a:stretch>
                            <a:fillRect l="-100457" t="-207059" r="-305" b="-108235"/>
                          </a:stretch>
                        </a:blipFill>
                      </a:tcPr>
                    </a:tc>
                    <a:extLst>
                      <a:ext uri="{0D108BD9-81ED-4DB2-BD59-A6C34878D82A}">
                        <a16:rowId xmlns:a16="http://schemas.microsoft.com/office/drawing/2014/main" val="4037535047"/>
                      </a:ext>
                    </a:extLst>
                  </a:tr>
                  <a:tr h="521335">
                    <a:tc>
                      <a:txBody>
                        <a:bodyPr/>
                        <a:lstStyle/>
                        <a:p>
                          <a:pPr algn="ctr"/>
                          <a:r>
                            <a:rPr lang="en-US" dirty="0"/>
                            <a:t>82 to 122</a:t>
                          </a:r>
                          <a:endParaRPr lang="en-IN" dirty="0"/>
                        </a:p>
                      </a:txBody>
                      <a:tcPr/>
                    </a:tc>
                    <a:tc>
                      <a:txBody>
                        <a:bodyPr/>
                        <a:lstStyle/>
                        <a:p>
                          <a:endParaRPr lang="en-US"/>
                        </a:p>
                      </a:txBody>
                      <a:tcPr>
                        <a:blipFill>
                          <a:blip r:embed="rId2"/>
                          <a:stretch>
                            <a:fillRect l="-100457" t="-303488" r="-305" b="-6977"/>
                          </a:stretch>
                        </a:blipFill>
                      </a:tcPr>
                    </a:tc>
                    <a:extLst>
                      <a:ext uri="{0D108BD9-81ED-4DB2-BD59-A6C34878D82A}">
                        <a16:rowId xmlns:a16="http://schemas.microsoft.com/office/drawing/2014/main" val="2451549900"/>
                      </a:ext>
                    </a:extLst>
                  </a:tr>
                </a:tbl>
              </a:graphicData>
            </a:graphic>
          </p:graphicFrame>
        </mc:Fallback>
      </mc:AlternateContent>
    </p:spTree>
    <p:extLst>
      <p:ext uri="{BB962C8B-B14F-4D97-AF65-F5344CB8AC3E}">
        <p14:creationId xmlns:p14="http://schemas.microsoft.com/office/powerpoint/2010/main" val="850850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Relative Frequency Distribution—Slide 3</a:t>
            </a:r>
            <a:endParaRPr dirty="0"/>
          </a:p>
        </p:txBody>
      </p:sp>
      <p:sp>
        <p:nvSpPr>
          <p:cNvPr id="5" name="TextBox 4">
            <a:extLst>
              <a:ext uri="{FF2B5EF4-FFF2-40B4-BE49-F238E27FC236}">
                <a16:creationId xmlns:a16="http://schemas.microsoft.com/office/drawing/2014/main" id="{60DF73C4-5720-F7E1-BF57-F2F1A1C64349}"/>
              </a:ext>
            </a:extLst>
          </p:cNvPr>
          <p:cNvSpPr txBox="1"/>
          <p:nvPr/>
        </p:nvSpPr>
        <p:spPr>
          <a:xfrm>
            <a:off x="1714500" y="1127836"/>
            <a:ext cx="5715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Relative Frequency Distribution of Revenue Data</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4" descr="This table, Relative Frequency Distribution of Revenue Data, displays relative frequencies for higher revenue intervals among Fortune 500 companies. It has 2 columns and 8 rows, showing revenue ranges (in millions of dollars) and the proportion of companies in each range.&#10;3 percent of companies have revenues between 123 to 163 million.&#10;1 percent fall into each of the following ranges: 164 to 204, 246 to 286, and 369 to 409 million.&#10;0 percent of companies fall within 205 to 245, 287 to 327, and 328 to 368 million.&#10;This section of the table highlights that very few companies fall into the higher revenue brackets, confirming that the majority of companies reported lower revenues.">
                <a:extLst>
                  <a:ext uri="{FF2B5EF4-FFF2-40B4-BE49-F238E27FC236}">
                    <a16:creationId xmlns:a16="http://schemas.microsoft.com/office/drawing/2014/main" id="{57F85694-7B29-49DA-BAE5-DC51666AFD17}"/>
                  </a:ext>
                </a:extLst>
              </p:cNvPr>
              <p:cNvGraphicFramePr>
                <a:graphicFrameLocks noGrp="1"/>
              </p:cNvGraphicFramePr>
              <p:nvPr>
                <p:extLst>
                  <p:ext uri="{D42A27DB-BD31-4B8C-83A1-F6EECF244321}">
                    <p14:modId xmlns:p14="http://schemas.microsoft.com/office/powerpoint/2010/main" val="3573621220"/>
                  </p:ext>
                </p:extLst>
              </p:nvPr>
            </p:nvGraphicFramePr>
            <p:xfrm>
              <a:off x="685800" y="1524000"/>
              <a:ext cx="8001000" cy="4172077"/>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3575044003"/>
                        </a:ext>
                      </a:extLst>
                    </a:gridCol>
                    <a:gridCol w="4000500">
                      <a:extLst>
                        <a:ext uri="{9D8B030D-6E8A-4147-A177-3AD203B41FA5}">
                          <a16:colId xmlns:a16="http://schemas.microsoft.com/office/drawing/2014/main" val="3260905991"/>
                        </a:ext>
                      </a:extLst>
                    </a:gridCol>
                  </a:tblGrid>
                  <a:tr h="518160">
                    <a:tc>
                      <a:txBody>
                        <a:bodyPr/>
                        <a:lstStyle/>
                        <a:p>
                          <a:pPr algn="ctr"/>
                          <a:r>
                            <a:rPr lang="en-US" dirty="0"/>
                            <a:t>Revenue (Millions of Dollars)</a:t>
                          </a:r>
                          <a:endParaRPr lang="en-IN" dirty="0"/>
                        </a:p>
                      </a:txBody>
                      <a:tcPr/>
                    </a:tc>
                    <a:tc>
                      <a:txBody>
                        <a:bodyPr/>
                        <a:lstStyle/>
                        <a:p>
                          <a:pPr algn="ctr"/>
                          <a:r>
                            <a:rPr lang="en-US" dirty="0"/>
                            <a:t>Relative Frequency</a:t>
                          </a:r>
                          <a:endParaRPr lang="en-IN" dirty="0"/>
                        </a:p>
                      </a:txBody>
                      <a:tcPr/>
                    </a:tc>
                    <a:extLst>
                      <a:ext uri="{0D108BD9-81ED-4DB2-BD59-A6C34878D82A}">
                        <a16:rowId xmlns:a16="http://schemas.microsoft.com/office/drawing/2014/main" val="3000342319"/>
                      </a:ext>
                    </a:extLst>
                  </a:tr>
                  <a:tr h="518160">
                    <a:tc>
                      <a:txBody>
                        <a:bodyPr/>
                        <a:lstStyle/>
                        <a:p>
                          <a:pPr algn="ctr"/>
                          <a:r>
                            <a:rPr lang="en-US" dirty="0"/>
                            <a:t>123 to 163</a:t>
                          </a:r>
                          <a:endParaRPr lang="en-IN" dirty="0"/>
                        </a:p>
                      </a:txBody>
                      <a:tcPr/>
                    </a:tc>
                    <a:tc>
                      <a:txBody>
                        <a:bodyPr/>
                        <a:lstStyle/>
                        <a:p>
                          <a:pPr algn="ctr"/>
                          <a14:m>
                            <m:oMath xmlns:m="http://schemas.openxmlformats.org/officeDocument/2006/math">
                              <m:f>
                                <m:fPr>
                                  <m:ctrlPr>
                                    <a:rPr lang="ar-AE" i="1" smtClean="0">
                                      <a:latin typeface="Cambria Math" panose="02040503050406030204" pitchFamily="18" charset="0"/>
                                    </a:rPr>
                                  </m:ctrlPr>
                                </m:fPr>
                                <m:num>
                                  <m:r>
                                    <m:rPr>
                                      <m:nor/>
                                    </m:rPr>
                                    <a:rPr lang="en-US" b="0" smtClean="0"/>
                                    <m:t>3</m:t>
                                  </m:r>
                                </m:num>
                                <m:den>
                                  <m:r>
                                    <m:rPr>
                                      <m:nor/>
                                    </m:rPr>
                                    <a:rPr lang="en-US" b="0" smtClean="0"/>
                                    <m:t>100</m:t>
                                  </m:r>
                                </m:den>
                              </m:f>
                            </m:oMath>
                          </a14:m>
                          <a:r>
                            <a:rPr lang="en-US" dirty="0"/>
                            <a:t> = 0.03</a:t>
                          </a:r>
                          <a:endParaRPr lang="en-IN" dirty="0"/>
                        </a:p>
                      </a:txBody>
                      <a:tcPr/>
                    </a:tc>
                    <a:extLst>
                      <a:ext uri="{0D108BD9-81ED-4DB2-BD59-A6C34878D82A}">
                        <a16:rowId xmlns:a16="http://schemas.microsoft.com/office/drawing/2014/main" val="2259499814"/>
                      </a:ext>
                    </a:extLst>
                  </a:tr>
                  <a:tr h="518160">
                    <a:tc>
                      <a:txBody>
                        <a:bodyPr/>
                        <a:lstStyle/>
                        <a:p>
                          <a:pPr algn="ctr"/>
                          <a:r>
                            <a:rPr lang="en-US" dirty="0"/>
                            <a:t>164 to 204</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1</m:t>
                                  </m:r>
                                </m:num>
                                <m:den>
                                  <m:r>
                                    <m:rPr>
                                      <m:nor/>
                                    </m:rPr>
                                    <a:rPr lang="en-US" b="0" smtClean="0"/>
                                    <m:t>100</m:t>
                                  </m:r>
                                </m:den>
                              </m:f>
                            </m:oMath>
                          </a14:m>
                          <a:r>
                            <a:rPr lang="en-US" dirty="0"/>
                            <a:t> = 0.01</a:t>
                          </a:r>
                          <a:endParaRPr lang="en-IN" dirty="0"/>
                        </a:p>
                      </a:txBody>
                      <a:tcPr/>
                    </a:tc>
                    <a:extLst>
                      <a:ext uri="{0D108BD9-81ED-4DB2-BD59-A6C34878D82A}">
                        <a16:rowId xmlns:a16="http://schemas.microsoft.com/office/drawing/2014/main" val="4037535047"/>
                      </a:ext>
                    </a:extLst>
                  </a:tr>
                  <a:tr h="518160">
                    <a:tc>
                      <a:txBody>
                        <a:bodyPr/>
                        <a:lstStyle/>
                        <a:p>
                          <a:pPr algn="ctr"/>
                          <a:r>
                            <a:rPr lang="en-US" dirty="0"/>
                            <a:t>205 to 245</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0</m:t>
                                  </m:r>
                                </m:num>
                                <m:den>
                                  <m:r>
                                    <m:rPr>
                                      <m:nor/>
                                    </m:rPr>
                                    <a:rPr lang="en-US" b="0" smtClean="0"/>
                                    <m:t>100</m:t>
                                  </m:r>
                                </m:den>
                              </m:f>
                            </m:oMath>
                          </a14:m>
                          <a:r>
                            <a:rPr lang="en-US" dirty="0"/>
                            <a:t> = 0.00</a:t>
                          </a:r>
                          <a:endParaRPr lang="en-IN" dirty="0"/>
                        </a:p>
                      </a:txBody>
                      <a:tcPr/>
                    </a:tc>
                    <a:extLst>
                      <a:ext uri="{0D108BD9-81ED-4DB2-BD59-A6C34878D82A}">
                        <a16:rowId xmlns:a16="http://schemas.microsoft.com/office/drawing/2014/main" val="2451549900"/>
                      </a:ext>
                    </a:extLst>
                  </a:tr>
                  <a:tr h="518160">
                    <a:tc>
                      <a:txBody>
                        <a:bodyPr/>
                        <a:lstStyle/>
                        <a:p>
                          <a:pPr algn="ctr"/>
                          <a:r>
                            <a:rPr lang="en-US" dirty="0"/>
                            <a:t>246 to 286</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1</m:t>
                                  </m:r>
                                </m:num>
                                <m:den>
                                  <m:r>
                                    <m:rPr>
                                      <m:nor/>
                                    </m:rPr>
                                    <a:rPr lang="en-US" b="0" smtClean="0"/>
                                    <m:t>100</m:t>
                                  </m:r>
                                </m:den>
                              </m:f>
                            </m:oMath>
                          </a14:m>
                          <a:r>
                            <a:rPr lang="en-US" dirty="0"/>
                            <a:t> = 0.01</a:t>
                          </a:r>
                          <a:endParaRPr lang="en-IN" dirty="0"/>
                        </a:p>
                      </a:txBody>
                      <a:tcPr/>
                    </a:tc>
                    <a:extLst>
                      <a:ext uri="{0D108BD9-81ED-4DB2-BD59-A6C34878D82A}">
                        <a16:rowId xmlns:a16="http://schemas.microsoft.com/office/drawing/2014/main" val="848080251"/>
                      </a:ext>
                    </a:extLst>
                  </a:tr>
                  <a:tr h="518160">
                    <a:tc>
                      <a:txBody>
                        <a:bodyPr/>
                        <a:lstStyle/>
                        <a:p>
                          <a:pPr algn="ctr"/>
                          <a:r>
                            <a:rPr lang="en-US" dirty="0"/>
                            <a:t>287 to 327</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0</m:t>
                                  </m:r>
                                </m:num>
                                <m:den>
                                  <m:r>
                                    <m:rPr>
                                      <m:nor/>
                                    </m:rPr>
                                    <a:rPr lang="en-US" b="0" smtClean="0"/>
                                    <m:t>100</m:t>
                                  </m:r>
                                </m:den>
                              </m:f>
                            </m:oMath>
                          </a14:m>
                          <a:r>
                            <a:rPr lang="en-US" dirty="0"/>
                            <a:t> = 0.00</a:t>
                          </a:r>
                          <a:endParaRPr lang="en-IN" dirty="0"/>
                        </a:p>
                      </a:txBody>
                      <a:tcPr/>
                    </a:tc>
                    <a:extLst>
                      <a:ext uri="{0D108BD9-81ED-4DB2-BD59-A6C34878D82A}">
                        <a16:rowId xmlns:a16="http://schemas.microsoft.com/office/drawing/2014/main" val="2954516329"/>
                      </a:ext>
                    </a:extLst>
                  </a:tr>
                  <a:tr h="518160">
                    <a:tc>
                      <a:txBody>
                        <a:bodyPr/>
                        <a:lstStyle/>
                        <a:p>
                          <a:pPr algn="ctr"/>
                          <a:r>
                            <a:rPr lang="en-US" dirty="0"/>
                            <a:t>328 to 368</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0</m:t>
                                  </m:r>
                                </m:num>
                                <m:den>
                                  <m:r>
                                    <m:rPr>
                                      <m:nor/>
                                    </m:rPr>
                                    <a:rPr lang="en-US" b="0" smtClean="0"/>
                                    <m:t>100</m:t>
                                  </m:r>
                                </m:den>
                              </m:f>
                            </m:oMath>
                          </a14:m>
                          <a:r>
                            <a:rPr lang="en-US" dirty="0"/>
                            <a:t> = 0.00</a:t>
                          </a:r>
                          <a:endParaRPr lang="en-IN" dirty="0"/>
                        </a:p>
                      </a:txBody>
                      <a:tcPr/>
                    </a:tc>
                    <a:extLst>
                      <a:ext uri="{0D108BD9-81ED-4DB2-BD59-A6C34878D82A}">
                        <a16:rowId xmlns:a16="http://schemas.microsoft.com/office/drawing/2014/main" val="1194431434"/>
                      </a:ext>
                    </a:extLst>
                  </a:tr>
                  <a:tr h="518160">
                    <a:tc>
                      <a:txBody>
                        <a:bodyPr/>
                        <a:lstStyle/>
                        <a:p>
                          <a:pPr algn="ctr"/>
                          <a:r>
                            <a:rPr lang="en-US" dirty="0"/>
                            <a:t>369 to 409</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ar-AE" i="1" smtClean="0">
                                      <a:latin typeface="Cambria Math" panose="02040503050406030204" pitchFamily="18" charset="0"/>
                                    </a:rPr>
                                  </m:ctrlPr>
                                </m:fPr>
                                <m:num>
                                  <m:r>
                                    <m:rPr>
                                      <m:nor/>
                                    </m:rPr>
                                    <a:rPr lang="en-US" b="0" smtClean="0"/>
                                    <m:t>1</m:t>
                                  </m:r>
                                </m:num>
                                <m:den>
                                  <m:r>
                                    <m:rPr>
                                      <m:nor/>
                                    </m:rPr>
                                    <a:rPr lang="en-US" b="0" smtClean="0"/>
                                    <m:t>100</m:t>
                                  </m:r>
                                </m:den>
                              </m:f>
                            </m:oMath>
                          </a14:m>
                          <a:r>
                            <a:rPr lang="en-US" dirty="0"/>
                            <a:t> = 0.01</a:t>
                          </a:r>
                          <a:endParaRPr lang="en-IN" dirty="0"/>
                        </a:p>
                      </a:txBody>
                      <a:tcPr/>
                    </a:tc>
                    <a:extLst>
                      <a:ext uri="{0D108BD9-81ED-4DB2-BD59-A6C34878D82A}">
                        <a16:rowId xmlns:a16="http://schemas.microsoft.com/office/drawing/2014/main" val="3795471293"/>
                      </a:ext>
                    </a:extLst>
                  </a:tr>
                </a:tbl>
              </a:graphicData>
            </a:graphic>
          </p:graphicFrame>
        </mc:Choice>
        <mc:Fallback>
          <p:graphicFrame>
            <p:nvGraphicFramePr>
              <p:cNvPr id="4" name="Table 4" descr="This table, Relative Frequency Distribution of Revenue Data, displays relative frequencies for higher revenue intervals among Fortune 500 companies. It has 2 columns and 8 rows, showing revenue ranges (in millions of dollars) and the proportion of companies in each range.&#10;3 percent of companies have revenues between 123 to 163 million.&#10;1 percent fall into each of the following ranges: 164 to 204, 246 to 286, and 369 to 409 million.&#10;0 percent of companies fall within 205 to 245, 287 to 327, and 328 to 368 million.&#10;This section of the table highlights that very few companies fall into the higher revenue brackets, confirming that the majority of companies reported lower revenues.">
                <a:extLst>
                  <a:ext uri="{FF2B5EF4-FFF2-40B4-BE49-F238E27FC236}">
                    <a16:creationId xmlns:a16="http://schemas.microsoft.com/office/drawing/2014/main" id="{57F85694-7B29-49DA-BAE5-DC51666AFD17}"/>
                  </a:ext>
                </a:extLst>
              </p:cNvPr>
              <p:cNvGraphicFramePr>
                <a:graphicFrameLocks noGrp="1"/>
              </p:cNvGraphicFramePr>
              <p:nvPr>
                <p:extLst>
                  <p:ext uri="{D42A27DB-BD31-4B8C-83A1-F6EECF244321}">
                    <p14:modId xmlns:p14="http://schemas.microsoft.com/office/powerpoint/2010/main" val="3573621220"/>
                  </p:ext>
                </p:extLst>
              </p:nvPr>
            </p:nvGraphicFramePr>
            <p:xfrm>
              <a:off x="685800" y="1524000"/>
              <a:ext cx="8001000" cy="4172077"/>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3575044003"/>
                        </a:ext>
                      </a:extLst>
                    </a:gridCol>
                    <a:gridCol w="4000500">
                      <a:extLst>
                        <a:ext uri="{9D8B030D-6E8A-4147-A177-3AD203B41FA5}">
                          <a16:colId xmlns:a16="http://schemas.microsoft.com/office/drawing/2014/main" val="3260905991"/>
                        </a:ext>
                      </a:extLst>
                    </a:gridCol>
                  </a:tblGrid>
                  <a:tr h="518160">
                    <a:tc>
                      <a:txBody>
                        <a:bodyPr/>
                        <a:lstStyle/>
                        <a:p>
                          <a:pPr algn="ctr"/>
                          <a:r>
                            <a:rPr lang="en-US" dirty="0"/>
                            <a:t>Revenue (Millions of Dollars)</a:t>
                          </a:r>
                          <a:endParaRPr lang="en-IN" dirty="0"/>
                        </a:p>
                      </a:txBody>
                      <a:tcPr/>
                    </a:tc>
                    <a:tc>
                      <a:txBody>
                        <a:bodyPr/>
                        <a:lstStyle/>
                        <a:p>
                          <a:pPr algn="ctr"/>
                          <a:r>
                            <a:rPr lang="en-US" dirty="0"/>
                            <a:t>Relative Frequency</a:t>
                          </a:r>
                          <a:endParaRPr lang="en-IN" dirty="0"/>
                        </a:p>
                      </a:txBody>
                      <a:tcPr/>
                    </a:tc>
                    <a:extLst>
                      <a:ext uri="{0D108BD9-81ED-4DB2-BD59-A6C34878D82A}">
                        <a16:rowId xmlns:a16="http://schemas.microsoft.com/office/drawing/2014/main" val="3000342319"/>
                      </a:ext>
                    </a:extLst>
                  </a:tr>
                  <a:tr h="522478">
                    <a:tc>
                      <a:txBody>
                        <a:bodyPr/>
                        <a:lstStyle/>
                        <a:p>
                          <a:pPr algn="ctr"/>
                          <a:r>
                            <a:rPr lang="en-US" dirty="0"/>
                            <a:t>123 to 163</a:t>
                          </a:r>
                          <a:endParaRPr lang="en-IN" dirty="0"/>
                        </a:p>
                      </a:txBody>
                      <a:tcPr/>
                    </a:tc>
                    <a:tc>
                      <a:txBody>
                        <a:bodyPr/>
                        <a:lstStyle/>
                        <a:p>
                          <a:endParaRPr lang="en-US"/>
                        </a:p>
                      </a:txBody>
                      <a:tcPr>
                        <a:blipFill>
                          <a:blip r:embed="rId2"/>
                          <a:stretch>
                            <a:fillRect l="-100305" t="-104651" r="-457" b="-604651"/>
                          </a:stretch>
                        </a:blipFill>
                      </a:tcPr>
                    </a:tc>
                    <a:extLst>
                      <a:ext uri="{0D108BD9-81ED-4DB2-BD59-A6C34878D82A}">
                        <a16:rowId xmlns:a16="http://schemas.microsoft.com/office/drawing/2014/main" val="2259499814"/>
                      </a:ext>
                    </a:extLst>
                  </a:tr>
                  <a:tr h="521335">
                    <a:tc>
                      <a:txBody>
                        <a:bodyPr/>
                        <a:lstStyle/>
                        <a:p>
                          <a:pPr algn="ctr"/>
                          <a:r>
                            <a:rPr lang="en-US" dirty="0"/>
                            <a:t>164 to 204</a:t>
                          </a:r>
                          <a:endParaRPr lang="en-IN" dirty="0"/>
                        </a:p>
                      </a:txBody>
                      <a:tcPr/>
                    </a:tc>
                    <a:tc>
                      <a:txBody>
                        <a:bodyPr/>
                        <a:lstStyle/>
                        <a:p>
                          <a:endParaRPr lang="en-US"/>
                        </a:p>
                      </a:txBody>
                      <a:tcPr>
                        <a:blipFill>
                          <a:blip r:embed="rId2"/>
                          <a:stretch>
                            <a:fillRect l="-100305" t="-207059" r="-457" b="-511765"/>
                          </a:stretch>
                        </a:blipFill>
                      </a:tcPr>
                    </a:tc>
                    <a:extLst>
                      <a:ext uri="{0D108BD9-81ED-4DB2-BD59-A6C34878D82A}">
                        <a16:rowId xmlns:a16="http://schemas.microsoft.com/office/drawing/2014/main" val="4037535047"/>
                      </a:ext>
                    </a:extLst>
                  </a:tr>
                  <a:tr h="522478">
                    <a:tc>
                      <a:txBody>
                        <a:bodyPr/>
                        <a:lstStyle/>
                        <a:p>
                          <a:pPr algn="ctr"/>
                          <a:r>
                            <a:rPr lang="en-US" dirty="0"/>
                            <a:t>205 to 245</a:t>
                          </a:r>
                          <a:endParaRPr lang="en-IN" dirty="0"/>
                        </a:p>
                      </a:txBody>
                      <a:tcPr/>
                    </a:tc>
                    <a:tc>
                      <a:txBody>
                        <a:bodyPr/>
                        <a:lstStyle/>
                        <a:p>
                          <a:endParaRPr lang="en-US"/>
                        </a:p>
                      </a:txBody>
                      <a:tcPr>
                        <a:blipFill>
                          <a:blip r:embed="rId2"/>
                          <a:stretch>
                            <a:fillRect l="-100305" t="-303488" r="-457" b="-405814"/>
                          </a:stretch>
                        </a:blipFill>
                      </a:tcPr>
                    </a:tc>
                    <a:extLst>
                      <a:ext uri="{0D108BD9-81ED-4DB2-BD59-A6C34878D82A}">
                        <a16:rowId xmlns:a16="http://schemas.microsoft.com/office/drawing/2014/main" val="2451549900"/>
                      </a:ext>
                    </a:extLst>
                  </a:tr>
                  <a:tr h="521335">
                    <a:tc>
                      <a:txBody>
                        <a:bodyPr/>
                        <a:lstStyle/>
                        <a:p>
                          <a:pPr algn="ctr"/>
                          <a:r>
                            <a:rPr lang="en-US" dirty="0"/>
                            <a:t>246 to 286</a:t>
                          </a:r>
                          <a:endParaRPr lang="en-IN" dirty="0"/>
                        </a:p>
                      </a:txBody>
                      <a:tcPr/>
                    </a:tc>
                    <a:tc>
                      <a:txBody>
                        <a:bodyPr/>
                        <a:lstStyle/>
                        <a:p>
                          <a:endParaRPr lang="en-US"/>
                        </a:p>
                      </a:txBody>
                      <a:tcPr>
                        <a:blipFill>
                          <a:blip r:embed="rId2"/>
                          <a:stretch>
                            <a:fillRect l="-100305" t="-403488" r="-457" b="-305814"/>
                          </a:stretch>
                        </a:blipFill>
                      </a:tcPr>
                    </a:tc>
                    <a:extLst>
                      <a:ext uri="{0D108BD9-81ED-4DB2-BD59-A6C34878D82A}">
                        <a16:rowId xmlns:a16="http://schemas.microsoft.com/office/drawing/2014/main" val="848080251"/>
                      </a:ext>
                    </a:extLst>
                  </a:tr>
                  <a:tr h="522478">
                    <a:tc>
                      <a:txBody>
                        <a:bodyPr/>
                        <a:lstStyle/>
                        <a:p>
                          <a:pPr algn="ctr"/>
                          <a:r>
                            <a:rPr lang="en-US" dirty="0"/>
                            <a:t>287 to 327</a:t>
                          </a:r>
                          <a:endParaRPr lang="en-IN" dirty="0"/>
                        </a:p>
                      </a:txBody>
                      <a:tcPr/>
                    </a:tc>
                    <a:tc>
                      <a:txBody>
                        <a:bodyPr/>
                        <a:lstStyle/>
                        <a:p>
                          <a:endParaRPr lang="en-US"/>
                        </a:p>
                      </a:txBody>
                      <a:tcPr>
                        <a:blipFill>
                          <a:blip r:embed="rId2"/>
                          <a:stretch>
                            <a:fillRect l="-100305" t="-503488" r="-457" b="-205814"/>
                          </a:stretch>
                        </a:blipFill>
                      </a:tcPr>
                    </a:tc>
                    <a:extLst>
                      <a:ext uri="{0D108BD9-81ED-4DB2-BD59-A6C34878D82A}">
                        <a16:rowId xmlns:a16="http://schemas.microsoft.com/office/drawing/2014/main" val="2954516329"/>
                      </a:ext>
                    </a:extLst>
                  </a:tr>
                  <a:tr h="522478">
                    <a:tc>
                      <a:txBody>
                        <a:bodyPr/>
                        <a:lstStyle/>
                        <a:p>
                          <a:pPr algn="ctr"/>
                          <a:r>
                            <a:rPr lang="en-US" dirty="0"/>
                            <a:t>328 to 368</a:t>
                          </a:r>
                          <a:endParaRPr lang="en-IN" dirty="0"/>
                        </a:p>
                      </a:txBody>
                      <a:tcPr/>
                    </a:tc>
                    <a:tc>
                      <a:txBody>
                        <a:bodyPr/>
                        <a:lstStyle/>
                        <a:p>
                          <a:endParaRPr lang="en-US"/>
                        </a:p>
                      </a:txBody>
                      <a:tcPr>
                        <a:blipFill>
                          <a:blip r:embed="rId2"/>
                          <a:stretch>
                            <a:fillRect l="-100305" t="-610588" r="-457" b="-108235"/>
                          </a:stretch>
                        </a:blipFill>
                      </a:tcPr>
                    </a:tc>
                    <a:extLst>
                      <a:ext uri="{0D108BD9-81ED-4DB2-BD59-A6C34878D82A}">
                        <a16:rowId xmlns:a16="http://schemas.microsoft.com/office/drawing/2014/main" val="1194431434"/>
                      </a:ext>
                    </a:extLst>
                  </a:tr>
                  <a:tr h="521335">
                    <a:tc>
                      <a:txBody>
                        <a:bodyPr/>
                        <a:lstStyle/>
                        <a:p>
                          <a:pPr algn="ctr"/>
                          <a:r>
                            <a:rPr lang="en-US" dirty="0"/>
                            <a:t>369 to 409</a:t>
                          </a:r>
                          <a:endParaRPr lang="en-IN" dirty="0"/>
                        </a:p>
                      </a:txBody>
                      <a:tcPr/>
                    </a:tc>
                    <a:tc>
                      <a:txBody>
                        <a:bodyPr/>
                        <a:lstStyle/>
                        <a:p>
                          <a:endParaRPr lang="en-US"/>
                        </a:p>
                      </a:txBody>
                      <a:tcPr>
                        <a:blipFill>
                          <a:blip r:embed="rId2"/>
                          <a:stretch>
                            <a:fillRect l="-100305" t="-702326" r="-457" b="-6977"/>
                          </a:stretch>
                        </a:blipFill>
                      </a:tcPr>
                    </a:tc>
                    <a:extLst>
                      <a:ext uri="{0D108BD9-81ED-4DB2-BD59-A6C34878D82A}">
                        <a16:rowId xmlns:a16="http://schemas.microsoft.com/office/drawing/2014/main" val="3795471293"/>
                      </a:ext>
                    </a:extLst>
                  </a:tr>
                </a:tbl>
              </a:graphicData>
            </a:graphic>
          </p:graphicFrame>
        </mc:Fallback>
      </mc:AlternateContent>
    </p:spTree>
    <p:extLst>
      <p:ext uri="{BB962C8B-B14F-4D97-AF65-F5344CB8AC3E}">
        <p14:creationId xmlns:p14="http://schemas.microsoft.com/office/powerpoint/2010/main" val="718654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Creating a Frequency Distribution of Companies' Revenues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 data set containing the revenues (in millions of dollars) of the top </a:t>
            </a:r>
            <a:r>
              <a:rPr sz="2800" dirty="0">
                <a:latin typeface="Cambria Math"/>
              </a:rPr>
              <a:t>100</a:t>
            </a:r>
            <a:r>
              <a:rPr sz="2800" dirty="0"/>
              <a:t> companies on the Fortune 500 is listed in Table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Cumulative Frequency Distribution—Slide 1</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The cumulative frequency distribution gives the reader an opportunity to look at any category and determine immediately the number of observations that belong to a particular category and all categories below it.</a:t>
            </a:r>
          </a:p>
        </p:txBody>
      </p:sp>
    </p:spTree>
    <p:extLst>
      <p:ext uri="{BB962C8B-B14F-4D97-AF65-F5344CB8AC3E}">
        <p14:creationId xmlns:p14="http://schemas.microsoft.com/office/powerpoint/2010/main" val="1581728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Cumulative Frequency</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The </a:t>
            </a:r>
            <a:r>
              <a:rPr sz="2800" b="1" dirty="0"/>
              <a:t>cumulative frequency</a:t>
            </a:r>
            <a:r>
              <a:rPr sz="2800" dirty="0"/>
              <a:t> is the sum of the frequency of a particular class and all preceding classes.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BFF0D-C272-4A95-A253-3206078F37F3}"/>
              </a:ext>
            </a:extLst>
          </p:cNvPr>
          <p:cNvSpPr>
            <a:spLocks noGrp="1"/>
          </p:cNvSpPr>
          <p:nvPr>
            <p:ph type="title"/>
          </p:nvPr>
        </p:nvSpPr>
        <p:spPr/>
        <p:txBody>
          <a:bodyPr/>
          <a:lstStyle/>
          <a:p>
            <a:r>
              <a:rPr lang="en-US" dirty="0"/>
              <a:t>Cumulative Frequency Distribution—Slide 2</a:t>
            </a:r>
            <a:endParaRPr lang="en-IN" dirty="0"/>
          </a:p>
        </p:txBody>
      </p:sp>
      <p:sp>
        <p:nvSpPr>
          <p:cNvPr id="6" name="TextBox 5">
            <a:extLst>
              <a:ext uri="{FF2B5EF4-FFF2-40B4-BE49-F238E27FC236}">
                <a16:creationId xmlns:a16="http://schemas.microsoft.com/office/drawing/2014/main" id="{3B244022-7E2A-9664-E24B-85AD3D24AD4E}"/>
              </a:ext>
            </a:extLst>
          </p:cNvPr>
          <p:cNvSpPr txBox="1"/>
          <p:nvPr/>
        </p:nvSpPr>
        <p:spPr>
          <a:xfrm>
            <a:off x="1558923" y="1029225"/>
            <a:ext cx="6026149"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4 – </a:t>
            </a:r>
            <a:r>
              <a:rPr kumimoji="0" lang="en-US" sz="1800" b="1" i="0" u="none" strike="noStrike" kern="1200" cap="none" spc="0" normalizeH="0" baseline="0" noProof="0" dirty="0">
                <a:ln>
                  <a:noFill/>
                </a:ln>
                <a:solidFill>
                  <a:srgbClr val="366092"/>
                </a:solidFill>
                <a:effectLst/>
                <a:uLnTx/>
                <a:uFillTx/>
                <a:latin typeface="Calibri"/>
                <a:ea typeface="+mn-ea"/>
                <a:cs typeface="+mn-cs"/>
              </a:rPr>
              <a:t>Cumulative Frequency Distribution of Revenue Data</a:t>
            </a:r>
            <a:endParaRPr lang="en-IN" dirty="0">
              <a:solidFill>
                <a:srgbClr val="366092"/>
              </a:solidFill>
            </a:endParaRPr>
          </a:p>
        </p:txBody>
      </p:sp>
      <p:graphicFrame>
        <p:nvGraphicFramePr>
          <p:cNvPr id="4" name="Table 4" descr="This table, titled Table 4 Cumulative Frequency Distribution of Revenue Data, presents the cumulative distribution of company revenues in millions of dollars. It has 3 columns Revenue Range, Frequency, and Cumulative Frequency, and 10 rows representing increasing revenue intervals.&#10;The 0 to 40 million range includes 50 companies, and the cumulative frequency begins at 50.&#10;The 41 to 81 million range includes 30 companies, and the cumulative frequency is 80.&#10;The 82 to 122 million range includes 14 companies, and the cumulative frequency is 94.&#10;The 123 to 163 million range includes 3 companies, and the cumulative frequency is 97.&#10;The 164 to 204 million range includes 1 company, and the cumulative frequency is 98.&#10;The 205 to 245 million range includes no companies, and the cumulative frequency is 98.&#10;The 246 to 286 million range includes 1 company, and the cumulative frequency is 99.&#10;The 287 to 327 million range and the 328 to 368 million range both include 0 companies, with a cumulative frequency of 99.&#10;The 369 to 409 million range includes 1 company, and the cumulative frequency is 100.">
            <a:extLst>
              <a:ext uri="{FF2B5EF4-FFF2-40B4-BE49-F238E27FC236}">
                <a16:creationId xmlns:a16="http://schemas.microsoft.com/office/drawing/2014/main" id="{C41BC130-731F-4F20-9FF0-AE121B0E36A9}"/>
              </a:ext>
            </a:extLst>
          </p:cNvPr>
          <p:cNvGraphicFramePr>
            <a:graphicFrameLocks noGrp="1"/>
          </p:cNvGraphicFramePr>
          <p:nvPr>
            <p:extLst>
              <p:ext uri="{D42A27DB-BD31-4B8C-83A1-F6EECF244321}">
                <p14:modId xmlns:p14="http://schemas.microsoft.com/office/powerpoint/2010/main" val="3067399772"/>
              </p:ext>
            </p:extLst>
          </p:nvPr>
        </p:nvGraphicFramePr>
        <p:xfrm>
          <a:off x="473337" y="1398495"/>
          <a:ext cx="8213460" cy="4023360"/>
        </p:xfrm>
        <a:graphic>
          <a:graphicData uri="http://schemas.openxmlformats.org/drawingml/2006/table">
            <a:tbl>
              <a:tblPr firstRow="1" bandRow="1">
                <a:tableStyleId>{5940675A-B579-460E-94D1-54222C63F5DA}</a:tableStyleId>
              </a:tblPr>
              <a:tblGrid>
                <a:gridCol w="3184263">
                  <a:extLst>
                    <a:ext uri="{9D8B030D-6E8A-4147-A177-3AD203B41FA5}">
                      <a16:colId xmlns:a16="http://schemas.microsoft.com/office/drawing/2014/main" val="76187927"/>
                    </a:ext>
                  </a:extLst>
                </a:gridCol>
                <a:gridCol w="2133598">
                  <a:extLst>
                    <a:ext uri="{9D8B030D-6E8A-4147-A177-3AD203B41FA5}">
                      <a16:colId xmlns:a16="http://schemas.microsoft.com/office/drawing/2014/main" val="2194773961"/>
                    </a:ext>
                  </a:extLst>
                </a:gridCol>
                <a:gridCol w="2895599">
                  <a:extLst>
                    <a:ext uri="{9D8B030D-6E8A-4147-A177-3AD203B41FA5}">
                      <a16:colId xmlns:a16="http://schemas.microsoft.com/office/drawing/2014/main" val="3968403229"/>
                    </a:ext>
                  </a:extLst>
                </a:gridCol>
              </a:tblGrid>
              <a:tr h="3569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dk1"/>
                          </a:solidFill>
                        </a:rPr>
                        <a:t>Revenue (Millions of Dollars)</a:t>
                      </a:r>
                      <a:r>
                        <a:rPr lang="en-IN" sz="1800" b="0" u="none" strike="noStrike" kern="1200" baseline="0" dirty="0">
                          <a:solidFill>
                            <a:schemeClr val="dk1"/>
                          </a:solidFill>
                        </a:rPr>
                        <a:t>	</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dk1"/>
                          </a:solidFill>
                        </a:rPr>
                        <a:t>Frequency</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dk1"/>
                          </a:solidFill>
                        </a:rPr>
                        <a:t>Cumulative Frequency </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571454030"/>
                  </a:ext>
                </a:extLst>
              </a:tr>
              <a:tr h="356998">
                <a:tc>
                  <a:txBody>
                    <a:bodyPr/>
                    <a:lstStyle/>
                    <a:p>
                      <a:pPr algn="ctr"/>
                      <a:r>
                        <a:rPr lang="en-US" dirty="0"/>
                        <a:t>0 to 40</a:t>
                      </a:r>
                      <a:endParaRPr lang="en-IN" dirty="0"/>
                    </a:p>
                  </a:txBody>
                  <a:tcPr/>
                </a:tc>
                <a:tc>
                  <a:txBody>
                    <a:bodyPr/>
                    <a:lstStyle/>
                    <a:p>
                      <a:pPr algn="ctr"/>
                      <a:r>
                        <a:rPr lang="en-US" dirty="0"/>
                        <a:t>50</a:t>
                      </a:r>
                      <a:endParaRPr lang="en-IN" dirty="0"/>
                    </a:p>
                  </a:txBody>
                  <a:tcPr/>
                </a:tc>
                <a:tc>
                  <a:txBody>
                    <a:bodyPr/>
                    <a:lstStyle/>
                    <a:p>
                      <a:pPr algn="ctr"/>
                      <a:r>
                        <a:rPr lang="en-US" dirty="0"/>
                        <a:t>50</a:t>
                      </a:r>
                      <a:endParaRPr lang="en-IN" dirty="0"/>
                    </a:p>
                  </a:txBody>
                  <a:tcPr/>
                </a:tc>
                <a:extLst>
                  <a:ext uri="{0D108BD9-81ED-4DB2-BD59-A6C34878D82A}">
                    <a16:rowId xmlns:a16="http://schemas.microsoft.com/office/drawing/2014/main" val="2704723476"/>
                  </a:ext>
                </a:extLst>
              </a:tr>
              <a:tr h="356998">
                <a:tc>
                  <a:txBody>
                    <a:bodyPr/>
                    <a:lstStyle/>
                    <a:p>
                      <a:pPr algn="ctr"/>
                      <a:r>
                        <a:rPr lang="en-US" dirty="0"/>
                        <a:t>41 to 81</a:t>
                      </a:r>
                      <a:endParaRPr lang="en-IN" dirty="0"/>
                    </a:p>
                  </a:txBody>
                  <a:tcPr/>
                </a:tc>
                <a:tc>
                  <a:txBody>
                    <a:bodyPr/>
                    <a:lstStyle/>
                    <a:p>
                      <a:pPr algn="ctr"/>
                      <a:r>
                        <a:rPr lang="en-US" dirty="0"/>
                        <a:t>30</a:t>
                      </a:r>
                      <a:endParaRPr lang="en-IN" dirty="0"/>
                    </a:p>
                  </a:txBody>
                  <a:tcPr/>
                </a:tc>
                <a:tc>
                  <a:txBody>
                    <a:bodyPr/>
                    <a:lstStyle/>
                    <a:p>
                      <a:pPr algn="ctr"/>
                      <a:r>
                        <a:rPr lang="en-US" dirty="0"/>
                        <a:t>80</a:t>
                      </a:r>
                      <a:endParaRPr lang="en-IN" dirty="0"/>
                    </a:p>
                  </a:txBody>
                  <a:tcPr/>
                </a:tc>
                <a:extLst>
                  <a:ext uri="{0D108BD9-81ED-4DB2-BD59-A6C34878D82A}">
                    <a16:rowId xmlns:a16="http://schemas.microsoft.com/office/drawing/2014/main" val="3558372129"/>
                  </a:ext>
                </a:extLst>
              </a:tr>
              <a:tr h="356998">
                <a:tc>
                  <a:txBody>
                    <a:bodyPr/>
                    <a:lstStyle/>
                    <a:p>
                      <a:pPr algn="ctr"/>
                      <a:r>
                        <a:rPr lang="en-US" dirty="0"/>
                        <a:t>82 to 122</a:t>
                      </a:r>
                      <a:endParaRPr lang="en-IN" dirty="0"/>
                    </a:p>
                  </a:txBody>
                  <a:tcPr/>
                </a:tc>
                <a:tc>
                  <a:txBody>
                    <a:bodyPr/>
                    <a:lstStyle/>
                    <a:p>
                      <a:pPr algn="ctr"/>
                      <a:r>
                        <a:rPr lang="en-US" dirty="0"/>
                        <a:t>14</a:t>
                      </a:r>
                      <a:endParaRPr lang="en-IN" dirty="0"/>
                    </a:p>
                  </a:txBody>
                  <a:tcPr/>
                </a:tc>
                <a:tc>
                  <a:txBody>
                    <a:bodyPr/>
                    <a:lstStyle/>
                    <a:p>
                      <a:pPr algn="ctr"/>
                      <a:r>
                        <a:rPr lang="en-US" dirty="0"/>
                        <a:t>94</a:t>
                      </a:r>
                      <a:endParaRPr lang="en-IN" dirty="0"/>
                    </a:p>
                  </a:txBody>
                  <a:tcPr/>
                </a:tc>
                <a:extLst>
                  <a:ext uri="{0D108BD9-81ED-4DB2-BD59-A6C34878D82A}">
                    <a16:rowId xmlns:a16="http://schemas.microsoft.com/office/drawing/2014/main" val="3526773770"/>
                  </a:ext>
                </a:extLst>
              </a:tr>
              <a:tr h="356998">
                <a:tc>
                  <a:txBody>
                    <a:bodyPr/>
                    <a:lstStyle/>
                    <a:p>
                      <a:pPr algn="ctr"/>
                      <a:r>
                        <a:rPr lang="en-US" dirty="0"/>
                        <a:t>123 to 163</a:t>
                      </a:r>
                      <a:endParaRPr lang="en-IN" dirty="0"/>
                    </a:p>
                  </a:txBody>
                  <a:tcPr/>
                </a:tc>
                <a:tc>
                  <a:txBody>
                    <a:bodyPr/>
                    <a:lstStyle/>
                    <a:p>
                      <a:pPr algn="ctr"/>
                      <a:r>
                        <a:rPr lang="en-US" dirty="0"/>
                        <a:t>3</a:t>
                      </a:r>
                      <a:endParaRPr lang="en-IN" dirty="0"/>
                    </a:p>
                  </a:txBody>
                  <a:tcPr/>
                </a:tc>
                <a:tc>
                  <a:txBody>
                    <a:bodyPr/>
                    <a:lstStyle/>
                    <a:p>
                      <a:pPr algn="ctr"/>
                      <a:r>
                        <a:rPr lang="en-US" dirty="0"/>
                        <a:t>97</a:t>
                      </a:r>
                      <a:endParaRPr lang="en-IN" dirty="0"/>
                    </a:p>
                  </a:txBody>
                  <a:tcPr/>
                </a:tc>
                <a:extLst>
                  <a:ext uri="{0D108BD9-81ED-4DB2-BD59-A6C34878D82A}">
                    <a16:rowId xmlns:a16="http://schemas.microsoft.com/office/drawing/2014/main" val="3000089861"/>
                  </a:ext>
                </a:extLst>
              </a:tr>
              <a:tr h="356998">
                <a:tc>
                  <a:txBody>
                    <a:bodyPr/>
                    <a:lstStyle/>
                    <a:p>
                      <a:pPr algn="ctr"/>
                      <a:r>
                        <a:rPr lang="en-US" dirty="0"/>
                        <a:t>164 to 204</a:t>
                      </a:r>
                      <a:endParaRPr lang="en-IN" dirty="0"/>
                    </a:p>
                  </a:txBody>
                  <a:tcPr/>
                </a:tc>
                <a:tc>
                  <a:txBody>
                    <a:bodyPr/>
                    <a:lstStyle/>
                    <a:p>
                      <a:pPr algn="ctr"/>
                      <a:r>
                        <a:rPr lang="en-US" dirty="0"/>
                        <a:t>1</a:t>
                      </a:r>
                      <a:endParaRPr lang="en-IN" dirty="0"/>
                    </a:p>
                  </a:txBody>
                  <a:tcPr/>
                </a:tc>
                <a:tc>
                  <a:txBody>
                    <a:bodyPr/>
                    <a:lstStyle/>
                    <a:p>
                      <a:pPr algn="ctr"/>
                      <a:r>
                        <a:rPr lang="en-US" dirty="0"/>
                        <a:t>98</a:t>
                      </a:r>
                      <a:endParaRPr lang="en-IN" dirty="0"/>
                    </a:p>
                  </a:txBody>
                  <a:tcPr/>
                </a:tc>
                <a:extLst>
                  <a:ext uri="{0D108BD9-81ED-4DB2-BD59-A6C34878D82A}">
                    <a16:rowId xmlns:a16="http://schemas.microsoft.com/office/drawing/2014/main" val="1585540728"/>
                  </a:ext>
                </a:extLst>
              </a:tr>
              <a:tr h="356998">
                <a:tc>
                  <a:txBody>
                    <a:bodyPr/>
                    <a:lstStyle/>
                    <a:p>
                      <a:pPr algn="ctr"/>
                      <a:r>
                        <a:rPr lang="en-US" dirty="0"/>
                        <a:t>205 to 245</a:t>
                      </a:r>
                      <a:endParaRPr lang="en-IN" dirty="0"/>
                    </a:p>
                  </a:txBody>
                  <a:tcPr/>
                </a:tc>
                <a:tc>
                  <a:txBody>
                    <a:bodyPr/>
                    <a:lstStyle/>
                    <a:p>
                      <a:pPr algn="ctr"/>
                      <a:r>
                        <a:rPr lang="en-US" dirty="0"/>
                        <a:t>0</a:t>
                      </a:r>
                      <a:endParaRPr lang="en-IN" dirty="0"/>
                    </a:p>
                  </a:txBody>
                  <a:tcPr/>
                </a:tc>
                <a:tc>
                  <a:txBody>
                    <a:bodyPr/>
                    <a:lstStyle/>
                    <a:p>
                      <a:pPr algn="ctr"/>
                      <a:r>
                        <a:rPr lang="en-US" dirty="0"/>
                        <a:t>98</a:t>
                      </a:r>
                      <a:endParaRPr lang="en-IN" dirty="0"/>
                    </a:p>
                  </a:txBody>
                  <a:tcPr/>
                </a:tc>
                <a:extLst>
                  <a:ext uri="{0D108BD9-81ED-4DB2-BD59-A6C34878D82A}">
                    <a16:rowId xmlns:a16="http://schemas.microsoft.com/office/drawing/2014/main" val="145827554"/>
                  </a:ext>
                </a:extLst>
              </a:tr>
              <a:tr h="356998">
                <a:tc>
                  <a:txBody>
                    <a:bodyPr/>
                    <a:lstStyle/>
                    <a:p>
                      <a:pPr algn="ctr"/>
                      <a:r>
                        <a:rPr lang="en-US" dirty="0"/>
                        <a:t>246 to 286</a:t>
                      </a:r>
                      <a:endParaRPr lang="en-IN" dirty="0"/>
                    </a:p>
                  </a:txBody>
                  <a:tcPr/>
                </a:tc>
                <a:tc>
                  <a:txBody>
                    <a:bodyPr/>
                    <a:lstStyle/>
                    <a:p>
                      <a:pPr algn="ctr"/>
                      <a:r>
                        <a:rPr lang="en-US" dirty="0"/>
                        <a:t>1</a:t>
                      </a:r>
                      <a:endParaRPr lang="en-IN" dirty="0"/>
                    </a:p>
                  </a:txBody>
                  <a:tcPr/>
                </a:tc>
                <a:tc>
                  <a:txBody>
                    <a:bodyPr/>
                    <a:lstStyle/>
                    <a:p>
                      <a:pPr algn="ctr"/>
                      <a:r>
                        <a:rPr lang="en-US" dirty="0"/>
                        <a:t>99</a:t>
                      </a:r>
                      <a:endParaRPr lang="en-IN" dirty="0"/>
                    </a:p>
                  </a:txBody>
                  <a:tcPr/>
                </a:tc>
                <a:extLst>
                  <a:ext uri="{0D108BD9-81ED-4DB2-BD59-A6C34878D82A}">
                    <a16:rowId xmlns:a16="http://schemas.microsoft.com/office/drawing/2014/main" val="1311008946"/>
                  </a:ext>
                </a:extLst>
              </a:tr>
              <a:tr h="356998">
                <a:tc>
                  <a:txBody>
                    <a:bodyPr/>
                    <a:lstStyle/>
                    <a:p>
                      <a:pPr algn="ctr"/>
                      <a:r>
                        <a:rPr lang="en-US" dirty="0"/>
                        <a:t>287 to 327</a:t>
                      </a:r>
                      <a:endParaRPr lang="en-IN" dirty="0"/>
                    </a:p>
                  </a:txBody>
                  <a:tcPr/>
                </a:tc>
                <a:tc>
                  <a:txBody>
                    <a:bodyPr/>
                    <a:lstStyle/>
                    <a:p>
                      <a:pPr algn="ctr"/>
                      <a:r>
                        <a:rPr lang="en-US" dirty="0"/>
                        <a:t>0</a:t>
                      </a:r>
                      <a:endParaRPr lang="en-IN" dirty="0"/>
                    </a:p>
                  </a:txBody>
                  <a:tcPr/>
                </a:tc>
                <a:tc>
                  <a:txBody>
                    <a:bodyPr/>
                    <a:lstStyle/>
                    <a:p>
                      <a:pPr algn="ctr"/>
                      <a:r>
                        <a:rPr lang="en-US" dirty="0"/>
                        <a:t>99</a:t>
                      </a:r>
                      <a:endParaRPr lang="en-IN" dirty="0"/>
                    </a:p>
                  </a:txBody>
                  <a:tcPr/>
                </a:tc>
                <a:extLst>
                  <a:ext uri="{0D108BD9-81ED-4DB2-BD59-A6C34878D82A}">
                    <a16:rowId xmlns:a16="http://schemas.microsoft.com/office/drawing/2014/main" val="4279151994"/>
                  </a:ext>
                </a:extLst>
              </a:tr>
              <a:tr h="356998">
                <a:tc>
                  <a:txBody>
                    <a:bodyPr/>
                    <a:lstStyle/>
                    <a:p>
                      <a:pPr algn="ctr"/>
                      <a:r>
                        <a:rPr lang="en-US" dirty="0"/>
                        <a:t>328 to 368</a:t>
                      </a:r>
                      <a:endParaRPr lang="en-IN" dirty="0"/>
                    </a:p>
                  </a:txBody>
                  <a:tcPr/>
                </a:tc>
                <a:tc>
                  <a:txBody>
                    <a:bodyPr/>
                    <a:lstStyle/>
                    <a:p>
                      <a:pPr algn="ctr"/>
                      <a:r>
                        <a:rPr lang="en-US" dirty="0"/>
                        <a:t>0</a:t>
                      </a:r>
                      <a:endParaRPr lang="en-IN" dirty="0"/>
                    </a:p>
                  </a:txBody>
                  <a:tcPr/>
                </a:tc>
                <a:tc>
                  <a:txBody>
                    <a:bodyPr/>
                    <a:lstStyle/>
                    <a:p>
                      <a:pPr algn="ctr"/>
                      <a:r>
                        <a:rPr lang="en-US" dirty="0"/>
                        <a:t>99</a:t>
                      </a:r>
                      <a:endParaRPr lang="en-IN" dirty="0"/>
                    </a:p>
                  </a:txBody>
                  <a:tcPr/>
                </a:tc>
                <a:extLst>
                  <a:ext uri="{0D108BD9-81ED-4DB2-BD59-A6C34878D82A}">
                    <a16:rowId xmlns:a16="http://schemas.microsoft.com/office/drawing/2014/main" val="110182755"/>
                  </a:ext>
                </a:extLst>
              </a:tr>
              <a:tr h="356998">
                <a:tc>
                  <a:txBody>
                    <a:bodyPr/>
                    <a:lstStyle/>
                    <a:p>
                      <a:pPr algn="ctr"/>
                      <a:r>
                        <a:rPr lang="en-US" dirty="0"/>
                        <a:t>369 to 409</a:t>
                      </a:r>
                      <a:endParaRPr lang="en-IN" dirty="0"/>
                    </a:p>
                  </a:txBody>
                  <a:tcPr/>
                </a:tc>
                <a:tc>
                  <a:txBody>
                    <a:bodyPr/>
                    <a:lstStyle/>
                    <a:p>
                      <a:pPr algn="ctr"/>
                      <a:r>
                        <a:rPr lang="en-US" dirty="0"/>
                        <a:t>1</a:t>
                      </a:r>
                      <a:endParaRPr lang="en-IN" dirty="0"/>
                    </a:p>
                  </a:txBody>
                  <a:tcPr/>
                </a:tc>
                <a:tc>
                  <a:txBody>
                    <a:bodyPr/>
                    <a:lstStyle/>
                    <a:p>
                      <a:pPr algn="ctr"/>
                      <a:r>
                        <a:rPr lang="en-US" dirty="0"/>
                        <a:t>100</a:t>
                      </a:r>
                      <a:endParaRPr lang="en-IN" dirty="0"/>
                    </a:p>
                  </a:txBody>
                  <a:tcPr/>
                </a:tc>
                <a:extLst>
                  <a:ext uri="{0D108BD9-81ED-4DB2-BD59-A6C34878D82A}">
                    <a16:rowId xmlns:a16="http://schemas.microsoft.com/office/drawing/2014/main" val="991445637"/>
                  </a:ext>
                </a:extLst>
              </a:tr>
            </a:tbl>
          </a:graphicData>
        </a:graphic>
      </p:graphicFrame>
      <p:sp>
        <p:nvSpPr>
          <p:cNvPr id="5" name="TextBox 4">
            <a:extLst>
              <a:ext uri="{FF2B5EF4-FFF2-40B4-BE49-F238E27FC236}">
                <a16:creationId xmlns:a16="http://schemas.microsoft.com/office/drawing/2014/main" id="{765BFA4B-5654-4F44-AD09-75F987506B1F}"/>
              </a:ext>
            </a:extLst>
          </p:cNvPr>
          <p:cNvSpPr txBox="1"/>
          <p:nvPr/>
        </p:nvSpPr>
        <p:spPr>
          <a:xfrm>
            <a:off x="457199" y="5340154"/>
            <a:ext cx="8229599" cy="769441"/>
          </a:xfrm>
          <a:prstGeom prst="rect">
            <a:avLst/>
          </a:prstGeom>
          <a:noFill/>
        </p:spPr>
        <p:txBody>
          <a:bodyPr wrap="square">
            <a:spAutoFit/>
          </a:bodyPr>
          <a:lstStyle/>
          <a:p>
            <a:r>
              <a:rPr lang="en-US" sz="2200" dirty="0"/>
              <a:t>In this example, the reader can easily see in Table 4 that 97 out of 100 revenues are less than or equal to $163 million. </a:t>
            </a:r>
            <a:endParaRPr lang="en-IN" sz="2200" dirty="0"/>
          </a:p>
        </p:txBody>
      </p:sp>
    </p:spTree>
    <p:extLst>
      <p:ext uri="{BB962C8B-B14F-4D97-AF65-F5344CB8AC3E}">
        <p14:creationId xmlns:p14="http://schemas.microsoft.com/office/powerpoint/2010/main" val="3233212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Cumulative Relative Frequency</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The </a:t>
            </a:r>
            <a:r>
              <a:rPr sz="2800" b="1" dirty="0"/>
              <a:t>cumulative relative frequency</a:t>
            </a:r>
            <a:r>
              <a:rPr sz="2800" dirty="0"/>
              <a:t> is the proportion of observations in a particular class and all preceding classes.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Cumulative Relative Frequency</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To obtain the cumulative relative frequency, add the relative frequencies of all preceding classes to the relative frequency of the current class.</a:t>
            </a:r>
          </a:p>
          <a:p>
            <a:pPr>
              <a:defRPr sz="2800"/>
            </a:pPr>
            <a:endParaRPr lang="en-US" sz="2600" dirty="0"/>
          </a:p>
        </p:txBody>
      </p:sp>
    </p:spTree>
    <p:extLst>
      <p:ext uri="{BB962C8B-B14F-4D97-AF65-F5344CB8AC3E}">
        <p14:creationId xmlns:p14="http://schemas.microsoft.com/office/powerpoint/2010/main" val="3875695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BFF0D-C272-4A95-A253-3206078F37F3}"/>
              </a:ext>
            </a:extLst>
          </p:cNvPr>
          <p:cNvSpPr>
            <a:spLocks noGrp="1"/>
          </p:cNvSpPr>
          <p:nvPr>
            <p:ph type="title"/>
          </p:nvPr>
        </p:nvSpPr>
        <p:spPr/>
        <p:txBody>
          <a:bodyPr/>
          <a:lstStyle/>
          <a:p>
            <a:r>
              <a:rPr lang="en-IN" dirty="0"/>
              <a:t>Cumulative Relative Frequency</a:t>
            </a:r>
            <a:r>
              <a:rPr lang="en-US" dirty="0"/>
              <a:t>—Slide 4</a:t>
            </a:r>
            <a:endParaRPr lang="en-IN" dirty="0"/>
          </a:p>
        </p:txBody>
      </p:sp>
      <p:sp>
        <p:nvSpPr>
          <p:cNvPr id="5" name="TextBox 4">
            <a:extLst>
              <a:ext uri="{FF2B5EF4-FFF2-40B4-BE49-F238E27FC236}">
                <a16:creationId xmlns:a16="http://schemas.microsoft.com/office/drawing/2014/main" id="{CC4B735E-F23E-3490-56C9-E767B25438B5}"/>
              </a:ext>
            </a:extLst>
          </p:cNvPr>
          <p:cNvSpPr txBox="1"/>
          <p:nvPr/>
        </p:nvSpPr>
        <p:spPr>
          <a:xfrm>
            <a:off x="1152525" y="1138781"/>
            <a:ext cx="683895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5 – Cumulative Relative Frequency Distribution of Revenue Data</a:t>
            </a:r>
            <a:endParaRPr lang="en-IN" dirty="0">
              <a:solidFill>
                <a:srgbClr val="366092"/>
              </a:solidFill>
            </a:endParaRPr>
          </a:p>
        </p:txBody>
      </p:sp>
      <p:graphicFrame>
        <p:nvGraphicFramePr>
          <p:cNvPr id="4" name="Table 4" descr="The table, titled Revenue Distribution of Companies, presents revenue data in millions of dollars with four columns: Revenue Range, Frequency, Relative Frequency, and Cumulative Relative Frequency. It has 10 rows of revenue intervals.&#10;The 0 to 40 million range includes 50 companies, with a relative frequency of 0.50 and cumulative relative frequency of 0.50.&#10;The 41 to 81 million range includes 30 companies, relative frequency 0.30, cumulative 0.80.&#10;The 82 to 122 million range includes 14 companies, relative frequency 0.14, cumulative 0.94.&#10;The 123 to 163 million range includes 3 companies, relative frequency 0.03, cumulative 0.97.&#10;The 164 to 204 million range includes 1 company, relative frequency 0.01, cumulative 0.98.&#10;The 205 to 245 million range includes 0 companies, relative frequency 0.00, cumulative 0.98.&#10;The 246 to 286 million range includes 1 company, relative frequency 0.01, cumulative 0.99.&#10;The 287 to 327 million and 328 to 368 million ranges both include 0 companies, with relative frequency 0.00 and cumulative 0.99.&#10;The 369 to 409 million range includes 1 company, relative frequency 0.01, cumulative 1.00.&#10;">
            <a:extLst>
              <a:ext uri="{FF2B5EF4-FFF2-40B4-BE49-F238E27FC236}">
                <a16:creationId xmlns:a16="http://schemas.microsoft.com/office/drawing/2014/main" id="{C41BC130-731F-4F20-9FF0-AE121B0E36A9}"/>
              </a:ext>
            </a:extLst>
          </p:cNvPr>
          <p:cNvGraphicFramePr>
            <a:graphicFrameLocks noGrp="1"/>
          </p:cNvGraphicFramePr>
          <p:nvPr>
            <p:extLst>
              <p:ext uri="{D42A27DB-BD31-4B8C-83A1-F6EECF244321}">
                <p14:modId xmlns:p14="http://schemas.microsoft.com/office/powerpoint/2010/main" val="2940081778"/>
              </p:ext>
            </p:extLst>
          </p:nvPr>
        </p:nvGraphicFramePr>
        <p:xfrm>
          <a:off x="473337" y="1572783"/>
          <a:ext cx="8213464" cy="4297680"/>
        </p:xfrm>
        <a:graphic>
          <a:graphicData uri="http://schemas.openxmlformats.org/drawingml/2006/table">
            <a:tbl>
              <a:tblPr firstRow="1" bandRow="1">
                <a:tableStyleId>{5940675A-B579-460E-94D1-54222C63F5DA}</a:tableStyleId>
              </a:tblPr>
              <a:tblGrid>
                <a:gridCol w="2294654">
                  <a:extLst>
                    <a:ext uri="{9D8B030D-6E8A-4147-A177-3AD203B41FA5}">
                      <a16:colId xmlns:a16="http://schemas.microsoft.com/office/drawing/2014/main" val="76187927"/>
                    </a:ext>
                  </a:extLst>
                </a:gridCol>
                <a:gridCol w="1727809">
                  <a:extLst>
                    <a:ext uri="{9D8B030D-6E8A-4147-A177-3AD203B41FA5}">
                      <a16:colId xmlns:a16="http://schemas.microsoft.com/office/drawing/2014/main" val="1853982186"/>
                    </a:ext>
                  </a:extLst>
                </a:gridCol>
                <a:gridCol w="2104365">
                  <a:extLst>
                    <a:ext uri="{9D8B030D-6E8A-4147-A177-3AD203B41FA5}">
                      <a16:colId xmlns:a16="http://schemas.microsoft.com/office/drawing/2014/main" val="2194773961"/>
                    </a:ext>
                  </a:extLst>
                </a:gridCol>
                <a:gridCol w="2086636">
                  <a:extLst>
                    <a:ext uri="{9D8B030D-6E8A-4147-A177-3AD203B41FA5}">
                      <a16:colId xmlns:a16="http://schemas.microsoft.com/office/drawing/2014/main" val="3968403229"/>
                    </a:ext>
                  </a:extLst>
                </a:gridCol>
              </a:tblGrid>
              <a:tr h="36419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dk1"/>
                          </a:solidFill>
                        </a:rPr>
                        <a:t>Revenue (Millions of Dollars)</a:t>
                      </a:r>
                      <a:r>
                        <a:rPr lang="en-IN" sz="1800" b="0" u="none" strike="noStrike" kern="1200" baseline="0" dirty="0">
                          <a:solidFill>
                            <a:schemeClr val="dk1"/>
                          </a:solidFill>
                        </a:rPr>
                        <a:t>	</a:t>
                      </a:r>
                      <a:endParaRPr lang="en-IN" sz="1800" b="0" i="0" u="none" strike="noStrike" kern="1200" baseline="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dk1"/>
                          </a:solidFill>
                        </a:rPr>
                        <a:t>Frequency</a:t>
                      </a:r>
                      <a:endParaRPr lang="en-IN" sz="1800" b="0" i="0" u="none" strike="noStrike" kern="1200" baseline="0" dirty="0">
                        <a:solidFill>
                          <a:schemeClr val="dk1"/>
                        </a:solidFill>
                        <a:latin typeface="+mn-lt"/>
                        <a:ea typeface="+mn-ea"/>
                        <a:cs typeface="+mn-cs"/>
                      </a:endParaRPr>
                    </a:p>
                  </a:txBody>
                  <a:tcPr/>
                </a:tc>
                <a:tc>
                  <a:txBody>
                    <a:bodyPr/>
                    <a:lstStyle/>
                    <a:p>
                      <a:pPr algn="ctr"/>
                      <a:r>
                        <a:rPr lang="en-IN" sz="1800" b="1" u="none" strike="noStrike" kern="1200" baseline="0" dirty="0">
                          <a:solidFill>
                            <a:schemeClr val="dk1"/>
                          </a:solidFill>
                        </a:rPr>
                        <a:t>Relative Frequency </a:t>
                      </a:r>
                      <a:endParaRPr lang="en-IN" sz="1800" b="0" i="0" u="none" strike="noStrike" kern="1200" baseline="0" dirty="0">
                        <a:solidFill>
                          <a:schemeClr val="dk1"/>
                        </a:solidFill>
                        <a:latin typeface="+mn-lt"/>
                        <a:ea typeface="+mn-ea"/>
                        <a:cs typeface="+mn-cs"/>
                      </a:endParaRPr>
                    </a:p>
                  </a:txBody>
                  <a:tcPr/>
                </a:tc>
                <a:tc>
                  <a:txBody>
                    <a:bodyPr/>
                    <a:lstStyle/>
                    <a:p>
                      <a:pPr algn="ctr"/>
                      <a:r>
                        <a:rPr lang="en-IN" sz="1800" b="1" u="none" strike="noStrike" kern="1200" baseline="0" dirty="0">
                          <a:solidFill>
                            <a:schemeClr val="dk1"/>
                          </a:solidFill>
                        </a:rPr>
                        <a:t>Cumulative Relative Frequency</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571454030"/>
                  </a:ext>
                </a:extLst>
              </a:tr>
              <a:tr h="364196">
                <a:tc>
                  <a:txBody>
                    <a:bodyPr/>
                    <a:lstStyle/>
                    <a:p>
                      <a:pPr algn="ctr"/>
                      <a:r>
                        <a:rPr lang="en-US" dirty="0"/>
                        <a:t>0 to 40</a:t>
                      </a:r>
                      <a:endParaRPr lang="en-IN" dirty="0"/>
                    </a:p>
                  </a:txBody>
                  <a:tcPr/>
                </a:tc>
                <a:tc>
                  <a:txBody>
                    <a:bodyPr/>
                    <a:lstStyle/>
                    <a:p>
                      <a:pPr algn="ctr"/>
                      <a:r>
                        <a:rPr lang="en-US" dirty="0"/>
                        <a:t>50</a:t>
                      </a:r>
                      <a:endParaRPr lang="en-IN" dirty="0"/>
                    </a:p>
                  </a:txBody>
                  <a:tcPr/>
                </a:tc>
                <a:tc>
                  <a:txBody>
                    <a:bodyPr/>
                    <a:lstStyle/>
                    <a:p>
                      <a:pPr algn="ctr"/>
                      <a:r>
                        <a:rPr lang="en-US" dirty="0"/>
                        <a:t>0.50</a:t>
                      </a:r>
                      <a:endParaRPr lang="en-IN" dirty="0"/>
                    </a:p>
                  </a:txBody>
                  <a:tcPr/>
                </a:tc>
                <a:tc>
                  <a:txBody>
                    <a:bodyPr/>
                    <a:lstStyle/>
                    <a:p>
                      <a:pPr algn="ctr"/>
                      <a:r>
                        <a:rPr lang="en-US" dirty="0"/>
                        <a:t>0.50</a:t>
                      </a:r>
                      <a:endParaRPr lang="en-IN" dirty="0"/>
                    </a:p>
                  </a:txBody>
                  <a:tcPr/>
                </a:tc>
                <a:extLst>
                  <a:ext uri="{0D108BD9-81ED-4DB2-BD59-A6C34878D82A}">
                    <a16:rowId xmlns:a16="http://schemas.microsoft.com/office/drawing/2014/main" val="2704723476"/>
                  </a:ext>
                </a:extLst>
              </a:tr>
              <a:tr h="364196">
                <a:tc>
                  <a:txBody>
                    <a:bodyPr/>
                    <a:lstStyle/>
                    <a:p>
                      <a:pPr algn="ctr"/>
                      <a:r>
                        <a:rPr lang="en-US" dirty="0"/>
                        <a:t>41 to 81</a:t>
                      </a:r>
                      <a:endParaRPr lang="en-IN" dirty="0"/>
                    </a:p>
                  </a:txBody>
                  <a:tcPr/>
                </a:tc>
                <a:tc>
                  <a:txBody>
                    <a:bodyPr/>
                    <a:lstStyle/>
                    <a:p>
                      <a:pPr algn="ctr"/>
                      <a:r>
                        <a:rPr lang="en-US" dirty="0"/>
                        <a:t>30</a:t>
                      </a:r>
                      <a:endParaRPr lang="en-IN" dirty="0"/>
                    </a:p>
                  </a:txBody>
                  <a:tcPr/>
                </a:tc>
                <a:tc>
                  <a:txBody>
                    <a:bodyPr/>
                    <a:lstStyle/>
                    <a:p>
                      <a:pPr algn="ctr"/>
                      <a:r>
                        <a:rPr lang="en-US" dirty="0"/>
                        <a:t>0.30</a:t>
                      </a:r>
                      <a:endParaRPr lang="en-IN" dirty="0"/>
                    </a:p>
                  </a:txBody>
                  <a:tcPr/>
                </a:tc>
                <a:tc>
                  <a:txBody>
                    <a:bodyPr/>
                    <a:lstStyle/>
                    <a:p>
                      <a:pPr algn="ctr"/>
                      <a:r>
                        <a:rPr lang="en-US" dirty="0"/>
                        <a:t>0.80</a:t>
                      </a:r>
                      <a:endParaRPr lang="en-IN" dirty="0"/>
                    </a:p>
                  </a:txBody>
                  <a:tcPr/>
                </a:tc>
                <a:extLst>
                  <a:ext uri="{0D108BD9-81ED-4DB2-BD59-A6C34878D82A}">
                    <a16:rowId xmlns:a16="http://schemas.microsoft.com/office/drawing/2014/main" val="3558372129"/>
                  </a:ext>
                </a:extLst>
              </a:tr>
              <a:tr h="364196">
                <a:tc>
                  <a:txBody>
                    <a:bodyPr/>
                    <a:lstStyle/>
                    <a:p>
                      <a:pPr algn="ctr"/>
                      <a:r>
                        <a:rPr lang="en-US" dirty="0"/>
                        <a:t>82 to 122</a:t>
                      </a:r>
                      <a:endParaRPr lang="en-IN" dirty="0"/>
                    </a:p>
                  </a:txBody>
                  <a:tcPr/>
                </a:tc>
                <a:tc>
                  <a:txBody>
                    <a:bodyPr/>
                    <a:lstStyle/>
                    <a:p>
                      <a:pPr algn="ctr"/>
                      <a:r>
                        <a:rPr lang="en-US" dirty="0"/>
                        <a:t>14</a:t>
                      </a:r>
                      <a:endParaRPr lang="en-IN" dirty="0"/>
                    </a:p>
                  </a:txBody>
                  <a:tcPr/>
                </a:tc>
                <a:tc>
                  <a:txBody>
                    <a:bodyPr/>
                    <a:lstStyle/>
                    <a:p>
                      <a:pPr algn="ctr"/>
                      <a:r>
                        <a:rPr lang="en-US" dirty="0"/>
                        <a:t>0.14</a:t>
                      </a:r>
                      <a:endParaRPr lang="en-IN" dirty="0"/>
                    </a:p>
                  </a:txBody>
                  <a:tcPr/>
                </a:tc>
                <a:tc>
                  <a:txBody>
                    <a:bodyPr/>
                    <a:lstStyle/>
                    <a:p>
                      <a:pPr algn="ctr"/>
                      <a:r>
                        <a:rPr lang="en-US" dirty="0"/>
                        <a:t>0.94</a:t>
                      </a:r>
                      <a:endParaRPr lang="en-IN" dirty="0"/>
                    </a:p>
                  </a:txBody>
                  <a:tcPr/>
                </a:tc>
                <a:extLst>
                  <a:ext uri="{0D108BD9-81ED-4DB2-BD59-A6C34878D82A}">
                    <a16:rowId xmlns:a16="http://schemas.microsoft.com/office/drawing/2014/main" val="3526773770"/>
                  </a:ext>
                </a:extLst>
              </a:tr>
              <a:tr h="364196">
                <a:tc>
                  <a:txBody>
                    <a:bodyPr/>
                    <a:lstStyle/>
                    <a:p>
                      <a:pPr algn="ctr"/>
                      <a:r>
                        <a:rPr lang="en-US" dirty="0"/>
                        <a:t>123 to 163</a:t>
                      </a:r>
                      <a:endParaRPr lang="en-IN" dirty="0"/>
                    </a:p>
                  </a:txBody>
                  <a:tcPr/>
                </a:tc>
                <a:tc>
                  <a:txBody>
                    <a:bodyPr/>
                    <a:lstStyle/>
                    <a:p>
                      <a:pPr algn="ctr"/>
                      <a:r>
                        <a:rPr lang="en-US" dirty="0"/>
                        <a:t>3</a:t>
                      </a:r>
                      <a:endParaRPr lang="en-IN" dirty="0"/>
                    </a:p>
                  </a:txBody>
                  <a:tcPr/>
                </a:tc>
                <a:tc>
                  <a:txBody>
                    <a:bodyPr/>
                    <a:lstStyle/>
                    <a:p>
                      <a:pPr algn="ctr"/>
                      <a:r>
                        <a:rPr lang="en-US" dirty="0"/>
                        <a:t>0.03</a:t>
                      </a:r>
                      <a:endParaRPr lang="en-IN" dirty="0"/>
                    </a:p>
                  </a:txBody>
                  <a:tcPr/>
                </a:tc>
                <a:tc>
                  <a:txBody>
                    <a:bodyPr/>
                    <a:lstStyle/>
                    <a:p>
                      <a:pPr algn="ctr"/>
                      <a:r>
                        <a:rPr lang="en-US" dirty="0"/>
                        <a:t>0.97</a:t>
                      </a:r>
                      <a:endParaRPr lang="en-IN" dirty="0"/>
                    </a:p>
                  </a:txBody>
                  <a:tcPr/>
                </a:tc>
                <a:extLst>
                  <a:ext uri="{0D108BD9-81ED-4DB2-BD59-A6C34878D82A}">
                    <a16:rowId xmlns:a16="http://schemas.microsoft.com/office/drawing/2014/main" val="3000089861"/>
                  </a:ext>
                </a:extLst>
              </a:tr>
              <a:tr h="364196">
                <a:tc>
                  <a:txBody>
                    <a:bodyPr/>
                    <a:lstStyle/>
                    <a:p>
                      <a:pPr algn="ctr"/>
                      <a:r>
                        <a:rPr lang="en-US" dirty="0"/>
                        <a:t>164 to 204</a:t>
                      </a:r>
                      <a:endParaRPr lang="en-IN" dirty="0"/>
                    </a:p>
                  </a:txBody>
                  <a:tcPr/>
                </a:tc>
                <a:tc>
                  <a:txBody>
                    <a:bodyPr/>
                    <a:lstStyle/>
                    <a:p>
                      <a:pPr algn="ctr"/>
                      <a:r>
                        <a:rPr lang="en-US" dirty="0"/>
                        <a:t>1</a:t>
                      </a:r>
                      <a:endParaRPr lang="en-IN" dirty="0"/>
                    </a:p>
                  </a:txBody>
                  <a:tcPr/>
                </a:tc>
                <a:tc>
                  <a:txBody>
                    <a:bodyPr/>
                    <a:lstStyle/>
                    <a:p>
                      <a:pPr algn="ctr"/>
                      <a:r>
                        <a:rPr lang="en-US" dirty="0"/>
                        <a:t>0.01</a:t>
                      </a:r>
                      <a:endParaRPr lang="en-IN" dirty="0"/>
                    </a:p>
                  </a:txBody>
                  <a:tcPr/>
                </a:tc>
                <a:tc>
                  <a:txBody>
                    <a:bodyPr/>
                    <a:lstStyle/>
                    <a:p>
                      <a:pPr algn="ctr"/>
                      <a:r>
                        <a:rPr lang="en-US" dirty="0"/>
                        <a:t>0.98</a:t>
                      </a:r>
                      <a:endParaRPr lang="en-IN" dirty="0"/>
                    </a:p>
                  </a:txBody>
                  <a:tcPr/>
                </a:tc>
                <a:extLst>
                  <a:ext uri="{0D108BD9-81ED-4DB2-BD59-A6C34878D82A}">
                    <a16:rowId xmlns:a16="http://schemas.microsoft.com/office/drawing/2014/main" val="1585540728"/>
                  </a:ext>
                </a:extLst>
              </a:tr>
              <a:tr h="364196">
                <a:tc>
                  <a:txBody>
                    <a:bodyPr/>
                    <a:lstStyle/>
                    <a:p>
                      <a:pPr algn="ctr"/>
                      <a:r>
                        <a:rPr lang="en-US" dirty="0"/>
                        <a:t>205 to 245</a:t>
                      </a:r>
                      <a:endParaRPr lang="en-IN" dirty="0"/>
                    </a:p>
                  </a:txBody>
                  <a:tcPr/>
                </a:tc>
                <a:tc>
                  <a:txBody>
                    <a:bodyPr/>
                    <a:lstStyle/>
                    <a:p>
                      <a:pPr algn="ctr"/>
                      <a:r>
                        <a:rPr lang="en-US" dirty="0"/>
                        <a:t>0</a:t>
                      </a:r>
                      <a:endParaRPr lang="en-IN" dirty="0"/>
                    </a:p>
                  </a:txBody>
                  <a:tcPr/>
                </a:tc>
                <a:tc>
                  <a:txBody>
                    <a:bodyPr/>
                    <a:lstStyle/>
                    <a:p>
                      <a:pPr algn="ctr"/>
                      <a:r>
                        <a:rPr lang="en-US" dirty="0"/>
                        <a:t>0.00</a:t>
                      </a:r>
                      <a:endParaRPr lang="en-IN" dirty="0"/>
                    </a:p>
                  </a:txBody>
                  <a:tcPr/>
                </a:tc>
                <a:tc>
                  <a:txBody>
                    <a:bodyPr/>
                    <a:lstStyle/>
                    <a:p>
                      <a:pPr algn="ctr"/>
                      <a:r>
                        <a:rPr lang="en-US" dirty="0"/>
                        <a:t>0.98</a:t>
                      </a:r>
                      <a:endParaRPr lang="en-IN" dirty="0"/>
                    </a:p>
                  </a:txBody>
                  <a:tcPr/>
                </a:tc>
                <a:extLst>
                  <a:ext uri="{0D108BD9-81ED-4DB2-BD59-A6C34878D82A}">
                    <a16:rowId xmlns:a16="http://schemas.microsoft.com/office/drawing/2014/main" val="145827554"/>
                  </a:ext>
                </a:extLst>
              </a:tr>
              <a:tr h="364196">
                <a:tc>
                  <a:txBody>
                    <a:bodyPr/>
                    <a:lstStyle/>
                    <a:p>
                      <a:pPr algn="ctr"/>
                      <a:r>
                        <a:rPr lang="en-US" dirty="0"/>
                        <a:t>246 to 286</a:t>
                      </a:r>
                      <a:endParaRPr lang="en-IN" dirty="0"/>
                    </a:p>
                  </a:txBody>
                  <a:tcPr/>
                </a:tc>
                <a:tc>
                  <a:txBody>
                    <a:bodyPr/>
                    <a:lstStyle/>
                    <a:p>
                      <a:pPr algn="ctr"/>
                      <a:r>
                        <a:rPr lang="en-US" dirty="0"/>
                        <a:t>1</a:t>
                      </a:r>
                      <a:endParaRPr lang="en-IN" dirty="0"/>
                    </a:p>
                  </a:txBody>
                  <a:tcPr/>
                </a:tc>
                <a:tc>
                  <a:txBody>
                    <a:bodyPr/>
                    <a:lstStyle/>
                    <a:p>
                      <a:pPr algn="ctr"/>
                      <a:r>
                        <a:rPr lang="en-US" dirty="0"/>
                        <a:t>0.01</a:t>
                      </a:r>
                      <a:endParaRPr lang="en-IN" dirty="0"/>
                    </a:p>
                  </a:txBody>
                  <a:tcPr/>
                </a:tc>
                <a:tc>
                  <a:txBody>
                    <a:bodyPr/>
                    <a:lstStyle/>
                    <a:p>
                      <a:pPr algn="ctr"/>
                      <a:r>
                        <a:rPr lang="en-US" dirty="0"/>
                        <a:t>0.99</a:t>
                      </a:r>
                      <a:endParaRPr lang="en-IN" dirty="0"/>
                    </a:p>
                  </a:txBody>
                  <a:tcPr/>
                </a:tc>
                <a:extLst>
                  <a:ext uri="{0D108BD9-81ED-4DB2-BD59-A6C34878D82A}">
                    <a16:rowId xmlns:a16="http://schemas.microsoft.com/office/drawing/2014/main" val="1311008946"/>
                  </a:ext>
                </a:extLst>
              </a:tr>
              <a:tr h="364196">
                <a:tc>
                  <a:txBody>
                    <a:bodyPr/>
                    <a:lstStyle/>
                    <a:p>
                      <a:pPr algn="ctr"/>
                      <a:r>
                        <a:rPr lang="en-US" dirty="0"/>
                        <a:t>287 to 327</a:t>
                      </a:r>
                      <a:endParaRPr lang="en-IN" dirty="0"/>
                    </a:p>
                  </a:txBody>
                  <a:tcPr/>
                </a:tc>
                <a:tc>
                  <a:txBody>
                    <a:bodyPr/>
                    <a:lstStyle/>
                    <a:p>
                      <a:pPr algn="ctr"/>
                      <a:r>
                        <a:rPr lang="en-US" dirty="0"/>
                        <a:t>0</a:t>
                      </a:r>
                      <a:endParaRPr lang="en-IN" dirty="0"/>
                    </a:p>
                  </a:txBody>
                  <a:tcPr/>
                </a:tc>
                <a:tc>
                  <a:txBody>
                    <a:bodyPr/>
                    <a:lstStyle/>
                    <a:p>
                      <a:pPr algn="ctr"/>
                      <a:r>
                        <a:rPr lang="en-US" dirty="0"/>
                        <a:t>0.00</a:t>
                      </a:r>
                      <a:endParaRPr lang="en-IN" dirty="0"/>
                    </a:p>
                  </a:txBody>
                  <a:tcPr/>
                </a:tc>
                <a:tc>
                  <a:txBody>
                    <a:bodyPr/>
                    <a:lstStyle/>
                    <a:p>
                      <a:pPr algn="ctr"/>
                      <a:r>
                        <a:rPr lang="en-US" dirty="0"/>
                        <a:t>0.99</a:t>
                      </a:r>
                      <a:endParaRPr lang="en-IN" dirty="0"/>
                    </a:p>
                  </a:txBody>
                  <a:tcPr/>
                </a:tc>
                <a:extLst>
                  <a:ext uri="{0D108BD9-81ED-4DB2-BD59-A6C34878D82A}">
                    <a16:rowId xmlns:a16="http://schemas.microsoft.com/office/drawing/2014/main" val="4279151994"/>
                  </a:ext>
                </a:extLst>
              </a:tr>
              <a:tr h="364196">
                <a:tc>
                  <a:txBody>
                    <a:bodyPr/>
                    <a:lstStyle/>
                    <a:p>
                      <a:pPr algn="ctr"/>
                      <a:r>
                        <a:rPr lang="en-US" dirty="0"/>
                        <a:t>328 to 368</a:t>
                      </a:r>
                      <a:endParaRPr lang="en-IN" dirty="0"/>
                    </a:p>
                  </a:txBody>
                  <a:tcPr/>
                </a:tc>
                <a:tc>
                  <a:txBody>
                    <a:bodyPr/>
                    <a:lstStyle/>
                    <a:p>
                      <a:pPr algn="ctr"/>
                      <a:r>
                        <a:rPr lang="en-US" dirty="0"/>
                        <a:t>0</a:t>
                      </a:r>
                      <a:endParaRPr lang="en-IN" dirty="0"/>
                    </a:p>
                  </a:txBody>
                  <a:tcPr/>
                </a:tc>
                <a:tc>
                  <a:txBody>
                    <a:bodyPr/>
                    <a:lstStyle/>
                    <a:p>
                      <a:pPr algn="ctr"/>
                      <a:r>
                        <a:rPr lang="en-US" dirty="0"/>
                        <a:t>0.00</a:t>
                      </a:r>
                      <a:endParaRPr lang="en-IN" dirty="0"/>
                    </a:p>
                  </a:txBody>
                  <a:tcPr/>
                </a:tc>
                <a:tc>
                  <a:txBody>
                    <a:bodyPr/>
                    <a:lstStyle/>
                    <a:p>
                      <a:pPr algn="ctr"/>
                      <a:r>
                        <a:rPr lang="en-US" dirty="0"/>
                        <a:t>0.99</a:t>
                      </a:r>
                      <a:endParaRPr lang="en-IN" dirty="0"/>
                    </a:p>
                  </a:txBody>
                  <a:tcPr/>
                </a:tc>
                <a:extLst>
                  <a:ext uri="{0D108BD9-81ED-4DB2-BD59-A6C34878D82A}">
                    <a16:rowId xmlns:a16="http://schemas.microsoft.com/office/drawing/2014/main" val="110182755"/>
                  </a:ext>
                </a:extLst>
              </a:tr>
              <a:tr h="364196">
                <a:tc>
                  <a:txBody>
                    <a:bodyPr/>
                    <a:lstStyle/>
                    <a:p>
                      <a:pPr algn="ctr"/>
                      <a:r>
                        <a:rPr lang="en-US" dirty="0"/>
                        <a:t>369 to 409</a:t>
                      </a:r>
                      <a:endParaRPr lang="en-IN" dirty="0"/>
                    </a:p>
                  </a:txBody>
                  <a:tcPr/>
                </a:tc>
                <a:tc>
                  <a:txBody>
                    <a:bodyPr/>
                    <a:lstStyle/>
                    <a:p>
                      <a:pPr algn="ctr"/>
                      <a:r>
                        <a:rPr lang="en-US" dirty="0"/>
                        <a:t>1</a:t>
                      </a:r>
                      <a:endParaRPr lang="en-IN" dirty="0"/>
                    </a:p>
                  </a:txBody>
                  <a:tcPr/>
                </a:tc>
                <a:tc>
                  <a:txBody>
                    <a:bodyPr/>
                    <a:lstStyle/>
                    <a:p>
                      <a:pPr algn="ctr"/>
                      <a:r>
                        <a:rPr lang="en-US" dirty="0"/>
                        <a:t>0.01</a:t>
                      </a:r>
                      <a:endParaRPr lang="en-IN" dirty="0"/>
                    </a:p>
                  </a:txBody>
                  <a:tcPr/>
                </a:tc>
                <a:tc>
                  <a:txBody>
                    <a:bodyPr/>
                    <a:lstStyle/>
                    <a:p>
                      <a:pPr algn="ctr"/>
                      <a:r>
                        <a:rPr lang="en-US" dirty="0"/>
                        <a:t>1.00</a:t>
                      </a:r>
                      <a:endParaRPr lang="en-IN" dirty="0"/>
                    </a:p>
                  </a:txBody>
                  <a:tcPr/>
                </a:tc>
                <a:extLst>
                  <a:ext uri="{0D108BD9-81ED-4DB2-BD59-A6C34878D82A}">
                    <a16:rowId xmlns:a16="http://schemas.microsoft.com/office/drawing/2014/main" val="991445637"/>
                  </a:ext>
                </a:extLst>
              </a:tr>
            </a:tbl>
          </a:graphicData>
        </a:graphic>
      </p:graphicFrame>
    </p:spTree>
    <p:extLst>
      <p:ext uri="{BB962C8B-B14F-4D97-AF65-F5344CB8AC3E}">
        <p14:creationId xmlns:p14="http://schemas.microsoft.com/office/powerpoint/2010/main" val="684411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Cumulative Relative Frequency</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From the cumulative relative frequency in Table 5, it is easy to see that 97% of the revenues are less than or equal to $163 million.   </a:t>
            </a:r>
          </a:p>
          <a:p>
            <a:pPr>
              <a:defRPr sz="2800"/>
            </a:pPr>
            <a:endParaRPr lang="en-US" sz="2600" dirty="0"/>
          </a:p>
        </p:txBody>
      </p:sp>
    </p:spTree>
    <p:extLst>
      <p:ext uri="{BB962C8B-B14F-4D97-AF65-F5344CB8AC3E}">
        <p14:creationId xmlns:p14="http://schemas.microsoft.com/office/powerpoint/2010/main" val="47483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Companies' Revenues</a:t>
            </a:r>
            <a:r>
              <a:rPr lang="en-US" dirty="0"/>
              <a:t>—Slide 2</a:t>
            </a:r>
            <a:endParaRPr dirty="0"/>
          </a:p>
        </p:txBody>
      </p:sp>
      <p:sp>
        <p:nvSpPr>
          <p:cNvPr id="5" name="TextBox 4">
            <a:extLst>
              <a:ext uri="{FF2B5EF4-FFF2-40B4-BE49-F238E27FC236}">
                <a16:creationId xmlns:a16="http://schemas.microsoft.com/office/drawing/2014/main" id="{556E3BBC-749D-41C8-9978-DE8A6069B197}"/>
              </a:ext>
            </a:extLst>
          </p:cNvPr>
          <p:cNvSpPr txBox="1"/>
          <p:nvPr/>
        </p:nvSpPr>
        <p:spPr>
          <a:xfrm>
            <a:off x="457200" y="1105710"/>
            <a:ext cx="8229600" cy="646331"/>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366092"/>
                </a:solidFill>
                <a:effectLst/>
                <a:uLnTx/>
                <a:uFillTx/>
                <a:latin typeface="Calibri"/>
                <a:ea typeface="+mn-ea"/>
                <a:cs typeface="+mn-cs"/>
              </a:rPr>
              <a:t>Table 1 – Revenues of the Top 100 Companies on the Fortune 500 </a:t>
            </a:r>
            <a:br>
              <a:rPr kumimoji="0" lang="en-US" sz="1800" b="1" i="0" u="none" strike="noStrike" kern="1200" cap="none" spc="0" normalizeH="0" baseline="0" noProof="0" dirty="0">
                <a:ln>
                  <a:noFill/>
                </a:ln>
                <a:solidFill>
                  <a:srgbClr val="366092"/>
                </a:solidFill>
                <a:effectLst/>
                <a:uLnTx/>
                <a:uFillTx/>
                <a:latin typeface="Calibri"/>
                <a:ea typeface="+mn-ea"/>
                <a:cs typeface="+mn-cs"/>
              </a:rPr>
            </a:br>
            <a:r>
              <a:rPr kumimoji="0" lang="en-US" sz="1800" b="1" i="0" u="none" strike="noStrike" kern="1200" cap="none" spc="0" normalizeH="0" baseline="0" noProof="0" dirty="0">
                <a:ln>
                  <a:noFill/>
                </a:ln>
                <a:solidFill>
                  <a:srgbClr val="366092"/>
                </a:solidFill>
                <a:effectLst/>
                <a:uLnTx/>
                <a:uFillTx/>
                <a:latin typeface="Calibri"/>
                <a:ea typeface="+mn-ea"/>
                <a:cs typeface="+mn-cs"/>
              </a:rPr>
              <a:t>(Millions of Dollars)</a:t>
            </a:r>
            <a:endParaRPr lang="en-IN" b="1" dirty="0"/>
          </a:p>
        </p:txBody>
      </p:sp>
      <p:graphicFrame>
        <p:nvGraphicFramePr>
          <p:cNvPr id="3" name="Table Placeholder 2" descr="The table, titled Table 1 – Revenues of the Top 100 Companies on the Fortune 500 (Millions of Dollars), presents the revenues of 100 companies in millions of dollars. It has 11 rows and 5 columns, listing individual company revenues ranging from 25 million to 408 million dollars.&#10;Row 1: 116, 408, 31, 26, 25,&#10;Row 2: 29, 77, 99, 118, 35,&#10;Row 3: 72, 66, 45, 36, 71,&#10;Row 4: 37, 32, 49, 53, 100,&#10;Row 5: 25, 105, 45, 31, 30,&#10;Row 6: 36, 25, 38, 44, 96,&#10;Row 7: 45, 115, 27, 50, 27,&#10;Row 8: 41, 43, 87, 80, 99,&#10;Row 9: 140, 107, 61, 65, 31,&#10;Row 10: 47, 28, 108, 45, 44,&#10;Row 11: 25, 164, 62, 157, 41."/>
          <p:cNvGraphicFramePr>
            <a:graphicFrameLocks noGrp="1"/>
          </p:cNvGraphicFramePr>
          <p:nvPr>
            <p:ph type="tbl" sz="quarter" idx="10"/>
            <p:extLst>
              <p:ext uri="{D42A27DB-BD31-4B8C-83A1-F6EECF244321}">
                <p14:modId xmlns:p14="http://schemas.microsoft.com/office/powerpoint/2010/main" val="3480238762"/>
              </p:ext>
            </p:extLst>
          </p:nvPr>
        </p:nvGraphicFramePr>
        <p:xfrm>
          <a:off x="457200" y="1828800"/>
          <a:ext cx="8229600" cy="4079240"/>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r>
                        <a:rPr sz="1600" dirty="0">
                          <a:latin typeface="Cambria Math"/>
                        </a:rPr>
                        <a:t>116</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600">
                          <a:latin typeface="Cambria Math"/>
                        </a:rPr>
                        <a:t>408</a:t>
                      </a:r>
                    </a:p>
                  </a:txBody>
                  <a:tcPr>
                    <a:lnT w="12700" cap="flat" cmpd="sng" algn="ctr">
                      <a:solidFill>
                        <a:schemeClr val="tx1"/>
                      </a:solidFill>
                      <a:prstDash val="solid"/>
                      <a:round/>
                      <a:headEnd type="none" w="med" len="med"/>
                      <a:tailEnd type="none" w="med" len="med"/>
                    </a:lnT>
                  </a:tcPr>
                </a:tc>
                <a:tc>
                  <a:txBody>
                    <a:bodyPr/>
                    <a:lstStyle/>
                    <a:p>
                      <a:pPr algn="ctr"/>
                      <a:r>
                        <a:rPr sz="1600">
                          <a:latin typeface="Cambria Math"/>
                        </a:rPr>
                        <a:t>31</a:t>
                      </a:r>
                    </a:p>
                  </a:txBody>
                  <a:tcPr>
                    <a:lnT w="12700" cap="flat" cmpd="sng" algn="ctr">
                      <a:solidFill>
                        <a:schemeClr val="tx1"/>
                      </a:solidFill>
                      <a:prstDash val="solid"/>
                      <a:round/>
                      <a:headEnd type="none" w="med" len="med"/>
                      <a:tailEnd type="none" w="med" len="med"/>
                    </a:lnT>
                  </a:tcPr>
                </a:tc>
                <a:tc>
                  <a:txBody>
                    <a:bodyPr/>
                    <a:lstStyle/>
                    <a:p>
                      <a:pPr algn="ctr"/>
                      <a:r>
                        <a:rPr sz="1600">
                          <a:latin typeface="Cambria Math"/>
                        </a:rPr>
                        <a:t>26</a:t>
                      </a:r>
                    </a:p>
                  </a:txBody>
                  <a:tcPr>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25</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r>
                        <a:rPr sz="1600" dirty="0">
                          <a:latin typeface="Cambria Math"/>
                        </a:rPr>
                        <a:t>29</a:t>
                      </a:r>
                    </a:p>
                  </a:txBody>
                  <a:tcPr>
                    <a:lnL w="12700" cap="flat" cmpd="sng" algn="ctr">
                      <a:solidFill>
                        <a:schemeClr val="tx1"/>
                      </a:solidFill>
                      <a:prstDash val="solid"/>
                      <a:round/>
                      <a:headEnd type="none" w="med" len="med"/>
                      <a:tailEnd type="none" w="med" len="med"/>
                    </a:lnL>
                  </a:tcPr>
                </a:tc>
                <a:tc>
                  <a:txBody>
                    <a:bodyPr/>
                    <a:lstStyle/>
                    <a:p>
                      <a:pPr algn="ctr"/>
                      <a:r>
                        <a:rPr sz="1600" dirty="0">
                          <a:latin typeface="Cambria Math"/>
                        </a:rPr>
                        <a:t>77</a:t>
                      </a:r>
                    </a:p>
                  </a:txBody>
                  <a:tcPr/>
                </a:tc>
                <a:tc>
                  <a:txBody>
                    <a:bodyPr/>
                    <a:lstStyle/>
                    <a:p>
                      <a:pPr algn="ctr"/>
                      <a:r>
                        <a:rPr sz="1600">
                          <a:latin typeface="Cambria Math"/>
                        </a:rPr>
                        <a:t>99</a:t>
                      </a:r>
                    </a:p>
                  </a:txBody>
                  <a:tcPr/>
                </a:tc>
                <a:tc>
                  <a:txBody>
                    <a:bodyPr/>
                    <a:lstStyle/>
                    <a:p>
                      <a:pPr algn="ctr"/>
                      <a:r>
                        <a:rPr sz="1600">
                          <a:latin typeface="Cambria Math"/>
                        </a:rPr>
                        <a:t>118</a:t>
                      </a:r>
                    </a:p>
                  </a:txBody>
                  <a:tcPr/>
                </a:tc>
                <a:tc>
                  <a:txBody>
                    <a:bodyPr/>
                    <a:lstStyle/>
                    <a:p>
                      <a:pPr algn="ctr"/>
                      <a:r>
                        <a:rPr sz="1600">
                          <a:latin typeface="Cambria Math"/>
                        </a:rPr>
                        <a:t>35</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r>
                        <a:rPr sz="1600" dirty="0">
                          <a:latin typeface="Cambria Math"/>
                        </a:rPr>
                        <a:t>72</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66</a:t>
                      </a:r>
                    </a:p>
                  </a:txBody>
                  <a:tcPr/>
                </a:tc>
                <a:tc>
                  <a:txBody>
                    <a:bodyPr/>
                    <a:lstStyle/>
                    <a:p>
                      <a:pPr algn="ctr"/>
                      <a:r>
                        <a:rPr sz="1600">
                          <a:latin typeface="Cambria Math"/>
                        </a:rPr>
                        <a:t>45</a:t>
                      </a:r>
                    </a:p>
                  </a:txBody>
                  <a:tcPr/>
                </a:tc>
                <a:tc>
                  <a:txBody>
                    <a:bodyPr/>
                    <a:lstStyle/>
                    <a:p>
                      <a:pPr algn="ctr"/>
                      <a:r>
                        <a:rPr sz="1600">
                          <a:latin typeface="Cambria Math"/>
                        </a:rPr>
                        <a:t>36</a:t>
                      </a:r>
                    </a:p>
                  </a:txBody>
                  <a:tcPr/>
                </a:tc>
                <a:tc>
                  <a:txBody>
                    <a:bodyPr/>
                    <a:lstStyle/>
                    <a:p>
                      <a:pPr algn="ctr"/>
                      <a:r>
                        <a:rPr sz="1600">
                          <a:latin typeface="Cambria Math"/>
                        </a:rPr>
                        <a:t>71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pPr algn="ctr"/>
                      <a:r>
                        <a:rPr sz="1600" dirty="0">
                          <a:latin typeface="Cambria Math"/>
                        </a:rPr>
                        <a:t>37</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32</a:t>
                      </a:r>
                    </a:p>
                  </a:txBody>
                  <a:tcPr/>
                </a:tc>
                <a:tc>
                  <a:txBody>
                    <a:bodyPr/>
                    <a:lstStyle/>
                    <a:p>
                      <a:pPr algn="ctr"/>
                      <a:r>
                        <a:rPr sz="1600" dirty="0">
                          <a:latin typeface="Cambria Math"/>
                        </a:rPr>
                        <a:t>49</a:t>
                      </a:r>
                    </a:p>
                  </a:txBody>
                  <a:tcPr/>
                </a:tc>
                <a:tc>
                  <a:txBody>
                    <a:bodyPr/>
                    <a:lstStyle/>
                    <a:p>
                      <a:pPr algn="ctr"/>
                      <a:r>
                        <a:rPr sz="1600">
                          <a:latin typeface="Cambria Math"/>
                        </a:rPr>
                        <a:t>53</a:t>
                      </a:r>
                    </a:p>
                  </a:txBody>
                  <a:tcPr/>
                </a:tc>
                <a:tc>
                  <a:txBody>
                    <a:bodyPr/>
                    <a:lstStyle/>
                    <a:p>
                      <a:pPr algn="ctr"/>
                      <a:r>
                        <a:rPr sz="1600">
                          <a:latin typeface="Cambria Math"/>
                        </a:rPr>
                        <a:t>100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pPr algn="ctr"/>
                      <a:r>
                        <a:rPr sz="1600" dirty="0">
                          <a:latin typeface="Cambria Math"/>
                        </a:rPr>
                        <a:t>25</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105</a:t>
                      </a:r>
                    </a:p>
                  </a:txBody>
                  <a:tcPr/>
                </a:tc>
                <a:tc>
                  <a:txBody>
                    <a:bodyPr/>
                    <a:lstStyle/>
                    <a:p>
                      <a:pPr algn="ctr"/>
                      <a:r>
                        <a:rPr sz="1600">
                          <a:latin typeface="Cambria Math"/>
                        </a:rPr>
                        <a:t>45</a:t>
                      </a:r>
                    </a:p>
                  </a:txBody>
                  <a:tcPr/>
                </a:tc>
                <a:tc>
                  <a:txBody>
                    <a:bodyPr/>
                    <a:lstStyle/>
                    <a:p>
                      <a:pPr algn="ctr"/>
                      <a:r>
                        <a:rPr sz="1600">
                          <a:latin typeface="Cambria Math"/>
                        </a:rPr>
                        <a:t>31</a:t>
                      </a:r>
                    </a:p>
                  </a:txBody>
                  <a:tcPr/>
                </a:tc>
                <a:tc>
                  <a:txBody>
                    <a:bodyPr/>
                    <a:lstStyle/>
                    <a:p>
                      <a:pPr algn="ctr"/>
                      <a:r>
                        <a:rPr sz="1600">
                          <a:latin typeface="Cambria Math"/>
                        </a:rPr>
                        <a:t>30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70840">
                <a:tc>
                  <a:txBody>
                    <a:bodyPr/>
                    <a:lstStyle/>
                    <a:p>
                      <a:pPr algn="ctr"/>
                      <a:r>
                        <a:rPr sz="1600" dirty="0">
                          <a:latin typeface="Cambria Math"/>
                        </a:rPr>
                        <a:t>36</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25</a:t>
                      </a:r>
                    </a:p>
                  </a:txBody>
                  <a:tcPr/>
                </a:tc>
                <a:tc>
                  <a:txBody>
                    <a:bodyPr/>
                    <a:lstStyle/>
                    <a:p>
                      <a:pPr algn="ctr"/>
                      <a:r>
                        <a:rPr sz="1600" dirty="0">
                          <a:latin typeface="Cambria Math"/>
                        </a:rPr>
                        <a:t>38</a:t>
                      </a:r>
                    </a:p>
                  </a:txBody>
                  <a:tcPr/>
                </a:tc>
                <a:tc>
                  <a:txBody>
                    <a:bodyPr/>
                    <a:lstStyle/>
                    <a:p>
                      <a:pPr algn="ctr"/>
                      <a:r>
                        <a:rPr sz="1600">
                          <a:latin typeface="Cambria Math"/>
                        </a:rPr>
                        <a:t>44</a:t>
                      </a:r>
                    </a:p>
                  </a:txBody>
                  <a:tcPr/>
                </a:tc>
                <a:tc>
                  <a:txBody>
                    <a:bodyPr/>
                    <a:lstStyle/>
                    <a:p>
                      <a:pPr algn="ctr"/>
                      <a:r>
                        <a:rPr sz="1600" dirty="0">
                          <a:latin typeface="Cambria Math"/>
                        </a:rPr>
                        <a:t>96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70840">
                <a:tc>
                  <a:txBody>
                    <a:bodyPr/>
                    <a:lstStyle/>
                    <a:p>
                      <a:pPr algn="ctr"/>
                      <a:r>
                        <a:rPr sz="1600" dirty="0">
                          <a:latin typeface="Cambria Math"/>
                        </a:rPr>
                        <a:t>45</a:t>
                      </a:r>
                    </a:p>
                  </a:txBody>
                  <a:tcPr>
                    <a:lnL w="12700" cap="flat" cmpd="sng" algn="ctr">
                      <a:solidFill>
                        <a:schemeClr val="tx1"/>
                      </a:solidFill>
                      <a:prstDash val="solid"/>
                      <a:round/>
                      <a:headEnd type="none" w="med" len="med"/>
                      <a:tailEnd type="none" w="med" len="med"/>
                    </a:lnL>
                  </a:tcPr>
                </a:tc>
                <a:tc>
                  <a:txBody>
                    <a:bodyPr/>
                    <a:lstStyle/>
                    <a:p>
                      <a:pPr algn="ctr"/>
                      <a:r>
                        <a:rPr sz="1600" dirty="0">
                          <a:latin typeface="Cambria Math"/>
                        </a:rPr>
                        <a:t>115</a:t>
                      </a:r>
                    </a:p>
                  </a:txBody>
                  <a:tcPr/>
                </a:tc>
                <a:tc>
                  <a:txBody>
                    <a:bodyPr/>
                    <a:lstStyle/>
                    <a:p>
                      <a:pPr algn="ctr"/>
                      <a:r>
                        <a:rPr sz="1600" dirty="0">
                          <a:latin typeface="Cambria Math"/>
                        </a:rPr>
                        <a:t>27</a:t>
                      </a:r>
                    </a:p>
                  </a:txBody>
                  <a:tcPr/>
                </a:tc>
                <a:tc>
                  <a:txBody>
                    <a:bodyPr/>
                    <a:lstStyle/>
                    <a:p>
                      <a:pPr algn="ctr"/>
                      <a:r>
                        <a:rPr sz="1600">
                          <a:latin typeface="Cambria Math"/>
                        </a:rPr>
                        <a:t>50</a:t>
                      </a:r>
                    </a:p>
                  </a:txBody>
                  <a:tcPr/>
                </a:tc>
                <a:tc>
                  <a:txBody>
                    <a:bodyPr/>
                    <a:lstStyle/>
                    <a:p>
                      <a:pPr algn="ctr"/>
                      <a:r>
                        <a:rPr sz="1600">
                          <a:latin typeface="Cambria Math"/>
                        </a:rPr>
                        <a:t>27</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370840">
                <a:tc>
                  <a:txBody>
                    <a:bodyPr/>
                    <a:lstStyle/>
                    <a:p>
                      <a:pPr algn="ctr"/>
                      <a:r>
                        <a:rPr sz="1600" dirty="0">
                          <a:latin typeface="Cambria Math"/>
                        </a:rPr>
                        <a:t>41</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43</a:t>
                      </a:r>
                    </a:p>
                  </a:txBody>
                  <a:tcPr/>
                </a:tc>
                <a:tc>
                  <a:txBody>
                    <a:bodyPr/>
                    <a:lstStyle/>
                    <a:p>
                      <a:pPr algn="ctr"/>
                      <a:r>
                        <a:rPr sz="1600" dirty="0">
                          <a:latin typeface="Cambria Math"/>
                        </a:rPr>
                        <a:t>87</a:t>
                      </a:r>
                    </a:p>
                  </a:txBody>
                  <a:tcPr/>
                </a:tc>
                <a:tc>
                  <a:txBody>
                    <a:bodyPr/>
                    <a:lstStyle/>
                    <a:p>
                      <a:pPr algn="ctr"/>
                      <a:r>
                        <a:rPr sz="1600">
                          <a:latin typeface="Cambria Math"/>
                        </a:rPr>
                        <a:t>80</a:t>
                      </a:r>
                    </a:p>
                  </a:txBody>
                  <a:tcPr/>
                </a:tc>
                <a:tc>
                  <a:txBody>
                    <a:bodyPr/>
                    <a:lstStyle/>
                    <a:p>
                      <a:pPr algn="ctr"/>
                      <a:r>
                        <a:rPr sz="1600">
                          <a:latin typeface="Cambria Math"/>
                        </a:rPr>
                        <a:t>99</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8"/>
                  </a:ext>
                </a:extLst>
              </a:tr>
              <a:tr h="370840">
                <a:tc>
                  <a:txBody>
                    <a:bodyPr/>
                    <a:lstStyle/>
                    <a:p>
                      <a:pPr algn="ctr"/>
                      <a:r>
                        <a:rPr sz="1600" dirty="0">
                          <a:latin typeface="Cambria Math"/>
                        </a:rPr>
                        <a:t>140</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107</a:t>
                      </a:r>
                    </a:p>
                  </a:txBody>
                  <a:tcPr/>
                </a:tc>
                <a:tc>
                  <a:txBody>
                    <a:bodyPr/>
                    <a:lstStyle/>
                    <a:p>
                      <a:pPr algn="ctr"/>
                      <a:r>
                        <a:rPr sz="1600" dirty="0">
                          <a:latin typeface="Cambria Math"/>
                        </a:rPr>
                        <a:t>61</a:t>
                      </a:r>
                    </a:p>
                  </a:txBody>
                  <a:tcPr/>
                </a:tc>
                <a:tc>
                  <a:txBody>
                    <a:bodyPr/>
                    <a:lstStyle/>
                    <a:p>
                      <a:pPr algn="ctr"/>
                      <a:r>
                        <a:rPr sz="1600">
                          <a:latin typeface="Cambria Math"/>
                        </a:rPr>
                        <a:t>65</a:t>
                      </a:r>
                    </a:p>
                  </a:txBody>
                  <a:tcPr/>
                </a:tc>
                <a:tc>
                  <a:txBody>
                    <a:bodyPr/>
                    <a:lstStyle/>
                    <a:p>
                      <a:pPr algn="ctr"/>
                      <a:r>
                        <a:rPr sz="1600">
                          <a:latin typeface="Cambria Math"/>
                        </a:rPr>
                        <a:t>31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9"/>
                  </a:ext>
                </a:extLst>
              </a:tr>
              <a:tr h="370840">
                <a:tc>
                  <a:txBody>
                    <a:bodyPr/>
                    <a:lstStyle/>
                    <a:p>
                      <a:pPr algn="ctr"/>
                      <a:r>
                        <a:rPr sz="1600" dirty="0">
                          <a:latin typeface="Cambria Math"/>
                        </a:rPr>
                        <a:t>47</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28</a:t>
                      </a:r>
                    </a:p>
                  </a:txBody>
                  <a:tcPr/>
                </a:tc>
                <a:tc>
                  <a:txBody>
                    <a:bodyPr/>
                    <a:lstStyle/>
                    <a:p>
                      <a:pPr algn="ctr"/>
                      <a:r>
                        <a:rPr sz="1600" dirty="0">
                          <a:latin typeface="Cambria Math"/>
                        </a:rPr>
                        <a:t>108</a:t>
                      </a:r>
                    </a:p>
                  </a:txBody>
                  <a:tcPr/>
                </a:tc>
                <a:tc>
                  <a:txBody>
                    <a:bodyPr/>
                    <a:lstStyle/>
                    <a:p>
                      <a:pPr algn="ctr"/>
                      <a:r>
                        <a:rPr sz="1600">
                          <a:latin typeface="Cambria Math"/>
                        </a:rPr>
                        <a:t>45</a:t>
                      </a:r>
                    </a:p>
                  </a:txBody>
                  <a:tcPr/>
                </a:tc>
                <a:tc>
                  <a:txBody>
                    <a:bodyPr/>
                    <a:lstStyle/>
                    <a:p>
                      <a:pPr algn="ctr"/>
                      <a:r>
                        <a:rPr sz="1600">
                          <a:latin typeface="Cambria Math"/>
                        </a:rPr>
                        <a:t>44</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0"/>
                  </a:ext>
                </a:extLst>
              </a:tr>
              <a:tr h="370840">
                <a:tc>
                  <a:txBody>
                    <a:bodyPr/>
                    <a:lstStyle/>
                    <a:p>
                      <a:pPr algn="ctr"/>
                      <a:r>
                        <a:rPr sz="1600" dirty="0">
                          <a:latin typeface="Cambria Math"/>
                        </a:rPr>
                        <a:t>25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164</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62</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157</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41</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Companies' Revenues</a:t>
            </a:r>
            <a:r>
              <a:rPr lang="en-US" dirty="0"/>
              <a:t>—Slide 3</a:t>
            </a:r>
            <a:endParaRPr dirty="0"/>
          </a:p>
        </p:txBody>
      </p:sp>
      <p:sp>
        <p:nvSpPr>
          <p:cNvPr id="4" name="TextBox 3">
            <a:extLst>
              <a:ext uri="{FF2B5EF4-FFF2-40B4-BE49-F238E27FC236}">
                <a16:creationId xmlns:a16="http://schemas.microsoft.com/office/drawing/2014/main" id="{35335D35-BDF9-2B91-61E0-0EDB20EFA695}"/>
              </a:ext>
            </a:extLst>
          </p:cNvPr>
          <p:cNvSpPr txBox="1"/>
          <p:nvPr/>
        </p:nvSpPr>
        <p:spPr>
          <a:xfrm>
            <a:off x="457200" y="1105710"/>
            <a:ext cx="8229600" cy="646331"/>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366092"/>
                </a:solidFill>
                <a:effectLst/>
                <a:uLnTx/>
                <a:uFillTx/>
                <a:latin typeface="Calibri"/>
                <a:ea typeface="+mn-ea"/>
                <a:cs typeface="+mn-cs"/>
              </a:rPr>
              <a:t>Table 1 – Revenues of the Top 100 Companies on the Fortune 500 (Millions of Dollars)</a:t>
            </a:r>
            <a:endParaRPr lang="en-IN" b="1" dirty="0"/>
          </a:p>
        </p:txBody>
      </p:sp>
      <p:graphicFrame>
        <p:nvGraphicFramePr>
          <p:cNvPr id="3" name="Table Placeholder 2" descr="The table, titled Table 1 Revenues of the Top 100 Companies on the Fortune 500 (Millions of Dollars), shows revenues in millions of dollars. It contains 9 rows and 5 columns.&#10;Row 1: 26, 70, 1, 35, 109,&#10;Row 2: 112, 26, 63, 35, 58,&#10;Row 3: 103, 32, 285, 30, 31,&#10;Row 4: 69, 30, 33, 27, 65,&#10;Row 5: 36, 30, 32, 35, 31,&#10;Row 6: 37, 32, 25, 27, 25,&#10;Row 7: 29, 32, 25, 27, 25,&#10;Row 8: 45, 60, 28, 68, 26,&#10;Row 9: 25, 150, 40, 53, 34."/>
          <p:cNvGraphicFramePr>
            <a:graphicFrameLocks noGrp="1"/>
          </p:cNvGraphicFramePr>
          <p:nvPr>
            <p:ph type="tbl" sz="quarter" idx="10"/>
            <p:extLst>
              <p:ext uri="{D42A27DB-BD31-4B8C-83A1-F6EECF244321}">
                <p14:modId xmlns:p14="http://schemas.microsoft.com/office/powerpoint/2010/main" val="485834251"/>
              </p:ext>
            </p:extLst>
          </p:nvPr>
        </p:nvGraphicFramePr>
        <p:xfrm>
          <a:off x="457200" y="1859280"/>
          <a:ext cx="8229600" cy="3017520"/>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231259">
                <a:tc>
                  <a:txBody>
                    <a:bodyPr/>
                    <a:lstStyle/>
                    <a:p>
                      <a:pPr algn="ctr"/>
                      <a:r>
                        <a:rPr sz="1600" dirty="0">
                          <a:latin typeface="Cambria Math"/>
                        </a:rPr>
                        <a:t>26</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70</a:t>
                      </a:r>
                    </a:p>
                  </a:txBody>
                  <a:tcPr>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1</a:t>
                      </a:r>
                    </a:p>
                  </a:txBody>
                  <a:tcPr>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35</a:t>
                      </a:r>
                    </a:p>
                  </a:txBody>
                  <a:tcPr>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109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2"/>
                  </a:ext>
                </a:extLst>
              </a:tr>
              <a:tr h="231259">
                <a:tc>
                  <a:txBody>
                    <a:bodyPr/>
                    <a:lstStyle/>
                    <a:p>
                      <a:pPr algn="ctr"/>
                      <a:r>
                        <a:rPr sz="1600" dirty="0">
                          <a:latin typeface="Cambria Math"/>
                        </a:rPr>
                        <a:t>112</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26</a:t>
                      </a:r>
                    </a:p>
                  </a:txBody>
                  <a:tcPr/>
                </a:tc>
                <a:tc>
                  <a:txBody>
                    <a:bodyPr/>
                    <a:lstStyle/>
                    <a:p>
                      <a:pPr algn="ctr"/>
                      <a:r>
                        <a:rPr sz="1600">
                          <a:latin typeface="Cambria Math"/>
                        </a:rPr>
                        <a:t>63</a:t>
                      </a:r>
                    </a:p>
                  </a:txBody>
                  <a:tcPr/>
                </a:tc>
                <a:tc>
                  <a:txBody>
                    <a:bodyPr/>
                    <a:lstStyle/>
                    <a:p>
                      <a:pPr algn="ctr"/>
                      <a:r>
                        <a:rPr sz="1600">
                          <a:latin typeface="Cambria Math"/>
                        </a:rPr>
                        <a:t>35</a:t>
                      </a:r>
                    </a:p>
                  </a:txBody>
                  <a:tcPr/>
                </a:tc>
                <a:tc>
                  <a:txBody>
                    <a:bodyPr/>
                    <a:lstStyle/>
                    <a:p>
                      <a:pPr algn="ctr"/>
                      <a:r>
                        <a:rPr sz="1600">
                          <a:latin typeface="Cambria Math"/>
                        </a:rPr>
                        <a:t>58</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3"/>
                  </a:ext>
                </a:extLst>
              </a:tr>
              <a:tr h="231259">
                <a:tc>
                  <a:txBody>
                    <a:bodyPr/>
                    <a:lstStyle/>
                    <a:p>
                      <a:pPr algn="ctr"/>
                      <a:r>
                        <a:rPr sz="1600" dirty="0">
                          <a:latin typeface="Cambria Math"/>
                        </a:rPr>
                        <a:t>103</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32</a:t>
                      </a:r>
                    </a:p>
                  </a:txBody>
                  <a:tcPr/>
                </a:tc>
                <a:tc>
                  <a:txBody>
                    <a:bodyPr/>
                    <a:lstStyle/>
                    <a:p>
                      <a:pPr algn="ctr"/>
                      <a:r>
                        <a:rPr sz="1600">
                          <a:latin typeface="Cambria Math"/>
                        </a:rPr>
                        <a:t>285</a:t>
                      </a:r>
                    </a:p>
                  </a:txBody>
                  <a:tcPr/>
                </a:tc>
                <a:tc>
                  <a:txBody>
                    <a:bodyPr/>
                    <a:lstStyle/>
                    <a:p>
                      <a:pPr algn="ctr"/>
                      <a:r>
                        <a:rPr sz="1600">
                          <a:latin typeface="Cambria Math"/>
                        </a:rPr>
                        <a:t>30</a:t>
                      </a:r>
                    </a:p>
                  </a:txBody>
                  <a:tcPr/>
                </a:tc>
                <a:tc>
                  <a:txBody>
                    <a:bodyPr/>
                    <a:lstStyle/>
                    <a:p>
                      <a:pPr algn="ctr"/>
                      <a:r>
                        <a:rPr sz="1600">
                          <a:latin typeface="Cambria Math"/>
                        </a:rPr>
                        <a:t>31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4"/>
                  </a:ext>
                </a:extLst>
              </a:tr>
              <a:tr h="231259">
                <a:tc>
                  <a:txBody>
                    <a:bodyPr/>
                    <a:lstStyle/>
                    <a:p>
                      <a:pPr algn="ctr"/>
                      <a:r>
                        <a:rPr sz="1600">
                          <a:latin typeface="Cambria Math"/>
                        </a:rPr>
                        <a:t>69</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30</a:t>
                      </a:r>
                    </a:p>
                  </a:txBody>
                  <a:tcPr/>
                </a:tc>
                <a:tc>
                  <a:txBody>
                    <a:bodyPr/>
                    <a:lstStyle/>
                    <a:p>
                      <a:pPr algn="ctr"/>
                      <a:r>
                        <a:rPr sz="1600" dirty="0">
                          <a:latin typeface="Cambria Math"/>
                        </a:rPr>
                        <a:t>33</a:t>
                      </a:r>
                    </a:p>
                  </a:txBody>
                  <a:tcPr/>
                </a:tc>
                <a:tc>
                  <a:txBody>
                    <a:bodyPr/>
                    <a:lstStyle/>
                    <a:p>
                      <a:pPr algn="ctr"/>
                      <a:r>
                        <a:rPr sz="1600" dirty="0">
                          <a:latin typeface="Cambria Math"/>
                        </a:rPr>
                        <a:t>27</a:t>
                      </a:r>
                    </a:p>
                  </a:txBody>
                  <a:tcPr/>
                </a:tc>
                <a:tc>
                  <a:txBody>
                    <a:bodyPr/>
                    <a:lstStyle/>
                    <a:p>
                      <a:pPr algn="ctr"/>
                      <a:r>
                        <a:rPr sz="1600">
                          <a:latin typeface="Cambria Math"/>
                        </a:rPr>
                        <a:t>65</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5"/>
                  </a:ext>
                </a:extLst>
              </a:tr>
              <a:tr h="231259">
                <a:tc>
                  <a:txBody>
                    <a:bodyPr/>
                    <a:lstStyle/>
                    <a:p>
                      <a:pPr algn="ctr"/>
                      <a:r>
                        <a:rPr sz="1600" dirty="0">
                          <a:latin typeface="Cambria Math"/>
                        </a:rPr>
                        <a:t>36</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30</a:t>
                      </a:r>
                    </a:p>
                  </a:txBody>
                  <a:tcPr/>
                </a:tc>
                <a:tc>
                  <a:txBody>
                    <a:bodyPr/>
                    <a:lstStyle/>
                    <a:p>
                      <a:pPr algn="ctr"/>
                      <a:r>
                        <a:rPr sz="1600">
                          <a:latin typeface="Cambria Math"/>
                        </a:rPr>
                        <a:t>32</a:t>
                      </a:r>
                    </a:p>
                  </a:txBody>
                  <a:tcPr/>
                </a:tc>
                <a:tc>
                  <a:txBody>
                    <a:bodyPr/>
                    <a:lstStyle/>
                    <a:p>
                      <a:pPr algn="ctr"/>
                      <a:r>
                        <a:rPr sz="1600">
                          <a:latin typeface="Cambria Math"/>
                        </a:rPr>
                        <a:t>35</a:t>
                      </a:r>
                    </a:p>
                  </a:txBody>
                  <a:tcPr/>
                </a:tc>
                <a:tc>
                  <a:txBody>
                    <a:bodyPr/>
                    <a:lstStyle/>
                    <a:p>
                      <a:pPr algn="ctr"/>
                      <a:r>
                        <a:rPr sz="1600">
                          <a:latin typeface="Cambria Math"/>
                        </a:rPr>
                        <a:t>31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6"/>
                  </a:ext>
                </a:extLst>
              </a:tr>
              <a:tr h="231259">
                <a:tc>
                  <a:txBody>
                    <a:bodyPr/>
                    <a:lstStyle/>
                    <a:p>
                      <a:pPr algn="ctr"/>
                      <a:r>
                        <a:rPr sz="1600" dirty="0">
                          <a:latin typeface="Cambria Math"/>
                        </a:rPr>
                        <a:t>37</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32</a:t>
                      </a:r>
                    </a:p>
                  </a:txBody>
                  <a:tcPr/>
                </a:tc>
                <a:tc>
                  <a:txBody>
                    <a:bodyPr/>
                    <a:lstStyle/>
                    <a:p>
                      <a:pPr algn="ctr"/>
                      <a:r>
                        <a:rPr sz="1600">
                          <a:latin typeface="Cambria Math"/>
                        </a:rPr>
                        <a:t>25</a:t>
                      </a:r>
                    </a:p>
                  </a:txBody>
                  <a:tcPr/>
                </a:tc>
                <a:tc>
                  <a:txBody>
                    <a:bodyPr/>
                    <a:lstStyle/>
                    <a:p>
                      <a:pPr algn="ctr"/>
                      <a:r>
                        <a:rPr sz="1600" dirty="0">
                          <a:latin typeface="Cambria Math"/>
                        </a:rPr>
                        <a:t>27</a:t>
                      </a:r>
                    </a:p>
                  </a:txBody>
                  <a:tcPr/>
                </a:tc>
                <a:tc>
                  <a:txBody>
                    <a:bodyPr/>
                    <a:lstStyle/>
                    <a:p>
                      <a:pPr algn="ctr"/>
                      <a:r>
                        <a:rPr sz="1600">
                          <a:latin typeface="Cambria Math"/>
                        </a:rPr>
                        <a:t>25</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7"/>
                  </a:ext>
                </a:extLst>
              </a:tr>
              <a:tr h="231259">
                <a:tc>
                  <a:txBody>
                    <a:bodyPr/>
                    <a:lstStyle/>
                    <a:p>
                      <a:pPr algn="ctr"/>
                      <a:r>
                        <a:rPr sz="1600" dirty="0">
                          <a:latin typeface="Cambria Math"/>
                        </a:rPr>
                        <a:t>29</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32</a:t>
                      </a:r>
                    </a:p>
                  </a:txBody>
                  <a:tcPr/>
                </a:tc>
                <a:tc>
                  <a:txBody>
                    <a:bodyPr/>
                    <a:lstStyle/>
                    <a:p>
                      <a:pPr algn="ctr"/>
                      <a:r>
                        <a:rPr sz="1600">
                          <a:latin typeface="Cambria Math"/>
                        </a:rPr>
                        <a:t>25</a:t>
                      </a:r>
                    </a:p>
                  </a:txBody>
                  <a:tcPr/>
                </a:tc>
                <a:tc>
                  <a:txBody>
                    <a:bodyPr/>
                    <a:lstStyle/>
                    <a:p>
                      <a:pPr algn="ctr"/>
                      <a:r>
                        <a:rPr sz="1600">
                          <a:latin typeface="Cambria Math"/>
                        </a:rPr>
                        <a:t>27</a:t>
                      </a:r>
                    </a:p>
                  </a:txBody>
                  <a:tcPr/>
                </a:tc>
                <a:tc>
                  <a:txBody>
                    <a:bodyPr/>
                    <a:lstStyle/>
                    <a:p>
                      <a:pPr algn="ctr"/>
                      <a:r>
                        <a:rPr sz="1600">
                          <a:latin typeface="Cambria Math"/>
                        </a:rPr>
                        <a:t>25</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8"/>
                  </a:ext>
                </a:extLst>
              </a:tr>
              <a:tr h="231259">
                <a:tc>
                  <a:txBody>
                    <a:bodyPr/>
                    <a:lstStyle/>
                    <a:p>
                      <a:pPr algn="ctr"/>
                      <a:r>
                        <a:rPr sz="1600" dirty="0">
                          <a:latin typeface="Cambria Math"/>
                        </a:rPr>
                        <a:t>45</a:t>
                      </a:r>
                    </a:p>
                  </a:txBody>
                  <a:tcPr>
                    <a:lnL w="12700" cap="flat" cmpd="sng" algn="ctr">
                      <a:solidFill>
                        <a:schemeClr val="tx1"/>
                      </a:solidFill>
                      <a:prstDash val="solid"/>
                      <a:round/>
                      <a:headEnd type="none" w="med" len="med"/>
                      <a:tailEnd type="none" w="med" len="med"/>
                    </a:lnL>
                  </a:tcPr>
                </a:tc>
                <a:tc>
                  <a:txBody>
                    <a:bodyPr/>
                    <a:lstStyle/>
                    <a:p>
                      <a:pPr algn="ctr"/>
                      <a:r>
                        <a:rPr sz="1600" dirty="0">
                          <a:latin typeface="Cambria Math"/>
                        </a:rPr>
                        <a:t>60</a:t>
                      </a:r>
                    </a:p>
                  </a:txBody>
                  <a:tcPr/>
                </a:tc>
                <a:tc>
                  <a:txBody>
                    <a:bodyPr/>
                    <a:lstStyle/>
                    <a:p>
                      <a:pPr algn="ctr"/>
                      <a:r>
                        <a:rPr sz="1600">
                          <a:latin typeface="Cambria Math"/>
                        </a:rPr>
                        <a:t>28</a:t>
                      </a:r>
                    </a:p>
                  </a:txBody>
                  <a:tcPr/>
                </a:tc>
                <a:tc>
                  <a:txBody>
                    <a:bodyPr/>
                    <a:lstStyle/>
                    <a:p>
                      <a:pPr algn="ctr"/>
                      <a:r>
                        <a:rPr sz="1600">
                          <a:latin typeface="Cambria Math"/>
                        </a:rPr>
                        <a:t>68</a:t>
                      </a:r>
                    </a:p>
                  </a:txBody>
                  <a:tcPr/>
                </a:tc>
                <a:tc>
                  <a:txBody>
                    <a:bodyPr/>
                    <a:lstStyle/>
                    <a:p>
                      <a:pPr algn="ctr"/>
                      <a:r>
                        <a:rPr sz="1600" dirty="0">
                          <a:latin typeface="Cambria Math"/>
                        </a:rPr>
                        <a:t>26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9"/>
                  </a:ext>
                </a:extLst>
              </a:tr>
              <a:tr h="231259">
                <a:tc>
                  <a:txBody>
                    <a:bodyPr/>
                    <a:lstStyle/>
                    <a:p>
                      <a:pPr algn="ctr"/>
                      <a:r>
                        <a:rPr sz="1600">
                          <a:latin typeface="Cambria Math"/>
                        </a:rPr>
                        <a:t>25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150</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40</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53</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34</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773831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Companies' Revenues</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Of course, looking at the raw numbers is not very revealing. Given the number of observations, it is difficult to get a good idea of the measurements. Instead of trying to examine or analyze all </a:t>
            </a:r>
            <a:r>
              <a:rPr sz="2800" dirty="0">
                <a:latin typeface="Cambria Math"/>
              </a:rPr>
              <a:t>100</a:t>
            </a:r>
            <a:r>
              <a:rPr sz="2800" dirty="0"/>
              <a:t> values, a frequency distribution is given in Table 2</a:t>
            </a:r>
            <a:r>
              <a:rPr lang="en-US" sz="2800" dirty="0"/>
              <a:t> in the next slide</a:t>
            </a:r>
            <a:r>
              <a:rPr sz="2800" dirty="0"/>
              <a:t>. Examining the frequency distribution, an analyst can look at a table divided into ten categories and ten frequencies, thus reducing its complexity.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a:t>
            </a:r>
            <a:r>
              <a:rPr lang="en-US" dirty="0"/>
              <a:t>Creating a Frequency Distribution of Companies' Revenues—Slide 5</a:t>
            </a:r>
            <a:endParaRPr dirty="0"/>
          </a:p>
        </p:txBody>
      </p:sp>
      <p:sp>
        <p:nvSpPr>
          <p:cNvPr id="5" name="TextBox 4">
            <a:extLst>
              <a:ext uri="{FF2B5EF4-FFF2-40B4-BE49-F238E27FC236}">
                <a16:creationId xmlns:a16="http://schemas.microsoft.com/office/drawing/2014/main" id="{8B22B196-1A5F-1ED8-75B7-6671EB4C4C4D}"/>
              </a:ext>
            </a:extLst>
          </p:cNvPr>
          <p:cNvSpPr txBox="1"/>
          <p:nvPr/>
        </p:nvSpPr>
        <p:spPr>
          <a:xfrm>
            <a:off x="2951560" y="1168188"/>
            <a:ext cx="324088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2 – Frequency Distribution</a:t>
            </a:r>
            <a:endParaRPr lang="en-IN" b="1" dirty="0"/>
          </a:p>
        </p:txBody>
      </p:sp>
      <p:graphicFrame>
        <p:nvGraphicFramePr>
          <p:cNvPr id="3" name="Table Placeholder 2" descr="This table, titled Frequency Distribution, summarizes the distribution of company revenues from the Fortune 500 dataset. It consists of 2 columns and 10 rows, showing revenue intervals in millions of dollars and the corresponding number of companies in each range.&#10;The majority of companies (50) fall in the 0 to 40 million range.&#10;30 companies have revenues between 41 and 81 million, and 14 companies fall in the 82 to 122 million, and 3 companies fall in the 123 to 163 million range.&#10;Very few companies have revenues above 164 million, with only 1 company each in the 164 to 204, 246 to 286, and 369 to 409 ranges.&#10;Some intervals (205 to 245, 287 to 327, and 328 to 368) contain no companies.&#10;This distribution shows that most companies have relatively low revenues, with only a few reaching the highest revenue brackets."/>
          <p:cNvGraphicFramePr>
            <a:graphicFrameLocks noGrp="1"/>
          </p:cNvGraphicFramePr>
          <p:nvPr>
            <p:ph type="tbl" sz="quarter" idx="10"/>
            <p:extLst>
              <p:ext uri="{D42A27DB-BD31-4B8C-83A1-F6EECF244321}">
                <p14:modId xmlns:p14="http://schemas.microsoft.com/office/powerpoint/2010/main" val="2474657761"/>
              </p:ext>
            </p:extLst>
          </p:nvPr>
        </p:nvGraphicFramePr>
        <p:xfrm>
          <a:off x="457200" y="15595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Revenue (Millions of Dollars)</a:t>
                      </a:r>
                    </a:p>
                  </a:txBody>
                  <a:tcPr/>
                </a:tc>
                <a:tc>
                  <a:txBody>
                    <a:bodyPr/>
                    <a:lstStyle/>
                    <a:p>
                      <a:pPr algn="ctr">
                        <a:defRPr sz="1800" b="1"/>
                      </a:pPr>
                      <a:r>
                        <a:rPr dirty="0"/>
                        <a:t>Number of Companies</a:t>
                      </a:r>
                    </a:p>
                  </a:txBody>
                  <a:tcPr/>
                </a:tc>
                <a:extLst>
                  <a:ext uri="{0D108BD9-81ED-4DB2-BD59-A6C34878D82A}">
                    <a16:rowId xmlns:a16="http://schemas.microsoft.com/office/drawing/2014/main" val="10001"/>
                  </a:ext>
                </a:extLst>
              </a:tr>
              <a:tr h="370840">
                <a:tc>
                  <a:txBody>
                    <a:bodyPr/>
                    <a:lstStyle/>
                    <a:p>
                      <a:pPr algn="ctr">
                        <a:defRPr sz="1800"/>
                      </a:pPr>
                      <a:r>
                        <a:t>0 to 40</a:t>
                      </a:r>
                    </a:p>
                  </a:txBody>
                  <a:tcPr/>
                </a:tc>
                <a:tc>
                  <a:txBody>
                    <a:bodyPr/>
                    <a:lstStyle/>
                    <a:p>
                      <a:pPr algn="ctr"/>
                      <a:r>
                        <a:rPr sz="1800"/>
                        <a:t>50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41 to 81</a:t>
                      </a:r>
                    </a:p>
                  </a:txBody>
                  <a:tcPr/>
                </a:tc>
                <a:tc>
                  <a:txBody>
                    <a:bodyPr/>
                    <a:lstStyle/>
                    <a:p>
                      <a:pPr algn="ctr"/>
                      <a:r>
                        <a:rPr sz="1800"/>
                        <a:t>30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82 to 122</a:t>
                      </a:r>
                    </a:p>
                  </a:txBody>
                  <a:tcPr/>
                </a:tc>
                <a:tc>
                  <a:txBody>
                    <a:bodyPr/>
                    <a:lstStyle/>
                    <a:p>
                      <a:pPr algn="ctr"/>
                      <a:r>
                        <a:rPr sz="1800"/>
                        <a:t>14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rPr dirty="0"/>
                        <a:t>123 to 163</a:t>
                      </a:r>
                    </a:p>
                  </a:txBody>
                  <a:tcPr/>
                </a:tc>
                <a:tc>
                  <a:txBody>
                    <a:bodyPr/>
                    <a:lstStyle/>
                    <a:p>
                      <a:pPr algn="ctr"/>
                      <a:r>
                        <a:rPr sz="1800"/>
                        <a:t>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164 to 204</a:t>
                      </a: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205 to 245</a:t>
                      </a:r>
                    </a:p>
                  </a:txBody>
                  <a:tcPr/>
                </a:tc>
                <a:tc>
                  <a:txBody>
                    <a:bodyPr/>
                    <a:lstStyle/>
                    <a:p>
                      <a:pPr algn="ctr"/>
                      <a:r>
                        <a:rPr sz="1800"/>
                        <a:t>0</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246 to 286</a:t>
                      </a: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t>287 to 327</a:t>
                      </a:r>
                    </a:p>
                  </a:txBody>
                  <a:tcPr/>
                </a:tc>
                <a:tc>
                  <a:txBody>
                    <a:bodyPr/>
                    <a:lstStyle/>
                    <a:p>
                      <a:pPr algn="ctr"/>
                      <a:r>
                        <a:rPr sz="1800"/>
                        <a:t>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t>328 to 368</a:t>
                      </a:r>
                    </a:p>
                  </a:txBody>
                  <a:tcPr/>
                </a:tc>
                <a:tc>
                  <a:txBody>
                    <a:bodyPr/>
                    <a:lstStyle/>
                    <a:p>
                      <a:pPr algn="ctr"/>
                      <a:r>
                        <a:rPr sz="1800"/>
                        <a:t>0</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t>369 to 409</a:t>
                      </a:r>
                    </a:p>
                  </a:txBody>
                  <a:tcPr/>
                </a:tc>
                <a:tc>
                  <a:txBody>
                    <a:bodyPr/>
                    <a:lstStyle/>
                    <a:p>
                      <a:pPr algn="ctr"/>
                      <a:r>
                        <a:rPr sz="1800" dirty="0"/>
                        <a:t>1</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Companies' Revenues</a:t>
            </a:r>
            <a:r>
              <a:rPr lang="en-US" dirty="0"/>
              <a:t>—Slide 6</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With the frequency distribution, we are able to see the broader structure of the data. It is now easy to see that the overwhelming majority of revenues are between $0 and $122 million. Further, revenues of $164 million and above are uncommon. These conclusions would be considerably more difficult to establish without the organization that the frequency distribution provides.</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1</a:t>
            </a:r>
            <a:endParaRPr dirty="0"/>
          </a:p>
        </p:txBody>
      </p:sp>
      <p:sp>
        <p:nvSpPr>
          <p:cNvPr id="3" name="Text Placeholder 2"/>
          <p:cNvSpPr>
            <a:spLocks noGrp="1"/>
          </p:cNvSpPr>
          <p:nvPr>
            <p:ph type="body" sz="quarter" idx="10"/>
          </p:nvPr>
        </p:nvSpPr>
        <p:spPr/>
        <p:txBody>
          <a:bodyPr>
            <a:normAutofit/>
          </a:bodyPr>
          <a:lstStyle/>
          <a:p>
            <a:r>
              <a:rPr lang="en-US" dirty="0"/>
              <a:t>After deciding on the desired number of classes, the next step is to specify the width of each class. Using classes that are of equal widths makes the frequency distribution or histogram easier to interpret. A good starting point for determining </a:t>
            </a:r>
            <a:r>
              <a:rPr lang="en-US" b="1" dirty="0"/>
              <a:t>class width </a:t>
            </a:r>
            <a:r>
              <a:rPr lang="en-US" dirty="0"/>
              <a:t>is to divide the difference between the largest and the smallest observations by the number of classes.</a:t>
            </a:r>
            <a:endParaRPr sz="2800" dirty="0"/>
          </a:p>
        </p:txBody>
      </p:sp>
      <p:pic>
        <p:nvPicPr>
          <p:cNvPr id="5" name="Picture 4" descr="Class Width equals Largest Value minus Smallest Value, all divided by Number of Classes">
            <a:extLst>
              <a:ext uri="{FF2B5EF4-FFF2-40B4-BE49-F238E27FC236}">
                <a16:creationId xmlns:a16="http://schemas.microsoft.com/office/drawing/2014/main" id="{E5FB7023-C4D7-E723-88B2-A2CE296CDD90}"/>
              </a:ext>
            </a:extLst>
          </p:cNvPr>
          <p:cNvPicPr>
            <a:picLocks noChangeAspect="1"/>
          </p:cNvPicPr>
          <p:nvPr/>
        </p:nvPicPr>
        <p:blipFill>
          <a:blip r:embed="rId2"/>
          <a:stretch>
            <a:fillRect/>
          </a:stretch>
        </p:blipFill>
        <p:spPr>
          <a:xfrm>
            <a:off x="1136819" y="4495800"/>
            <a:ext cx="6870361" cy="864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Class Width—Slide 2</a:t>
            </a:r>
            <a:endParaRPr dirty="0"/>
          </a:p>
        </p:txBody>
      </p:sp>
      <p:sp>
        <p:nvSpPr>
          <p:cNvPr id="3" name="Text Placeholder 2"/>
          <p:cNvSpPr>
            <a:spLocks noGrp="1"/>
          </p:cNvSpPr>
          <p:nvPr>
            <p:ph type="body" sz="quarter" idx="10"/>
          </p:nvPr>
        </p:nvSpPr>
        <p:spPr>
          <a:noFill/>
          <a:ln>
            <a:noFill/>
          </a:ln>
        </p:spPr>
        <p:style>
          <a:lnRef idx="0">
            <a:scrgbClr r="0" g="0" b="0"/>
          </a:lnRef>
          <a:fillRef idx="0">
            <a:scrgbClr r="0" g="0" b="0"/>
          </a:fillRef>
          <a:effectRef idx="0">
            <a:scrgbClr r="0" g="0" b="0"/>
          </a:effectRef>
          <a:fontRef idx="minor">
            <a:schemeClr val="dk1"/>
          </a:fontRef>
        </p:style>
        <p:txBody>
          <a:bodyPr>
            <a:normAutofit/>
          </a:bodyPr>
          <a:lstStyle/>
          <a:p>
            <a:r>
              <a:rPr lang="en-US" dirty="0">
                <a:solidFill>
                  <a:srgbClr val="366092"/>
                </a:solidFill>
              </a:rPr>
              <a:t>Suppose we wanted to create a frequency distribution from the revenue data in Example 1. If there are to be 10 classes, determine a class width.</a:t>
            </a:r>
            <a:endParaRPr lang="ar-AE" dirty="0">
              <a:solidFill>
                <a:srgbClr val="366092"/>
              </a:solidFill>
            </a:endParaRPr>
          </a:p>
        </p:txBody>
      </p:sp>
      <p:pic>
        <p:nvPicPr>
          <p:cNvPr id="5" name="Picture 4" descr="Class Width equals Largest Value minus Smallest Value, all divided by Number of Classes&#10;equals 408 minus 1 divided by 10, equals 407 divided by 10, which equals 40.7&#10;">
            <a:extLst>
              <a:ext uri="{FF2B5EF4-FFF2-40B4-BE49-F238E27FC236}">
                <a16:creationId xmlns:a16="http://schemas.microsoft.com/office/drawing/2014/main" id="{2DCD03FD-E897-D9EA-8DC0-032E86570165}"/>
              </a:ext>
            </a:extLst>
          </p:cNvPr>
          <p:cNvPicPr>
            <a:picLocks noChangeAspect="1"/>
          </p:cNvPicPr>
          <p:nvPr/>
        </p:nvPicPr>
        <p:blipFill>
          <a:blip r:embed="rId2"/>
          <a:stretch>
            <a:fillRect/>
          </a:stretch>
        </p:blipFill>
        <p:spPr>
          <a:xfrm>
            <a:off x="1538287" y="3124200"/>
            <a:ext cx="6067425" cy="1657350"/>
          </a:xfrm>
          <a:prstGeom prst="rect">
            <a:avLst/>
          </a:prstGeom>
        </p:spPr>
      </p:pic>
    </p:spTree>
    <p:extLst>
      <p:ext uri="{BB962C8B-B14F-4D97-AF65-F5344CB8AC3E}">
        <p14:creationId xmlns:p14="http://schemas.microsoft.com/office/powerpoint/2010/main" val="242298293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9249CC1-A39C-44B2-9A55-C529F0E1CD5F}"/>
</file>

<file path=customXml/itemProps2.xml><?xml version="1.0" encoding="utf-8"?>
<ds:datastoreItem xmlns:ds="http://schemas.openxmlformats.org/officeDocument/2006/customXml" ds:itemID="{9A9A27B2-00D2-4E35-96E4-E4717B6EC4A1}"/>
</file>

<file path=customXml/itemProps3.xml><?xml version="1.0" encoding="utf-8"?>
<ds:datastoreItem xmlns:ds="http://schemas.openxmlformats.org/officeDocument/2006/customXml" ds:itemID="{B98747A4-2888-448D-93E6-5B510E726B72}"/>
</file>

<file path=docProps/app.xml><?xml version="1.0" encoding="utf-8"?>
<Properties xmlns="http://schemas.openxmlformats.org/officeDocument/2006/extended-properties" xmlns:vt="http://schemas.openxmlformats.org/officeDocument/2006/docPropsVTypes">
  <TotalTime>1336</TotalTime>
  <Words>1571</Words>
  <Application>Microsoft Office PowerPoint</Application>
  <PresentationFormat>On-screen Show (4:3)</PresentationFormat>
  <Paragraphs>277</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Courier New</vt:lpstr>
      <vt:lpstr>Calibri</vt:lpstr>
      <vt:lpstr>Arial</vt:lpstr>
      <vt:lpstr>Cambria Math</vt:lpstr>
      <vt:lpstr>Office Theme</vt:lpstr>
      <vt:lpstr>Section 3.3</vt:lpstr>
      <vt:lpstr>Example 1: Creating a Frequency Distribution of Companies' Revenues—Slide 1</vt:lpstr>
      <vt:lpstr>Example 1: Creating a Frequency Distribution of Companies' Revenues—Slide 2</vt:lpstr>
      <vt:lpstr>Example 1: Creating a Frequency Distribution of Companies' Revenues—Slide 3</vt:lpstr>
      <vt:lpstr>Example 1: Creating a Frequency Distribution of Companies' Revenues—Slide 4</vt:lpstr>
      <vt:lpstr>Example 1: Creating a Frequency Distribution of Companies' Revenues—Slide 5</vt:lpstr>
      <vt:lpstr>Example 1: Creating a Frequency Distribution of Companies' Revenues—Slide 6</vt:lpstr>
      <vt:lpstr>Determining Class Width—Slide 1</vt:lpstr>
      <vt:lpstr>Determining Class Width—Slide 2</vt:lpstr>
      <vt:lpstr>Determining Class Width—Slide 3</vt:lpstr>
      <vt:lpstr>Determining Class Width—Slide 4</vt:lpstr>
      <vt:lpstr>Determining Class Width—Slide 5</vt:lpstr>
      <vt:lpstr>Determining Class Width—Slide 6</vt:lpstr>
      <vt:lpstr>Determining Class Width—Slide 7</vt:lpstr>
      <vt:lpstr>Determining Class Width—Slide 8</vt:lpstr>
      <vt:lpstr>Relative Frequency Distribution—Slide 1</vt:lpstr>
      <vt:lpstr>Formula: Relative Frequency</vt:lpstr>
      <vt:lpstr>Relative Frequency Distribution—Slide 2</vt:lpstr>
      <vt:lpstr>Relative Frequency Distribution—Slide 3</vt:lpstr>
      <vt:lpstr>Cumulative Frequency Distribution—Slide 1</vt:lpstr>
      <vt:lpstr>Definition: Cumulative Frequency</vt:lpstr>
      <vt:lpstr>Cumulative Frequency Distribution—Slide 2</vt:lpstr>
      <vt:lpstr>Definition: Cumulative Relative Frequency</vt:lpstr>
      <vt:lpstr>Cumulative Relative Frequency—Slide 3</vt:lpstr>
      <vt:lpstr>Cumulative Relative Frequency—Slide 4</vt:lpstr>
      <vt:lpstr>Cumulative Relative Frequency—Slide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- 3.3 - Constructing Frequency Distributions for Quantitative Data</dc:title>
  <dc:creator>Hawkes Learning</dc:creator>
  <cp:lastModifiedBy>Sangeetha Pallikala</cp:lastModifiedBy>
  <cp:revision>178</cp:revision>
  <dcterms:created xsi:type="dcterms:W3CDTF">2013-04-26T14:43:13Z</dcterms:created>
  <dcterms:modified xsi:type="dcterms:W3CDTF">2025-09-15T06:05:13Z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