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9"/>
  </p:notesMasterIdLst>
  <p:handoutMasterIdLst>
    <p:handoutMasterId r:id="rId70"/>
  </p:handoutMasterIdLst>
  <p:sldIdLst>
    <p:sldId id="256" r:id="rId2"/>
    <p:sldId id="322" r:id="rId3"/>
    <p:sldId id="257" r:id="rId4"/>
    <p:sldId id="347" r:id="rId5"/>
    <p:sldId id="323" r:id="rId6"/>
    <p:sldId id="258" r:id="rId7"/>
    <p:sldId id="259" r:id="rId8"/>
    <p:sldId id="348" r:id="rId9"/>
    <p:sldId id="349" r:id="rId10"/>
    <p:sldId id="260" r:id="rId11"/>
    <p:sldId id="261" r:id="rId12"/>
    <p:sldId id="262" r:id="rId13"/>
    <p:sldId id="263" r:id="rId14"/>
    <p:sldId id="264" r:id="rId15"/>
    <p:sldId id="265" r:id="rId16"/>
    <p:sldId id="266" r:id="rId17"/>
    <p:sldId id="267" r:id="rId18"/>
    <p:sldId id="269" r:id="rId19"/>
    <p:sldId id="308" r:id="rId20"/>
    <p:sldId id="270" r:id="rId21"/>
    <p:sldId id="271" r:id="rId22"/>
    <p:sldId id="272" r:id="rId23"/>
    <p:sldId id="273" r:id="rId24"/>
    <p:sldId id="275" r:id="rId25"/>
    <p:sldId id="276" r:id="rId26"/>
    <p:sldId id="278" r:id="rId27"/>
    <p:sldId id="279" r:id="rId28"/>
    <p:sldId id="280" r:id="rId29"/>
    <p:sldId id="281" r:id="rId30"/>
    <p:sldId id="284" r:id="rId31"/>
    <p:sldId id="314" r:id="rId32"/>
    <p:sldId id="315" r:id="rId33"/>
    <p:sldId id="316" r:id="rId34"/>
    <p:sldId id="317" r:id="rId35"/>
    <p:sldId id="285" r:id="rId36"/>
    <p:sldId id="286" r:id="rId37"/>
    <p:sldId id="318" r:id="rId38"/>
    <p:sldId id="287" r:id="rId39"/>
    <p:sldId id="288" r:id="rId40"/>
    <p:sldId id="289" r:id="rId41"/>
    <p:sldId id="290" r:id="rId42"/>
    <p:sldId id="291" r:id="rId43"/>
    <p:sldId id="292" r:id="rId44"/>
    <p:sldId id="293" r:id="rId45"/>
    <p:sldId id="294" r:id="rId46"/>
    <p:sldId id="296" r:id="rId47"/>
    <p:sldId id="297" r:id="rId48"/>
    <p:sldId id="320" r:id="rId49"/>
    <p:sldId id="298" r:id="rId50"/>
    <p:sldId id="299" r:id="rId51"/>
    <p:sldId id="321" r:id="rId52"/>
    <p:sldId id="300" r:id="rId53"/>
    <p:sldId id="301" r:id="rId54"/>
    <p:sldId id="302" r:id="rId55"/>
    <p:sldId id="350" r:id="rId56"/>
    <p:sldId id="324" r:id="rId57"/>
    <p:sldId id="327" r:id="rId58"/>
    <p:sldId id="328" r:id="rId59"/>
    <p:sldId id="329" r:id="rId60"/>
    <p:sldId id="330" r:id="rId61"/>
    <p:sldId id="331" r:id="rId62"/>
    <p:sldId id="332" r:id="rId63"/>
    <p:sldId id="333" r:id="rId64"/>
    <p:sldId id="336" r:id="rId65"/>
    <p:sldId id="337" r:id="rId66"/>
    <p:sldId id="341" r:id="rId67"/>
    <p:sldId id="345" r:id="rId68"/>
  </p:sldIdLst>
  <p:sldSz cx="9144000" cy="6858000" type="screen4x3"/>
  <p:notesSz cx="6858000" cy="9144000"/>
  <p:embeddedFontLst>
    <p:embeddedFont>
      <p:font typeface="Cambria Math" panose="02040503050406030204" pitchFamily="18"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2D7D9F"/>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5" d="100"/>
          <a:sy n="105" d="100"/>
        </p:scale>
        <p:origin x="101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3.4</a:t>
            </a:r>
          </a:p>
        </p:txBody>
      </p:sp>
      <p:sp>
        <p:nvSpPr>
          <p:cNvPr id="2" name="Text Placeholder 1"/>
          <p:cNvSpPr>
            <a:spLocks noGrp="1"/>
          </p:cNvSpPr>
          <p:nvPr>
            <p:ph type="body" sz="quarter" idx="10"/>
          </p:nvPr>
        </p:nvSpPr>
        <p:spPr/>
        <p:txBody>
          <a:bodyPr/>
          <a:lstStyle/>
          <a:p>
            <a:pPr algn="ctr"/>
            <a:r>
              <a:rPr dirty="0"/>
              <a:t>Graphical Displays of </a:t>
            </a:r>
            <a:br>
              <a:rPr lang="en-US" dirty="0"/>
            </a:br>
            <a:r>
              <a:rPr dirty="0"/>
              <a:t>Quantitative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Histogram</a:t>
            </a:r>
            <a:r>
              <a:rPr lang="en-US" dirty="0"/>
              <a:t>—Slide 1</a:t>
            </a:r>
            <a:endParaRPr dirty="0"/>
          </a:p>
        </p:txBody>
      </p:sp>
      <p:sp>
        <p:nvSpPr>
          <p:cNvPr id="3" name="Text Placeholder 2"/>
          <p:cNvSpPr>
            <a:spLocks noGrp="1"/>
          </p:cNvSpPr>
          <p:nvPr>
            <p:ph type="body" sz="quarter" idx="10"/>
          </p:nvPr>
        </p:nvSpPr>
        <p:spPr>
          <a:xfrm>
            <a:off x="457200" y="1082078"/>
            <a:ext cx="8229600" cy="2804122"/>
          </a:xfrm>
        </p:spPr>
        <p:txBody>
          <a:bodyPr>
            <a:normAutofit/>
          </a:bodyPr>
          <a:lstStyle/>
          <a:p>
            <a:pPr marL="542925" indent="-542925" defTabSz="628650">
              <a:defRPr sz="2800"/>
            </a:pPr>
            <a:r>
              <a:rPr lang="en-US" dirty="0"/>
              <a:t>1.	</a:t>
            </a:r>
            <a:r>
              <a:rPr dirty="0"/>
              <a:t>​</a:t>
            </a:r>
            <a:r>
              <a:rPr sz="2800" dirty="0"/>
              <a:t>Determine the number of classes (or intervals) for the histogram. There isn't a rule of thumb for the number of classes to use, and most of the time the number of classes is determined by trial and error. However, a good starting point could be to use</a:t>
            </a:r>
          </a:p>
        </p:txBody>
      </p:sp>
      <p:pic>
        <p:nvPicPr>
          <p:cNvPr id="7" name="Picture 6" descr="Square root of n or cube root of 2n.">
            <a:extLst>
              <a:ext uri="{FF2B5EF4-FFF2-40B4-BE49-F238E27FC236}">
                <a16:creationId xmlns:a16="http://schemas.microsoft.com/office/drawing/2014/main" id="{D47A76B8-9CEB-8968-3DE6-4E2EC0EC5316}"/>
              </a:ext>
            </a:extLst>
          </p:cNvPr>
          <p:cNvPicPr>
            <a:picLocks noChangeAspect="1"/>
          </p:cNvPicPr>
          <p:nvPr/>
        </p:nvPicPr>
        <p:blipFill>
          <a:blip r:embed="rId2"/>
          <a:stretch>
            <a:fillRect/>
          </a:stretch>
        </p:blipFill>
        <p:spPr>
          <a:xfrm>
            <a:off x="1066800" y="3287217"/>
            <a:ext cx="1620000" cy="439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Histogram</a:t>
            </a:r>
            <a:r>
              <a:rPr lang="en-US" dirty="0"/>
              <a:t>—Slide 2</a:t>
            </a:r>
            <a:endParaRPr dirty="0"/>
          </a:p>
        </p:txBody>
      </p:sp>
      <p:sp>
        <p:nvSpPr>
          <p:cNvPr id="3" name="Text Placeholder 2"/>
          <p:cNvSpPr>
            <a:spLocks noGrp="1"/>
          </p:cNvSpPr>
          <p:nvPr>
            <p:ph type="body" sz="quarter" idx="10"/>
          </p:nvPr>
        </p:nvSpPr>
        <p:spPr>
          <a:xfrm>
            <a:off x="457200" y="1082078"/>
            <a:ext cx="8229600" cy="2727922"/>
          </a:xfrm>
        </p:spPr>
        <p:txBody>
          <a:bodyPr>
            <a:normAutofit/>
          </a:bodyPr>
          <a:lstStyle/>
          <a:p>
            <a:pPr marL="628650" indent="-628650" defTabSz="628650">
              <a:defRPr sz="2800"/>
            </a:pPr>
            <a:r>
              <a:rPr lang="en-US" sz="2800" dirty="0"/>
              <a:t>2.	</a:t>
            </a:r>
            <a:r>
              <a:rPr sz="2800" dirty="0"/>
              <a:t>Determine the largest and the smallest observations. Depending on the size of the data set, it may be a good idea to sort the observations from smallest to largest. This will also make it easier later when trying to determine the interval in which an observation falls.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Histogram</a:t>
            </a:r>
            <a:r>
              <a:rPr lang="en-US" dirty="0"/>
              <a:t>—Slide 3</a:t>
            </a:r>
            <a:endParaRPr dirty="0"/>
          </a:p>
        </p:txBody>
      </p:sp>
      <p:sp>
        <p:nvSpPr>
          <p:cNvPr id="3" name="Text Placeholder 2"/>
          <p:cNvSpPr>
            <a:spLocks noGrp="1"/>
          </p:cNvSpPr>
          <p:nvPr>
            <p:ph type="body" sz="quarter" idx="10"/>
          </p:nvPr>
        </p:nvSpPr>
        <p:spPr>
          <a:xfrm>
            <a:off x="457200" y="1082078"/>
            <a:ext cx="8229600" cy="4175722"/>
          </a:xfrm>
        </p:spPr>
        <p:txBody>
          <a:bodyPr>
            <a:normAutofit/>
          </a:bodyPr>
          <a:lstStyle/>
          <a:p>
            <a:pPr marL="628650" indent="-628650" defTabSz="628650">
              <a:defRPr sz="2800"/>
            </a:pPr>
            <a:r>
              <a:rPr lang="en-US" sz="2800" dirty="0"/>
              <a:t>3.	Calculate the difference between the smallest and largest observations by subtracting the smallest observation from the largest observation. (Note that this measure is called the range, which will be discussed further in a later Chapter 4.)</a:t>
            </a:r>
          </a:p>
          <a:p>
            <a:pPr marL="628650" indent="-628650">
              <a:tabLst>
                <a:tab pos="628650" algn="l"/>
              </a:tabLst>
              <a:defRPr sz="2800"/>
            </a:pPr>
            <a:r>
              <a:rPr lang="en-US" sz="2800" dirty="0"/>
              <a:t>4.	Calculate the class width, using the following formula.</a:t>
            </a:r>
            <a:endParaRPr dirty="0"/>
          </a:p>
        </p:txBody>
      </p:sp>
      <p:pic>
        <p:nvPicPr>
          <p:cNvPr id="5" name="Picture 4" descr="Class Width equals Largest Value minus Smallest Value all divided by Number of Classes">
            <a:extLst>
              <a:ext uri="{FF2B5EF4-FFF2-40B4-BE49-F238E27FC236}">
                <a16:creationId xmlns:a16="http://schemas.microsoft.com/office/drawing/2014/main" id="{B123D83A-B749-4A25-FD6F-FA0D8DBAB6AB}"/>
              </a:ext>
            </a:extLst>
          </p:cNvPr>
          <p:cNvPicPr>
            <a:picLocks noChangeAspect="1"/>
          </p:cNvPicPr>
          <p:nvPr/>
        </p:nvPicPr>
        <p:blipFill>
          <a:blip r:embed="rId2"/>
          <a:stretch>
            <a:fillRect/>
          </a:stretch>
        </p:blipFill>
        <p:spPr>
          <a:xfrm>
            <a:off x="1136819" y="4267202"/>
            <a:ext cx="6696000" cy="8420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Histogram</a:t>
            </a:r>
            <a:r>
              <a:rPr lang="en-US" dirty="0"/>
              <a:t>—Slide 4</a:t>
            </a:r>
            <a:endParaRPr dirty="0"/>
          </a:p>
        </p:txBody>
      </p:sp>
      <p:sp>
        <p:nvSpPr>
          <p:cNvPr id="3" name="Text Placeholder 2"/>
          <p:cNvSpPr>
            <a:spLocks noGrp="1"/>
          </p:cNvSpPr>
          <p:nvPr>
            <p:ph type="body" sz="quarter" idx="10"/>
          </p:nvPr>
        </p:nvSpPr>
        <p:spPr>
          <a:xfrm>
            <a:off x="457200" y="1082078"/>
            <a:ext cx="8229600" cy="4480522"/>
          </a:xfrm>
        </p:spPr>
        <p:txBody>
          <a:bodyPr>
            <a:normAutofit/>
          </a:bodyPr>
          <a:lstStyle/>
          <a:p>
            <a:pPr marL="628650" indent="-628650">
              <a:tabLst>
                <a:tab pos="628650" algn="l"/>
              </a:tabLst>
              <a:defRPr sz="2800"/>
            </a:pPr>
            <a:r>
              <a:rPr lang="en-US" dirty="0"/>
              <a:t>5.	​</a:t>
            </a:r>
            <a:r>
              <a:rPr lang="en-US" sz="2800" dirty="0"/>
              <a:t>Calculate the limits of the class intervals. Choose a starting value for the histogram such that the smallest observation will fall into your first class interval given the class width calculated in the previous step. Each subsequent interval can be found by adding the class width to the lower and upper class limits of the first class. The class intervals should be such that the first interval contains the smallest observation and the last interval contains the largest observation.</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Histogram</a:t>
            </a:r>
            <a:r>
              <a:rPr lang="en-US" dirty="0"/>
              <a:t>—Slide 5</a:t>
            </a:r>
            <a:endParaRPr dirty="0"/>
          </a:p>
        </p:txBody>
      </p:sp>
      <p:sp>
        <p:nvSpPr>
          <p:cNvPr id="3" name="Text Placeholder 2"/>
          <p:cNvSpPr>
            <a:spLocks noGrp="1"/>
          </p:cNvSpPr>
          <p:nvPr>
            <p:ph type="body" sz="quarter" idx="10"/>
          </p:nvPr>
        </p:nvSpPr>
        <p:spPr>
          <a:xfrm>
            <a:off x="457200" y="1082078"/>
            <a:ext cx="8229600" cy="3718522"/>
          </a:xfrm>
        </p:spPr>
        <p:txBody>
          <a:bodyPr>
            <a:normAutofit/>
          </a:bodyPr>
          <a:lstStyle/>
          <a:p>
            <a:pPr marL="628650" indent="-628650" defTabSz="628650">
              <a:defRPr sz="2800"/>
            </a:pPr>
            <a:r>
              <a:rPr lang="en-US" sz="2800" dirty="0"/>
              <a:t>6.	</a:t>
            </a:r>
            <a:r>
              <a:rPr sz="2800" dirty="0"/>
              <a:t>Tally each observation to determine in which interval it should fall. This will give you the class frequency (denoted by</a:t>
            </a:r>
            <a:r>
              <a:rPr lang="en-US" sz="2800" dirty="0"/>
              <a:t> </a:t>
            </a:r>
            <a:r>
              <a:rPr lang="en-US" sz="2800" i="1" dirty="0"/>
              <a:t>f</a:t>
            </a:r>
            <a:r>
              <a:rPr lang="en-US" sz="1050" dirty="0"/>
              <a:t> </a:t>
            </a:r>
            <a:r>
              <a:rPr lang="en-US" sz="2800" i="1" baseline="-25000" dirty="0"/>
              <a:t>i</a:t>
            </a:r>
            <a:r>
              <a:rPr sz="2800" dirty="0"/>
              <a:t>). which is the number of observations in each interval.</a:t>
            </a:r>
          </a:p>
          <a:p>
            <a:pPr marL="628650" indent="-628650" defTabSz="628650">
              <a:defRPr sz="2800"/>
            </a:pPr>
            <a:r>
              <a:rPr lang="en-US" sz="2800" dirty="0"/>
              <a:t>7.	</a:t>
            </a:r>
            <a:r>
              <a:rPr sz="2800" dirty="0"/>
              <a:t>All of the information for a histogram can be displayed in a frequency distribution table or a relative frequency distribution table, as can be seen in the following example.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Histogram</a:t>
            </a:r>
            <a:r>
              <a:rPr lang="en-US" dirty="0"/>
              <a:t>—Slide 6</a:t>
            </a:r>
            <a:endParaRPr dirty="0"/>
          </a:p>
        </p:txBody>
      </p:sp>
      <p:sp>
        <p:nvSpPr>
          <p:cNvPr id="3" name="Text Placeholder 2"/>
          <p:cNvSpPr>
            <a:spLocks noGrp="1"/>
          </p:cNvSpPr>
          <p:nvPr>
            <p:ph type="body" sz="quarter" idx="10"/>
          </p:nvPr>
        </p:nvSpPr>
        <p:spPr>
          <a:xfrm>
            <a:off x="457200" y="1082078"/>
            <a:ext cx="8229600" cy="2346922"/>
          </a:xfrm>
        </p:spPr>
        <p:txBody>
          <a:bodyPr>
            <a:normAutofit/>
          </a:bodyPr>
          <a:lstStyle/>
          <a:p>
            <a:pPr marL="628650" indent="-628650" defTabSz="628650">
              <a:defRPr sz="2800"/>
            </a:pPr>
            <a:r>
              <a:rPr lang="en-US" sz="2800" dirty="0"/>
              <a:t>8.	</a:t>
            </a:r>
            <a:r>
              <a:rPr sz="2800" dirty="0"/>
              <a:t>Construct the histogram with the lower class limits on the horizontal axis and the frequency (or relative frequency) on the vertical axis. The heights of the bars will represent the class frequencies (or relative frequencies)</a:t>
            </a:r>
            <a:r>
              <a:rPr lang="en-US" dirty="0"/>
              <a:t>.</a:t>
            </a: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1</a:t>
            </a:r>
            <a:r>
              <a:rPr dirty="0"/>
              <a:t>: Creating a Relative Frequency Distribution of Aptitude Scores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Suppose you are given a random sample of </a:t>
            </a:r>
            <a:r>
              <a:rPr sz="2800" dirty="0">
                <a:latin typeface="Cambria Math"/>
              </a:rPr>
              <a:t>28</a:t>
            </a:r>
            <a:r>
              <a:rPr sz="2800" dirty="0"/>
              <a:t> applicants who took an examination designed to measure their aptitude for a job in sales. The following scores (measured in percentages) were obtained. Note that the observations are already sorted from smallest to largest.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2</a:t>
            </a:r>
            <a:endParaRPr dirty="0"/>
          </a:p>
        </p:txBody>
      </p:sp>
      <p:sp>
        <p:nvSpPr>
          <p:cNvPr id="6" name="TextBox 5">
            <a:extLst>
              <a:ext uri="{FF2B5EF4-FFF2-40B4-BE49-F238E27FC236}">
                <a16:creationId xmlns:a16="http://schemas.microsoft.com/office/drawing/2014/main" id="{63E5DDEB-8314-3EB0-02D4-3BF77C3AD7A4}"/>
              </a:ext>
            </a:extLst>
          </p:cNvPr>
          <p:cNvSpPr txBox="1"/>
          <p:nvPr/>
        </p:nvSpPr>
        <p:spPr>
          <a:xfrm>
            <a:off x="3109913" y="1115005"/>
            <a:ext cx="2924174" cy="369332"/>
          </a:xfrm>
          <a:prstGeom prst="rect">
            <a:avLst/>
          </a:prstGeom>
          <a:noFill/>
        </p:spPr>
        <p:txBody>
          <a:bodyPr wrap="square">
            <a:spAutoFit/>
          </a:bodyPr>
          <a:lstStyle/>
          <a:p>
            <a:r>
              <a:rPr kumimoji="0" lang="en-IN" sz="1800" b="0" i="0" u="none" strike="noStrike" kern="1200" cap="none" spc="0" normalizeH="0" baseline="0" noProof="0" dirty="0">
                <a:ln>
                  <a:noFill/>
                </a:ln>
                <a:solidFill>
                  <a:srgbClr val="366092"/>
                </a:solidFill>
                <a:effectLst/>
                <a:uLnTx/>
                <a:uFillTx/>
                <a:latin typeface="Calibri"/>
                <a:ea typeface="+mn-ea"/>
                <a:cs typeface="+mn-cs"/>
              </a:rPr>
              <a:t>Table 1 – Aptitude Scores (%)</a:t>
            </a:r>
            <a:endParaRPr lang="en-IN" dirty="0"/>
          </a:p>
        </p:txBody>
      </p:sp>
      <p:graphicFrame>
        <p:nvGraphicFramePr>
          <p:cNvPr id="3" name="Table Placeholder 2" descr="This table, titled Aptitude Scores %, displays a set of percentage scores from an aptitude test. It consists of 4 rows and 7 columns, presenting a total of 32 scores ranging from 38% to 88%.&#10;Row 1: 38, 49, 53, 56, 58, 58, 60,&#10;Row 2: 62, 66, 67, 69, 69, 71, 74,&#10;Row 3: 75, 76, 77, 77, 77, 78, 78,&#10;Row 4: 81, 82, 83, 84, 87, 88, 88.&#10;The data can be used to assess distribution, central tendency mean, median, and variation in test performance."/>
          <p:cNvGraphicFramePr>
            <a:graphicFrameLocks noGrp="1"/>
          </p:cNvGraphicFramePr>
          <p:nvPr>
            <p:ph type="tbl" sz="quarter" idx="10"/>
            <p:extLst>
              <p:ext uri="{D42A27DB-BD31-4B8C-83A1-F6EECF244321}">
                <p14:modId xmlns:p14="http://schemas.microsoft.com/office/powerpoint/2010/main" val="2684346564"/>
              </p:ext>
            </p:extLst>
          </p:nvPr>
        </p:nvGraphicFramePr>
        <p:xfrm>
          <a:off x="457200" y="1524000"/>
          <a:ext cx="8229600" cy="1483360"/>
        </p:xfrm>
        <a:graphic>
          <a:graphicData uri="http://schemas.openxmlformats.org/drawingml/2006/table">
            <a:tbl>
              <a:tblPr firstRow="1" bandRow="1">
                <a:tableStyleId>{2D5ABB26-0587-4C30-8999-92F81FD0307C}</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370840">
                <a:tc>
                  <a:txBody>
                    <a:bodyPr/>
                    <a:lstStyle/>
                    <a:p>
                      <a:pPr algn="ctr"/>
                      <a:r>
                        <a:rPr sz="1400" dirty="0">
                          <a:latin typeface="Cambria Math"/>
                        </a:rPr>
                        <a:t>38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49</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53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56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58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58</a:t>
                      </a:r>
                    </a:p>
                  </a:txBody>
                  <a:tcPr>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60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1400">
                          <a:latin typeface="Cambria Math"/>
                        </a:rPr>
                        <a:t>62</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66</a:t>
                      </a:r>
                    </a:p>
                  </a:txBody>
                  <a:tcPr/>
                </a:tc>
                <a:tc>
                  <a:txBody>
                    <a:bodyPr/>
                    <a:lstStyle/>
                    <a:p>
                      <a:pPr algn="ctr"/>
                      <a:r>
                        <a:rPr sz="1400">
                          <a:latin typeface="Cambria Math"/>
                        </a:rPr>
                        <a:t>67</a:t>
                      </a:r>
                    </a:p>
                  </a:txBody>
                  <a:tcPr/>
                </a:tc>
                <a:tc>
                  <a:txBody>
                    <a:bodyPr/>
                    <a:lstStyle/>
                    <a:p>
                      <a:pPr algn="ctr"/>
                      <a:r>
                        <a:rPr sz="1400">
                          <a:latin typeface="Cambria Math"/>
                        </a:rPr>
                        <a:t>69</a:t>
                      </a:r>
                    </a:p>
                  </a:txBody>
                  <a:tcPr/>
                </a:tc>
                <a:tc>
                  <a:txBody>
                    <a:bodyPr/>
                    <a:lstStyle/>
                    <a:p>
                      <a:pPr algn="ctr"/>
                      <a:r>
                        <a:rPr sz="1400">
                          <a:latin typeface="Cambria Math"/>
                        </a:rPr>
                        <a:t>69</a:t>
                      </a:r>
                    </a:p>
                  </a:txBody>
                  <a:tcPr/>
                </a:tc>
                <a:tc>
                  <a:txBody>
                    <a:bodyPr/>
                    <a:lstStyle/>
                    <a:p>
                      <a:pPr algn="ctr"/>
                      <a:r>
                        <a:rPr sz="1400">
                          <a:latin typeface="Cambria Math"/>
                        </a:rPr>
                        <a:t>71</a:t>
                      </a:r>
                    </a:p>
                  </a:txBody>
                  <a:tcPr/>
                </a:tc>
                <a:tc>
                  <a:txBody>
                    <a:bodyPr/>
                    <a:lstStyle/>
                    <a:p>
                      <a:pPr algn="ctr"/>
                      <a:r>
                        <a:rPr sz="1400">
                          <a:latin typeface="Cambria Math"/>
                        </a:rPr>
                        <a:t>74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1400">
                          <a:latin typeface="Cambria Math"/>
                        </a:rPr>
                        <a:t>75</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76</a:t>
                      </a:r>
                    </a:p>
                  </a:txBody>
                  <a:tcPr/>
                </a:tc>
                <a:tc>
                  <a:txBody>
                    <a:bodyPr/>
                    <a:lstStyle/>
                    <a:p>
                      <a:pPr algn="ctr"/>
                      <a:r>
                        <a:rPr sz="1400" dirty="0">
                          <a:latin typeface="Cambria Math"/>
                        </a:rPr>
                        <a:t>77</a:t>
                      </a:r>
                    </a:p>
                  </a:txBody>
                  <a:tcPr/>
                </a:tc>
                <a:tc>
                  <a:txBody>
                    <a:bodyPr/>
                    <a:lstStyle/>
                    <a:p>
                      <a:pPr algn="ctr"/>
                      <a:r>
                        <a:rPr sz="1400">
                          <a:latin typeface="Cambria Math"/>
                        </a:rPr>
                        <a:t>77</a:t>
                      </a:r>
                    </a:p>
                  </a:txBody>
                  <a:tcPr/>
                </a:tc>
                <a:tc>
                  <a:txBody>
                    <a:bodyPr/>
                    <a:lstStyle/>
                    <a:p>
                      <a:pPr algn="ctr"/>
                      <a:r>
                        <a:rPr sz="1400" dirty="0">
                          <a:latin typeface="Cambria Math"/>
                        </a:rPr>
                        <a:t>77</a:t>
                      </a:r>
                    </a:p>
                  </a:txBody>
                  <a:tcPr/>
                </a:tc>
                <a:tc>
                  <a:txBody>
                    <a:bodyPr/>
                    <a:lstStyle/>
                    <a:p>
                      <a:pPr algn="ctr"/>
                      <a:r>
                        <a:rPr sz="1400">
                          <a:latin typeface="Cambria Math"/>
                        </a:rPr>
                        <a:t>78</a:t>
                      </a:r>
                    </a:p>
                  </a:txBody>
                  <a:tcPr/>
                </a:tc>
                <a:tc>
                  <a:txBody>
                    <a:bodyPr/>
                    <a:lstStyle/>
                    <a:p>
                      <a:pPr algn="ctr"/>
                      <a:r>
                        <a:rPr sz="1400">
                          <a:latin typeface="Cambria Math"/>
                        </a:rPr>
                        <a:t>78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sz="1400">
                          <a:latin typeface="Cambria Math"/>
                        </a:rPr>
                        <a:t>81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82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84</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87</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88</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88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 Placeholder 2">
            <a:extLst>
              <a:ext uri="{FF2B5EF4-FFF2-40B4-BE49-F238E27FC236}">
                <a16:creationId xmlns:a16="http://schemas.microsoft.com/office/drawing/2014/main" id="{BA9E1734-1354-4E80-92E4-C8A97B0E8095}"/>
              </a:ext>
            </a:extLst>
          </p:cNvPr>
          <p:cNvSpPr txBox="1">
            <a:spLocks/>
          </p:cNvSpPr>
          <p:nvPr/>
        </p:nvSpPr>
        <p:spPr>
          <a:xfrm>
            <a:off x="457200" y="3086688"/>
            <a:ext cx="8229600" cy="1483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Construct a relative frequency distribution table for the test scores using </a:t>
            </a:r>
            <a:r>
              <a:rPr lang="en-US" dirty="0">
                <a:latin typeface="Cambria Math"/>
              </a:rPr>
              <a:t>6</a:t>
            </a:r>
            <a:r>
              <a:rPr lang="en-US" dirty="0"/>
              <a:t> class intervals, and construct a histogram.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3</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To solve this problem, we will work through the 8-step procedure for constructing a histogram.</a:t>
            </a:r>
          </a:p>
          <a:p>
            <a:pPr marL="447675" indent="-447675" defTabSz="447675">
              <a:defRPr sz="2800"/>
            </a:pPr>
            <a:r>
              <a:rPr lang="en-US" sz="2800" dirty="0"/>
              <a:t>1.	</a:t>
            </a:r>
            <a:r>
              <a:rPr sz="2800" dirty="0"/>
              <a:t>First, we need to determine the number of classes for the histogram. We are given that we want to construct a histogram using </a:t>
            </a:r>
            <a:r>
              <a:rPr sz="2800" dirty="0">
                <a:latin typeface="Cambria Math"/>
              </a:rPr>
              <a:t>6</a:t>
            </a:r>
            <a:r>
              <a:rPr sz="2800" dirty="0"/>
              <a:t> intervals, so there will be </a:t>
            </a:r>
            <a:r>
              <a:rPr sz="2800" dirty="0">
                <a:latin typeface="Cambria Math"/>
              </a:rPr>
              <a:t>6</a:t>
            </a:r>
            <a:r>
              <a:rPr sz="2800" dirty="0"/>
              <a:t> classes.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36A6-CC0C-4792-9FF5-F2F562E0C34D}"/>
              </a:ext>
            </a:extLst>
          </p:cNvPr>
          <p:cNvSpPr>
            <a:spLocks noGrp="1"/>
          </p:cNvSpPr>
          <p:nvPr>
            <p:ph type="title"/>
          </p:nvPr>
        </p:nvSpPr>
        <p:spPr/>
        <p:txBody>
          <a:bodyPr/>
          <a:lstStyle/>
          <a:p>
            <a:r>
              <a:rPr lang="en-US" dirty="0"/>
              <a:t>Example 1: Creating a Relative Frequency Distribution of Aptitude Scores—Slide 4</a:t>
            </a:r>
            <a:endParaRPr lang="en-IN" dirty="0"/>
          </a:p>
        </p:txBody>
      </p:sp>
      <p:sp>
        <p:nvSpPr>
          <p:cNvPr id="3" name="Text Placeholder 2">
            <a:extLst>
              <a:ext uri="{FF2B5EF4-FFF2-40B4-BE49-F238E27FC236}">
                <a16:creationId xmlns:a16="http://schemas.microsoft.com/office/drawing/2014/main" id="{0C66443A-DF9E-4DED-873B-97A3BDC484F9}"/>
              </a:ext>
            </a:extLst>
          </p:cNvPr>
          <p:cNvSpPr>
            <a:spLocks noGrp="1"/>
          </p:cNvSpPr>
          <p:nvPr>
            <p:ph type="body" sz="quarter" idx="10"/>
          </p:nvPr>
        </p:nvSpPr>
        <p:spPr/>
        <p:txBody>
          <a:bodyPr/>
          <a:lstStyle/>
          <a:p>
            <a:pPr marL="447675" indent="-447675" defTabSz="542925">
              <a:defRPr sz="2800"/>
            </a:pPr>
            <a:r>
              <a:rPr lang="en-US" dirty="0"/>
              <a:t>2.	​</a:t>
            </a:r>
            <a:r>
              <a:rPr lang="en-US" sz="2800" dirty="0"/>
              <a:t>The second step is to identify the largest and the smallest observations in the data set. This is relatively straightforward in this case since the data are ordered from smallest to largest. From the data in Table 1, the smallest test score is </a:t>
            </a:r>
            <a:r>
              <a:rPr lang="en-US" sz="2800" dirty="0">
                <a:latin typeface="Cambria Math"/>
              </a:rPr>
              <a:t>38</a:t>
            </a:r>
            <a:r>
              <a:rPr lang="en-US" sz="2800" dirty="0"/>
              <a:t> and the largest score is </a:t>
            </a:r>
            <a:r>
              <a:rPr lang="en-US" sz="2800" dirty="0">
                <a:latin typeface="Cambria Math"/>
              </a:rPr>
              <a:t>88</a:t>
            </a:r>
            <a:r>
              <a:rPr lang="en-US" sz="2800" dirty="0"/>
              <a:t>.</a:t>
            </a:r>
            <a:endParaRPr lang="en-IN" dirty="0"/>
          </a:p>
        </p:txBody>
      </p:sp>
    </p:spTree>
    <p:extLst>
      <p:ext uri="{BB962C8B-B14F-4D97-AF65-F5344CB8AC3E}">
        <p14:creationId xmlns:p14="http://schemas.microsoft.com/office/powerpoint/2010/main" val="326485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Histogram</a:t>
            </a:r>
            <a:r>
              <a:rPr lang="en-US" dirty="0"/>
              <a:t>—Slide 1</a:t>
            </a:r>
            <a:endParaRPr dirty="0"/>
          </a:p>
        </p:txBody>
      </p:sp>
      <p:sp>
        <p:nvSpPr>
          <p:cNvPr id="3" name="Text Placeholder 2"/>
          <p:cNvSpPr>
            <a:spLocks noGrp="1"/>
          </p:cNvSpPr>
          <p:nvPr>
            <p:ph type="body" sz="quarter" idx="10"/>
          </p:nvPr>
        </p:nvSpPr>
        <p:spPr/>
        <p:txBody>
          <a:bodyPr>
            <a:normAutofit fontScale="92500" lnSpcReduction="10000"/>
          </a:bodyPr>
          <a:lstStyle/>
          <a:p>
            <a:pPr algn="just"/>
            <a:r>
              <a:rPr lang="en-US" dirty="0"/>
              <a:t>A histogram is a common graphical method that reveals the distribution of the data. Histograms are often constructed based on frequency distributions of quantitative data. Histograms look similar to bar graphs but are used to analyze quantitative data rather than qualitative data. </a:t>
            </a:r>
          </a:p>
          <a:p>
            <a:pPr algn="just"/>
            <a:r>
              <a:rPr lang="en-US" dirty="0"/>
              <a:t>Each of the classes in the frequency distribution is represented by a vertical bar whose height is proportional to the frequency of the interval. The horizontal boundaries of each vertical bar correspond to the class boundaries. Once the frequency distribution has been calculated, all the information necessary for plotting a histogram is available. In Figure 1, the histogram is created from the frequency distribution of the revenue data in Table 2.</a:t>
            </a:r>
            <a:endParaRPr dirty="0"/>
          </a:p>
        </p:txBody>
      </p:sp>
    </p:spTree>
    <p:extLst>
      <p:ext uri="{BB962C8B-B14F-4D97-AF65-F5344CB8AC3E}">
        <p14:creationId xmlns:p14="http://schemas.microsoft.com/office/powerpoint/2010/main" val="9405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5</a:t>
            </a:r>
            <a:endParaRPr dirty="0"/>
          </a:p>
        </p:txBody>
      </p:sp>
      <p:sp>
        <p:nvSpPr>
          <p:cNvPr id="3" name="Text Placeholder 2"/>
          <p:cNvSpPr>
            <a:spLocks noGrp="1"/>
          </p:cNvSpPr>
          <p:nvPr>
            <p:ph type="body" sz="quarter" idx="10"/>
          </p:nvPr>
        </p:nvSpPr>
        <p:spPr/>
        <p:txBody>
          <a:bodyPr>
            <a:normAutofit/>
          </a:bodyPr>
          <a:lstStyle/>
          <a:p>
            <a:pPr marL="447675" indent="-447675" defTabSz="542925">
              <a:defRPr sz="2800"/>
            </a:pPr>
            <a:r>
              <a:rPr lang="en-US" sz="2800" dirty="0"/>
              <a:t>3.	</a:t>
            </a:r>
            <a:r>
              <a:rPr sz="2800" dirty="0"/>
              <a:t>Next, we need to calculate the difference between the smallest and the largest observations. Subtracting the smallest score from the largest score, we have the following.</a:t>
            </a:r>
            <a:endParaRPr lang="en-US" sz="2800" dirty="0"/>
          </a:p>
          <a:p>
            <a:pPr algn="ctr">
              <a:defRPr sz="2800"/>
            </a:pPr>
            <a:r>
              <a:rPr lang="en-IN" dirty="0"/>
              <a:t>Largest Score </a:t>
            </a:r>
            <a:r>
              <a:rPr lang="en-IN" dirty="0">
                <a:latin typeface="Calibri" panose="020F0502020204030204" pitchFamily="34" charset="0"/>
                <a:ea typeface="Calibri" panose="020F0502020204030204" pitchFamily="34" charset="0"/>
                <a:cs typeface="Calibri" panose="020F0502020204030204" pitchFamily="34" charset="0"/>
              </a:rPr>
              <a:t>−</a:t>
            </a:r>
            <a:r>
              <a:rPr lang="en-IN" dirty="0"/>
              <a:t> Smallest Score = 88 </a:t>
            </a:r>
            <a:r>
              <a:rPr lang="en-IN" dirty="0">
                <a:latin typeface="Calibri" panose="020F0502020204030204" pitchFamily="34" charset="0"/>
                <a:ea typeface="Calibri" panose="020F0502020204030204" pitchFamily="34" charset="0"/>
                <a:cs typeface="Calibri" panose="020F0502020204030204" pitchFamily="34" charset="0"/>
              </a:rPr>
              <a:t>−</a:t>
            </a:r>
            <a:r>
              <a:rPr lang="en-IN" dirty="0"/>
              <a:t> 38 = 50</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6</a:t>
            </a:r>
            <a:endParaRPr dirty="0"/>
          </a:p>
        </p:txBody>
      </p:sp>
      <p:sp>
        <p:nvSpPr>
          <p:cNvPr id="3" name="Text Placeholder 2"/>
          <p:cNvSpPr>
            <a:spLocks noGrp="1"/>
          </p:cNvSpPr>
          <p:nvPr>
            <p:ph type="body" sz="quarter" idx="10"/>
          </p:nvPr>
        </p:nvSpPr>
        <p:spPr/>
        <p:txBody>
          <a:bodyPr>
            <a:normAutofit/>
          </a:bodyPr>
          <a:lstStyle/>
          <a:p>
            <a:pPr marL="542925" indent="-542925" defTabSz="542925">
              <a:defRPr sz="2800"/>
            </a:pPr>
            <a:r>
              <a:rPr lang="en-US" sz="2800" dirty="0"/>
              <a:t>4.	</a:t>
            </a:r>
            <a:r>
              <a:rPr sz="2800" dirty="0"/>
              <a:t>Now we need to calculate the class width. Given that the difference between the largest and smallest scores is </a:t>
            </a:r>
            <a:r>
              <a:rPr sz="2800" dirty="0">
                <a:latin typeface="Cambria Math"/>
              </a:rPr>
              <a:t>50</a:t>
            </a:r>
            <a:r>
              <a:rPr sz="2800" dirty="0"/>
              <a:t>, we have the following.</a:t>
            </a:r>
          </a:p>
        </p:txBody>
      </p:sp>
      <p:pic>
        <p:nvPicPr>
          <p:cNvPr id="7" name="Picture 6" descr="Class Width equals Largest Score minus Smallest Score all divided by Number of Classes equals 50 divided by 6 approximately equals to 8.33.">
            <a:extLst>
              <a:ext uri="{FF2B5EF4-FFF2-40B4-BE49-F238E27FC236}">
                <a16:creationId xmlns:a16="http://schemas.microsoft.com/office/drawing/2014/main" id="{374DD7E2-9C42-D0D0-CC4A-43BF871AA6B9}"/>
              </a:ext>
            </a:extLst>
          </p:cNvPr>
          <p:cNvPicPr>
            <a:picLocks noChangeAspect="1"/>
          </p:cNvPicPr>
          <p:nvPr/>
        </p:nvPicPr>
        <p:blipFill>
          <a:blip r:embed="rId2"/>
          <a:stretch>
            <a:fillRect/>
          </a:stretch>
        </p:blipFill>
        <p:spPr>
          <a:xfrm>
            <a:off x="1032723" y="2689950"/>
            <a:ext cx="7078554" cy="720000"/>
          </a:xfrm>
          <a:prstGeom prst="rect">
            <a:avLst/>
          </a:prstGeom>
        </p:spPr>
      </p:pic>
      <p:sp>
        <p:nvSpPr>
          <p:cNvPr id="9" name="TextBox 8">
            <a:extLst>
              <a:ext uri="{FF2B5EF4-FFF2-40B4-BE49-F238E27FC236}">
                <a16:creationId xmlns:a16="http://schemas.microsoft.com/office/drawing/2014/main" id="{F52C9B7C-A0D8-D2A3-DF33-F8160E85D22A}"/>
              </a:ext>
            </a:extLst>
          </p:cNvPr>
          <p:cNvSpPr txBox="1"/>
          <p:nvPr/>
        </p:nvSpPr>
        <p:spPr>
          <a:xfrm>
            <a:off x="990600" y="3581400"/>
            <a:ext cx="7444740" cy="1815882"/>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​For simplicity, if the class width is not an integer we round up to the next largest integer. Thus, we will use a class width of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9</a:t>
            </a:r>
            <a:r>
              <a:rPr kumimoji="0" lang="en-US" sz="2800" b="0" i="0" u="none" strike="noStrike" kern="1200" cap="none" spc="0" normalizeH="0" baseline="0" noProof="0" dirty="0">
                <a:ln>
                  <a:noFill/>
                </a:ln>
                <a:solidFill>
                  <a:srgbClr val="366092"/>
                </a:solidFill>
                <a:effectLst/>
                <a:uLnTx/>
                <a:uFillTx/>
                <a:latin typeface="Calibri"/>
                <a:ea typeface="+mn-ea"/>
                <a:cs typeface="+mn-cs"/>
              </a:rPr>
              <a:t> when constructing the histogram.</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7</a:t>
            </a:r>
            <a:endParaRPr dirty="0"/>
          </a:p>
        </p:txBody>
      </p:sp>
      <p:sp>
        <p:nvSpPr>
          <p:cNvPr id="3" name="Text Placeholder 2"/>
          <p:cNvSpPr>
            <a:spLocks noGrp="1"/>
          </p:cNvSpPr>
          <p:nvPr>
            <p:ph type="body" sz="quarter" idx="10"/>
          </p:nvPr>
        </p:nvSpPr>
        <p:spPr/>
        <p:txBody>
          <a:bodyPr>
            <a:normAutofit fontScale="92500"/>
          </a:bodyPr>
          <a:lstStyle/>
          <a:p>
            <a:pPr marL="447675" indent="-447675" defTabSz="542925">
              <a:defRPr sz="2800"/>
            </a:pPr>
            <a:r>
              <a:rPr lang="en-US" dirty="0"/>
              <a:t>5.	</a:t>
            </a:r>
            <a:r>
              <a:rPr dirty="0"/>
              <a:t>​</a:t>
            </a:r>
            <a:r>
              <a:rPr sz="2800" dirty="0"/>
              <a:t>The next step is to construct the class intervals. In general, we can use the smallest data value, a smaller value, or </a:t>
            </a:r>
            <a:r>
              <a:rPr sz="2800" dirty="0">
                <a:latin typeface="Cambria Math"/>
              </a:rPr>
              <a:t>0</a:t>
            </a:r>
            <a:r>
              <a:rPr sz="2800" dirty="0"/>
              <a:t> as the lower limit of the first class. Again, judgment is required in setting up the first interval so that the first interval includes the smallest observation. The lower limit of the first class interval will not be </a:t>
            </a:r>
            <a:r>
              <a:rPr sz="2800" dirty="0">
                <a:latin typeface="Cambria Math"/>
              </a:rPr>
              <a:t>0</a:t>
            </a:r>
            <a:r>
              <a:rPr sz="2800" dirty="0"/>
              <a:t> in this case, since the smallest score, </a:t>
            </a:r>
            <a:r>
              <a:rPr sz="2800" dirty="0">
                <a:latin typeface="Cambria Math"/>
              </a:rPr>
              <a:t>38</a:t>
            </a:r>
            <a:r>
              <a:rPr sz="2800" dirty="0"/>
              <a:t>, is much larger than the class width. Therefore, since the smallest observation is </a:t>
            </a:r>
            <a:r>
              <a:rPr sz="2800" dirty="0">
                <a:latin typeface="Cambria Math"/>
              </a:rPr>
              <a:t>38</a:t>
            </a:r>
            <a:r>
              <a:rPr sz="2800" dirty="0"/>
              <a:t>, we will arbitrarily use </a:t>
            </a:r>
            <a:r>
              <a:rPr sz="2800" dirty="0">
                <a:latin typeface="Cambria Math"/>
              </a:rPr>
              <a:t>36</a:t>
            </a:r>
            <a:r>
              <a:rPr sz="2800" dirty="0"/>
              <a:t> as the lower limit of the first class interval. So, the first interval is</a:t>
            </a:r>
            <a:br>
              <a:rPr lang="en-US" sz="2800" dirty="0"/>
            </a:br>
            <a:r>
              <a:rPr sz="2800" dirty="0"/>
              <a:t>36 </a:t>
            </a:r>
            <a:r>
              <a:rPr lang="en-IN" sz="2800" dirty="0">
                <a:latin typeface="Calibri" panose="020F0502020204030204" pitchFamily="34" charset="0"/>
                <a:ea typeface="Calibri" panose="020F0502020204030204" pitchFamily="34" charset="0"/>
                <a:cs typeface="Calibri" panose="020F0502020204030204" pitchFamily="34" charset="0"/>
              </a:rPr>
              <a:t>−</a:t>
            </a:r>
            <a:r>
              <a:rPr sz="2800" dirty="0"/>
              <a:t> 44, the second is</a:t>
            </a:r>
            <a:r>
              <a:rPr lang="en-US" sz="2800" dirty="0"/>
              <a:t> 45 </a:t>
            </a:r>
            <a:r>
              <a:rPr lang="en-IN" dirty="0">
                <a:latin typeface="Calibri" panose="020F0502020204030204" pitchFamily="34" charset="0"/>
                <a:ea typeface="Calibri" panose="020F0502020204030204" pitchFamily="34" charset="0"/>
                <a:cs typeface="Calibri" panose="020F0502020204030204" pitchFamily="34" charset="0"/>
              </a:rPr>
              <a:t>−</a:t>
            </a:r>
            <a:r>
              <a:rPr lang="en-US" sz="2800" dirty="0"/>
              <a:t> 53</a:t>
            </a:r>
            <a:r>
              <a:rPr lang="en-IN" sz="2800" dirty="0"/>
              <a:t>,</a:t>
            </a:r>
            <a:r>
              <a:rPr sz="2800" dirty="0"/>
              <a:t> and so on. Thus, the class limits are determined to be the following.</a:t>
            </a:r>
            <a:r>
              <a:rPr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8</a:t>
            </a:r>
            <a:endParaRPr dirty="0"/>
          </a:p>
        </p:txBody>
      </p:sp>
      <p:sp>
        <p:nvSpPr>
          <p:cNvPr id="5" name="TextBox 4">
            <a:extLst>
              <a:ext uri="{FF2B5EF4-FFF2-40B4-BE49-F238E27FC236}">
                <a16:creationId xmlns:a16="http://schemas.microsoft.com/office/drawing/2014/main" id="{89B135A6-B827-C6F8-25E7-F1DDB6651AEE}"/>
              </a:ext>
            </a:extLst>
          </p:cNvPr>
          <p:cNvSpPr txBox="1"/>
          <p:nvPr/>
        </p:nvSpPr>
        <p:spPr>
          <a:xfrm>
            <a:off x="3477418" y="1215628"/>
            <a:ext cx="2189163"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2 – Class Limits</a:t>
            </a:r>
            <a:endParaRPr lang="en-IN" dirty="0">
              <a:solidFill>
                <a:srgbClr val="366092"/>
              </a:solidFill>
            </a:endParaRPr>
          </a:p>
        </p:txBody>
      </p:sp>
      <p:graphicFrame>
        <p:nvGraphicFramePr>
          <p:cNvPr id="3" name="Table Placeholder 2" descr="This table, titled Class Limits, displays grouped intervals for organizing data, corresponding to the aptitude scores. It contains 6 rows with single column entries, each representing a class range.&#10;The class intervals are as follows:&#10;36 to 44,&#10;45 to 53,&#10;54 to 62,&#10;63 to 71,&#10;72 to 80,&#10;81 to 89"/>
          <p:cNvGraphicFramePr>
            <a:graphicFrameLocks noGrp="1"/>
          </p:cNvGraphicFramePr>
          <p:nvPr>
            <p:ph type="tbl" sz="quarter" idx="10"/>
            <p:extLst>
              <p:ext uri="{D42A27DB-BD31-4B8C-83A1-F6EECF244321}">
                <p14:modId xmlns:p14="http://schemas.microsoft.com/office/powerpoint/2010/main" val="2768350923"/>
              </p:ext>
            </p:extLst>
          </p:nvPr>
        </p:nvGraphicFramePr>
        <p:xfrm>
          <a:off x="2667000" y="1584960"/>
          <a:ext cx="3886200" cy="22250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20000"/>
                    </a:ext>
                  </a:extLst>
                </a:gridCol>
              </a:tblGrid>
              <a:tr h="370840">
                <a:tc>
                  <a:txBody>
                    <a:bodyPr/>
                    <a:lstStyle/>
                    <a:p>
                      <a:pPr algn="ctr"/>
                      <a:r>
                        <a:rPr sz="1800" dirty="0"/>
                        <a:t>36 – 44</a:t>
                      </a:r>
                      <a:endParaRPr sz="1800" dirty="0">
                        <a:latin typeface="Cambria Math"/>
                      </a:endParaRPr>
                    </a:p>
                  </a:txBody>
                  <a:tcPr/>
                </a:tc>
                <a:extLst>
                  <a:ext uri="{0D108BD9-81ED-4DB2-BD59-A6C34878D82A}">
                    <a16:rowId xmlns:a16="http://schemas.microsoft.com/office/drawing/2014/main" val="10001"/>
                  </a:ext>
                </a:extLst>
              </a:tr>
              <a:tr h="370840">
                <a:tc>
                  <a:txBody>
                    <a:bodyPr/>
                    <a:lstStyle/>
                    <a:p>
                      <a:pPr algn="ctr"/>
                      <a:r>
                        <a:rPr sz="1800" dirty="0"/>
                        <a:t>45 – 53</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r>
                        <a:rPr sz="1800" dirty="0"/>
                        <a:t>54 – 62</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r>
                        <a:rPr sz="1800"/>
                        <a:t>63 – 71</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72 – 80</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81 – 89</a:t>
                      </a:r>
                      <a:endParaRPr sz="1800" dirty="0">
                        <a:latin typeface="Cambria Math"/>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9</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6.	</a:t>
            </a:r>
            <a:r>
              <a:rPr sz="2800" dirty="0"/>
              <a:t>Tally each observation to determine the interval in which each observation falls. Remember that the observation falls in the interval if it is greater than or equal to the lower class limit and less than or</a:t>
            </a:r>
            <a:r>
              <a:rPr lang="en-IN" sz="2800" dirty="0"/>
              <a:t> </a:t>
            </a:r>
            <a:r>
              <a:rPr sz="2800" dirty="0"/>
              <a:t>equal to the upper class limit. This gives you the</a:t>
            </a:r>
            <a:r>
              <a:rPr lang="en-IN" sz="2800" dirty="0"/>
              <a:t> </a:t>
            </a:r>
            <a:r>
              <a:rPr sz="2800" dirty="0"/>
              <a:t>class frequencies, as seen in Table 3.</a:t>
            </a:r>
            <a:r>
              <a:rPr lang="en-IN"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10</a:t>
            </a:r>
            <a:endParaRPr dirty="0"/>
          </a:p>
        </p:txBody>
      </p:sp>
      <p:sp>
        <p:nvSpPr>
          <p:cNvPr id="5" name="TextBox 4">
            <a:extLst>
              <a:ext uri="{FF2B5EF4-FFF2-40B4-BE49-F238E27FC236}">
                <a16:creationId xmlns:a16="http://schemas.microsoft.com/office/drawing/2014/main" id="{1663DB05-CD52-3B1F-3F13-CCC0BFE363BF}"/>
              </a:ext>
            </a:extLst>
          </p:cNvPr>
          <p:cNvSpPr txBox="1"/>
          <p:nvPr/>
        </p:nvSpPr>
        <p:spPr>
          <a:xfrm>
            <a:off x="3181350" y="1225788"/>
            <a:ext cx="278130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3 – Class Frequencies</a:t>
            </a:r>
            <a:endParaRPr lang="en-IN" dirty="0">
              <a:solidFill>
                <a:srgbClr val="366092"/>
              </a:solidFill>
            </a:endParaRPr>
          </a:p>
        </p:txBody>
      </p:sp>
      <p:graphicFrame>
        <p:nvGraphicFramePr>
          <p:cNvPr id="3" name="Table Placeholder 2" descr="This table, titled Class Frequencies, presents the number of data values falling within each class interval and their frequencies. It includes 2 columns: Class and Frequency, with 6 rows representing score ranges.&#10;The class 36 to 44 has 1 data point.&#10;45 to 53 contains 2 scores.&#10;Both 54 to 62 and 63 to 71 have 5 scores each.&#10;The 72 to 80 class has the highest frequency with 8 scores.&#10;81 to 89 follows closely with 7 scores."/>
          <p:cNvGraphicFramePr>
            <a:graphicFrameLocks noGrp="1"/>
          </p:cNvGraphicFramePr>
          <p:nvPr>
            <p:ph type="tbl" sz="quarter" idx="10"/>
            <p:extLst>
              <p:ext uri="{D42A27DB-BD31-4B8C-83A1-F6EECF244321}">
                <p14:modId xmlns:p14="http://schemas.microsoft.com/office/powerpoint/2010/main" val="2437388074"/>
              </p:ext>
            </p:extLst>
          </p:nvPr>
        </p:nvGraphicFramePr>
        <p:xfrm>
          <a:off x="457200" y="1595120"/>
          <a:ext cx="82296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Class</a:t>
                      </a:r>
                    </a:p>
                  </a:txBody>
                  <a:tcPr/>
                </a:tc>
                <a:tc>
                  <a:txBody>
                    <a:bodyPr/>
                    <a:lstStyle/>
                    <a:p>
                      <a:pPr algn="ctr">
                        <a:defRPr sz="1800" b="1"/>
                      </a:pPr>
                      <a:r>
                        <a:rPr dirty="0"/>
                        <a:t>Frequency</a:t>
                      </a:r>
                    </a:p>
                  </a:txBody>
                  <a:tcPr/>
                </a:tc>
                <a:extLst>
                  <a:ext uri="{0D108BD9-81ED-4DB2-BD59-A6C34878D82A}">
                    <a16:rowId xmlns:a16="http://schemas.microsoft.com/office/drawing/2014/main" val="10001"/>
                  </a:ext>
                </a:extLst>
              </a:tr>
              <a:tr h="370840">
                <a:tc>
                  <a:txBody>
                    <a:bodyPr/>
                    <a:lstStyle/>
                    <a:p>
                      <a:pPr algn="ctr"/>
                      <a:r>
                        <a:rPr sz="1800"/>
                        <a:t>36 – 44</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dirty="0"/>
                        <a:t>45 – 53</a:t>
                      </a:r>
                      <a:endParaRPr sz="1800" dirty="0">
                        <a:latin typeface="Cambria Math"/>
                      </a:endParaRPr>
                    </a:p>
                  </a:txBody>
                  <a:tcPr/>
                </a:tc>
                <a:tc>
                  <a:txBody>
                    <a:bodyPr/>
                    <a:lstStyle/>
                    <a:p>
                      <a:pPr algn="ctr"/>
                      <a:r>
                        <a:rPr sz="1800" dirty="0"/>
                        <a:t>2</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r>
                        <a:rPr sz="1800"/>
                        <a:t>54 – 62</a:t>
                      </a:r>
                      <a:endParaRPr sz="1800">
                        <a:latin typeface="Cambria Math"/>
                      </a:endParaRPr>
                    </a:p>
                  </a:txBody>
                  <a:tcPr/>
                </a:tc>
                <a:tc>
                  <a:txBody>
                    <a:bodyPr/>
                    <a:lstStyle/>
                    <a:p>
                      <a:pPr algn="ctr"/>
                      <a:r>
                        <a:rPr sz="1800"/>
                        <a:t>5</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63 – 71</a:t>
                      </a:r>
                      <a:endParaRPr sz="1800">
                        <a:latin typeface="Cambria Math"/>
                      </a:endParaRPr>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sz="1800"/>
                        <a:t>72 – 80</a:t>
                      </a:r>
                      <a:endParaRPr sz="1800">
                        <a:latin typeface="Cambria Math"/>
                      </a:endParaRP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r>
                        <a:rPr sz="1800"/>
                        <a:t>81 – 89</a:t>
                      </a:r>
                      <a:endParaRPr sz="1800">
                        <a:latin typeface="Cambria Math"/>
                      </a:endParaRPr>
                    </a:p>
                  </a:txBody>
                  <a:tcPr/>
                </a:tc>
                <a:tc>
                  <a:txBody>
                    <a:bodyPr/>
                    <a:lstStyle/>
                    <a:p>
                      <a:pPr algn="ctr"/>
                      <a:r>
                        <a:rPr sz="1800" dirty="0"/>
                        <a:t>7</a:t>
                      </a:r>
                      <a:endParaRPr sz="1800" dirty="0">
                        <a:latin typeface="Cambria Math"/>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11</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rabicPeriod" startAt="7"/>
              <a:defRPr sz="2800"/>
            </a:pPr>
            <a:r>
              <a:rPr dirty="0"/>
              <a:t>​</a:t>
            </a:r>
            <a:r>
              <a:rPr sz="2800" dirty="0"/>
              <a:t>The relative frequency distribution table (Table 4) provides a summary of the data and allows the</a:t>
            </a:r>
            <a:r>
              <a:rPr lang="en-IN" sz="2800" dirty="0"/>
              <a:t> </a:t>
            </a:r>
            <a:r>
              <a:rPr sz="2800" dirty="0"/>
              <a:t>histogram to be constructed.</a:t>
            </a:r>
            <a:r>
              <a:rPr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12</a:t>
            </a:r>
            <a:endParaRPr dirty="0"/>
          </a:p>
        </p:txBody>
      </p:sp>
      <p:sp>
        <p:nvSpPr>
          <p:cNvPr id="5" name="TextBox 4">
            <a:extLst>
              <a:ext uri="{FF2B5EF4-FFF2-40B4-BE49-F238E27FC236}">
                <a16:creationId xmlns:a16="http://schemas.microsoft.com/office/drawing/2014/main" id="{3DEACA45-7B95-50B9-8467-2021967BAE39}"/>
              </a:ext>
            </a:extLst>
          </p:cNvPr>
          <p:cNvSpPr txBox="1"/>
          <p:nvPr/>
        </p:nvSpPr>
        <p:spPr>
          <a:xfrm>
            <a:off x="2519362" y="1159748"/>
            <a:ext cx="4105276"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4 – Relative Frequency Distribution</a:t>
            </a:r>
            <a:endParaRPr lang="en-IN" dirty="0">
              <a:solidFill>
                <a:srgbClr val="366092"/>
              </a:solidFill>
            </a:endParaRPr>
          </a:p>
        </p:txBody>
      </p:sp>
      <mc:AlternateContent xmlns:mc="http://schemas.openxmlformats.org/markup-compatibility/2006" xmlns:a14="http://schemas.microsoft.com/office/drawing/2010/main">
        <mc:Choice Requires="a14">
          <p:graphicFrame>
            <p:nvGraphicFramePr>
              <p:cNvPr id="3" name="Table Placeholder 2" descr="This table, Relative Frequency Distribution, presents the proportion of values falling within specific class limits for aptitude scores. It contains 3 columns: Class Limits, Frequency f subscript ᵢ, and Relative Frequency, along with a total row at the bottom.&#10;The 36 to 44 range has a frequency of 1 and a relative frequency of 0.0357.&#10;45 to 53 has frequency of 2 and a relative frequency of 0.0714.&#10;54 to 62 and 63 to 71 each contain frequency of 5 with a relative frequency of 0.1786.&#10;The 72 to 80 class contains frequency of 8 and has the highest relative frequency at 0.2857.&#10;81 to 89 follows with frequency of 7, with a relative frequency of 0.2500.&#10;The total frequency is 28, and the relative frequencies sum to 1.0000, confirming a complete distribution. The table shows that the majority of scores fall within the 72 to 89 range.&#10;"/>
              <p:cNvGraphicFramePr>
                <a:graphicFrameLocks noGrp="1"/>
              </p:cNvGraphicFramePr>
              <p:nvPr>
                <p:ph type="tbl" sz="quarter" idx="10"/>
                <p:extLst>
                  <p:ext uri="{D42A27DB-BD31-4B8C-83A1-F6EECF244321}">
                    <p14:modId xmlns:p14="http://schemas.microsoft.com/office/powerpoint/2010/main" val="3223100026"/>
                  </p:ext>
                </p:extLst>
              </p:nvPr>
            </p:nvGraphicFramePr>
            <p:xfrm>
              <a:off x="457200" y="1529080"/>
              <a:ext cx="8229600" cy="296672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Class Limits</a:t>
                          </a:r>
                        </a:p>
                      </a:txBody>
                      <a:tcPr/>
                    </a:tc>
                    <a:tc>
                      <a:txBody>
                        <a:bodyPr/>
                        <a:lstStyle/>
                        <a:p>
                          <a:pPr algn="ctr">
                            <a:defRPr sz="1800" b="1"/>
                          </a:pPr>
                          <a:r>
                            <a:rPr sz="1800" dirty="0"/>
                            <a:t>Frequency (</a:t>
                          </a:r>
                          <a14:m>
                            <m:oMath xmlns:m="http://schemas.openxmlformats.org/officeDocument/2006/math">
                              <m:r>
                                <a:rPr sz="1800">
                                  <a:latin typeface="Cambria Math" panose="02040503050406030204" pitchFamily="18" charset="0"/>
                                </a:rPr>
                                <m:t>𝑓</m:t>
                              </m:r>
                            </m:oMath>
                          </a14:m>
                          <a:r>
                            <a:rPr sz="1800" i="1" baseline="-25000" dirty="0"/>
                            <a:t>i</a:t>
                          </a:r>
                          <a:r>
                            <a:rPr sz="1800" dirty="0"/>
                            <a:t>)</a:t>
                          </a:r>
                        </a:p>
                      </a:txBody>
                      <a:tcPr/>
                    </a:tc>
                    <a:tc>
                      <a:txBody>
                        <a:bodyPr/>
                        <a:lstStyle/>
                        <a:p>
                          <a:pPr algn="ctr">
                            <a:defRPr sz="1800" b="1"/>
                          </a:pPr>
                          <a:r>
                            <a:rPr dirty="0"/>
                            <a:t>Relative Frequency</a:t>
                          </a:r>
                        </a:p>
                      </a:txBody>
                      <a:tcPr/>
                    </a:tc>
                    <a:extLst>
                      <a:ext uri="{0D108BD9-81ED-4DB2-BD59-A6C34878D82A}">
                        <a16:rowId xmlns:a16="http://schemas.microsoft.com/office/drawing/2014/main" val="10001"/>
                      </a:ext>
                    </a:extLst>
                  </a:tr>
                  <a:tr h="370840">
                    <a:tc>
                      <a:txBody>
                        <a:bodyPr/>
                        <a:lstStyle/>
                        <a:p>
                          <a:pPr algn="ctr"/>
                          <a:r>
                            <a:rPr sz="1800"/>
                            <a:t>36 – 44</a:t>
                          </a:r>
                          <a:endParaRPr sz="1800">
                            <a:latin typeface="Cambria Math"/>
                          </a:endParaRPr>
                        </a:p>
                      </a:txBody>
                      <a:tcPr/>
                    </a:tc>
                    <a:tc>
                      <a:txBody>
                        <a:bodyPr/>
                        <a:lstStyle/>
                        <a:p>
                          <a:pPr algn="ctr"/>
                          <a:r>
                            <a:rPr sz="1800" dirty="0"/>
                            <a:t>1</a:t>
                          </a:r>
                          <a:endParaRPr sz="1800" dirty="0">
                            <a:latin typeface="Cambria Math"/>
                          </a:endParaRPr>
                        </a:p>
                      </a:txBody>
                      <a:tcPr/>
                    </a:tc>
                    <a:tc>
                      <a:txBody>
                        <a:bodyPr/>
                        <a:lstStyle/>
                        <a:p>
                          <a:pPr algn="ctr"/>
                          <a:r>
                            <a:rPr sz="1800"/>
                            <a:t>0.0357</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45 – 53</a:t>
                          </a:r>
                          <a:endParaRPr sz="1800">
                            <a:latin typeface="Cambria Math"/>
                          </a:endParaRPr>
                        </a:p>
                      </a:txBody>
                      <a:tcPr/>
                    </a:tc>
                    <a:tc>
                      <a:txBody>
                        <a:bodyPr/>
                        <a:lstStyle/>
                        <a:p>
                          <a:pPr algn="ctr"/>
                          <a:r>
                            <a:rPr sz="1800"/>
                            <a:t>2</a:t>
                          </a:r>
                          <a:endParaRPr sz="1800">
                            <a:latin typeface="Cambria Math"/>
                          </a:endParaRPr>
                        </a:p>
                      </a:txBody>
                      <a:tcPr/>
                    </a:tc>
                    <a:tc>
                      <a:txBody>
                        <a:bodyPr/>
                        <a:lstStyle/>
                        <a:p>
                          <a:pPr algn="ctr"/>
                          <a:r>
                            <a:rPr sz="1800"/>
                            <a:t>0.0714</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54 – 62</a:t>
                          </a:r>
                          <a:endParaRPr sz="1800">
                            <a:latin typeface="Cambria Math"/>
                          </a:endParaRPr>
                        </a:p>
                      </a:txBody>
                      <a:tcPr/>
                    </a:tc>
                    <a:tc>
                      <a:txBody>
                        <a:bodyPr/>
                        <a:lstStyle/>
                        <a:p>
                          <a:pPr algn="ctr"/>
                          <a:r>
                            <a:rPr sz="1800" dirty="0"/>
                            <a:t>5</a:t>
                          </a:r>
                          <a:endParaRPr sz="1800" dirty="0">
                            <a:latin typeface="Cambria Math"/>
                          </a:endParaRPr>
                        </a:p>
                      </a:txBody>
                      <a:tcPr/>
                    </a:tc>
                    <a:tc>
                      <a:txBody>
                        <a:bodyPr/>
                        <a:lstStyle/>
                        <a:p>
                          <a:pPr algn="ctr"/>
                          <a:r>
                            <a:rPr sz="1800"/>
                            <a:t>0.1786</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63 – 71</a:t>
                          </a:r>
                          <a:endParaRPr sz="1800">
                            <a:latin typeface="Cambria Math"/>
                          </a:endParaRPr>
                        </a:p>
                      </a:txBody>
                      <a:tcPr/>
                    </a:tc>
                    <a:tc>
                      <a:txBody>
                        <a:bodyPr/>
                        <a:lstStyle/>
                        <a:p>
                          <a:pPr algn="ctr"/>
                          <a:r>
                            <a:rPr sz="1800"/>
                            <a:t>5</a:t>
                          </a:r>
                          <a:endParaRPr sz="1800">
                            <a:latin typeface="Cambria Math"/>
                          </a:endParaRPr>
                        </a:p>
                      </a:txBody>
                      <a:tcPr/>
                    </a:tc>
                    <a:tc>
                      <a:txBody>
                        <a:bodyPr/>
                        <a:lstStyle/>
                        <a:p>
                          <a:pPr algn="ctr"/>
                          <a:r>
                            <a:rPr sz="1800"/>
                            <a:t>0.1786</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72 – 80</a:t>
                          </a:r>
                          <a:endParaRPr sz="1800">
                            <a:latin typeface="Cambria Math"/>
                          </a:endParaRPr>
                        </a:p>
                      </a:txBody>
                      <a:tcPr/>
                    </a:tc>
                    <a:tc>
                      <a:txBody>
                        <a:bodyPr/>
                        <a:lstStyle/>
                        <a:p>
                          <a:pPr algn="ctr"/>
                          <a:r>
                            <a:rPr sz="1800" dirty="0"/>
                            <a:t>8</a:t>
                          </a:r>
                          <a:endParaRPr sz="1800" dirty="0">
                            <a:latin typeface="Cambria Math"/>
                          </a:endParaRPr>
                        </a:p>
                      </a:txBody>
                      <a:tcPr/>
                    </a:tc>
                    <a:tc>
                      <a:txBody>
                        <a:bodyPr/>
                        <a:lstStyle/>
                        <a:p>
                          <a:pPr algn="ctr"/>
                          <a:r>
                            <a:rPr sz="1800"/>
                            <a:t>0.2857</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r>
                            <a:rPr sz="1800"/>
                            <a:t>81 – 89</a:t>
                          </a:r>
                          <a:endParaRPr sz="1800">
                            <a:latin typeface="Cambria Math"/>
                          </a:endParaRPr>
                        </a:p>
                      </a:txBody>
                      <a:tcPr/>
                    </a:tc>
                    <a:tc>
                      <a:txBody>
                        <a:bodyPr/>
                        <a:lstStyle/>
                        <a:p>
                          <a:pPr algn="ctr"/>
                          <a:r>
                            <a:rPr sz="1800"/>
                            <a:t>7</a:t>
                          </a:r>
                          <a:endParaRPr sz="1800">
                            <a:latin typeface="Cambria Math"/>
                          </a:endParaRPr>
                        </a:p>
                      </a:txBody>
                      <a:tcPr/>
                    </a:tc>
                    <a:tc>
                      <a:txBody>
                        <a:bodyPr/>
                        <a:lstStyle/>
                        <a:p>
                          <a:pPr algn="ctr"/>
                          <a:r>
                            <a:rPr sz="1800"/>
                            <a:t>0.2500</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defRPr sz="1800" b="1"/>
                          </a:pPr>
                          <a:r>
                            <a:t>Total</a:t>
                          </a:r>
                        </a:p>
                      </a:txBody>
                      <a:tcPr/>
                    </a:tc>
                    <a:tc>
                      <a:txBody>
                        <a:bodyPr/>
                        <a:lstStyle/>
                        <a:p>
                          <a:pPr algn="ctr"/>
                          <a:r>
                            <a:rPr sz="1800" b="1"/>
                            <a:t>28</a:t>
                          </a:r>
                          <a:endParaRPr sz="1800" b="1">
                            <a:latin typeface="Cambria Math"/>
                          </a:endParaRPr>
                        </a:p>
                      </a:txBody>
                      <a:tcPr/>
                    </a:tc>
                    <a:tc>
                      <a:txBody>
                        <a:bodyPr/>
                        <a:lstStyle/>
                        <a:p>
                          <a:pPr algn="ctr"/>
                          <a:r>
                            <a:rPr sz="1800" b="1" dirty="0"/>
                            <a:t>1.0000</a:t>
                          </a:r>
                          <a:endParaRPr sz="1800" b="1"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is table, Relative Frequency Distribution, presents the proportion of values falling within specific class limits for aptitude scores. It contains 3 columns: Class Limits, Frequency f subscript ᵢ, and Relative Frequency, along with a total row at the bottom.&#10;The 36 to 44 range has a frequency of 1 and a relative frequency of 0.0357.&#10;45 to 53 has frequency of 2 and a relative frequency of 0.0714.&#10;54 to 62 and 63 to 71 each contain frequency of 5 with a relative frequency of 0.1786.&#10;The 72 to 80 class contains frequency of 8 and has the highest relative frequency at 0.2857.&#10;81 to 89 follows with frequency of 7, with a relative frequency of 0.2500.&#10;The total frequency is 28, and the relative frequencies sum to 1.0000, confirming a complete distribution. The table shows that the majority of scores fall within the 72 to 89 range.&#10;"/>
              <p:cNvGraphicFramePr>
                <a:graphicFrameLocks noGrp="1"/>
              </p:cNvGraphicFramePr>
              <p:nvPr>
                <p:ph type="tbl" sz="quarter" idx="10"/>
                <p:extLst>
                  <p:ext uri="{D42A27DB-BD31-4B8C-83A1-F6EECF244321}">
                    <p14:modId xmlns:p14="http://schemas.microsoft.com/office/powerpoint/2010/main" val="3223100026"/>
                  </p:ext>
                </p:extLst>
              </p:nvPr>
            </p:nvGraphicFramePr>
            <p:xfrm>
              <a:off x="457200" y="1529080"/>
              <a:ext cx="8229600" cy="296672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Class Limits</a:t>
                          </a:r>
                        </a:p>
                      </a:txBody>
                      <a:tcPr/>
                    </a:tc>
                    <a:tc>
                      <a:txBody>
                        <a:bodyPr/>
                        <a:lstStyle/>
                        <a:p>
                          <a:endParaRPr lang="en-US"/>
                        </a:p>
                      </a:txBody>
                      <a:tcPr>
                        <a:blipFill>
                          <a:blip r:embed="rId2"/>
                          <a:stretch>
                            <a:fillRect l="-100444" t="-8197" r="-100667" b="-724590"/>
                          </a:stretch>
                        </a:blipFill>
                      </a:tcPr>
                    </a:tc>
                    <a:tc>
                      <a:txBody>
                        <a:bodyPr/>
                        <a:lstStyle/>
                        <a:p>
                          <a:pPr algn="ctr">
                            <a:defRPr sz="1800" b="1"/>
                          </a:pPr>
                          <a:r>
                            <a:rPr dirty="0"/>
                            <a:t>Relative Frequency</a:t>
                          </a:r>
                        </a:p>
                      </a:txBody>
                      <a:tcPr/>
                    </a:tc>
                    <a:extLst>
                      <a:ext uri="{0D108BD9-81ED-4DB2-BD59-A6C34878D82A}">
                        <a16:rowId xmlns:a16="http://schemas.microsoft.com/office/drawing/2014/main" val="10001"/>
                      </a:ext>
                    </a:extLst>
                  </a:tr>
                  <a:tr h="370840">
                    <a:tc>
                      <a:txBody>
                        <a:bodyPr/>
                        <a:lstStyle/>
                        <a:p>
                          <a:pPr algn="ctr"/>
                          <a:r>
                            <a:rPr sz="1800"/>
                            <a:t>36 – 44</a:t>
                          </a:r>
                          <a:endParaRPr sz="1800">
                            <a:latin typeface="Cambria Math"/>
                          </a:endParaRPr>
                        </a:p>
                      </a:txBody>
                      <a:tcPr/>
                    </a:tc>
                    <a:tc>
                      <a:txBody>
                        <a:bodyPr/>
                        <a:lstStyle/>
                        <a:p>
                          <a:pPr algn="ctr"/>
                          <a:r>
                            <a:rPr sz="1800" dirty="0"/>
                            <a:t>1</a:t>
                          </a:r>
                          <a:endParaRPr sz="1800" dirty="0">
                            <a:latin typeface="Cambria Math"/>
                          </a:endParaRPr>
                        </a:p>
                      </a:txBody>
                      <a:tcPr/>
                    </a:tc>
                    <a:tc>
                      <a:txBody>
                        <a:bodyPr/>
                        <a:lstStyle/>
                        <a:p>
                          <a:pPr algn="ctr"/>
                          <a:r>
                            <a:rPr sz="1800"/>
                            <a:t>0.0357</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45 – 53</a:t>
                          </a:r>
                          <a:endParaRPr sz="1800">
                            <a:latin typeface="Cambria Math"/>
                          </a:endParaRPr>
                        </a:p>
                      </a:txBody>
                      <a:tcPr/>
                    </a:tc>
                    <a:tc>
                      <a:txBody>
                        <a:bodyPr/>
                        <a:lstStyle/>
                        <a:p>
                          <a:pPr algn="ctr"/>
                          <a:r>
                            <a:rPr sz="1800"/>
                            <a:t>2</a:t>
                          </a:r>
                          <a:endParaRPr sz="1800">
                            <a:latin typeface="Cambria Math"/>
                          </a:endParaRPr>
                        </a:p>
                      </a:txBody>
                      <a:tcPr/>
                    </a:tc>
                    <a:tc>
                      <a:txBody>
                        <a:bodyPr/>
                        <a:lstStyle/>
                        <a:p>
                          <a:pPr algn="ctr"/>
                          <a:r>
                            <a:rPr sz="1800"/>
                            <a:t>0.0714</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54 – 62</a:t>
                          </a:r>
                          <a:endParaRPr sz="1800">
                            <a:latin typeface="Cambria Math"/>
                          </a:endParaRPr>
                        </a:p>
                      </a:txBody>
                      <a:tcPr/>
                    </a:tc>
                    <a:tc>
                      <a:txBody>
                        <a:bodyPr/>
                        <a:lstStyle/>
                        <a:p>
                          <a:pPr algn="ctr"/>
                          <a:r>
                            <a:rPr sz="1800"/>
                            <a:t>5</a:t>
                          </a:r>
                          <a:endParaRPr sz="1800">
                            <a:latin typeface="Cambria Math"/>
                          </a:endParaRPr>
                        </a:p>
                      </a:txBody>
                      <a:tcPr/>
                    </a:tc>
                    <a:tc>
                      <a:txBody>
                        <a:bodyPr/>
                        <a:lstStyle/>
                        <a:p>
                          <a:pPr algn="ctr"/>
                          <a:r>
                            <a:rPr sz="1800"/>
                            <a:t>0.1786</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63 – 71</a:t>
                          </a:r>
                          <a:endParaRPr sz="1800">
                            <a:latin typeface="Cambria Math"/>
                          </a:endParaRPr>
                        </a:p>
                      </a:txBody>
                      <a:tcPr/>
                    </a:tc>
                    <a:tc>
                      <a:txBody>
                        <a:bodyPr/>
                        <a:lstStyle/>
                        <a:p>
                          <a:pPr algn="ctr"/>
                          <a:r>
                            <a:rPr sz="1800"/>
                            <a:t>5</a:t>
                          </a:r>
                          <a:endParaRPr sz="1800">
                            <a:latin typeface="Cambria Math"/>
                          </a:endParaRPr>
                        </a:p>
                      </a:txBody>
                      <a:tcPr/>
                    </a:tc>
                    <a:tc>
                      <a:txBody>
                        <a:bodyPr/>
                        <a:lstStyle/>
                        <a:p>
                          <a:pPr algn="ctr"/>
                          <a:r>
                            <a:rPr sz="1800"/>
                            <a:t>0.1786</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72 – 80</a:t>
                          </a:r>
                          <a:endParaRPr sz="1800">
                            <a:latin typeface="Cambria Math"/>
                          </a:endParaRPr>
                        </a:p>
                      </a:txBody>
                      <a:tcPr/>
                    </a:tc>
                    <a:tc>
                      <a:txBody>
                        <a:bodyPr/>
                        <a:lstStyle/>
                        <a:p>
                          <a:pPr algn="ctr"/>
                          <a:r>
                            <a:rPr sz="1800" dirty="0"/>
                            <a:t>8</a:t>
                          </a:r>
                          <a:endParaRPr sz="1800" dirty="0">
                            <a:latin typeface="Cambria Math"/>
                          </a:endParaRPr>
                        </a:p>
                      </a:txBody>
                      <a:tcPr/>
                    </a:tc>
                    <a:tc>
                      <a:txBody>
                        <a:bodyPr/>
                        <a:lstStyle/>
                        <a:p>
                          <a:pPr algn="ctr"/>
                          <a:r>
                            <a:rPr sz="1800"/>
                            <a:t>0.2857</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r>
                            <a:rPr sz="1800"/>
                            <a:t>81 – 89</a:t>
                          </a:r>
                          <a:endParaRPr sz="1800">
                            <a:latin typeface="Cambria Math"/>
                          </a:endParaRPr>
                        </a:p>
                      </a:txBody>
                      <a:tcPr/>
                    </a:tc>
                    <a:tc>
                      <a:txBody>
                        <a:bodyPr/>
                        <a:lstStyle/>
                        <a:p>
                          <a:pPr algn="ctr"/>
                          <a:r>
                            <a:rPr sz="1800"/>
                            <a:t>7</a:t>
                          </a:r>
                          <a:endParaRPr sz="1800">
                            <a:latin typeface="Cambria Math"/>
                          </a:endParaRPr>
                        </a:p>
                      </a:txBody>
                      <a:tcPr/>
                    </a:tc>
                    <a:tc>
                      <a:txBody>
                        <a:bodyPr/>
                        <a:lstStyle/>
                        <a:p>
                          <a:pPr algn="ctr"/>
                          <a:r>
                            <a:rPr sz="1800"/>
                            <a:t>0.2500</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defRPr sz="1800" b="1"/>
                          </a:pPr>
                          <a:r>
                            <a:t>Total</a:t>
                          </a:r>
                        </a:p>
                      </a:txBody>
                      <a:tcPr/>
                    </a:tc>
                    <a:tc>
                      <a:txBody>
                        <a:bodyPr/>
                        <a:lstStyle/>
                        <a:p>
                          <a:pPr algn="ctr"/>
                          <a:r>
                            <a:rPr sz="1800" b="1"/>
                            <a:t>28</a:t>
                          </a:r>
                          <a:endParaRPr sz="1800" b="1">
                            <a:latin typeface="Cambria Math"/>
                          </a:endParaRPr>
                        </a:p>
                      </a:txBody>
                      <a:tcPr/>
                    </a:tc>
                    <a:tc>
                      <a:txBody>
                        <a:bodyPr/>
                        <a:lstStyle/>
                        <a:p>
                          <a:pPr algn="ctr"/>
                          <a:r>
                            <a:rPr sz="1800" b="1" dirty="0"/>
                            <a:t>1.0000</a:t>
                          </a:r>
                          <a:endParaRPr sz="1800" b="1"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13</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Keep in mind that the sum of the frequency column should be </a:t>
            </a:r>
            <a:r>
              <a:rPr lang="en-US" sz="2800" i="1" dirty="0"/>
              <a:t>n</a:t>
            </a:r>
            <a:r>
              <a:rPr sz="2800" dirty="0"/>
              <a:t>, the total number of observations. Also, the sum of the relative frequency column should be equal to </a:t>
            </a:r>
            <a:r>
              <a:rPr sz="2800" dirty="0">
                <a:latin typeface="Cambria Math"/>
              </a:rPr>
              <a:t>1</a:t>
            </a:r>
            <a:r>
              <a:rPr sz="2800" dirty="0"/>
              <a:t>. If the sum of the relative frequency column is different from </a:t>
            </a:r>
            <a:r>
              <a:rPr sz="2800" dirty="0">
                <a:latin typeface="Cambria Math"/>
              </a:rPr>
              <a:t>1</a:t>
            </a:r>
            <a:r>
              <a:rPr sz="2800" dirty="0"/>
              <a:t>, but fairly close, it is likely due to rounding.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Creating a Relative Frequency Distribution of Aptitude Scores</a:t>
            </a:r>
            <a:r>
              <a:rPr lang="en-US" dirty="0"/>
              <a:t>—Slide 14</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8.	</a:t>
            </a:r>
            <a:r>
              <a:rPr sz="2800" dirty="0"/>
              <a:t>Finally, construct the histogram.</a:t>
            </a:r>
            <a:r>
              <a:rPr dirty="0"/>
              <a:t>​</a:t>
            </a:r>
          </a:p>
        </p:txBody>
      </p:sp>
      <p:pic>
        <p:nvPicPr>
          <p:cNvPr id="4" name="Content Placeholder 4" descr="The horizontal axis of the histogram is titled Aptitude Score (%) and has class boundaries ranging from 36 to 90 in increments of 9. The vertical axis is titled Frequency and has a scale of 0 to 9 in increments of 1. The frequencies of the bars correspond to the frequencies in the table and are from left to right: 1, 2, 5, 5, 8, and 7.">
            <a:extLst>
              <a:ext uri="{FF2B5EF4-FFF2-40B4-BE49-F238E27FC236}">
                <a16:creationId xmlns:a16="http://schemas.microsoft.com/office/drawing/2014/main" id="{7DDDA90B-5300-44FA-8993-0C36AB6C2D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4500" y="1600200"/>
            <a:ext cx="5715000" cy="4095750"/>
          </a:xfrm>
          <a:prstGeom prst="rect">
            <a:avLst/>
          </a:prstGeom>
        </p:spPr>
      </p:pic>
      <p:sp>
        <p:nvSpPr>
          <p:cNvPr id="6" name="TextBox 5">
            <a:extLst>
              <a:ext uri="{FF2B5EF4-FFF2-40B4-BE49-F238E27FC236}">
                <a16:creationId xmlns:a16="http://schemas.microsoft.com/office/drawing/2014/main" id="{D8B81855-4A69-8DE5-3F65-273DFB1CC807}"/>
              </a:ext>
            </a:extLst>
          </p:cNvPr>
          <p:cNvSpPr txBox="1"/>
          <p:nvPr/>
        </p:nvSpPr>
        <p:spPr>
          <a:xfrm>
            <a:off x="4267200" y="5577918"/>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Histogram</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dirty="0"/>
              <a:t>A </a:t>
            </a:r>
            <a:r>
              <a:rPr sz="2800" b="1" dirty="0"/>
              <a:t>histogram</a:t>
            </a:r>
            <a:r>
              <a:rPr sz="2800" dirty="0"/>
              <a:t> is a bar graph of a frequency or relative frequency distribution in which the height of each bar corresponds to the frequency or relative frequency of each class.</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Stem-And-Leaf Display</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dirty="0"/>
              <a:t>A </a:t>
            </a:r>
            <a:r>
              <a:rPr sz="2800" b="1" dirty="0"/>
              <a:t>stem-and-leaf display</a:t>
            </a:r>
            <a:r>
              <a:rPr sz="2800" dirty="0"/>
              <a:t> is a hybrid graphical method in which the raw data is used to both order and detect patterns in the data. Each data value is broken into two parts: a "stem" and a "leaf".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Stem-And-Leaf Display</a:t>
            </a:r>
            <a:r>
              <a:rPr lang="en-US" dirty="0"/>
              <a:t>—Slide 1</a:t>
            </a:r>
            <a:endParaRPr dirty="0"/>
          </a:p>
        </p:txBody>
      </p:sp>
      <p:sp>
        <p:nvSpPr>
          <p:cNvPr id="5" name="TextBox 4">
            <a:extLst>
              <a:ext uri="{FF2B5EF4-FFF2-40B4-BE49-F238E27FC236}">
                <a16:creationId xmlns:a16="http://schemas.microsoft.com/office/drawing/2014/main" id="{66351B1D-914C-53D1-5A09-1CD2949186DF}"/>
              </a:ext>
            </a:extLst>
          </p:cNvPr>
          <p:cNvSpPr txBox="1"/>
          <p:nvPr/>
        </p:nvSpPr>
        <p:spPr>
          <a:xfrm>
            <a:off x="2884883" y="1124188"/>
            <a:ext cx="3374231"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5 – Data, Stems, and Leaves</a:t>
            </a:r>
            <a:endParaRPr lang="en-IN" dirty="0">
              <a:solidFill>
                <a:srgbClr val="366092"/>
              </a:solidFill>
            </a:endParaRPr>
          </a:p>
        </p:txBody>
      </p:sp>
      <p:graphicFrame>
        <p:nvGraphicFramePr>
          <p:cNvPr id="6" name="Table Placeholder 2" descr="This table shows a stem and leaf plot representation of five numerical data values.&#10;97 becomes stem 09 and leaf 7,&#10;99 becomes stem 09 and leaf 9,&#10;108 becomes stem 10 and leaf 8,&#10;110 becomes stem 11 and leaf 0,&#10;111 becomes stem 11 and leaf 1.&#10;This stem and leaf plot breaks the values into tens (stems) and units (leaves) for quick visualization of the data distribution.&#10;">
            <a:extLst>
              <a:ext uri="{FF2B5EF4-FFF2-40B4-BE49-F238E27FC236}">
                <a16:creationId xmlns:a16="http://schemas.microsoft.com/office/drawing/2014/main" id="{7EEB9A39-85ED-40DF-ABFB-816783FA43CB}"/>
              </a:ext>
            </a:extLst>
          </p:cNvPr>
          <p:cNvGraphicFramePr>
            <a:graphicFrameLocks/>
          </p:cNvGraphicFramePr>
          <p:nvPr>
            <p:extLst>
              <p:ext uri="{D42A27DB-BD31-4B8C-83A1-F6EECF244321}">
                <p14:modId xmlns:p14="http://schemas.microsoft.com/office/powerpoint/2010/main" val="838497861"/>
              </p:ext>
            </p:extLst>
          </p:nvPr>
        </p:nvGraphicFramePr>
        <p:xfrm>
          <a:off x="457200" y="1493520"/>
          <a:ext cx="8229600" cy="22250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lang="en-US" dirty="0"/>
                        <a:t>Data</a:t>
                      </a:r>
                      <a:endParaRPr dirty="0"/>
                    </a:p>
                  </a:txBody>
                  <a:tcPr/>
                </a:tc>
                <a:tc>
                  <a:txBody>
                    <a:bodyPr/>
                    <a:lstStyle/>
                    <a:p>
                      <a:pPr algn="ctr">
                        <a:defRPr sz="1800" b="1"/>
                      </a:pPr>
                      <a:r>
                        <a:rPr lang="en-US" sz="1800" dirty="0"/>
                        <a:t>Stem</a:t>
                      </a:r>
                      <a:endParaRPr sz="1800" dirty="0"/>
                    </a:p>
                  </a:txBody>
                  <a:tcPr/>
                </a:tc>
                <a:tc>
                  <a:txBody>
                    <a:bodyPr/>
                    <a:lstStyle/>
                    <a:p>
                      <a:pPr algn="ctr">
                        <a:defRPr sz="1800" b="1"/>
                      </a:pPr>
                      <a:r>
                        <a:rPr lang="en-US" dirty="0"/>
                        <a:t>Leaf</a:t>
                      </a:r>
                      <a:endParaRPr dirty="0"/>
                    </a:p>
                  </a:txBody>
                  <a:tcPr/>
                </a:tc>
                <a:extLst>
                  <a:ext uri="{0D108BD9-81ED-4DB2-BD59-A6C34878D82A}">
                    <a16:rowId xmlns:a16="http://schemas.microsoft.com/office/drawing/2014/main" val="10001"/>
                  </a:ext>
                </a:extLst>
              </a:tr>
              <a:tr h="370840">
                <a:tc>
                  <a:txBody>
                    <a:bodyPr/>
                    <a:lstStyle/>
                    <a:p>
                      <a:pPr algn="ctr"/>
                      <a:r>
                        <a:rPr lang="en-US" sz="1800" dirty="0"/>
                        <a:t>97</a:t>
                      </a:r>
                      <a:endParaRPr lang="en-US" sz="1800" dirty="0">
                        <a:latin typeface="Cambria Math"/>
                      </a:endParaRPr>
                    </a:p>
                  </a:txBody>
                  <a:tcPr/>
                </a:tc>
                <a:tc>
                  <a:txBody>
                    <a:bodyPr/>
                    <a:lstStyle/>
                    <a:p>
                      <a:pPr algn="ctr"/>
                      <a:r>
                        <a:rPr lang="en-US" sz="1800" dirty="0"/>
                        <a:t>09</a:t>
                      </a:r>
                      <a:endParaRPr sz="1800" dirty="0">
                        <a:latin typeface="Cambria Math"/>
                      </a:endParaRPr>
                    </a:p>
                  </a:txBody>
                  <a:tcPr/>
                </a:tc>
                <a:tc>
                  <a:txBody>
                    <a:bodyPr/>
                    <a:lstStyle/>
                    <a:p>
                      <a:pPr algn="ctr"/>
                      <a:r>
                        <a:rPr lang="en-US" sz="1800" dirty="0"/>
                        <a:t>7</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r>
                        <a:rPr lang="en-US" sz="1800" dirty="0"/>
                        <a:t>99</a:t>
                      </a:r>
                      <a:endParaRPr sz="1800" dirty="0">
                        <a:latin typeface="Cambria Math"/>
                      </a:endParaRPr>
                    </a:p>
                  </a:txBody>
                  <a:tcPr/>
                </a:tc>
                <a:tc>
                  <a:txBody>
                    <a:bodyPr/>
                    <a:lstStyle/>
                    <a:p>
                      <a:pPr algn="ctr"/>
                      <a:r>
                        <a:rPr lang="en-US" sz="1800" dirty="0"/>
                        <a:t>09</a:t>
                      </a:r>
                      <a:endParaRPr sz="1800" dirty="0">
                        <a:latin typeface="Cambria Math"/>
                      </a:endParaRPr>
                    </a:p>
                  </a:txBody>
                  <a:tcPr/>
                </a:tc>
                <a:tc>
                  <a:txBody>
                    <a:bodyPr/>
                    <a:lstStyle/>
                    <a:p>
                      <a:pPr algn="ctr"/>
                      <a:r>
                        <a:rPr lang="en-US" sz="1800" dirty="0"/>
                        <a:t>9</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r>
                        <a:rPr lang="en-US" sz="1800" dirty="0"/>
                        <a:t>108</a:t>
                      </a:r>
                      <a:endParaRPr sz="1800" dirty="0">
                        <a:latin typeface="Cambria Math"/>
                      </a:endParaRPr>
                    </a:p>
                  </a:txBody>
                  <a:tcPr/>
                </a:tc>
                <a:tc>
                  <a:txBody>
                    <a:bodyPr/>
                    <a:lstStyle/>
                    <a:p>
                      <a:pPr algn="ctr"/>
                      <a:r>
                        <a:rPr lang="en-US" sz="1800" dirty="0"/>
                        <a:t>10</a:t>
                      </a:r>
                      <a:endParaRPr sz="1800" dirty="0">
                        <a:latin typeface="Cambria Math"/>
                      </a:endParaRPr>
                    </a:p>
                  </a:txBody>
                  <a:tcPr/>
                </a:tc>
                <a:tc>
                  <a:txBody>
                    <a:bodyPr/>
                    <a:lstStyle/>
                    <a:p>
                      <a:pPr algn="ctr"/>
                      <a:r>
                        <a:rPr lang="en-US" sz="1800" dirty="0"/>
                        <a:t>8</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r>
                        <a:rPr lang="en-US" sz="1800" dirty="0"/>
                        <a:t>110</a:t>
                      </a:r>
                      <a:endParaRPr sz="1800" dirty="0">
                        <a:latin typeface="Cambria Math"/>
                      </a:endParaRPr>
                    </a:p>
                  </a:txBody>
                  <a:tcPr/>
                </a:tc>
                <a:tc>
                  <a:txBody>
                    <a:bodyPr/>
                    <a:lstStyle/>
                    <a:p>
                      <a:pPr algn="ctr"/>
                      <a:r>
                        <a:rPr lang="en-US" sz="1800" dirty="0"/>
                        <a:t>11</a:t>
                      </a:r>
                      <a:endParaRPr sz="1800" dirty="0">
                        <a:latin typeface="Cambria Math"/>
                      </a:endParaRPr>
                    </a:p>
                  </a:txBody>
                  <a:tcPr/>
                </a:tc>
                <a:tc>
                  <a:txBody>
                    <a:bodyPr/>
                    <a:lstStyle/>
                    <a:p>
                      <a:pPr algn="ctr"/>
                      <a:r>
                        <a:rPr lang="en-US" sz="1800" dirty="0"/>
                        <a:t>0</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lang="en-US" sz="1800" dirty="0"/>
                        <a:t>111</a:t>
                      </a:r>
                      <a:endParaRPr sz="1800" dirty="0">
                        <a:latin typeface="Cambria Math"/>
                      </a:endParaRPr>
                    </a:p>
                  </a:txBody>
                  <a:tcPr/>
                </a:tc>
                <a:tc>
                  <a:txBody>
                    <a:bodyPr/>
                    <a:lstStyle/>
                    <a:p>
                      <a:pPr algn="ctr"/>
                      <a:r>
                        <a:rPr lang="en-US" sz="1800" dirty="0"/>
                        <a:t>11</a:t>
                      </a:r>
                      <a:endParaRPr sz="1800" dirty="0">
                        <a:latin typeface="Cambria Math"/>
                      </a:endParaRPr>
                    </a:p>
                  </a:txBody>
                  <a:tcPr/>
                </a:tc>
                <a:tc>
                  <a:txBody>
                    <a:bodyPr/>
                    <a:lstStyle/>
                    <a:p>
                      <a:pPr algn="ctr"/>
                      <a:r>
                        <a:rPr lang="en-US" sz="1800" dirty="0"/>
                        <a:t>1</a:t>
                      </a:r>
                      <a:endParaRPr sz="1800" dirty="0">
                        <a:latin typeface="Cambria Math"/>
                      </a:endParaRPr>
                    </a:p>
                  </a:txBody>
                  <a:tcPr/>
                </a:tc>
                <a:extLst>
                  <a:ext uri="{0D108BD9-81ED-4DB2-BD59-A6C34878D82A}">
                    <a16:rowId xmlns:a16="http://schemas.microsoft.com/office/drawing/2014/main" val="10006"/>
                  </a:ext>
                </a:extLst>
              </a:tr>
            </a:tbl>
          </a:graphicData>
        </a:graphic>
      </p:graphicFrame>
      <p:pic>
        <p:nvPicPr>
          <p:cNvPr id="4" name="Picture 3" descr="A stem and leaf display titled Stem and Leaf Display shows data with stems 09, 10, and 11. The leaf entries are:&#10;Stem 09 has leaves 7 and 9,&#10;Stem 10 has leaf 8,&#10;Stem 11 has leaves 0 and 1.&#10;A key at the bottom reads: Key: 09 with 7 that equals 97, indicating that 09 is the stem and 7 is the leaf, which together represent the number 97.&#10;">
            <a:extLst>
              <a:ext uri="{FF2B5EF4-FFF2-40B4-BE49-F238E27FC236}">
                <a16:creationId xmlns:a16="http://schemas.microsoft.com/office/drawing/2014/main" id="{334EC337-7A04-4BC9-80D7-F63C35B85BA4}"/>
              </a:ext>
            </a:extLst>
          </p:cNvPr>
          <p:cNvPicPr>
            <a:picLocks noChangeAspect="1"/>
          </p:cNvPicPr>
          <p:nvPr/>
        </p:nvPicPr>
        <p:blipFill>
          <a:blip r:embed="rId2"/>
          <a:srcRect b="18436"/>
          <a:stretch>
            <a:fillRect/>
          </a:stretch>
        </p:blipFill>
        <p:spPr>
          <a:xfrm>
            <a:off x="3533966" y="3810000"/>
            <a:ext cx="2076067" cy="1828800"/>
          </a:xfrm>
          <a:prstGeom prst="rect">
            <a:avLst/>
          </a:prstGeom>
        </p:spPr>
      </p:pic>
      <p:sp>
        <p:nvSpPr>
          <p:cNvPr id="3" name="TextBox 2">
            <a:extLst>
              <a:ext uri="{FF2B5EF4-FFF2-40B4-BE49-F238E27FC236}">
                <a16:creationId xmlns:a16="http://schemas.microsoft.com/office/drawing/2014/main" id="{1C711F50-6F5E-8E4D-9B49-D3187745E730}"/>
              </a:ext>
            </a:extLst>
          </p:cNvPr>
          <p:cNvSpPr txBox="1"/>
          <p:nvPr/>
        </p:nvSpPr>
        <p:spPr>
          <a:xfrm>
            <a:off x="3962400" y="5577918"/>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a:t>
            </a:r>
            <a:endParaRPr lang="en-IN" sz="2400" dirty="0"/>
          </a:p>
        </p:txBody>
      </p:sp>
    </p:spTree>
    <p:extLst>
      <p:ext uri="{BB962C8B-B14F-4D97-AF65-F5344CB8AC3E}">
        <p14:creationId xmlns:p14="http://schemas.microsoft.com/office/powerpoint/2010/main" val="3076688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F2F7-58FA-4BAE-8332-4EF1D3908707}"/>
              </a:ext>
            </a:extLst>
          </p:cNvPr>
          <p:cNvSpPr>
            <a:spLocks noGrp="1"/>
          </p:cNvSpPr>
          <p:nvPr>
            <p:ph type="title"/>
          </p:nvPr>
        </p:nvSpPr>
        <p:spPr/>
        <p:txBody>
          <a:bodyPr/>
          <a:lstStyle/>
          <a:p>
            <a:r>
              <a:rPr lang="en-IN" dirty="0"/>
              <a:t>Stem-And-Leaf Display</a:t>
            </a:r>
            <a:r>
              <a:rPr lang="en-US" dirty="0"/>
              <a:t>—Slide 2</a:t>
            </a:r>
            <a:endParaRPr lang="en-IN" dirty="0"/>
          </a:p>
        </p:txBody>
      </p:sp>
      <p:sp>
        <p:nvSpPr>
          <p:cNvPr id="3" name="Text Placeholder 2">
            <a:extLst>
              <a:ext uri="{FF2B5EF4-FFF2-40B4-BE49-F238E27FC236}">
                <a16:creationId xmlns:a16="http://schemas.microsoft.com/office/drawing/2014/main" id="{311E5986-40EB-4B09-8478-F993591CA892}"/>
              </a:ext>
            </a:extLst>
          </p:cNvPr>
          <p:cNvSpPr>
            <a:spLocks noGrp="1"/>
          </p:cNvSpPr>
          <p:nvPr>
            <p:ph type="body" sz="quarter" idx="10"/>
          </p:nvPr>
        </p:nvSpPr>
        <p:spPr/>
        <p:txBody>
          <a:bodyPr/>
          <a:lstStyle/>
          <a:p>
            <a:r>
              <a:rPr lang="en-US" dirty="0"/>
              <a:t>If we are interested in the variation of the last two digits, the stems and leaves are shown in Table 6 and displayed in Figure 4. The leaves in this case are the last two digits and the stems are the </a:t>
            </a:r>
            <a:r>
              <a:rPr lang="en-US" b="1" dirty="0"/>
              <a:t>hundreds</a:t>
            </a:r>
            <a:r>
              <a:rPr lang="en-US" dirty="0"/>
              <a:t> digits. Again, all of the data values that have common stems are grouped together, and their leaves branch out from the common stem. </a:t>
            </a:r>
            <a:endParaRPr lang="en-IN" dirty="0"/>
          </a:p>
        </p:txBody>
      </p:sp>
    </p:spTree>
    <p:extLst>
      <p:ext uri="{BB962C8B-B14F-4D97-AF65-F5344CB8AC3E}">
        <p14:creationId xmlns:p14="http://schemas.microsoft.com/office/powerpoint/2010/main" val="388762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25EA-E51B-449A-BDC5-6F5A9F4C8D60}"/>
              </a:ext>
            </a:extLst>
          </p:cNvPr>
          <p:cNvSpPr>
            <a:spLocks noGrp="1"/>
          </p:cNvSpPr>
          <p:nvPr>
            <p:ph type="title"/>
          </p:nvPr>
        </p:nvSpPr>
        <p:spPr/>
        <p:txBody>
          <a:bodyPr/>
          <a:lstStyle/>
          <a:p>
            <a:r>
              <a:rPr lang="en-IN" dirty="0"/>
              <a:t>Stem-And-Leaf Display</a:t>
            </a:r>
            <a:r>
              <a:rPr lang="en-US" dirty="0"/>
              <a:t>—Slide 3</a:t>
            </a:r>
            <a:endParaRPr lang="en-IN" dirty="0"/>
          </a:p>
        </p:txBody>
      </p:sp>
      <p:sp>
        <p:nvSpPr>
          <p:cNvPr id="4" name="TextBox 3">
            <a:extLst>
              <a:ext uri="{FF2B5EF4-FFF2-40B4-BE49-F238E27FC236}">
                <a16:creationId xmlns:a16="http://schemas.microsoft.com/office/drawing/2014/main" id="{5BF603B9-559B-ED99-1230-730EEF6A53B2}"/>
              </a:ext>
            </a:extLst>
          </p:cNvPr>
          <p:cNvSpPr txBox="1"/>
          <p:nvPr/>
        </p:nvSpPr>
        <p:spPr>
          <a:xfrm>
            <a:off x="2883694" y="1101328"/>
            <a:ext cx="337661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6 – Data, Stems, and Leaves</a:t>
            </a:r>
            <a:endParaRPr lang="en-IN" dirty="0">
              <a:solidFill>
                <a:srgbClr val="366092"/>
              </a:solidFill>
            </a:endParaRPr>
          </a:p>
        </p:txBody>
      </p:sp>
      <p:graphicFrame>
        <p:nvGraphicFramePr>
          <p:cNvPr id="9" name="Table Placeholder 2" descr="This table shows a stem-and-leaf plot representation of five numerical data values.&#10;97 becomes stem 0 and leaf 97,&#10;99 becomes stem 0 and leaf 99,&#10;108 becomes stem 1 and leaf 08,&#10;110 becomes stem 1 and leaf 10,&#10;111 becomes stem 1 and leaf 11.&#10;This stem-and-leaf plot breaks the values into tens (stems) and units (leaves) for quick visualization of the data distribution.">
            <a:extLst>
              <a:ext uri="{FF2B5EF4-FFF2-40B4-BE49-F238E27FC236}">
                <a16:creationId xmlns:a16="http://schemas.microsoft.com/office/drawing/2014/main" id="{1CDED0E3-93A2-404D-A751-2DF9B40CA5D9}"/>
              </a:ext>
            </a:extLst>
          </p:cNvPr>
          <p:cNvGraphicFramePr>
            <a:graphicFrameLocks/>
          </p:cNvGraphicFramePr>
          <p:nvPr>
            <p:extLst>
              <p:ext uri="{D42A27DB-BD31-4B8C-83A1-F6EECF244321}">
                <p14:modId xmlns:p14="http://schemas.microsoft.com/office/powerpoint/2010/main" val="1940973909"/>
              </p:ext>
            </p:extLst>
          </p:nvPr>
        </p:nvGraphicFramePr>
        <p:xfrm>
          <a:off x="457200" y="1508760"/>
          <a:ext cx="8229600" cy="22250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lang="en-US" dirty="0"/>
                        <a:t>Data</a:t>
                      </a:r>
                      <a:endParaRPr dirty="0"/>
                    </a:p>
                  </a:txBody>
                  <a:tcPr/>
                </a:tc>
                <a:tc>
                  <a:txBody>
                    <a:bodyPr/>
                    <a:lstStyle/>
                    <a:p>
                      <a:pPr algn="ctr">
                        <a:defRPr sz="1800" b="1"/>
                      </a:pPr>
                      <a:r>
                        <a:rPr lang="en-US" sz="1800" dirty="0"/>
                        <a:t>Stem</a:t>
                      </a:r>
                      <a:endParaRPr sz="1800" dirty="0"/>
                    </a:p>
                  </a:txBody>
                  <a:tcPr/>
                </a:tc>
                <a:tc>
                  <a:txBody>
                    <a:bodyPr/>
                    <a:lstStyle/>
                    <a:p>
                      <a:pPr algn="ctr">
                        <a:defRPr sz="1800" b="1"/>
                      </a:pPr>
                      <a:r>
                        <a:rPr lang="en-US" dirty="0"/>
                        <a:t>Leaf</a:t>
                      </a:r>
                      <a:endParaRPr dirty="0"/>
                    </a:p>
                  </a:txBody>
                  <a:tcPr/>
                </a:tc>
                <a:extLst>
                  <a:ext uri="{0D108BD9-81ED-4DB2-BD59-A6C34878D82A}">
                    <a16:rowId xmlns:a16="http://schemas.microsoft.com/office/drawing/2014/main" val="10001"/>
                  </a:ext>
                </a:extLst>
              </a:tr>
              <a:tr h="370840">
                <a:tc>
                  <a:txBody>
                    <a:bodyPr/>
                    <a:lstStyle/>
                    <a:p>
                      <a:pPr algn="ctr"/>
                      <a:r>
                        <a:rPr lang="en-US" sz="1800" dirty="0"/>
                        <a:t>97</a:t>
                      </a:r>
                      <a:endParaRPr lang="en-US" sz="1800" dirty="0">
                        <a:latin typeface="Cambria Math"/>
                      </a:endParaRPr>
                    </a:p>
                  </a:txBody>
                  <a:tcPr/>
                </a:tc>
                <a:tc>
                  <a:txBody>
                    <a:bodyPr/>
                    <a:lstStyle/>
                    <a:p>
                      <a:pPr algn="ctr"/>
                      <a:r>
                        <a:rPr lang="en-US" sz="1800" dirty="0"/>
                        <a:t>0</a:t>
                      </a:r>
                      <a:endParaRPr sz="1800" dirty="0">
                        <a:latin typeface="Cambria Math"/>
                      </a:endParaRPr>
                    </a:p>
                  </a:txBody>
                  <a:tcPr/>
                </a:tc>
                <a:tc>
                  <a:txBody>
                    <a:bodyPr/>
                    <a:lstStyle/>
                    <a:p>
                      <a:pPr algn="ctr"/>
                      <a:r>
                        <a:rPr lang="en-US" sz="1800" dirty="0"/>
                        <a:t>97</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r>
                        <a:rPr lang="en-US" sz="1800" dirty="0"/>
                        <a:t>99</a:t>
                      </a:r>
                      <a:endParaRPr sz="1800" dirty="0">
                        <a:latin typeface="Cambria Math"/>
                      </a:endParaRPr>
                    </a:p>
                  </a:txBody>
                  <a:tcPr/>
                </a:tc>
                <a:tc>
                  <a:txBody>
                    <a:bodyPr/>
                    <a:lstStyle/>
                    <a:p>
                      <a:pPr algn="ctr"/>
                      <a:r>
                        <a:rPr lang="en-US" sz="1800" dirty="0"/>
                        <a:t>0</a:t>
                      </a:r>
                      <a:endParaRPr sz="1800" dirty="0">
                        <a:latin typeface="Cambria Math"/>
                      </a:endParaRPr>
                    </a:p>
                  </a:txBody>
                  <a:tcPr/>
                </a:tc>
                <a:tc>
                  <a:txBody>
                    <a:bodyPr/>
                    <a:lstStyle/>
                    <a:p>
                      <a:pPr algn="ctr"/>
                      <a:r>
                        <a:rPr lang="en-US" sz="1800" dirty="0"/>
                        <a:t>99</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r>
                        <a:rPr lang="en-US" sz="1800" dirty="0"/>
                        <a:t>108</a:t>
                      </a:r>
                      <a:endParaRPr sz="1800" dirty="0">
                        <a:latin typeface="Cambria Math"/>
                      </a:endParaRPr>
                    </a:p>
                  </a:txBody>
                  <a:tcPr/>
                </a:tc>
                <a:tc>
                  <a:txBody>
                    <a:bodyPr/>
                    <a:lstStyle/>
                    <a:p>
                      <a:pPr algn="ctr"/>
                      <a:r>
                        <a:rPr lang="en-US" sz="1800" dirty="0"/>
                        <a:t>1</a:t>
                      </a:r>
                      <a:endParaRPr sz="1800" dirty="0">
                        <a:latin typeface="Cambria Math"/>
                      </a:endParaRPr>
                    </a:p>
                  </a:txBody>
                  <a:tcPr/>
                </a:tc>
                <a:tc>
                  <a:txBody>
                    <a:bodyPr/>
                    <a:lstStyle/>
                    <a:p>
                      <a:pPr algn="ctr"/>
                      <a:r>
                        <a:rPr lang="en-US" sz="1800" dirty="0"/>
                        <a:t>08</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r>
                        <a:rPr lang="en-US" sz="1800" dirty="0"/>
                        <a:t>110</a:t>
                      </a:r>
                      <a:endParaRPr sz="1800" dirty="0">
                        <a:latin typeface="Cambria Math"/>
                      </a:endParaRPr>
                    </a:p>
                  </a:txBody>
                  <a:tcPr/>
                </a:tc>
                <a:tc>
                  <a:txBody>
                    <a:bodyPr/>
                    <a:lstStyle/>
                    <a:p>
                      <a:pPr algn="ctr"/>
                      <a:r>
                        <a:rPr lang="en-US" sz="1800" dirty="0"/>
                        <a:t>1</a:t>
                      </a:r>
                      <a:endParaRPr sz="1800" dirty="0">
                        <a:latin typeface="Cambria Math"/>
                      </a:endParaRPr>
                    </a:p>
                  </a:txBody>
                  <a:tcPr/>
                </a:tc>
                <a:tc>
                  <a:txBody>
                    <a:bodyPr/>
                    <a:lstStyle/>
                    <a:p>
                      <a:pPr algn="ctr"/>
                      <a:r>
                        <a:rPr lang="en-US" sz="1800" dirty="0"/>
                        <a:t>10</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lang="en-US" sz="1800" dirty="0"/>
                        <a:t>111</a:t>
                      </a:r>
                      <a:endParaRPr sz="1800" dirty="0">
                        <a:latin typeface="Cambria Math"/>
                      </a:endParaRPr>
                    </a:p>
                  </a:txBody>
                  <a:tcPr/>
                </a:tc>
                <a:tc>
                  <a:txBody>
                    <a:bodyPr/>
                    <a:lstStyle/>
                    <a:p>
                      <a:pPr algn="ctr"/>
                      <a:r>
                        <a:rPr lang="en-US" sz="1800" dirty="0"/>
                        <a:t>1</a:t>
                      </a:r>
                      <a:endParaRPr sz="1800" dirty="0">
                        <a:latin typeface="Cambria Math"/>
                      </a:endParaRPr>
                    </a:p>
                  </a:txBody>
                  <a:tcPr/>
                </a:tc>
                <a:tc>
                  <a:txBody>
                    <a:bodyPr/>
                    <a:lstStyle/>
                    <a:p>
                      <a:pPr algn="ctr"/>
                      <a:r>
                        <a:rPr lang="en-US" sz="1800" dirty="0"/>
                        <a:t>11</a:t>
                      </a:r>
                      <a:endParaRPr sz="1800" dirty="0">
                        <a:latin typeface="Cambria Math"/>
                      </a:endParaRPr>
                    </a:p>
                  </a:txBody>
                  <a:tcPr/>
                </a:tc>
                <a:extLst>
                  <a:ext uri="{0D108BD9-81ED-4DB2-BD59-A6C34878D82A}">
                    <a16:rowId xmlns:a16="http://schemas.microsoft.com/office/drawing/2014/main" val="10006"/>
                  </a:ext>
                </a:extLst>
              </a:tr>
            </a:tbl>
          </a:graphicData>
        </a:graphic>
      </p:graphicFrame>
      <p:pic>
        <p:nvPicPr>
          <p:cNvPr id="7" name="Picture 6" descr="A stem and leaf display titled Stem and Leaf Display shows data with stems 0, and 1. The leaf entries are:&#10;Stem 0 has leaves 97 and 99,&#10;Stem 1 has leaf 08, 10 and 11&#10;A key at the bottom reads: Key: 0 with 97 that equals 97, indicating that 0 is the stem and 97 is the leaf, which together represent the number 97.">
            <a:extLst>
              <a:ext uri="{FF2B5EF4-FFF2-40B4-BE49-F238E27FC236}">
                <a16:creationId xmlns:a16="http://schemas.microsoft.com/office/drawing/2014/main" id="{37F9753D-5A01-42AD-8927-41D137BE50DF}"/>
              </a:ext>
            </a:extLst>
          </p:cNvPr>
          <p:cNvPicPr>
            <a:picLocks noChangeAspect="1"/>
          </p:cNvPicPr>
          <p:nvPr/>
        </p:nvPicPr>
        <p:blipFill>
          <a:blip r:embed="rId2"/>
          <a:srcRect b="18596"/>
          <a:stretch>
            <a:fillRect/>
          </a:stretch>
        </p:blipFill>
        <p:spPr>
          <a:xfrm>
            <a:off x="3309760" y="3838575"/>
            <a:ext cx="2524477" cy="1752600"/>
          </a:xfrm>
          <a:prstGeom prst="rect">
            <a:avLst/>
          </a:prstGeom>
        </p:spPr>
      </p:pic>
      <p:sp>
        <p:nvSpPr>
          <p:cNvPr id="3" name="TextBox 2">
            <a:extLst>
              <a:ext uri="{FF2B5EF4-FFF2-40B4-BE49-F238E27FC236}">
                <a16:creationId xmlns:a16="http://schemas.microsoft.com/office/drawing/2014/main" id="{EF6AF37C-AB5C-950D-EC76-53FD9DBC4F19}"/>
              </a:ext>
            </a:extLst>
          </p:cNvPr>
          <p:cNvSpPr txBox="1"/>
          <p:nvPr/>
        </p:nvSpPr>
        <p:spPr>
          <a:xfrm>
            <a:off x="3962399" y="55626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p:spTree>
    <p:extLst>
      <p:ext uri="{BB962C8B-B14F-4D97-AF65-F5344CB8AC3E}">
        <p14:creationId xmlns:p14="http://schemas.microsoft.com/office/powerpoint/2010/main" val="1278174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6071-19FB-48D0-A72B-E8203F90CC3C}"/>
              </a:ext>
            </a:extLst>
          </p:cNvPr>
          <p:cNvSpPr>
            <a:spLocks noGrp="1"/>
          </p:cNvSpPr>
          <p:nvPr>
            <p:ph type="title"/>
          </p:nvPr>
        </p:nvSpPr>
        <p:spPr/>
        <p:txBody>
          <a:bodyPr/>
          <a:lstStyle/>
          <a:p>
            <a:r>
              <a:rPr lang="en-IN" dirty="0"/>
              <a:t>Stem-And-Leaf Display</a:t>
            </a:r>
            <a:r>
              <a:rPr lang="en-US" dirty="0"/>
              <a:t>—Slide 4</a:t>
            </a:r>
            <a:endParaRPr lang="en-IN" dirty="0"/>
          </a:p>
        </p:txBody>
      </p:sp>
      <p:sp>
        <p:nvSpPr>
          <p:cNvPr id="3" name="Text Placeholder 2">
            <a:extLst>
              <a:ext uri="{FF2B5EF4-FFF2-40B4-BE49-F238E27FC236}">
                <a16:creationId xmlns:a16="http://schemas.microsoft.com/office/drawing/2014/main" id="{9B73AD14-E23B-4838-92A7-6D443AF185E3}"/>
              </a:ext>
            </a:extLst>
          </p:cNvPr>
          <p:cNvSpPr>
            <a:spLocks noGrp="1"/>
          </p:cNvSpPr>
          <p:nvPr>
            <p:ph type="body" sz="quarter" idx="10"/>
          </p:nvPr>
        </p:nvSpPr>
        <p:spPr/>
        <p:txBody>
          <a:bodyPr/>
          <a:lstStyle/>
          <a:p>
            <a:r>
              <a:rPr lang="en-US" dirty="0"/>
              <a:t>Deciding which part to make the stem and which part to make the leaf depends on the focus of the analysis. </a:t>
            </a:r>
            <a:endParaRPr lang="en-IN" dirty="0"/>
          </a:p>
        </p:txBody>
      </p:sp>
    </p:spTree>
    <p:extLst>
      <p:ext uri="{BB962C8B-B14F-4D97-AF65-F5344CB8AC3E}">
        <p14:creationId xmlns:p14="http://schemas.microsoft.com/office/powerpoint/2010/main" val="18505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2</a:t>
            </a:r>
            <a:r>
              <a:rPr dirty="0"/>
              <a:t>: Creating a Stem-and-Leaf Display of MSFT Closing Stock Prices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closing stock prices for Microsoft Corporation from December 2000 through December 2019 are given in Table 7. Construct a stem-and-leaf display of the closing stock prices of Microsoft (rounded to the nearest dollar).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2</a:t>
            </a:r>
            <a:r>
              <a:rPr dirty="0"/>
              <a:t>: Creating a Stem-and-Leaf Display of MSFT Closing Stock Prices</a:t>
            </a:r>
            <a:r>
              <a:rPr lang="en-US" dirty="0"/>
              <a:t>—Slide 2</a:t>
            </a:r>
            <a:endParaRPr dirty="0"/>
          </a:p>
        </p:txBody>
      </p:sp>
      <p:sp>
        <p:nvSpPr>
          <p:cNvPr id="5" name="TextBox 4">
            <a:extLst>
              <a:ext uri="{FF2B5EF4-FFF2-40B4-BE49-F238E27FC236}">
                <a16:creationId xmlns:a16="http://schemas.microsoft.com/office/drawing/2014/main" id="{B3720741-64A2-B58E-A6ED-AC3057A03A9B}"/>
              </a:ext>
            </a:extLst>
          </p:cNvPr>
          <p:cNvSpPr txBox="1"/>
          <p:nvPr/>
        </p:nvSpPr>
        <p:spPr>
          <a:xfrm>
            <a:off x="457200" y="1141829"/>
            <a:ext cx="8229600" cy="646331"/>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366092"/>
                </a:solidFill>
                <a:effectLst/>
                <a:uLnTx/>
                <a:uFillTx/>
                <a:latin typeface="Calibri"/>
                <a:ea typeface="+mn-ea"/>
                <a:cs typeface="+mn-cs"/>
              </a:rPr>
              <a:t>Table 7 – Closing Stock Prices of Microsoft Corporation (MSFT) December 2000 through December 2019</a:t>
            </a:r>
            <a:endParaRPr lang="en-IN" dirty="0">
              <a:solidFill>
                <a:srgbClr val="366092"/>
              </a:solidFill>
            </a:endParaRPr>
          </a:p>
        </p:txBody>
      </p:sp>
      <p:graphicFrame>
        <p:nvGraphicFramePr>
          <p:cNvPr id="3" name="Table Placeholder 2" descr="Table showing 2 columns: Period and Closing Price in Dollars.&#10;December 2000 has Closing Price at $22.&#10;December 2001 has Closing Price at $33.&#10;December 2002 has Closing Price at $26.&#10;December 2003 has Closing Price at $27.&#10;December 2004 has Closing Price at $27.&#10;December 2005 has Closing Price at $26.&#10;December 2006 has Closing Price at $30.&#10;December 2007 has Closing Price at $36.&#10;December 2008 has Closing Price at $19.&#10;December 2009 has Closing Price at $30."/>
          <p:cNvGraphicFramePr>
            <a:graphicFrameLocks noGrp="1"/>
          </p:cNvGraphicFramePr>
          <p:nvPr>
            <p:ph type="tbl" sz="quarter" idx="10"/>
            <p:extLst>
              <p:ext uri="{D42A27DB-BD31-4B8C-83A1-F6EECF244321}">
                <p14:modId xmlns:p14="http://schemas.microsoft.com/office/powerpoint/2010/main" val="4161885433"/>
              </p:ext>
            </p:extLst>
          </p:nvPr>
        </p:nvGraphicFramePr>
        <p:xfrm>
          <a:off x="457200" y="1788160"/>
          <a:ext cx="8229600" cy="40792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Period</a:t>
                      </a:r>
                    </a:p>
                  </a:txBody>
                  <a:tcPr/>
                </a:tc>
                <a:tc>
                  <a:txBody>
                    <a:bodyPr/>
                    <a:lstStyle/>
                    <a:p>
                      <a:pPr algn="ctr">
                        <a:defRPr b="1"/>
                      </a:pPr>
                      <a:r>
                        <a:rPr sz="1800" dirty="0"/>
                        <a:t>Closing Price (Dollars)</a:t>
                      </a:r>
                    </a:p>
                  </a:txBody>
                  <a:tcPr/>
                </a:tc>
                <a:extLst>
                  <a:ext uri="{0D108BD9-81ED-4DB2-BD59-A6C34878D82A}">
                    <a16:rowId xmlns:a16="http://schemas.microsoft.com/office/drawing/2014/main" val="10001"/>
                  </a:ext>
                </a:extLst>
              </a:tr>
              <a:tr h="370840">
                <a:tc>
                  <a:txBody>
                    <a:bodyPr/>
                    <a:lstStyle/>
                    <a:p>
                      <a:pPr algn="ctr">
                        <a:defRPr sz="1800"/>
                      </a:pPr>
                      <a:r>
                        <a:rPr dirty="0"/>
                        <a:t>December 2000</a:t>
                      </a:r>
                    </a:p>
                  </a:txBody>
                  <a:tcPr/>
                </a:tc>
                <a:tc>
                  <a:txBody>
                    <a:bodyPr/>
                    <a:lstStyle/>
                    <a:p>
                      <a:pPr algn="ctr"/>
                      <a:r>
                        <a:rPr sz="1800"/>
                        <a:t>22</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t>December 2001</a:t>
                      </a:r>
                    </a:p>
                  </a:txBody>
                  <a:tcPr/>
                </a:tc>
                <a:tc>
                  <a:txBody>
                    <a:bodyPr/>
                    <a:lstStyle/>
                    <a:p>
                      <a:pPr algn="ctr"/>
                      <a:r>
                        <a:rPr sz="1800" dirty="0"/>
                        <a:t>33</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December 2002</a:t>
                      </a:r>
                    </a:p>
                  </a:txBody>
                  <a:tcPr/>
                </a:tc>
                <a:tc>
                  <a:txBody>
                    <a:bodyPr/>
                    <a:lstStyle/>
                    <a:p>
                      <a:pPr algn="ctr"/>
                      <a:r>
                        <a:rPr sz="1800"/>
                        <a:t>26</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dirty="0"/>
                        <a:t>December 2003</a:t>
                      </a:r>
                    </a:p>
                  </a:txBody>
                  <a:tcPr/>
                </a:tc>
                <a:tc>
                  <a:txBody>
                    <a:bodyPr/>
                    <a:lstStyle/>
                    <a:p>
                      <a:pPr algn="ctr"/>
                      <a:r>
                        <a:rPr sz="1800" dirty="0"/>
                        <a:t>27</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December 2004</a:t>
                      </a:r>
                    </a:p>
                  </a:txBody>
                  <a:tcPr/>
                </a:tc>
                <a:tc>
                  <a:txBody>
                    <a:bodyPr/>
                    <a:lstStyle/>
                    <a:p>
                      <a:pPr algn="ctr"/>
                      <a:r>
                        <a:rPr sz="1800" dirty="0"/>
                        <a:t>27</a:t>
                      </a:r>
                      <a:endParaRPr sz="1800" dirty="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t>December 2005</a:t>
                      </a:r>
                    </a:p>
                  </a:txBody>
                  <a:tcPr/>
                </a:tc>
                <a:tc>
                  <a:txBody>
                    <a:bodyPr/>
                    <a:lstStyle/>
                    <a:p>
                      <a:pPr algn="ctr"/>
                      <a:r>
                        <a:rPr sz="1800" dirty="0"/>
                        <a:t>26</a:t>
                      </a:r>
                      <a:endParaRPr sz="1800" dirty="0">
                        <a:latin typeface="Cambria Math"/>
                      </a:endParaRPr>
                    </a:p>
                  </a:txBody>
                  <a:tcPr/>
                </a:tc>
                <a:extLst>
                  <a:ext uri="{0D108BD9-81ED-4DB2-BD59-A6C34878D82A}">
                    <a16:rowId xmlns:a16="http://schemas.microsoft.com/office/drawing/2014/main" val="10007"/>
                  </a:ext>
                </a:extLst>
              </a:tr>
              <a:tr h="370840">
                <a:tc>
                  <a:txBody>
                    <a:bodyPr/>
                    <a:lstStyle/>
                    <a:p>
                      <a:pPr algn="ctr">
                        <a:defRPr sz="1800"/>
                      </a:pPr>
                      <a:r>
                        <a:t>December 2006</a:t>
                      </a:r>
                    </a:p>
                  </a:txBody>
                  <a:tcPr/>
                </a:tc>
                <a:tc>
                  <a:txBody>
                    <a:bodyPr/>
                    <a:lstStyle/>
                    <a:p>
                      <a:pPr algn="ctr"/>
                      <a:r>
                        <a:rPr sz="1800"/>
                        <a:t>30</a:t>
                      </a:r>
                      <a:endParaRPr sz="1800">
                        <a:latin typeface="Cambria Math"/>
                      </a:endParaRPr>
                    </a:p>
                  </a:txBody>
                  <a:tcPr/>
                </a:tc>
                <a:extLst>
                  <a:ext uri="{0D108BD9-81ED-4DB2-BD59-A6C34878D82A}">
                    <a16:rowId xmlns:a16="http://schemas.microsoft.com/office/drawing/2014/main" val="10008"/>
                  </a:ext>
                </a:extLst>
              </a:tr>
              <a:tr h="370840">
                <a:tc>
                  <a:txBody>
                    <a:bodyPr/>
                    <a:lstStyle/>
                    <a:p>
                      <a:pPr algn="ctr">
                        <a:defRPr sz="1800"/>
                      </a:pPr>
                      <a:r>
                        <a:t>December 2007</a:t>
                      </a:r>
                    </a:p>
                  </a:txBody>
                  <a:tcPr/>
                </a:tc>
                <a:tc>
                  <a:txBody>
                    <a:bodyPr/>
                    <a:lstStyle/>
                    <a:p>
                      <a:pPr algn="ctr"/>
                      <a:r>
                        <a:rPr sz="1800" dirty="0"/>
                        <a:t>36</a:t>
                      </a:r>
                      <a:endParaRPr sz="1800" dirty="0">
                        <a:latin typeface="Cambria Math"/>
                      </a:endParaRPr>
                    </a:p>
                  </a:txBody>
                  <a:tcPr/>
                </a:tc>
                <a:extLst>
                  <a:ext uri="{0D108BD9-81ED-4DB2-BD59-A6C34878D82A}">
                    <a16:rowId xmlns:a16="http://schemas.microsoft.com/office/drawing/2014/main" val="10009"/>
                  </a:ext>
                </a:extLst>
              </a:tr>
              <a:tr h="370840">
                <a:tc>
                  <a:txBody>
                    <a:bodyPr/>
                    <a:lstStyle/>
                    <a:p>
                      <a:pPr algn="ctr">
                        <a:defRPr sz="1800"/>
                      </a:pPr>
                      <a:r>
                        <a:t>December 2008</a:t>
                      </a:r>
                    </a:p>
                  </a:txBody>
                  <a:tcPr/>
                </a:tc>
                <a:tc>
                  <a:txBody>
                    <a:bodyPr/>
                    <a:lstStyle/>
                    <a:p>
                      <a:pPr algn="ctr"/>
                      <a:r>
                        <a:rPr sz="1800"/>
                        <a:t>19</a:t>
                      </a:r>
                      <a:endParaRPr sz="1800">
                        <a:latin typeface="Cambria Math"/>
                      </a:endParaRPr>
                    </a:p>
                  </a:txBody>
                  <a:tcPr/>
                </a:tc>
                <a:extLst>
                  <a:ext uri="{0D108BD9-81ED-4DB2-BD59-A6C34878D82A}">
                    <a16:rowId xmlns:a16="http://schemas.microsoft.com/office/drawing/2014/main" val="10010"/>
                  </a:ext>
                </a:extLst>
              </a:tr>
              <a:tr h="370840">
                <a:tc>
                  <a:txBody>
                    <a:bodyPr/>
                    <a:lstStyle/>
                    <a:p>
                      <a:pPr algn="ctr">
                        <a:defRPr sz="1800"/>
                      </a:pPr>
                      <a:r>
                        <a:t>December 2009</a:t>
                      </a:r>
                    </a:p>
                  </a:txBody>
                  <a:tcPr/>
                </a:tc>
                <a:tc>
                  <a:txBody>
                    <a:bodyPr/>
                    <a:lstStyle/>
                    <a:p>
                      <a:pPr algn="ctr"/>
                      <a:r>
                        <a:rPr sz="1800" dirty="0"/>
                        <a:t>30</a:t>
                      </a:r>
                      <a:endParaRPr sz="1800" dirty="0">
                        <a:latin typeface="Cambria Math"/>
                      </a:endParaRP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4B5A-1425-4099-902D-D5B63860CB04}"/>
              </a:ext>
            </a:extLst>
          </p:cNvPr>
          <p:cNvSpPr>
            <a:spLocks noGrp="1"/>
          </p:cNvSpPr>
          <p:nvPr>
            <p:ph type="title"/>
          </p:nvPr>
        </p:nvSpPr>
        <p:spPr/>
        <p:txBody>
          <a:bodyPr/>
          <a:lstStyle/>
          <a:p>
            <a:r>
              <a:rPr lang="en-US" dirty="0"/>
              <a:t>Example 2: Creating a Stem-and-Leaf Display of MSFT Closing Stock Prices—Slide 3</a:t>
            </a:r>
            <a:endParaRPr lang="en-IN" dirty="0"/>
          </a:p>
        </p:txBody>
      </p:sp>
      <p:sp>
        <p:nvSpPr>
          <p:cNvPr id="5" name="TextBox 4">
            <a:extLst>
              <a:ext uri="{FF2B5EF4-FFF2-40B4-BE49-F238E27FC236}">
                <a16:creationId xmlns:a16="http://schemas.microsoft.com/office/drawing/2014/main" id="{C7000A55-D395-4F21-978D-8EFCA2518799}"/>
              </a:ext>
            </a:extLst>
          </p:cNvPr>
          <p:cNvSpPr txBox="1"/>
          <p:nvPr/>
        </p:nvSpPr>
        <p:spPr>
          <a:xfrm>
            <a:off x="571500" y="1084679"/>
            <a:ext cx="8001000" cy="646331"/>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366092"/>
                </a:solidFill>
                <a:effectLst/>
                <a:uLnTx/>
                <a:uFillTx/>
                <a:latin typeface="Calibri"/>
                <a:ea typeface="+mn-ea"/>
                <a:cs typeface="+mn-cs"/>
              </a:rPr>
              <a:t>Table 7 – Closing Stock Prices of Microsoft Corporation (MSFT) December 2000 through December 2019</a:t>
            </a:r>
            <a:endParaRPr lang="en-IN" dirty="0">
              <a:solidFill>
                <a:srgbClr val="366092"/>
              </a:solidFill>
            </a:endParaRPr>
          </a:p>
        </p:txBody>
      </p:sp>
      <p:graphicFrame>
        <p:nvGraphicFramePr>
          <p:cNvPr id="4" name="Table Placeholder 3" descr="Continuing the table with 2 columns: Period and Closing Price in Dollars.&#10;December 2010 has Closing Price at $28.&#10;December 2011 has Closing Price at $26.&#10;December 2012 has Closing Price at $27.&#10;December 2013 has Closing Price at $37.&#10;December 2014 has Closing Price at $46.&#10;December 2015 has Closing Price at $55.&#10;December 2016 has Closing Price at $62.&#10;December 2017 has Closing Price at $86.&#10;December 2018 has Closing Price at $102.&#10;December 2019 has Closing Price at $158.">
            <a:extLst>
              <a:ext uri="{FF2B5EF4-FFF2-40B4-BE49-F238E27FC236}">
                <a16:creationId xmlns:a16="http://schemas.microsoft.com/office/drawing/2014/main" id="{FC65C76A-E266-421F-8B79-B22380BAFF39}"/>
              </a:ext>
            </a:extLst>
          </p:cNvPr>
          <p:cNvGraphicFramePr>
            <a:graphicFrameLocks noGrp="1"/>
          </p:cNvGraphicFramePr>
          <p:nvPr>
            <p:ph type="tbl" sz="quarter" idx="10"/>
            <p:extLst>
              <p:ext uri="{D42A27DB-BD31-4B8C-83A1-F6EECF244321}">
                <p14:modId xmlns:p14="http://schemas.microsoft.com/office/powerpoint/2010/main" val="3831460235"/>
              </p:ext>
            </p:extLst>
          </p:nvPr>
        </p:nvGraphicFramePr>
        <p:xfrm>
          <a:off x="457200" y="1731010"/>
          <a:ext cx="8229600" cy="40792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3853998080"/>
                    </a:ext>
                  </a:extLst>
                </a:gridCol>
                <a:gridCol w="4114800">
                  <a:extLst>
                    <a:ext uri="{9D8B030D-6E8A-4147-A177-3AD203B41FA5}">
                      <a16:colId xmlns:a16="http://schemas.microsoft.com/office/drawing/2014/main" val="942680141"/>
                    </a:ext>
                  </a:extLst>
                </a:gridCol>
              </a:tblGrid>
              <a:tr h="370840">
                <a:tc>
                  <a:txBody>
                    <a:bodyPr/>
                    <a:lstStyle/>
                    <a:p>
                      <a:pPr algn="ctr">
                        <a:defRPr sz="1800" b="1"/>
                      </a:pPr>
                      <a:r>
                        <a:rPr dirty="0"/>
                        <a:t>Period</a:t>
                      </a:r>
                    </a:p>
                  </a:txBody>
                  <a:tcPr/>
                </a:tc>
                <a:tc>
                  <a:txBody>
                    <a:bodyPr/>
                    <a:lstStyle/>
                    <a:p>
                      <a:pPr algn="ctr">
                        <a:defRPr b="1"/>
                      </a:pPr>
                      <a:r>
                        <a:rPr sz="1800" dirty="0"/>
                        <a:t>Closing Price (Dollars)</a:t>
                      </a:r>
                    </a:p>
                  </a:txBody>
                  <a:tcPr/>
                </a:tc>
                <a:extLst>
                  <a:ext uri="{0D108BD9-81ED-4DB2-BD59-A6C34878D82A}">
                    <a16:rowId xmlns:a16="http://schemas.microsoft.com/office/drawing/2014/main" val="3909730851"/>
                  </a:ext>
                </a:extLst>
              </a:tr>
              <a:tr h="370840">
                <a:tc>
                  <a:txBody>
                    <a:bodyPr/>
                    <a:lstStyle/>
                    <a:p>
                      <a:pPr algn="ctr">
                        <a:defRPr sz="1800"/>
                      </a:pPr>
                      <a:r>
                        <a:rPr dirty="0"/>
                        <a:t>December 2010</a:t>
                      </a:r>
                    </a:p>
                  </a:txBody>
                  <a:tcPr/>
                </a:tc>
                <a:tc>
                  <a:txBody>
                    <a:bodyPr/>
                    <a:lstStyle/>
                    <a:p>
                      <a:pPr algn="ctr"/>
                      <a:r>
                        <a:rPr sz="1800" dirty="0"/>
                        <a:t>28</a:t>
                      </a:r>
                      <a:endParaRPr sz="1800" dirty="0">
                        <a:latin typeface="Cambria Math"/>
                      </a:endParaRPr>
                    </a:p>
                  </a:txBody>
                  <a:tcPr/>
                </a:tc>
                <a:extLst>
                  <a:ext uri="{0D108BD9-81ED-4DB2-BD59-A6C34878D82A}">
                    <a16:rowId xmlns:a16="http://schemas.microsoft.com/office/drawing/2014/main" val="202428178"/>
                  </a:ext>
                </a:extLst>
              </a:tr>
              <a:tr h="370840">
                <a:tc>
                  <a:txBody>
                    <a:bodyPr/>
                    <a:lstStyle/>
                    <a:p>
                      <a:pPr algn="ctr">
                        <a:defRPr sz="1800"/>
                      </a:pPr>
                      <a:r>
                        <a:t>December 2011</a:t>
                      </a:r>
                    </a:p>
                  </a:txBody>
                  <a:tcPr/>
                </a:tc>
                <a:tc>
                  <a:txBody>
                    <a:bodyPr/>
                    <a:lstStyle/>
                    <a:p>
                      <a:pPr algn="ctr"/>
                      <a:r>
                        <a:rPr sz="1800" dirty="0"/>
                        <a:t>26</a:t>
                      </a:r>
                      <a:endParaRPr sz="1800" dirty="0">
                        <a:latin typeface="Cambria Math"/>
                      </a:endParaRPr>
                    </a:p>
                  </a:txBody>
                  <a:tcPr/>
                </a:tc>
                <a:extLst>
                  <a:ext uri="{0D108BD9-81ED-4DB2-BD59-A6C34878D82A}">
                    <a16:rowId xmlns:a16="http://schemas.microsoft.com/office/drawing/2014/main" val="362711990"/>
                  </a:ext>
                </a:extLst>
              </a:tr>
              <a:tr h="370840">
                <a:tc>
                  <a:txBody>
                    <a:bodyPr/>
                    <a:lstStyle/>
                    <a:p>
                      <a:pPr algn="ctr">
                        <a:defRPr sz="1800"/>
                      </a:pPr>
                      <a:r>
                        <a:rPr dirty="0"/>
                        <a:t>December 2012</a:t>
                      </a:r>
                    </a:p>
                  </a:txBody>
                  <a:tcPr/>
                </a:tc>
                <a:tc>
                  <a:txBody>
                    <a:bodyPr/>
                    <a:lstStyle/>
                    <a:p>
                      <a:pPr algn="ctr"/>
                      <a:r>
                        <a:rPr sz="1800" dirty="0"/>
                        <a:t>27</a:t>
                      </a:r>
                      <a:endParaRPr sz="1800" dirty="0">
                        <a:latin typeface="Cambria Math"/>
                      </a:endParaRPr>
                    </a:p>
                  </a:txBody>
                  <a:tcPr/>
                </a:tc>
                <a:extLst>
                  <a:ext uri="{0D108BD9-81ED-4DB2-BD59-A6C34878D82A}">
                    <a16:rowId xmlns:a16="http://schemas.microsoft.com/office/drawing/2014/main" val="37526569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2013</a:t>
                      </a:r>
                    </a:p>
                  </a:txBody>
                  <a:tcPr/>
                </a:tc>
                <a:tc>
                  <a:txBody>
                    <a:bodyPr/>
                    <a:lstStyle/>
                    <a:p>
                      <a:pPr algn="ctr"/>
                      <a:r>
                        <a:rPr lang="en-US" sz="1800" dirty="0"/>
                        <a:t>37</a:t>
                      </a:r>
                      <a:endParaRPr sz="1800" dirty="0">
                        <a:latin typeface="Cambria Math"/>
                      </a:endParaRPr>
                    </a:p>
                  </a:txBody>
                  <a:tcPr/>
                </a:tc>
                <a:extLst>
                  <a:ext uri="{0D108BD9-81ED-4DB2-BD59-A6C34878D82A}">
                    <a16:rowId xmlns:a16="http://schemas.microsoft.com/office/drawing/2014/main" val="365201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2014</a:t>
                      </a:r>
                    </a:p>
                  </a:txBody>
                  <a:tcPr/>
                </a:tc>
                <a:tc>
                  <a:txBody>
                    <a:bodyPr/>
                    <a:lstStyle/>
                    <a:p>
                      <a:pPr algn="ctr"/>
                      <a:r>
                        <a:rPr lang="en-US" sz="1800" dirty="0"/>
                        <a:t>46</a:t>
                      </a:r>
                      <a:endParaRPr sz="1800" dirty="0">
                        <a:latin typeface="Cambria Math"/>
                      </a:endParaRPr>
                    </a:p>
                  </a:txBody>
                  <a:tcPr/>
                </a:tc>
                <a:extLst>
                  <a:ext uri="{0D108BD9-81ED-4DB2-BD59-A6C34878D82A}">
                    <a16:rowId xmlns:a16="http://schemas.microsoft.com/office/drawing/2014/main" val="277383276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2015</a:t>
                      </a:r>
                    </a:p>
                  </a:txBody>
                  <a:tcPr/>
                </a:tc>
                <a:tc>
                  <a:txBody>
                    <a:bodyPr/>
                    <a:lstStyle/>
                    <a:p>
                      <a:pPr algn="ctr"/>
                      <a:r>
                        <a:rPr lang="en-US" sz="1800" dirty="0"/>
                        <a:t>55</a:t>
                      </a:r>
                      <a:endParaRPr sz="1800" dirty="0">
                        <a:latin typeface="Cambria Math"/>
                      </a:endParaRPr>
                    </a:p>
                  </a:txBody>
                  <a:tcPr/>
                </a:tc>
                <a:extLst>
                  <a:ext uri="{0D108BD9-81ED-4DB2-BD59-A6C34878D82A}">
                    <a16:rowId xmlns:a16="http://schemas.microsoft.com/office/drawing/2014/main" val="21054990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2016</a:t>
                      </a:r>
                    </a:p>
                  </a:txBody>
                  <a:tcPr/>
                </a:tc>
                <a:tc>
                  <a:txBody>
                    <a:bodyPr/>
                    <a:lstStyle/>
                    <a:p>
                      <a:pPr algn="ctr"/>
                      <a:r>
                        <a:rPr lang="en-US" sz="1800" dirty="0"/>
                        <a:t>62</a:t>
                      </a:r>
                      <a:endParaRPr sz="1800" dirty="0">
                        <a:latin typeface="Cambria Math"/>
                      </a:endParaRPr>
                    </a:p>
                  </a:txBody>
                  <a:tcPr/>
                </a:tc>
                <a:extLst>
                  <a:ext uri="{0D108BD9-81ED-4DB2-BD59-A6C34878D82A}">
                    <a16:rowId xmlns:a16="http://schemas.microsoft.com/office/drawing/2014/main" val="7085304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2017</a:t>
                      </a:r>
                    </a:p>
                  </a:txBody>
                  <a:tcPr/>
                </a:tc>
                <a:tc>
                  <a:txBody>
                    <a:bodyPr/>
                    <a:lstStyle/>
                    <a:p>
                      <a:pPr algn="ctr"/>
                      <a:r>
                        <a:rPr lang="en-US" sz="1800" dirty="0"/>
                        <a:t>86</a:t>
                      </a:r>
                      <a:endParaRPr sz="1800" dirty="0">
                        <a:latin typeface="Cambria Math"/>
                      </a:endParaRPr>
                    </a:p>
                  </a:txBody>
                  <a:tcPr/>
                </a:tc>
                <a:extLst>
                  <a:ext uri="{0D108BD9-81ED-4DB2-BD59-A6C34878D82A}">
                    <a16:rowId xmlns:a16="http://schemas.microsoft.com/office/drawing/2014/main" val="29149829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2018</a:t>
                      </a:r>
                    </a:p>
                  </a:txBody>
                  <a:tcPr/>
                </a:tc>
                <a:tc>
                  <a:txBody>
                    <a:bodyPr/>
                    <a:lstStyle/>
                    <a:p>
                      <a:pPr algn="ctr"/>
                      <a:r>
                        <a:rPr lang="en-US" sz="1800" dirty="0"/>
                        <a:t>102</a:t>
                      </a:r>
                      <a:endParaRPr sz="1800" dirty="0">
                        <a:latin typeface="Cambria Math"/>
                      </a:endParaRPr>
                    </a:p>
                  </a:txBody>
                  <a:tcPr/>
                </a:tc>
                <a:extLst>
                  <a:ext uri="{0D108BD9-81ED-4DB2-BD59-A6C34878D82A}">
                    <a16:rowId xmlns:a16="http://schemas.microsoft.com/office/drawing/2014/main" val="42754653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dirty="0"/>
                        <a:t>December 2019</a:t>
                      </a:r>
                    </a:p>
                  </a:txBody>
                  <a:tcPr/>
                </a:tc>
                <a:tc>
                  <a:txBody>
                    <a:bodyPr/>
                    <a:lstStyle/>
                    <a:p>
                      <a:pPr algn="ctr"/>
                      <a:r>
                        <a:rPr lang="en-US" sz="1800" dirty="0"/>
                        <a:t>158</a:t>
                      </a:r>
                      <a:endParaRPr sz="1800" dirty="0">
                        <a:latin typeface="Cambria Math"/>
                      </a:endParaRPr>
                    </a:p>
                  </a:txBody>
                  <a:tcPr/>
                </a:tc>
                <a:extLst>
                  <a:ext uri="{0D108BD9-81ED-4DB2-BD59-A6C34878D82A}">
                    <a16:rowId xmlns:a16="http://schemas.microsoft.com/office/drawing/2014/main" val="116684791"/>
                  </a:ext>
                </a:extLst>
              </a:tr>
            </a:tbl>
          </a:graphicData>
        </a:graphic>
      </p:graphicFrame>
    </p:spTree>
    <p:extLst>
      <p:ext uri="{BB962C8B-B14F-4D97-AF65-F5344CB8AC3E}">
        <p14:creationId xmlns:p14="http://schemas.microsoft.com/office/powerpoint/2010/main" val="815229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2</a:t>
            </a:r>
            <a:r>
              <a:rPr dirty="0"/>
              <a:t>: Creating a Stem-and-Leaf Display of MSFT Closing Stock Prices</a:t>
            </a:r>
            <a:r>
              <a:rPr lang="en-US" dirty="0"/>
              <a:t>—Slide 4</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Using a stem of the </a:t>
            </a:r>
            <a:r>
              <a:rPr sz="2800" b="1" dirty="0"/>
              <a:t>tens</a:t>
            </a:r>
            <a:r>
              <a:rPr sz="2800" dirty="0"/>
              <a:t> unit will break the data into six classes, which seems reasonable. The stem-and-leaf display is given in Figure 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2</a:t>
            </a:r>
            <a:r>
              <a:rPr dirty="0"/>
              <a:t>: Creating a Stem-and-Leaf Display of MSFT Closing Stock Prices</a:t>
            </a:r>
            <a:r>
              <a:rPr lang="en-US" dirty="0"/>
              <a:t>—Slide 5</a:t>
            </a:r>
            <a:endParaRPr dirty="0"/>
          </a:p>
        </p:txBody>
      </p:sp>
      <p:sp>
        <p:nvSpPr>
          <p:cNvPr id="6" name="TextBox 5">
            <a:extLst>
              <a:ext uri="{FF2B5EF4-FFF2-40B4-BE49-F238E27FC236}">
                <a16:creationId xmlns:a16="http://schemas.microsoft.com/office/drawing/2014/main" id="{5EAC7B4F-150C-5972-74E6-BF17359B7008}"/>
              </a:ext>
            </a:extLst>
          </p:cNvPr>
          <p:cNvSpPr txBox="1"/>
          <p:nvPr/>
        </p:nvSpPr>
        <p:spPr>
          <a:xfrm>
            <a:off x="3693318" y="1026460"/>
            <a:ext cx="1828800" cy="246221"/>
          </a:xfrm>
          <a:prstGeom prst="rect">
            <a:avLst/>
          </a:prstGeom>
          <a:noFill/>
        </p:spPr>
        <p:txBody>
          <a:bodyPr wrap="square">
            <a:spAutoFit/>
          </a:bodyPr>
          <a:lstStyle/>
          <a:p>
            <a:r>
              <a:rPr kumimoji="0" lang="en-IN" sz="1000" b="1" i="0" u="none" strike="noStrike" kern="1200" cap="none" spc="0" normalizeH="0" baseline="0" noProof="0" dirty="0">
                <a:ln>
                  <a:noFill/>
                </a:ln>
                <a:solidFill>
                  <a:srgbClr val="366092"/>
                </a:solidFill>
                <a:effectLst/>
                <a:uLnTx/>
                <a:uFillTx/>
                <a:latin typeface="Calibri"/>
                <a:ea typeface="+mn-ea"/>
                <a:cs typeface="+mn-cs"/>
              </a:rPr>
              <a:t>Stem-and-Leaf Display (MSFT)</a:t>
            </a:r>
            <a:endParaRPr lang="en-IN" b="1" dirty="0"/>
          </a:p>
        </p:txBody>
      </p:sp>
      <p:graphicFrame>
        <p:nvGraphicFramePr>
          <p:cNvPr id="3" name="Table Placeholder 2" descr="This stem and leaf plot table displays a set of monetary values, with stems representing the tens and hundreds digits, and leaves representing the units digit of each value. &#10;Here is how to interpret the data row by row:&#10;Stem 1 has Leaf 9,&#10;Stem 2 has Leaves 2 6 6 6 7 7 7 8,&#10;Stem 3 has Leaves 0 0 3 6 7,&#10;Stem 4 has Leaf 6,&#10;Stem 5 has Leaf 5,&#10;Stem 6 has Leaf 2,&#10;Stem 7 has no leaves,&#10;Stem 8 has Leaf 6,&#10;Stem 9 has no leaves,&#10;Stem 10 has Leaf 2,&#10;Stems 11 to 14 has no leaves,&#10;Stem 15 has Leaf 8,&#10;A key at the bottom reads: Key: 15 with 8 that equals $158, indicating that 15 is the stem and 8 is the leaf, which together represent the number 158."/>
          <p:cNvGraphicFramePr>
            <a:graphicFrameLocks noGrp="1"/>
          </p:cNvGraphicFramePr>
          <p:nvPr>
            <p:ph type="tbl" sz="quarter" idx="10"/>
            <p:extLst>
              <p:ext uri="{D42A27DB-BD31-4B8C-83A1-F6EECF244321}">
                <p14:modId xmlns:p14="http://schemas.microsoft.com/office/powerpoint/2010/main" val="900866599"/>
              </p:ext>
            </p:extLst>
          </p:nvPr>
        </p:nvGraphicFramePr>
        <p:xfrm>
          <a:off x="3581400" y="1313330"/>
          <a:ext cx="1981200" cy="4425824"/>
        </p:xfrm>
        <a:graphic>
          <a:graphicData uri="http://schemas.openxmlformats.org/drawingml/2006/table">
            <a:tbl>
              <a:tblPr firstRow="1" bandRow="1">
                <a:tableStyleId>{2D5ABB26-0587-4C30-8999-92F81FD0307C}</a:tableStyleId>
              </a:tblPr>
              <a:tblGrid>
                <a:gridCol w="132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2"/>
                    </a:ext>
                  </a:extLst>
                </a:gridCol>
              </a:tblGrid>
              <a:tr h="251849">
                <a:tc>
                  <a:txBody>
                    <a:bodyPr/>
                    <a:lstStyle/>
                    <a:p>
                      <a:pPr algn="r">
                        <a:defRPr sz="1800" b="1"/>
                      </a:pPr>
                      <a:r>
                        <a:rPr sz="1000" dirty="0"/>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800" b="1"/>
                      </a:pPr>
                      <a:r>
                        <a:rPr sz="1000" dirty="0"/>
                        <a:t>Leaf</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1849">
                <a:tc>
                  <a:txBody>
                    <a:bodyPr/>
                    <a:lstStyle/>
                    <a:p>
                      <a:pPr algn="r">
                        <a:defRPr sz="1800" b="1"/>
                      </a:pPr>
                      <a:r>
                        <a:rPr sz="10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800"/>
                      </a:pPr>
                      <a:r>
                        <a:rPr sz="1000" dirty="0"/>
                        <a:t>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51849">
                <a:tc>
                  <a:txBody>
                    <a:bodyPr/>
                    <a:lstStyle/>
                    <a:p>
                      <a:pPr algn="r">
                        <a:defRPr sz="1800" b="1"/>
                      </a:pPr>
                      <a:r>
                        <a:rPr sz="1000" dirty="0"/>
                        <a:t>2</a:t>
                      </a:r>
                    </a:p>
                  </a:txBody>
                  <a:tcPr>
                    <a:lnR w="12700" cap="flat" cmpd="sng" algn="ctr">
                      <a:solidFill>
                        <a:schemeClr val="tx1"/>
                      </a:solidFill>
                      <a:prstDash val="solid"/>
                      <a:round/>
                      <a:headEnd type="none" w="med" len="med"/>
                      <a:tailEnd type="none" w="med" len="med"/>
                    </a:lnR>
                  </a:tcPr>
                </a:tc>
                <a:tc>
                  <a:txBody>
                    <a:bodyPr/>
                    <a:lstStyle/>
                    <a:p>
                      <a:pPr algn="l">
                        <a:defRPr sz="1800"/>
                      </a:pPr>
                      <a:r>
                        <a:rPr sz="1000" dirty="0"/>
                        <a:t>2 6 6 6 7 7 7 8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51849">
                <a:tc>
                  <a:txBody>
                    <a:bodyPr/>
                    <a:lstStyle/>
                    <a:p>
                      <a:pPr algn="r">
                        <a:defRPr sz="1800" b="1"/>
                      </a:pPr>
                      <a:r>
                        <a:rPr sz="1000" dirty="0"/>
                        <a:t>3</a:t>
                      </a:r>
                    </a:p>
                  </a:txBody>
                  <a:tcPr>
                    <a:lnR w="12700" cap="flat" cmpd="sng" algn="ctr">
                      <a:solidFill>
                        <a:schemeClr val="tx1"/>
                      </a:solidFill>
                      <a:prstDash val="solid"/>
                      <a:round/>
                      <a:headEnd type="none" w="med" len="med"/>
                      <a:tailEnd type="none" w="med" len="med"/>
                    </a:lnR>
                  </a:tcPr>
                </a:tc>
                <a:tc>
                  <a:txBody>
                    <a:bodyPr/>
                    <a:lstStyle/>
                    <a:p>
                      <a:pPr algn="l">
                        <a:defRPr sz="1800"/>
                      </a:pPr>
                      <a:r>
                        <a:rPr sz="1000"/>
                        <a:t>0 0 3 6 7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51849">
                <a:tc>
                  <a:txBody>
                    <a:bodyPr/>
                    <a:lstStyle/>
                    <a:p>
                      <a:pPr algn="r">
                        <a:defRPr sz="1800" b="1"/>
                      </a:pPr>
                      <a:r>
                        <a:rPr sz="1000" dirty="0"/>
                        <a:t>4</a:t>
                      </a:r>
                    </a:p>
                  </a:txBody>
                  <a:tcPr>
                    <a:lnR w="12700" cap="flat" cmpd="sng" algn="ctr">
                      <a:solidFill>
                        <a:schemeClr val="tx1"/>
                      </a:solidFill>
                      <a:prstDash val="solid"/>
                      <a:round/>
                      <a:headEnd type="none" w="med" len="med"/>
                      <a:tailEnd type="none" w="med" len="med"/>
                    </a:lnR>
                  </a:tcPr>
                </a:tc>
                <a:tc>
                  <a:txBody>
                    <a:bodyPr/>
                    <a:lstStyle/>
                    <a:p>
                      <a:pPr algn="l">
                        <a:defRPr sz="1800"/>
                      </a:pPr>
                      <a:r>
                        <a:rPr sz="1000"/>
                        <a:t>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51849">
                <a:tc>
                  <a:txBody>
                    <a:bodyPr/>
                    <a:lstStyle/>
                    <a:p>
                      <a:pPr algn="r">
                        <a:defRPr sz="1800" b="1"/>
                      </a:pPr>
                      <a:r>
                        <a:rPr sz="1000"/>
                        <a:t>5</a:t>
                      </a:r>
                    </a:p>
                  </a:txBody>
                  <a:tcPr>
                    <a:lnR w="12700" cap="flat" cmpd="sng" algn="ctr">
                      <a:solidFill>
                        <a:schemeClr val="tx1"/>
                      </a:solidFill>
                      <a:prstDash val="solid"/>
                      <a:round/>
                      <a:headEnd type="none" w="med" len="med"/>
                      <a:tailEnd type="none" w="med" len="med"/>
                    </a:lnR>
                  </a:tcPr>
                </a:tc>
                <a:tc>
                  <a:txBody>
                    <a:bodyPr/>
                    <a:lstStyle/>
                    <a:p>
                      <a:pPr algn="l">
                        <a:defRPr sz="1800"/>
                      </a:pPr>
                      <a:r>
                        <a:rPr sz="1000" dirty="0"/>
                        <a:t>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51849">
                <a:tc>
                  <a:txBody>
                    <a:bodyPr/>
                    <a:lstStyle/>
                    <a:p>
                      <a:pPr algn="r">
                        <a:defRPr sz="1800" b="1"/>
                      </a:pPr>
                      <a:r>
                        <a:rPr sz="1000"/>
                        <a:t>6</a:t>
                      </a:r>
                    </a:p>
                  </a:txBody>
                  <a:tcPr>
                    <a:lnR w="12700" cap="flat" cmpd="sng" algn="ctr">
                      <a:solidFill>
                        <a:schemeClr val="tx1"/>
                      </a:solidFill>
                      <a:prstDash val="solid"/>
                      <a:round/>
                      <a:headEnd type="none" w="med" len="med"/>
                      <a:tailEnd type="none" w="med" len="med"/>
                    </a:lnR>
                  </a:tcPr>
                </a:tc>
                <a:tc>
                  <a:txBody>
                    <a:bodyPr/>
                    <a:lstStyle/>
                    <a:p>
                      <a:pPr algn="l">
                        <a:defRPr sz="1800"/>
                      </a:pPr>
                      <a:r>
                        <a:rPr sz="1000"/>
                        <a:t>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51849">
                <a:tc>
                  <a:txBody>
                    <a:bodyPr/>
                    <a:lstStyle/>
                    <a:p>
                      <a:pPr algn="r">
                        <a:defRPr sz="1800" b="1"/>
                      </a:pPr>
                      <a:r>
                        <a:rPr sz="1000" dirty="0"/>
                        <a:t>7</a:t>
                      </a:r>
                    </a:p>
                  </a:txBody>
                  <a:tcPr>
                    <a:lnR w="12700" cap="flat" cmpd="sng" algn="ctr">
                      <a:solidFill>
                        <a:schemeClr val="tx1"/>
                      </a:solidFill>
                      <a:prstDash val="solid"/>
                      <a:round/>
                      <a:headEnd type="none" w="med" len="med"/>
                      <a:tailEnd type="none" w="med" len="med"/>
                    </a:lnR>
                  </a:tcPr>
                </a:tc>
                <a:tc>
                  <a:txBody>
                    <a:bodyPr/>
                    <a:lstStyle/>
                    <a:p>
                      <a:pPr algn="l"/>
                      <a:endParaRPr sz="1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251849">
                <a:tc>
                  <a:txBody>
                    <a:bodyPr/>
                    <a:lstStyle/>
                    <a:p>
                      <a:pPr algn="r">
                        <a:defRPr sz="1800" b="1"/>
                      </a:pPr>
                      <a:r>
                        <a:rPr sz="1000"/>
                        <a:t>8</a:t>
                      </a:r>
                    </a:p>
                  </a:txBody>
                  <a:tcPr>
                    <a:lnR w="12700" cap="flat" cmpd="sng" algn="ctr">
                      <a:solidFill>
                        <a:schemeClr val="tx1"/>
                      </a:solidFill>
                      <a:prstDash val="solid"/>
                      <a:round/>
                      <a:headEnd type="none" w="med" len="med"/>
                      <a:tailEnd type="none" w="med" len="med"/>
                    </a:lnR>
                  </a:tcPr>
                </a:tc>
                <a:tc>
                  <a:txBody>
                    <a:bodyPr/>
                    <a:lstStyle/>
                    <a:p>
                      <a:pPr algn="l">
                        <a:defRPr sz="1800"/>
                      </a:pPr>
                      <a:r>
                        <a:rPr sz="1000" dirty="0"/>
                        <a:t>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251849">
                <a:tc>
                  <a:txBody>
                    <a:bodyPr/>
                    <a:lstStyle/>
                    <a:p>
                      <a:pPr algn="r">
                        <a:defRPr sz="1800" b="1"/>
                      </a:pPr>
                      <a:r>
                        <a:rPr sz="1000"/>
                        <a:t>9</a:t>
                      </a:r>
                    </a:p>
                  </a:txBody>
                  <a:tcPr>
                    <a:lnR w="12700" cap="flat" cmpd="sng" algn="ctr">
                      <a:solidFill>
                        <a:schemeClr val="tx1"/>
                      </a:solidFill>
                      <a:prstDash val="solid"/>
                      <a:round/>
                      <a:headEnd type="none" w="med" len="med"/>
                      <a:tailEnd type="none" w="med" len="med"/>
                    </a:lnR>
                  </a:tcPr>
                </a:tc>
                <a:tc>
                  <a:txBody>
                    <a:bodyPr/>
                    <a:lstStyle/>
                    <a:p>
                      <a:pPr algn="l"/>
                      <a:endParaRPr sz="1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251849">
                <a:tc>
                  <a:txBody>
                    <a:bodyPr/>
                    <a:lstStyle/>
                    <a:p>
                      <a:pPr algn="r">
                        <a:defRPr sz="1800" b="1"/>
                      </a:pPr>
                      <a:r>
                        <a:rPr sz="1000" dirty="0"/>
                        <a:t>10</a:t>
                      </a:r>
                    </a:p>
                  </a:txBody>
                  <a:tcPr>
                    <a:lnR w="12700" cap="flat" cmpd="sng" algn="ctr">
                      <a:solidFill>
                        <a:schemeClr val="tx1"/>
                      </a:solidFill>
                      <a:prstDash val="solid"/>
                      <a:round/>
                      <a:headEnd type="none" w="med" len="med"/>
                      <a:tailEnd type="none" w="med" len="med"/>
                    </a:lnR>
                  </a:tcPr>
                </a:tc>
                <a:tc>
                  <a:txBody>
                    <a:bodyPr/>
                    <a:lstStyle/>
                    <a:p>
                      <a:pPr algn="l">
                        <a:defRPr sz="1800"/>
                      </a:pPr>
                      <a:r>
                        <a:rPr sz="1000"/>
                        <a:t>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251849">
                <a:tc>
                  <a:txBody>
                    <a:bodyPr/>
                    <a:lstStyle/>
                    <a:p>
                      <a:pPr algn="r">
                        <a:defRPr sz="1800" b="1"/>
                      </a:pPr>
                      <a:r>
                        <a:rPr sz="1000"/>
                        <a:t>11</a:t>
                      </a:r>
                    </a:p>
                  </a:txBody>
                  <a:tcPr>
                    <a:lnR w="12700" cap="flat" cmpd="sng" algn="ctr">
                      <a:solidFill>
                        <a:schemeClr val="tx1"/>
                      </a:solidFill>
                      <a:prstDash val="solid"/>
                      <a:round/>
                      <a:headEnd type="none" w="med" len="med"/>
                      <a:tailEnd type="none" w="med" len="med"/>
                    </a:lnR>
                  </a:tcPr>
                </a:tc>
                <a:tc>
                  <a:txBody>
                    <a:bodyPr/>
                    <a:lstStyle/>
                    <a:p>
                      <a:pPr algn="l"/>
                      <a:endParaRPr sz="1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r h="251849">
                <a:tc>
                  <a:txBody>
                    <a:bodyPr/>
                    <a:lstStyle/>
                    <a:p>
                      <a:pPr algn="r">
                        <a:defRPr sz="1800" b="1"/>
                      </a:pPr>
                      <a:r>
                        <a:rPr sz="1000"/>
                        <a:t>12</a:t>
                      </a:r>
                    </a:p>
                  </a:txBody>
                  <a:tcPr>
                    <a:lnR w="12700" cap="flat" cmpd="sng" algn="ctr">
                      <a:solidFill>
                        <a:schemeClr val="tx1"/>
                      </a:solidFill>
                      <a:prstDash val="solid"/>
                      <a:round/>
                      <a:headEnd type="none" w="med" len="med"/>
                      <a:tailEnd type="none" w="med" len="med"/>
                    </a:lnR>
                  </a:tcPr>
                </a:tc>
                <a:tc>
                  <a:txBody>
                    <a:bodyPr/>
                    <a:lstStyle/>
                    <a:p>
                      <a:pPr algn="l"/>
                      <a:endParaRPr sz="10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3"/>
                  </a:ext>
                </a:extLst>
              </a:tr>
              <a:tr h="251849">
                <a:tc>
                  <a:txBody>
                    <a:bodyPr/>
                    <a:lstStyle/>
                    <a:p>
                      <a:pPr algn="r">
                        <a:defRPr sz="1800" b="1"/>
                      </a:pPr>
                      <a:r>
                        <a:rPr sz="1000" dirty="0"/>
                        <a:t>13</a:t>
                      </a:r>
                    </a:p>
                  </a:txBody>
                  <a:tcPr>
                    <a:lnR w="12700" cap="flat" cmpd="sng" algn="ctr">
                      <a:solidFill>
                        <a:schemeClr val="tx1"/>
                      </a:solidFill>
                      <a:prstDash val="solid"/>
                      <a:round/>
                      <a:headEnd type="none" w="med" len="med"/>
                      <a:tailEnd type="none" w="med" len="med"/>
                    </a:lnR>
                  </a:tcPr>
                </a:tc>
                <a:tc>
                  <a:txBody>
                    <a:bodyPr/>
                    <a:lstStyle/>
                    <a:p>
                      <a:pPr algn="l"/>
                      <a:endParaRPr sz="1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4"/>
                  </a:ext>
                </a:extLst>
              </a:tr>
              <a:tr h="251849">
                <a:tc>
                  <a:txBody>
                    <a:bodyPr/>
                    <a:lstStyle/>
                    <a:p>
                      <a:pPr algn="r">
                        <a:defRPr sz="1800" b="1"/>
                      </a:pPr>
                      <a:r>
                        <a:rPr sz="1000"/>
                        <a:t>14</a:t>
                      </a:r>
                    </a:p>
                  </a:txBody>
                  <a:tcPr>
                    <a:lnR w="12700" cap="flat" cmpd="sng" algn="ctr">
                      <a:solidFill>
                        <a:schemeClr val="tx1"/>
                      </a:solidFill>
                      <a:prstDash val="solid"/>
                      <a:round/>
                      <a:headEnd type="none" w="med" len="med"/>
                      <a:tailEnd type="none" w="med" len="med"/>
                    </a:lnR>
                  </a:tcPr>
                </a:tc>
                <a:tc>
                  <a:txBody>
                    <a:bodyPr/>
                    <a:lstStyle/>
                    <a:p>
                      <a:pPr algn="l"/>
                      <a:endParaRPr sz="1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5"/>
                  </a:ext>
                </a:extLst>
              </a:tr>
              <a:tr h="251849">
                <a:tc>
                  <a:txBody>
                    <a:bodyPr/>
                    <a:lstStyle/>
                    <a:p>
                      <a:pPr algn="r">
                        <a:defRPr sz="1800" b="1"/>
                      </a:pPr>
                      <a:r>
                        <a:rPr sz="1000"/>
                        <a:t>15</a:t>
                      </a:r>
                    </a:p>
                  </a:txBody>
                  <a:tcPr>
                    <a:lnR w="12700" cap="flat" cmpd="sng" algn="ctr">
                      <a:solidFill>
                        <a:schemeClr val="tx1"/>
                      </a:solidFill>
                      <a:prstDash val="solid"/>
                      <a:round/>
                      <a:headEnd type="none" w="med" len="med"/>
                      <a:tailEnd type="none" w="med" len="med"/>
                    </a:lnR>
                  </a:tcPr>
                </a:tc>
                <a:tc>
                  <a:txBody>
                    <a:bodyPr/>
                    <a:lstStyle/>
                    <a:p>
                      <a:pPr algn="l">
                        <a:defRPr sz="1800"/>
                      </a:pPr>
                      <a:r>
                        <a:rPr sz="1000" dirty="0"/>
                        <a:t>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6"/>
                  </a:ext>
                </a:extLst>
              </a:tr>
              <a:tr h="251849">
                <a:tc>
                  <a:txBody>
                    <a:bodyPr/>
                    <a:lstStyle/>
                    <a:p>
                      <a:pPr algn="r">
                        <a:defRPr sz="1800"/>
                      </a:pPr>
                      <a:r>
                        <a:rPr lang="en-US" sz="1000" dirty="0"/>
                        <a:t>Key:                           </a:t>
                      </a:r>
                      <a:r>
                        <a:rPr sz="1000" b="1" dirty="0"/>
                        <a:t>15</a:t>
                      </a:r>
                    </a:p>
                  </a:txBody>
                  <a:tcPr>
                    <a:lnR w="12700" cap="flat" cmpd="sng" algn="ctr">
                      <a:solidFill>
                        <a:schemeClr val="tx1"/>
                      </a:solidFill>
                      <a:prstDash val="solid"/>
                      <a:round/>
                      <a:headEnd type="none" w="med" len="med"/>
                      <a:tailEnd type="none" w="med" len="med"/>
                    </a:lnR>
                  </a:tcPr>
                </a:tc>
                <a:tc>
                  <a:txBody>
                    <a:bodyPr/>
                    <a:lstStyle/>
                    <a:p>
                      <a:pPr algn="l">
                        <a:defRPr sz="1800"/>
                      </a:pPr>
                      <a:r>
                        <a:rPr sz="1000" dirty="0"/>
                        <a:t>8 = $158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7"/>
                  </a:ext>
                </a:extLst>
              </a:tr>
            </a:tbl>
          </a:graphicData>
        </a:graphic>
      </p:graphicFrame>
      <p:sp>
        <p:nvSpPr>
          <p:cNvPr id="4" name="TextBox 3">
            <a:extLst>
              <a:ext uri="{FF2B5EF4-FFF2-40B4-BE49-F238E27FC236}">
                <a16:creationId xmlns:a16="http://schemas.microsoft.com/office/drawing/2014/main" id="{D1D06CFE-8A83-E0A2-79E6-94C4E1E83E06}"/>
              </a:ext>
            </a:extLst>
          </p:cNvPr>
          <p:cNvSpPr txBox="1"/>
          <p:nvPr/>
        </p:nvSpPr>
        <p:spPr>
          <a:xfrm>
            <a:off x="4094559" y="5695842"/>
            <a:ext cx="954882" cy="369332"/>
          </a:xfrm>
          <a:prstGeom prst="rect">
            <a:avLst/>
          </a:prstGeom>
          <a:noFill/>
        </p:spPr>
        <p:txBody>
          <a:bodyPr wrap="square">
            <a:spAutoFit/>
          </a:bodyPr>
          <a:lstStyle/>
          <a:p>
            <a:r>
              <a:rPr kumimoji="0" lang="en-IN" b="0" i="0" u="none" strike="noStrike" kern="1200" cap="none" spc="0" normalizeH="0" baseline="0" noProof="0" dirty="0">
                <a:ln>
                  <a:noFill/>
                </a:ln>
                <a:solidFill>
                  <a:srgbClr val="366092"/>
                </a:solidFill>
                <a:effectLst/>
                <a:uLnTx/>
                <a:uFillTx/>
                <a:latin typeface="Calibri"/>
                <a:ea typeface="+mn-ea"/>
                <a:cs typeface="+mn-cs"/>
              </a:rPr>
              <a:t>Figure 5</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Histogram—Slide 2</a:t>
            </a:r>
            <a:endParaRPr dirty="0"/>
          </a:p>
        </p:txBody>
      </p:sp>
      <p:sp>
        <p:nvSpPr>
          <p:cNvPr id="5" name="TextBox 4">
            <a:extLst>
              <a:ext uri="{FF2B5EF4-FFF2-40B4-BE49-F238E27FC236}">
                <a16:creationId xmlns:a16="http://schemas.microsoft.com/office/drawing/2014/main" id="{342E4145-24BF-4B8A-9663-DED483615EA5}"/>
              </a:ext>
            </a:extLst>
          </p:cNvPr>
          <p:cNvSpPr txBox="1"/>
          <p:nvPr/>
        </p:nvSpPr>
        <p:spPr>
          <a:xfrm>
            <a:off x="457200" y="1107217"/>
            <a:ext cx="3352800" cy="369332"/>
          </a:xfrm>
          <a:prstGeom prst="rect">
            <a:avLst/>
          </a:prstGeom>
          <a:noFill/>
        </p:spPr>
        <p:txBody>
          <a:bodyPr wrap="square">
            <a:spAutoFit/>
          </a:bodyPr>
          <a:lstStyle/>
          <a:p>
            <a:r>
              <a:rPr lang="en-US" dirty="0"/>
              <a:t>Table 2 is displayed for reference.</a:t>
            </a:r>
          </a:p>
        </p:txBody>
      </p:sp>
      <p:sp>
        <p:nvSpPr>
          <p:cNvPr id="6" name="TextBox 5">
            <a:extLst>
              <a:ext uri="{FF2B5EF4-FFF2-40B4-BE49-F238E27FC236}">
                <a16:creationId xmlns:a16="http://schemas.microsoft.com/office/drawing/2014/main" id="{62FC706A-58AF-A3F4-120A-52834174B142}"/>
              </a:ext>
            </a:extLst>
          </p:cNvPr>
          <p:cNvSpPr txBox="1"/>
          <p:nvPr/>
        </p:nvSpPr>
        <p:spPr>
          <a:xfrm>
            <a:off x="2895600" y="1554479"/>
            <a:ext cx="335280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2 – Frequency Distribution</a:t>
            </a:r>
            <a:endParaRPr lang="en-IN" dirty="0">
              <a:solidFill>
                <a:srgbClr val="366092"/>
              </a:solidFill>
            </a:endParaRPr>
          </a:p>
        </p:txBody>
      </p:sp>
      <p:graphicFrame>
        <p:nvGraphicFramePr>
          <p:cNvPr id="3" name="Table Placeholder 2" descr="The table, titled Table 2 Frequency Distribution, shows company revenues in millions of dollars and the number of companies in each range. It has 2 columns and 10 rows.&#10;Revenue 0 to 40 million: 50 companies.&#10;Revenue 41 to 81 million: 30 companies.&#10;Revenue 82 to 122 million: 14 companies.&#10;Revenue 123 to 163 million: 3 companies.&#10;Revenue 164 to 204 million: 1 company.&#10;Revenue 205 to 245 million: 0 companies.&#10;Revenue 246 to 286 million: 1 company.&#10;Revenue 287 to 327 and Revenue 328 to 368 both have no companies.&#10;Revenue 369 to 409 million: 1 company."/>
          <p:cNvGraphicFramePr>
            <a:graphicFrameLocks noGrp="1"/>
          </p:cNvGraphicFramePr>
          <p:nvPr>
            <p:ph type="tbl" sz="quarter" idx="10"/>
            <p:extLst>
              <p:ext uri="{D42A27DB-BD31-4B8C-83A1-F6EECF244321}">
                <p14:modId xmlns:p14="http://schemas.microsoft.com/office/powerpoint/2010/main" val="2296251733"/>
              </p:ext>
            </p:extLst>
          </p:nvPr>
        </p:nvGraphicFramePr>
        <p:xfrm>
          <a:off x="457200" y="1911275"/>
          <a:ext cx="8229600" cy="4033012"/>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35967">
                <a:tc>
                  <a:txBody>
                    <a:bodyPr/>
                    <a:lstStyle/>
                    <a:p>
                      <a:pPr algn="ctr">
                        <a:defRPr sz="1800" b="1"/>
                      </a:pPr>
                      <a:r>
                        <a:rPr dirty="0"/>
                        <a:t>Revenue (Millions of Dollars)</a:t>
                      </a:r>
                    </a:p>
                  </a:txBody>
                  <a:tcPr/>
                </a:tc>
                <a:tc>
                  <a:txBody>
                    <a:bodyPr/>
                    <a:lstStyle/>
                    <a:p>
                      <a:pPr algn="ctr">
                        <a:defRPr sz="1800" b="1"/>
                      </a:pPr>
                      <a:r>
                        <a:rPr dirty="0"/>
                        <a:t>Number of Companies</a:t>
                      </a:r>
                    </a:p>
                  </a:txBody>
                  <a:tcPr/>
                </a:tc>
                <a:extLst>
                  <a:ext uri="{0D108BD9-81ED-4DB2-BD59-A6C34878D82A}">
                    <a16:rowId xmlns:a16="http://schemas.microsoft.com/office/drawing/2014/main" val="10001"/>
                  </a:ext>
                </a:extLst>
              </a:tr>
              <a:tr h="335967">
                <a:tc>
                  <a:txBody>
                    <a:bodyPr/>
                    <a:lstStyle/>
                    <a:p>
                      <a:pPr algn="ctr">
                        <a:defRPr sz="1800"/>
                      </a:pPr>
                      <a:r>
                        <a:t>0 to 40</a:t>
                      </a:r>
                    </a:p>
                  </a:txBody>
                  <a:tcPr/>
                </a:tc>
                <a:tc>
                  <a:txBody>
                    <a:bodyPr/>
                    <a:lstStyle/>
                    <a:p>
                      <a:pPr algn="ctr"/>
                      <a:r>
                        <a:rPr sz="1800"/>
                        <a:t>50</a:t>
                      </a:r>
                      <a:endParaRPr sz="1800">
                        <a:latin typeface="Cambria Math"/>
                      </a:endParaRPr>
                    </a:p>
                  </a:txBody>
                  <a:tcPr/>
                </a:tc>
                <a:extLst>
                  <a:ext uri="{0D108BD9-81ED-4DB2-BD59-A6C34878D82A}">
                    <a16:rowId xmlns:a16="http://schemas.microsoft.com/office/drawing/2014/main" val="10002"/>
                  </a:ext>
                </a:extLst>
              </a:tr>
              <a:tr h="375412">
                <a:tc>
                  <a:txBody>
                    <a:bodyPr/>
                    <a:lstStyle/>
                    <a:p>
                      <a:pPr algn="ctr">
                        <a:defRPr sz="1800"/>
                      </a:pPr>
                      <a:r>
                        <a:rPr dirty="0"/>
                        <a:t>41 to 81</a:t>
                      </a:r>
                    </a:p>
                  </a:txBody>
                  <a:tcPr/>
                </a:tc>
                <a:tc>
                  <a:txBody>
                    <a:bodyPr/>
                    <a:lstStyle/>
                    <a:p>
                      <a:pPr algn="ctr"/>
                      <a:r>
                        <a:rPr sz="1800"/>
                        <a:t>30</a:t>
                      </a:r>
                      <a:endParaRPr sz="1800">
                        <a:latin typeface="Cambria Math"/>
                      </a:endParaRPr>
                    </a:p>
                  </a:txBody>
                  <a:tcPr/>
                </a:tc>
                <a:extLst>
                  <a:ext uri="{0D108BD9-81ED-4DB2-BD59-A6C34878D82A}">
                    <a16:rowId xmlns:a16="http://schemas.microsoft.com/office/drawing/2014/main" val="10003"/>
                  </a:ext>
                </a:extLst>
              </a:tr>
              <a:tr h="335967">
                <a:tc>
                  <a:txBody>
                    <a:bodyPr/>
                    <a:lstStyle/>
                    <a:p>
                      <a:pPr algn="ctr">
                        <a:defRPr sz="1800"/>
                      </a:pPr>
                      <a:r>
                        <a:rPr dirty="0"/>
                        <a:t>82 to 122</a:t>
                      </a:r>
                    </a:p>
                  </a:txBody>
                  <a:tcPr/>
                </a:tc>
                <a:tc>
                  <a:txBody>
                    <a:bodyPr/>
                    <a:lstStyle/>
                    <a:p>
                      <a:pPr algn="ctr"/>
                      <a:r>
                        <a:rPr sz="1800" dirty="0"/>
                        <a:t>14</a:t>
                      </a:r>
                      <a:endParaRPr sz="1800" dirty="0">
                        <a:latin typeface="Cambria Math"/>
                      </a:endParaRPr>
                    </a:p>
                  </a:txBody>
                  <a:tcPr/>
                </a:tc>
                <a:extLst>
                  <a:ext uri="{0D108BD9-81ED-4DB2-BD59-A6C34878D82A}">
                    <a16:rowId xmlns:a16="http://schemas.microsoft.com/office/drawing/2014/main" val="10004"/>
                  </a:ext>
                </a:extLst>
              </a:tr>
              <a:tr h="335967">
                <a:tc>
                  <a:txBody>
                    <a:bodyPr/>
                    <a:lstStyle/>
                    <a:p>
                      <a:pPr algn="ctr">
                        <a:defRPr sz="1800"/>
                      </a:pPr>
                      <a:r>
                        <a:rPr dirty="0"/>
                        <a:t>123 to 163</a:t>
                      </a: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35967">
                <a:tc>
                  <a:txBody>
                    <a:bodyPr/>
                    <a:lstStyle/>
                    <a:p>
                      <a:pPr algn="ctr">
                        <a:defRPr sz="1800"/>
                      </a:pPr>
                      <a:r>
                        <a:t>164 to 204</a:t>
                      </a: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6"/>
                  </a:ext>
                </a:extLst>
              </a:tr>
              <a:tr h="335967">
                <a:tc>
                  <a:txBody>
                    <a:bodyPr/>
                    <a:lstStyle/>
                    <a:p>
                      <a:pPr algn="ctr">
                        <a:defRPr sz="1800"/>
                      </a:pPr>
                      <a:r>
                        <a:t>205 to 245</a:t>
                      </a: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7"/>
                  </a:ext>
                </a:extLst>
              </a:tr>
              <a:tr h="335967">
                <a:tc>
                  <a:txBody>
                    <a:bodyPr/>
                    <a:lstStyle/>
                    <a:p>
                      <a:pPr algn="ctr">
                        <a:defRPr sz="1800"/>
                      </a:pPr>
                      <a:r>
                        <a:t>246 to 286</a:t>
                      </a: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8"/>
                  </a:ext>
                </a:extLst>
              </a:tr>
              <a:tr h="335967">
                <a:tc>
                  <a:txBody>
                    <a:bodyPr/>
                    <a:lstStyle/>
                    <a:p>
                      <a:pPr algn="ctr">
                        <a:defRPr sz="1800"/>
                      </a:pPr>
                      <a:r>
                        <a:t>287 to 327</a:t>
                      </a: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9"/>
                  </a:ext>
                </a:extLst>
              </a:tr>
              <a:tr h="335967">
                <a:tc>
                  <a:txBody>
                    <a:bodyPr/>
                    <a:lstStyle/>
                    <a:p>
                      <a:pPr algn="ctr">
                        <a:defRPr sz="1800"/>
                      </a:pPr>
                      <a:r>
                        <a:t>328 to 368</a:t>
                      </a: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10"/>
                  </a:ext>
                </a:extLst>
              </a:tr>
              <a:tr h="335967">
                <a:tc>
                  <a:txBody>
                    <a:bodyPr/>
                    <a:lstStyle/>
                    <a:p>
                      <a:pPr algn="ctr">
                        <a:defRPr sz="1800"/>
                      </a:pPr>
                      <a:r>
                        <a:t>369 to 409</a:t>
                      </a:r>
                    </a:p>
                  </a:txBody>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2</a:t>
            </a:r>
            <a:r>
              <a:rPr dirty="0"/>
              <a:t>: Creating a Stem-and-Leaf Display of MSFT Closing Stock Prices</a:t>
            </a:r>
            <a:r>
              <a:rPr lang="en-US" dirty="0"/>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From the stem-and-leaf display, we would guess that the average closing price for MSFT is somewhere around </a:t>
                </a:r>
                <a14:m>
                  <m:oMath xmlns:m="http://schemas.openxmlformats.org/officeDocument/2006/math">
                    <m:r>
                      <a:rPr>
                        <a:latin typeface="Cambria Math" panose="02040503050406030204" pitchFamily="18" charset="0"/>
                      </a:rPr>
                      <m:t>$30</m:t>
                    </m:r>
                  </m:oMath>
                </a14:m>
                <a:r>
                  <a:rPr sz="2800" dirty="0"/>
                  <a:t>. When analyzing a stem-and-leaf display, you can guess the average of the data set by choosing the value with an equal number of leaves greater than it and less than it. To be more precise, you can find the median of the data fairly easily using a stem-and-leaf display.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Ordered Array</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dirty="0"/>
              <a:t>An </a:t>
            </a:r>
            <a:r>
              <a:rPr sz="2800" b="1" dirty="0"/>
              <a:t>ordered array</a:t>
            </a:r>
            <a:r>
              <a:rPr sz="2800" dirty="0"/>
              <a:t> is a listing of a data set in either increasing or decreasing order of magnitude.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Rank Order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dirty="0"/>
              <a:t>Data listed in increasing order are said to be listed in </a:t>
            </a:r>
            <a:r>
              <a:rPr sz="2800" b="1" dirty="0"/>
              <a:t>rank order</a:t>
            </a:r>
            <a:r>
              <a:rPr sz="28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Reverse Rank Order</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dirty="0"/>
              <a:t>Data listed in decreasing order are said to be listed in </a:t>
            </a:r>
            <a:r>
              <a:rPr sz="2800" b="1" dirty="0"/>
              <a:t>reverse rank order</a:t>
            </a:r>
            <a:r>
              <a:rPr sz="28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3</a:t>
            </a:r>
            <a:r>
              <a:rPr dirty="0"/>
              <a:t>: Creating An Ordered Array of Employee Ages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personnel records for a clothing department store located in the local mall are examined, and the current ages for all employees are noted. There are </a:t>
            </a:r>
            <a:r>
              <a:rPr sz="2800" dirty="0">
                <a:latin typeface="Cambria Math"/>
              </a:rPr>
              <a:t>25</a:t>
            </a:r>
            <a:r>
              <a:rPr sz="2800" dirty="0"/>
              <a:t> employees, and their ages are listed in the following table. It is desired that their ages be placed in rank order.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3</a:t>
            </a:r>
            <a:r>
              <a:rPr dirty="0"/>
              <a:t>: Creating An Ordered Array of Employee Ages</a:t>
            </a:r>
            <a:r>
              <a:rPr lang="en-US" dirty="0"/>
              <a:t>—Slide 2</a:t>
            </a:r>
            <a:endParaRPr dirty="0"/>
          </a:p>
        </p:txBody>
      </p:sp>
      <p:sp>
        <p:nvSpPr>
          <p:cNvPr id="5" name="TextBox 4">
            <a:extLst>
              <a:ext uri="{FF2B5EF4-FFF2-40B4-BE49-F238E27FC236}">
                <a16:creationId xmlns:a16="http://schemas.microsoft.com/office/drawing/2014/main" id="{D7E9E514-2CDD-A699-B81E-57FF7ECF2B4A}"/>
              </a:ext>
            </a:extLst>
          </p:cNvPr>
          <p:cNvSpPr txBox="1"/>
          <p:nvPr/>
        </p:nvSpPr>
        <p:spPr>
          <a:xfrm>
            <a:off x="3495675" y="1146413"/>
            <a:ext cx="215265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8 – Ages (Raw)</a:t>
            </a:r>
            <a:endParaRPr lang="en-IN" b="1" dirty="0"/>
          </a:p>
        </p:txBody>
      </p:sp>
      <p:graphicFrame>
        <p:nvGraphicFramePr>
          <p:cNvPr id="3" name="Table Placeholder 2" descr="This table shows the ages of 25  employees.&#10;32, 21, 24, 19, 61, 18, 18, 16, 16, 35, 39, 17, 22, 21, 60, 18, 53, 18, 57, 63, 28, 20, 29, 35, 45."/>
          <p:cNvGraphicFramePr>
            <a:graphicFrameLocks noGrp="1"/>
          </p:cNvGraphicFramePr>
          <p:nvPr>
            <p:ph type="tbl" sz="quarter" idx="10"/>
            <p:extLst>
              <p:ext uri="{D42A27DB-BD31-4B8C-83A1-F6EECF244321}">
                <p14:modId xmlns:p14="http://schemas.microsoft.com/office/powerpoint/2010/main" val="2719245809"/>
              </p:ext>
            </p:extLst>
          </p:nvPr>
        </p:nvGraphicFramePr>
        <p:xfrm>
          <a:off x="457200" y="1544320"/>
          <a:ext cx="8229600" cy="741680"/>
        </p:xfrm>
        <a:graphic>
          <a:graphicData uri="http://schemas.openxmlformats.org/drawingml/2006/table">
            <a:tbl>
              <a:tblPr firstRow="1" bandRow="1">
                <a:tableStyleId>{2D5ABB26-0587-4C30-8999-92F81FD0307C}</a:tableStyleId>
              </a:tblPr>
              <a:tblGrid>
                <a:gridCol w="633046">
                  <a:extLst>
                    <a:ext uri="{9D8B030D-6E8A-4147-A177-3AD203B41FA5}">
                      <a16:colId xmlns:a16="http://schemas.microsoft.com/office/drawing/2014/main" val="20000"/>
                    </a:ext>
                  </a:extLst>
                </a:gridCol>
                <a:gridCol w="633046">
                  <a:extLst>
                    <a:ext uri="{9D8B030D-6E8A-4147-A177-3AD203B41FA5}">
                      <a16:colId xmlns:a16="http://schemas.microsoft.com/office/drawing/2014/main" val="20001"/>
                    </a:ext>
                  </a:extLst>
                </a:gridCol>
                <a:gridCol w="633046">
                  <a:extLst>
                    <a:ext uri="{9D8B030D-6E8A-4147-A177-3AD203B41FA5}">
                      <a16:colId xmlns:a16="http://schemas.microsoft.com/office/drawing/2014/main" val="20002"/>
                    </a:ext>
                  </a:extLst>
                </a:gridCol>
                <a:gridCol w="633046">
                  <a:extLst>
                    <a:ext uri="{9D8B030D-6E8A-4147-A177-3AD203B41FA5}">
                      <a16:colId xmlns:a16="http://schemas.microsoft.com/office/drawing/2014/main" val="20003"/>
                    </a:ext>
                  </a:extLst>
                </a:gridCol>
                <a:gridCol w="633046">
                  <a:extLst>
                    <a:ext uri="{9D8B030D-6E8A-4147-A177-3AD203B41FA5}">
                      <a16:colId xmlns:a16="http://schemas.microsoft.com/office/drawing/2014/main" val="20004"/>
                    </a:ext>
                  </a:extLst>
                </a:gridCol>
                <a:gridCol w="633046">
                  <a:extLst>
                    <a:ext uri="{9D8B030D-6E8A-4147-A177-3AD203B41FA5}">
                      <a16:colId xmlns:a16="http://schemas.microsoft.com/office/drawing/2014/main" val="20005"/>
                    </a:ext>
                  </a:extLst>
                </a:gridCol>
                <a:gridCol w="633046">
                  <a:extLst>
                    <a:ext uri="{9D8B030D-6E8A-4147-A177-3AD203B41FA5}">
                      <a16:colId xmlns:a16="http://schemas.microsoft.com/office/drawing/2014/main" val="20006"/>
                    </a:ext>
                  </a:extLst>
                </a:gridCol>
                <a:gridCol w="633046">
                  <a:extLst>
                    <a:ext uri="{9D8B030D-6E8A-4147-A177-3AD203B41FA5}">
                      <a16:colId xmlns:a16="http://schemas.microsoft.com/office/drawing/2014/main" val="20007"/>
                    </a:ext>
                  </a:extLst>
                </a:gridCol>
                <a:gridCol w="633046">
                  <a:extLst>
                    <a:ext uri="{9D8B030D-6E8A-4147-A177-3AD203B41FA5}">
                      <a16:colId xmlns:a16="http://schemas.microsoft.com/office/drawing/2014/main" val="20008"/>
                    </a:ext>
                  </a:extLst>
                </a:gridCol>
                <a:gridCol w="633046">
                  <a:extLst>
                    <a:ext uri="{9D8B030D-6E8A-4147-A177-3AD203B41FA5}">
                      <a16:colId xmlns:a16="http://schemas.microsoft.com/office/drawing/2014/main" val="20009"/>
                    </a:ext>
                  </a:extLst>
                </a:gridCol>
                <a:gridCol w="633046">
                  <a:extLst>
                    <a:ext uri="{9D8B030D-6E8A-4147-A177-3AD203B41FA5}">
                      <a16:colId xmlns:a16="http://schemas.microsoft.com/office/drawing/2014/main" val="20010"/>
                    </a:ext>
                  </a:extLst>
                </a:gridCol>
                <a:gridCol w="633046">
                  <a:extLst>
                    <a:ext uri="{9D8B030D-6E8A-4147-A177-3AD203B41FA5}">
                      <a16:colId xmlns:a16="http://schemas.microsoft.com/office/drawing/2014/main" val="20011"/>
                    </a:ext>
                  </a:extLst>
                </a:gridCol>
                <a:gridCol w="633048">
                  <a:extLst>
                    <a:ext uri="{9D8B030D-6E8A-4147-A177-3AD203B41FA5}">
                      <a16:colId xmlns:a16="http://schemas.microsoft.com/office/drawing/2014/main" val="20012"/>
                    </a:ext>
                  </a:extLst>
                </a:gridCol>
              </a:tblGrid>
              <a:tr h="370840">
                <a:tc>
                  <a:txBody>
                    <a:bodyPr/>
                    <a:lstStyle/>
                    <a:p>
                      <a:pPr algn="ctr"/>
                      <a:r>
                        <a:rPr sz="1400" dirty="0">
                          <a:latin typeface="Cambria Math"/>
                        </a:rPr>
                        <a:t>32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21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24</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19</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35</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39</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17</a:t>
                      </a:r>
                    </a:p>
                  </a:txBody>
                  <a:tcPr>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22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1400">
                          <a:latin typeface="Cambria Math"/>
                        </a:rPr>
                        <a:t>21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60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18</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53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18</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57</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63</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28</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45</a:t>
                      </a:r>
                    </a:p>
                  </a:txBody>
                  <a:tcPr>
                    <a:lnB w="12700" cap="flat" cmpd="sng" algn="ctr">
                      <a:solidFill>
                        <a:schemeClr val="tx1"/>
                      </a:solidFill>
                      <a:prstDash val="solid"/>
                      <a:round/>
                      <a:headEnd type="none" w="med" len="med"/>
                      <a:tailEnd type="none" w="med" len="med"/>
                    </a:lnB>
                  </a:tcPr>
                </a:tc>
                <a:tc>
                  <a:txBody>
                    <a:bodyPr/>
                    <a:lstStyle/>
                    <a:p>
                      <a:pPr algn="ctr"/>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3</a:t>
            </a:r>
            <a:r>
              <a:rPr dirty="0"/>
              <a:t>: Creating An Ordered Array of Employee Ages</a:t>
            </a:r>
            <a:r>
              <a:rPr lang="en-US" dirty="0"/>
              <a:t>—Slide 3</a:t>
            </a:r>
            <a:endParaRPr dirty="0"/>
          </a:p>
        </p:txBody>
      </p:sp>
      <p:sp>
        <p:nvSpPr>
          <p:cNvPr id="6" name="Text Placeholder 2">
            <a:extLst>
              <a:ext uri="{FF2B5EF4-FFF2-40B4-BE49-F238E27FC236}">
                <a16:creationId xmlns:a16="http://schemas.microsoft.com/office/drawing/2014/main" id="{36E891EE-4F65-BFBD-288C-50F128F80716}"/>
              </a:ext>
            </a:extLst>
          </p:cNvPr>
          <p:cNvSpPr txBox="1">
            <a:spLocks/>
          </p:cNvSpPr>
          <p:nvPr/>
        </p:nvSpPr>
        <p:spPr>
          <a:xfrm>
            <a:off x="457200" y="990601"/>
            <a:ext cx="8229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b="1" dirty="0"/>
              <a:t>Solution</a:t>
            </a:r>
            <a:endParaRPr lang="en-US" dirty="0"/>
          </a:p>
        </p:txBody>
      </p:sp>
      <p:sp>
        <p:nvSpPr>
          <p:cNvPr id="5" name="TextBox 4">
            <a:extLst>
              <a:ext uri="{FF2B5EF4-FFF2-40B4-BE49-F238E27FC236}">
                <a16:creationId xmlns:a16="http://schemas.microsoft.com/office/drawing/2014/main" id="{3A71DCC5-30D6-A803-04C0-FAC207F047CD}"/>
              </a:ext>
            </a:extLst>
          </p:cNvPr>
          <p:cNvSpPr txBox="1"/>
          <p:nvPr/>
        </p:nvSpPr>
        <p:spPr>
          <a:xfrm>
            <a:off x="3287712" y="1544906"/>
            <a:ext cx="2568575"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9 – Ages (Ordered)</a:t>
            </a:r>
            <a:endParaRPr lang="en-IN" b="1" dirty="0"/>
          </a:p>
        </p:txBody>
      </p:sp>
      <p:graphicFrame>
        <p:nvGraphicFramePr>
          <p:cNvPr id="3" name="Table Placeholder 2" descr="This table shows the ages of 25  employees in order.&#10;16, 16, 17, 18, 18, 18, 18, 19, 20, 21, 21, 22, 24, 28, 29, 32, 35, 35, 39, 45, 53, 57, 60, 61, 63 "/>
          <p:cNvGraphicFramePr>
            <a:graphicFrameLocks noGrp="1"/>
          </p:cNvGraphicFramePr>
          <p:nvPr>
            <p:ph type="tbl" sz="quarter" idx="10"/>
            <p:extLst>
              <p:ext uri="{D42A27DB-BD31-4B8C-83A1-F6EECF244321}">
                <p14:modId xmlns:p14="http://schemas.microsoft.com/office/powerpoint/2010/main" val="1429816026"/>
              </p:ext>
            </p:extLst>
          </p:nvPr>
        </p:nvGraphicFramePr>
        <p:xfrm>
          <a:off x="457200" y="2001520"/>
          <a:ext cx="8229600" cy="741680"/>
        </p:xfrm>
        <a:graphic>
          <a:graphicData uri="http://schemas.openxmlformats.org/drawingml/2006/table">
            <a:tbl>
              <a:tblPr firstRow="1" bandRow="1">
                <a:tableStyleId>{2D5ABB26-0587-4C30-8999-92F81FD0307C}</a:tableStyleId>
              </a:tblPr>
              <a:tblGrid>
                <a:gridCol w="633046">
                  <a:extLst>
                    <a:ext uri="{9D8B030D-6E8A-4147-A177-3AD203B41FA5}">
                      <a16:colId xmlns:a16="http://schemas.microsoft.com/office/drawing/2014/main" val="20000"/>
                    </a:ext>
                  </a:extLst>
                </a:gridCol>
                <a:gridCol w="633046">
                  <a:extLst>
                    <a:ext uri="{9D8B030D-6E8A-4147-A177-3AD203B41FA5}">
                      <a16:colId xmlns:a16="http://schemas.microsoft.com/office/drawing/2014/main" val="20001"/>
                    </a:ext>
                  </a:extLst>
                </a:gridCol>
                <a:gridCol w="633046">
                  <a:extLst>
                    <a:ext uri="{9D8B030D-6E8A-4147-A177-3AD203B41FA5}">
                      <a16:colId xmlns:a16="http://schemas.microsoft.com/office/drawing/2014/main" val="20002"/>
                    </a:ext>
                  </a:extLst>
                </a:gridCol>
                <a:gridCol w="633046">
                  <a:extLst>
                    <a:ext uri="{9D8B030D-6E8A-4147-A177-3AD203B41FA5}">
                      <a16:colId xmlns:a16="http://schemas.microsoft.com/office/drawing/2014/main" val="20003"/>
                    </a:ext>
                  </a:extLst>
                </a:gridCol>
                <a:gridCol w="633046">
                  <a:extLst>
                    <a:ext uri="{9D8B030D-6E8A-4147-A177-3AD203B41FA5}">
                      <a16:colId xmlns:a16="http://schemas.microsoft.com/office/drawing/2014/main" val="20004"/>
                    </a:ext>
                  </a:extLst>
                </a:gridCol>
                <a:gridCol w="633046">
                  <a:extLst>
                    <a:ext uri="{9D8B030D-6E8A-4147-A177-3AD203B41FA5}">
                      <a16:colId xmlns:a16="http://schemas.microsoft.com/office/drawing/2014/main" val="20005"/>
                    </a:ext>
                  </a:extLst>
                </a:gridCol>
                <a:gridCol w="633046">
                  <a:extLst>
                    <a:ext uri="{9D8B030D-6E8A-4147-A177-3AD203B41FA5}">
                      <a16:colId xmlns:a16="http://schemas.microsoft.com/office/drawing/2014/main" val="20006"/>
                    </a:ext>
                  </a:extLst>
                </a:gridCol>
                <a:gridCol w="633046">
                  <a:extLst>
                    <a:ext uri="{9D8B030D-6E8A-4147-A177-3AD203B41FA5}">
                      <a16:colId xmlns:a16="http://schemas.microsoft.com/office/drawing/2014/main" val="20007"/>
                    </a:ext>
                  </a:extLst>
                </a:gridCol>
                <a:gridCol w="633046">
                  <a:extLst>
                    <a:ext uri="{9D8B030D-6E8A-4147-A177-3AD203B41FA5}">
                      <a16:colId xmlns:a16="http://schemas.microsoft.com/office/drawing/2014/main" val="20008"/>
                    </a:ext>
                  </a:extLst>
                </a:gridCol>
                <a:gridCol w="633046">
                  <a:extLst>
                    <a:ext uri="{9D8B030D-6E8A-4147-A177-3AD203B41FA5}">
                      <a16:colId xmlns:a16="http://schemas.microsoft.com/office/drawing/2014/main" val="20009"/>
                    </a:ext>
                  </a:extLst>
                </a:gridCol>
                <a:gridCol w="633046">
                  <a:extLst>
                    <a:ext uri="{9D8B030D-6E8A-4147-A177-3AD203B41FA5}">
                      <a16:colId xmlns:a16="http://schemas.microsoft.com/office/drawing/2014/main" val="20010"/>
                    </a:ext>
                  </a:extLst>
                </a:gridCol>
                <a:gridCol w="633046">
                  <a:extLst>
                    <a:ext uri="{9D8B030D-6E8A-4147-A177-3AD203B41FA5}">
                      <a16:colId xmlns:a16="http://schemas.microsoft.com/office/drawing/2014/main" val="20011"/>
                    </a:ext>
                  </a:extLst>
                </a:gridCol>
                <a:gridCol w="633048">
                  <a:extLst>
                    <a:ext uri="{9D8B030D-6E8A-4147-A177-3AD203B41FA5}">
                      <a16:colId xmlns:a16="http://schemas.microsoft.com/office/drawing/2014/main" val="20012"/>
                    </a:ext>
                  </a:extLst>
                </a:gridCol>
              </a:tblGrid>
              <a:tr h="370840">
                <a:tc>
                  <a:txBody>
                    <a:bodyPr/>
                    <a:lstStyle/>
                    <a:p>
                      <a:pPr algn="ctr"/>
                      <a:r>
                        <a:rPr sz="1400" dirty="0">
                          <a:latin typeface="Cambria Math"/>
                        </a:rPr>
                        <a:t>16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16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17</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19</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22</a:t>
                      </a:r>
                    </a:p>
                  </a:txBody>
                  <a:tcPr>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24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1400">
                          <a:latin typeface="Cambria Math"/>
                        </a:rPr>
                        <a:t>28</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29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35</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35</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39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45</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53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57</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60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61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63</a:t>
                      </a:r>
                    </a:p>
                  </a:txBody>
                  <a:tcPr>
                    <a:lnB w="12700" cap="flat" cmpd="sng" algn="ctr">
                      <a:solidFill>
                        <a:schemeClr val="tx1"/>
                      </a:solidFill>
                      <a:prstDash val="solid"/>
                      <a:round/>
                      <a:headEnd type="none" w="med" len="med"/>
                      <a:tailEnd type="none" w="med" len="med"/>
                    </a:lnB>
                  </a:tcPr>
                </a:tc>
                <a:tc>
                  <a:txBody>
                    <a:bodyPr/>
                    <a:lstStyle/>
                    <a:p>
                      <a:pPr algn="ctr"/>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3</a:t>
            </a:r>
            <a:r>
              <a:rPr dirty="0"/>
              <a:t>: Creating An Ordered Array of Employee Ages</a:t>
            </a:r>
            <a:r>
              <a:rPr lang="en-US" dirty="0"/>
              <a:t>—Slide 4</a:t>
            </a:r>
            <a:endParaRPr dirty="0"/>
          </a:p>
        </p:txBody>
      </p:sp>
      <p:sp>
        <p:nvSpPr>
          <p:cNvPr id="3" name="Text Placeholder 2"/>
          <p:cNvSpPr>
            <a:spLocks noGrp="1"/>
          </p:cNvSpPr>
          <p:nvPr>
            <p:ph type="body" sz="quarter" idx="10"/>
          </p:nvPr>
        </p:nvSpPr>
        <p:spPr/>
        <p:txBody>
          <a:bodyPr>
            <a:normAutofit/>
          </a:bodyPr>
          <a:lstStyle/>
          <a:p>
            <a:r>
              <a:rPr sz="2800" dirty="0"/>
              <a:t>It is always a good idea to get a look at the ordered array of the data early in your analysis. Examining the ranked data produces a good intuitive sense for the data. Looking at the ordered array, it is evident that over half of the employees are younger than </a:t>
            </a:r>
            <a:r>
              <a:rPr sz="2800" dirty="0">
                <a:latin typeface="Cambria Math"/>
              </a:rPr>
              <a:t>25</a:t>
            </a:r>
            <a:r>
              <a:rPr sz="2800" dirty="0"/>
              <a:t> and only three employees are within </a:t>
            </a:r>
            <a:r>
              <a:rPr sz="2800" dirty="0">
                <a:latin typeface="Cambria Math"/>
              </a:rPr>
              <a:t>5</a:t>
            </a:r>
            <a:r>
              <a:rPr sz="2800" dirty="0"/>
              <a:t> years of retirement. We can also easily see that the youngest employee is </a:t>
            </a:r>
            <a:r>
              <a:rPr sz="2800" dirty="0">
                <a:latin typeface="Cambria Math"/>
              </a:rPr>
              <a:t>16</a:t>
            </a:r>
            <a:r>
              <a:rPr sz="2800" dirty="0"/>
              <a:t> years old and the oldest employee is </a:t>
            </a:r>
            <a:r>
              <a:rPr sz="2800" dirty="0">
                <a:latin typeface="Cambria Math"/>
              </a:rPr>
              <a:t>63</a:t>
            </a:r>
            <a:r>
              <a:rPr sz="2800" dirty="0"/>
              <a:t> years old. </a:t>
            </a:r>
            <a:r>
              <a:rPr lang="en-US" sz="2800" dirty="0"/>
              <a:t>Ordering the data makes it possible to analyze the data quickly and easily.</a:t>
            </a:r>
            <a:endParaRPr lang="en-IN"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Dot Plot</a:t>
            </a:r>
            <a:endParaRPr dirty="0"/>
          </a:p>
        </p:txBody>
      </p:sp>
      <p:sp>
        <p:nvSpPr>
          <p:cNvPr id="3" name="Text Placeholder 2"/>
          <p:cNvSpPr>
            <a:spLocks noGrp="1"/>
          </p:cNvSpPr>
          <p:nvPr>
            <p:ph type="body" sz="quarter" idx="10"/>
          </p:nvPr>
        </p:nvSpPr>
        <p:spPr>
          <a:xfrm>
            <a:off x="457200" y="1029287"/>
            <a:ext cx="8229600" cy="1028113"/>
          </a:xfrm>
        </p:spPr>
        <p:txBody>
          <a:bodyPr>
            <a:normAutofit/>
          </a:bodyPr>
          <a:lstStyle/>
          <a:p>
            <a:pPr marR="400"/>
            <a:r>
              <a:rPr lang="en-US" dirty="0"/>
              <a:t>A graph where each data value is plotted as a dot above a horizontal axis is called a </a:t>
            </a:r>
            <a:r>
              <a:rPr lang="en-US" b="1" dirty="0"/>
              <a:t>dot plot. </a:t>
            </a:r>
            <a:endParaRPr b="1" dirty="0"/>
          </a:p>
        </p:txBody>
      </p:sp>
    </p:spTree>
    <p:extLst>
      <p:ext uri="{BB962C8B-B14F-4D97-AF65-F5344CB8AC3E}">
        <p14:creationId xmlns:p14="http://schemas.microsoft.com/office/powerpoint/2010/main" val="3458480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4</a:t>
            </a:r>
            <a:r>
              <a:rPr dirty="0"/>
              <a:t>: Creating a Dot Plot of MSFT Closing Stock Prices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Construct a dot plot of the closing stock price on December 1</a:t>
            </a:r>
            <a:r>
              <a:rPr lang="en-US" sz="1050" dirty="0"/>
              <a:t> </a:t>
            </a:r>
            <a:r>
              <a:rPr sz="2800" baseline="30000" dirty="0" err="1"/>
              <a:t>st</a:t>
            </a:r>
            <a:r>
              <a:rPr sz="2800" dirty="0"/>
              <a:t> for Microsoft Corporation from data presented earlier in the section. For convenience, the data are repeated below.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Histogram</a:t>
            </a:r>
            <a:r>
              <a:rPr lang="en-US" dirty="0"/>
              <a:t>—Slide 3</a:t>
            </a:r>
            <a:endParaRPr dirty="0"/>
          </a:p>
        </p:txBody>
      </p:sp>
      <p:pic>
        <p:nvPicPr>
          <p:cNvPr id="5" name="Picture 4" descr="The horizontal axis of the histogram is titled Revenue (Millions of Dollars) and has class boundaries ranging from 0 to 410 in increments of 41. The vertical axis is titled Number of Companies and ranges from 0 to 60 in increments of 10. The frequencies of the bars steadily decrease from left to right with the frequencies of the bars corresponding to the frequencies in the table: 50, 30, 14, 3, 1, 0, 1, 0, 0, and 1.">
            <a:extLst>
              <a:ext uri="{FF2B5EF4-FFF2-40B4-BE49-F238E27FC236}">
                <a16:creationId xmlns:a16="http://schemas.microsoft.com/office/drawing/2014/main" id="{8B648DF3-229D-43C2-8228-F449F4D89C70}"/>
              </a:ext>
            </a:extLst>
          </p:cNvPr>
          <p:cNvPicPr>
            <a:picLocks noChangeAspect="1"/>
          </p:cNvPicPr>
          <p:nvPr/>
        </p:nvPicPr>
        <p:blipFill>
          <a:blip r:embed="rId2"/>
          <a:srcRect b="12327"/>
          <a:stretch>
            <a:fillRect/>
          </a:stretch>
        </p:blipFill>
        <p:spPr>
          <a:xfrm>
            <a:off x="1485900" y="1138366"/>
            <a:ext cx="6172200" cy="4305609"/>
          </a:xfrm>
          <a:prstGeom prst="rect">
            <a:avLst/>
          </a:prstGeom>
        </p:spPr>
      </p:pic>
      <p:sp>
        <p:nvSpPr>
          <p:cNvPr id="3" name="TextBox 2">
            <a:extLst>
              <a:ext uri="{FF2B5EF4-FFF2-40B4-BE49-F238E27FC236}">
                <a16:creationId xmlns:a16="http://schemas.microsoft.com/office/drawing/2014/main" id="{014C7FE7-1B5C-1712-7F74-DDE758FBC685}"/>
              </a:ext>
            </a:extLst>
          </p:cNvPr>
          <p:cNvSpPr txBox="1"/>
          <p:nvPr/>
        </p:nvSpPr>
        <p:spPr>
          <a:xfrm>
            <a:off x="3962400" y="548880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a:t>
            </a:r>
            <a:endParaRPr lang="en-IN" sz="2400" dirty="0"/>
          </a:p>
        </p:txBody>
      </p:sp>
    </p:spTree>
    <p:extLst>
      <p:ext uri="{BB962C8B-B14F-4D97-AF65-F5344CB8AC3E}">
        <p14:creationId xmlns:p14="http://schemas.microsoft.com/office/powerpoint/2010/main" val="182846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4</a:t>
            </a:r>
            <a:r>
              <a:rPr dirty="0"/>
              <a:t>: Creating a Dot Plot of MSFT Closing Stock Prices</a:t>
            </a:r>
            <a:r>
              <a:rPr lang="en-US" dirty="0"/>
              <a:t>—Slide 2</a:t>
            </a:r>
            <a:endParaRPr dirty="0"/>
          </a:p>
        </p:txBody>
      </p:sp>
      <p:sp>
        <p:nvSpPr>
          <p:cNvPr id="5" name="TextBox 4">
            <a:extLst>
              <a:ext uri="{FF2B5EF4-FFF2-40B4-BE49-F238E27FC236}">
                <a16:creationId xmlns:a16="http://schemas.microsoft.com/office/drawing/2014/main" id="{5884E9D8-EC2C-5C47-13DF-23891D821878}"/>
              </a:ext>
            </a:extLst>
          </p:cNvPr>
          <p:cNvSpPr txBox="1"/>
          <p:nvPr/>
        </p:nvSpPr>
        <p:spPr>
          <a:xfrm>
            <a:off x="457200" y="1105878"/>
            <a:ext cx="8229600" cy="646331"/>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366092"/>
                </a:solidFill>
                <a:effectLst/>
                <a:uLnTx/>
                <a:uFillTx/>
                <a:latin typeface="Calibri"/>
                <a:ea typeface="+mn-ea"/>
                <a:cs typeface="+mn-cs"/>
              </a:rPr>
              <a:t>Table 10 – Closing Stock Prices of Microsoft Corporation (MSFT) December 2000 through December 2019</a:t>
            </a:r>
            <a:endParaRPr lang="en-IN" dirty="0">
              <a:solidFill>
                <a:srgbClr val="366092"/>
              </a:solidFill>
            </a:endParaRPr>
          </a:p>
        </p:txBody>
      </p:sp>
      <p:graphicFrame>
        <p:nvGraphicFramePr>
          <p:cNvPr id="3" name="Table Placeholder 2" descr="Table showing 2 columns: Period and Closing Price in Dollars.&#10;December 2000 has Closing Price at $22.&#10;December 2001 has Closing Price at $33.&#10;December 2002 has Closing Price at $26.&#10;December 2003 has Closing Price at $27.&#10;December 2004 has Closing Price at $27.&#10;December 2005 has Closing Price at $26.&#10;December 2006 has Closing Price at $30.&#10;December 2007 has Closing Price at $36.&#10;December 2008 has Closing Price at $19.&#10;December 2009 has Closing Price at $30."/>
          <p:cNvGraphicFramePr>
            <a:graphicFrameLocks noGrp="1"/>
          </p:cNvGraphicFramePr>
          <p:nvPr>
            <p:ph type="tbl" sz="quarter" idx="10"/>
            <p:extLst>
              <p:ext uri="{D42A27DB-BD31-4B8C-83A1-F6EECF244321}">
                <p14:modId xmlns:p14="http://schemas.microsoft.com/office/powerpoint/2010/main" val="392365928"/>
              </p:ext>
            </p:extLst>
          </p:nvPr>
        </p:nvGraphicFramePr>
        <p:xfrm>
          <a:off x="457200" y="1828800"/>
          <a:ext cx="8229600" cy="40792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Period</a:t>
                      </a:r>
                    </a:p>
                  </a:txBody>
                  <a:tcPr/>
                </a:tc>
                <a:tc>
                  <a:txBody>
                    <a:bodyPr/>
                    <a:lstStyle/>
                    <a:p>
                      <a:pPr algn="ctr">
                        <a:defRPr b="1"/>
                      </a:pPr>
                      <a:r>
                        <a:rPr sz="1800" dirty="0"/>
                        <a:t>Closing Price (Dollars)</a:t>
                      </a:r>
                    </a:p>
                  </a:txBody>
                  <a:tcPr/>
                </a:tc>
                <a:extLst>
                  <a:ext uri="{0D108BD9-81ED-4DB2-BD59-A6C34878D82A}">
                    <a16:rowId xmlns:a16="http://schemas.microsoft.com/office/drawing/2014/main" val="10001"/>
                  </a:ext>
                </a:extLst>
              </a:tr>
              <a:tr h="370840">
                <a:tc>
                  <a:txBody>
                    <a:bodyPr/>
                    <a:lstStyle/>
                    <a:p>
                      <a:pPr algn="ctr">
                        <a:defRPr sz="1800"/>
                      </a:pPr>
                      <a:r>
                        <a:rPr dirty="0"/>
                        <a:t>December 2000</a:t>
                      </a:r>
                    </a:p>
                  </a:txBody>
                  <a:tcPr/>
                </a:tc>
                <a:tc>
                  <a:txBody>
                    <a:bodyPr/>
                    <a:lstStyle/>
                    <a:p>
                      <a:pPr algn="ctr"/>
                      <a:r>
                        <a:rPr sz="1800"/>
                        <a:t>22</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December 2001</a:t>
                      </a:r>
                    </a:p>
                  </a:txBody>
                  <a:tcPr/>
                </a:tc>
                <a:tc>
                  <a:txBody>
                    <a:bodyPr/>
                    <a:lstStyle/>
                    <a:p>
                      <a:pPr algn="ctr"/>
                      <a:r>
                        <a:rPr sz="1800"/>
                        <a:t>33</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December 2002</a:t>
                      </a:r>
                    </a:p>
                  </a:txBody>
                  <a:tcPr/>
                </a:tc>
                <a:tc>
                  <a:txBody>
                    <a:bodyPr/>
                    <a:lstStyle/>
                    <a:p>
                      <a:pPr algn="ctr"/>
                      <a:r>
                        <a:rPr sz="1800" dirty="0"/>
                        <a:t>26</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dirty="0"/>
                        <a:t>December 2003</a:t>
                      </a:r>
                    </a:p>
                  </a:txBody>
                  <a:tcPr/>
                </a:tc>
                <a:tc>
                  <a:txBody>
                    <a:bodyPr/>
                    <a:lstStyle/>
                    <a:p>
                      <a:pPr algn="ctr"/>
                      <a:r>
                        <a:rPr sz="1800" dirty="0"/>
                        <a:t>27</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December 2004</a:t>
                      </a:r>
                    </a:p>
                  </a:txBody>
                  <a:tcPr/>
                </a:tc>
                <a:tc>
                  <a:txBody>
                    <a:bodyPr/>
                    <a:lstStyle/>
                    <a:p>
                      <a:pPr algn="ctr"/>
                      <a:r>
                        <a:rPr sz="1800"/>
                        <a:t>27</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dirty="0"/>
                        <a:t>December 2005</a:t>
                      </a:r>
                    </a:p>
                  </a:txBody>
                  <a:tcPr/>
                </a:tc>
                <a:tc>
                  <a:txBody>
                    <a:bodyPr/>
                    <a:lstStyle/>
                    <a:p>
                      <a:pPr algn="ctr"/>
                      <a:r>
                        <a:rPr sz="1800" dirty="0"/>
                        <a:t>26</a:t>
                      </a:r>
                      <a:endParaRPr sz="1800" dirty="0">
                        <a:latin typeface="Cambria Math"/>
                      </a:endParaRPr>
                    </a:p>
                  </a:txBody>
                  <a:tcPr/>
                </a:tc>
                <a:extLst>
                  <a:ext uri="{0D108BD9-81ED-4DB2-BD59-A6C34878D82A}">
                    <a16:rowId xmlns:a16="http://schemas.microsoft.com/office/drawing/2014/main" val="10007"/>
                  </a:ext>
                </a:extLst>
              </a:tr>
              <a:tr h="370840">
                <a:tc>
                  <a:txBody>
                    <a:bodyPr/>
                    <a:lstStyle/>
                    <a:p>
                      <a:pPr algn="ctr">
                        <a:defRPr sz="1800"/>
                      </a:pPr>
                      <a:r>
                        <a:t>December 2006</a:t>
                      </a:r>
                    </a:p>
                  </a:txBody>
                  <a:tcPr/>
                </a:tc>
                <a:tc>
                  <a:txBody>
                    <a:bodyPr/>
                    <a:lstStyle/>
                    <a:p>
                      <a:pPr algn="ctr"/>
                      <a:r>
                        <a:rPr sz="1800" dirty="0"/>
                        <a:t>30</a:t>
                      </a:r>
                      <a:endParaRPr sz="1800" dirty="0">
                        <a:latin typeface="Cambria Math"/>
                      </a:endParaRPr>
                    </a:p>
                  </a:txBody>
                  <a:tcPr/>
                </a:tc>
                <a:extLst>
                  <a:ext uri="{0D108BD9-81ED-4DB2-BD59-A6C34878D82A}">
                    <a16:rowId xmlns:a16="http://schemas.microsoft.com/office/drawing/2014/main" val="10008"/>
                  </a:ext>
                </a:extLst>
              </a:tr>
              <a:tr h="370840">
                <a:tc>
                  <a:txBody>
                    <a:bodyPr/>
                    <a:lstStyle/>
                    <a:p>
                      <a:pPr algn="ctr">
                        <a:defRPr sz="1800"/>
                      </a:pPr>
                      <a:r>
                        <a:t>December 2007</a:t>
                      </a:r>
                    </a:p>
                  </a:txBody>
                  <a:tcPr/>
                </a:tc>
                <a:tc>
                  <a:txBody>
                    <a:bodyPr/>
                    <a:lstStyle/>
                    <a:p>
                      <a:pPr algn="ctr"/>
                      <a:r>
                        <a:rPr sz="1800" dirty="0"/>
                        <a:t>36</a:t>
                      </a:r>
                      <a:endParaRPr sz="1800" dirty="0">
                        <a:latin typeface="Cambria Math"/>
                      </a:endParaRPr>
                    </a:p>
                  </a:txBody>
                  <a:tcPr/>
                </a:tc>
                <a:extLst>
                  <a:ext uri="{0D108BD9-81ED-4DB2-BD59-A6C34878D82A}">
                    <a16:rowId xmlns:a16="http://schemas.microsoft.com/office/drawing/2014/main" val="10009"/>
                  </a:ext>
                </a:extLst>
              </a:tr>
              <a:tr h="370840">
                <a:tc>
                  <a:txBody>
                    <a:bodyPr/>
                    <a:lstStyle/>
                    <a:p>
                      <a:pPr algn="ctr">
                        <a:defRPr sz="1800"/>
                      </a:pPr>
                      <a:r>
                        <a:t>December 2008</a:t>
                      </a:r>
                    </a:p>
                  </a:txBody>
                  <a:tcPr/>
                </a:tc>
                <a:tc>
                  <a:txBody>
                    <a:bodyPr/>
                    <a:lstStyle/>
                    <a:p>
                      <a:pPr algn="ctr"/>
                      <a:r>
                        <a:rPr sz="1800" dirty="0"/>
                        <a:t>19</a:t>
                      </a:r>
                      <a:endParaRPr sz="1800" dirty="0">
                        <a:latin typeface="Cambria Math"/>
                      </a:endParaRPr>
                    </a:p>
                  </a:txBody>
                  <a:tcPr/>
                </a:tc>
                <a:extLst>
                  <a:ext uri="{0D108BD9-81ED-4DB2-BD59-A6C34878D82A}">
                    <a16:rowId xmlns:a16="http://schemas.microsoft.com/office/drawing/2014/main" val="10010"/>
                  </a:ext>
                </a:extLst>
              </a:tr>
              <a:tr h="370840">
                <a:tc>
                  <a:txBody>
                    <a:bodyPr/>
                    <a:lstStyle/>
                    <a:p>
                      <a:pPr algn="ctr">
                        <a:defRPr sz="1800"/>
                      </a:pPr>
                      <a:r>
                        <a:t>December 2009</a:t>
                      </a:r>
                    </a:p>
                  </a:txBody>
                  <a:tcPr/>
                </a:tc>
                <a:tc>
                  <a:txBody>
                    <a:bodyPr/>
                    <a:lstStyle/>
                    <a:p>
                      <a:pPr algn="ctr"/>
                      <a:r>
                        <a:rPr sz="1800" dirty="0"/>
                        <a:t>30</a:t>
                      </a:r>
                      <a:endParaRPr sz="1800" dirty="0">
                        <a:latin typeface="Cambria Math"/>
                      </a:endParaRP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A8A3-8E32-4B11-9485-8FB21693B712}"/>
              </a:ext>
            </a:extLst>
          </p:cNvPr>
          <p:cNvSpPr>
            <a:spLocks noGrp="1"/>
          </p:cNvSpPr>
          <p:nvPr>
            <p:ph type="title"/>
          </p:nvPr>
        </p:nvSpPr>
        <p:spPr/>
        <p:txBody>
          <a:bodyPr/>
          <a:lstStyle/>
          <a:p>
            <a:r>
              <a:rPr lang="en-US" dirty="0"/>
              <a:t>Example 4: Creating a Dot Plot of MSFT Closing Stock Prices—Slide 3</a:t>
            </a:r>
            <a:endParaRPr lang="en-IN" dirty="0"/>
          </a:p>
        </p:txBody>
      </p:sp>
      <p:sp>
        <p:nvSpPr>
          <p:cNvPr id="4" name="TextBox 3">
            <a:extLst>
              <a:ext uri="{FF2B5EF4-FFF2-40B4-BE49-F238E27FC236}">
                <a16:creationId xmlns:a16="http://schemas.microsoft.com/office/drawing/2014/main" id="{5151F9A2-92A7-5BA9-5E2A-7530912A14B2}"/>
              </a:ext>
            </a:extLst>
          </p:cNvPr>
          <p:cNvSpPr txBox="1"/>
          <p:nvPr/>
        </p:nvSpPr>
        <p:spPr>
          <a:xfrm>
            <a:off x="457200" y="1066800"/>
            <a:ext cx="8229600" cy="646331"/>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366092"/>
                </a:solidFill>
                <a:effectLst/>
                <a:uLnTx/>
                <a:uFillTx/>
                <a:latin typeface="Calibri"/>
                <a:ea typeface="+mn-ea"/>
                <a:cs typeface="+mn-cs"/>
              </a:rPr>
              <a:t>Table 10 – Closing Stock Prices of Microsoft Corporation (MSFT) December 2000 through December 2019</a:t>
            </a:r>
            <a:endParaRPr lang="en-IN" dirty="0">
              <a:solidFill>
                <a:srgbClr val="366092"/>
              </a:solidFill>
            </a:endParaRPr>
          </a:p>
        </p:txBody>
      </p:sp>
      <p:graphicFrame>
        <p:nvGraphicFramePr>
          <p:cNvPr id="5" name="Table Placeholder 4" descr="Continuing the table with 2 columns: Period and Closing Price in Dollars.&#10;December 2010 has Closing Price at $28.&#10;December 2011 has Closing Price at $26.&#10;December 2012 has Closing Price at $27.&#10;December 2013 has Closing Price at $37.&#10;December 2014 has Closing Price at $46.&#10;December 2015 has Closing Price at $55.&#10;December 2016 has Closing Price at $62.&#10;December 2017 has Closing Price at $86.&#10;December 2018 has Closing Price at $102.&#10;December 2019 has Closing Price at $158.">
            <a:extLst>
              <a:ext uri="{FF2B5EF4-FFF2-40B4-BE49-F238E27FC236}">
                <a16:creationId xmlns:a16="http://schemas.microsoft.com/office/drawing/2014/main" id="{DD23CAB0-74E2-4BE4-98D5-1B2445D16E0E}"/>
              </a:ext>
            </a:extLst>
          </p:cNvPr>
          <p:cNvGraphicFramePr>
            <a:graphicFrameLocks noGrp="1"/>
          </p:cNvGraphicFramePr>
          <p:nvPr>
            <p:ph type="tbl" sz="quarter" idx="10"/>
            <p:extLst>
              <p:ext uri="{D42A27DB-BD31-4B8C-83A1-F6EECF244321}">
                <p14:modId xmlns:p14="http://schemas.microsoft.com/office/powerpoint/2010/main" val="4004021477"/>
              </p:ext>
            </p:extLst>
          </p:nvPr>
        </p:nvGraphicFramePr>
        <p:xfrm>
          <a:off x="457200" y="1711960"/>
          <a:ext cx="8229600" cy="40792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573110900"/>
                    </a:ext>
                  </a:extLst>
                </a:gridCol>
                <a:gridCol w="4114800">
                  <a:extLst>
                    <a:ext uri="{9D8B030D-6E8A-4147-A177-3AD203B41FA5}">
                      <a16:colId xmlns:a16="http://schemas.microsoft.com/office/drawing/2014/main" val="2616852311"/>
                    </a:ext>
                  </a:extLst>
                </a:gridCol>
              </a:tblGrid>
              <a:tr h="370840">
                <a:tc>
                  <a:txBody>
                    <a:bodyPr/>
                    <a:lstStyle/>
                    <a:p>
                      <a:pPr algn="ctr">
                        <a:defRPr sz="1800" b="1"/>
                      </a:pPr>
                      <a:r>
                        <a:rPr dirty="0"/>
                        <a:t>Period</a:t>
                      </a:r>
                    </a:p>
                  </a:txBody>
                  <a:tcPr/>
                </a:tc>
                <a:tc>
                  <a:txBody>
                    <a:bodyPr/>
                    <a:lstStyle/>
                    <a:p>
                      <a:pPr algn="ctr">
                        <a:defRPr b="1"/>
                      </a:pPr>
                      <a:r>
                        <a:rPr sz="1800" dirty="0"/>
                        <a:t>Closing Price (Dollars)</a:t>
                      </a:r>
                    </a:p>
                  </a:txBody>
                  <a:tcPr/>
                </a:tc>
                <a:extLst>
                  <a:ext uri="{0D108BD9-81ED-4DB2-BD59-A6C34878D82A}">
                    <a16:rowId xmlns:a16="http://schemas.microsoft.com/office/drawing/2014/main" val="718559634"/>
                  </a:ext>
                </a:extLst>
              </a:tr>
              <a:tr h="370840">
                <a:tc>
                  <a:txBody>
                    <a:bodyPr/>
                    <a:lstStyle/>
                    <a:p>
                      <a:pPr algn="ctr">
                        <a:defRPr sz="1800"/>
                      </a:pPr>
                      <a:r>
                        <a:rPr dirty="0"/>
                        <a:t>December 2010</a:t>
                      </a:r>
                    </a:p>
                  </a:txBody>
                  <a:tcPr/>
                </a:tc>
                <a:tc>
                  <a:txBody>
                    <a:bodyPr/>
                    <a:lstStyle/>
                    <a:p>
                      <a:pPr algn="ctr"/>
                      <a:r>
                        <a:rPr sz="1800" dirty="0"/>
                        <a:t>28</a:t>
                      </a:r>
                      <a:endParaRPr sz="1800" dirty="0">
                        <a:latin typeface="Cambria Math"/>
                      </a:endParaRPr>
                    </a:p>
                  </a:txBody>
                  <a:tcPr/>
                </a:tc>
                <a:extLst>
                  <a:ext uri="{0D108BD9-81ED-4DB2-BD59-A6C34878D82A}">
                    <a16:rowId xmlns:a16="http://schemas.microsoft.com/office/drawing/2014/main" val="1568663572"/>
                  </a:ext>
                </a:extLst>
              </a:tr>
              <a:tr h="370840">
                <a:tc>
                  <a:txBody>
                    <a:bodyPr/>
                    <a:lstStyle/>
                    <a:p>
                      <a:pPr algn="ctr">
                        <a:defRPr sz="1800"/>
                      </a:pPr>
                      <a:r>
                        <a:rPr dirty="0"/>
                        <a:t>December 2011</a:t>
                      </a:r>
                    </a:p>
                  </a:txBody>
                  <a:tcPr/>
                </a:tc>
                <a:tc>
                  <a:txBody>
                    <a:bodyPr/>
                    <a:lstStyle/>
                    <a:p>
                      <a:pPr algn="ctr"/>
                      <a:r>
                        <a:rPr sz="1800" dirty="0"/>
                        <a:t>26</a:t>
                      </a:r>
                      <a:endParaRPr sz="1800" dirty="0">
                        <a:latin typeface="Cambria Math"/>
                      </a:endParaRPr>
                    </a:p>
                  </a:txBody>
                  <a:tcPr/>
                </a:tc>
                <a:extLst>
                  <a:ext uri="{0D108BD9-81ED-4DB2-BD59-A6C34878D82A}">
                    <a16:rowId xmlns:a16="http://schemas.microsoft.com/office/drawing/2014/main" val="1301062161"/>
                  </a:ext>
                </a:extLst>
              </a:tr>
              <a:tr h="370840">
                <a:tc>
                  <a:txBody>
                    <a:bodyPr/>
                    <a:lstStyle/>
                    <a:p>
                      <a:pPr algn="ctr">
                        <a:defRPr sz="1800"/>
                      </a:pPr>
                      <a:r>
                        <a:rPr dirty="0"/>
                        <a:t>December 2012</a:t>
                      </a:r>
                    </a:p>
                  </a:txBody>
                  <a:tcPr/>
                </a:tc>
                <a:tc>
                  <a:txBody>
                    <a:bodyPr/>
                    <a:lstStyle/>
                    <a:p>
                      <a:pPr algn="ctr"/>
                      <a:r>
                        <a:rPr sz="1800" dirty="0"/>
                        <a:t>27</a:t>
                      </a:r>
                      <a:endParaRPr sz="1800" dirty="0">
                        <a:latin typeface="Cambria Math"/>
                      </a:endParaRPr>
                    </a:p>
                  </a:txBody>
                  <a:tcPr/>
                </a:tc>
                <a:extLst>
                  <a:ext uri="{0D108BD9-81ED-4DB2-BD59-A6C34878D82A}">
                    <a16:rowId xmlns:a16="http://schemas.microsoft.com/office/drawing/2014/main" val="735726512"/>
                  </a:ext>
                </a:extLst>
              </a:tr>
              <a:tr h="370840">
                <a:tc>
                  <a:txBody>
                    <a:bodyPr/>
                    <a:lstStyle/>
                    <a:p>
                      <a:pPr algn="ctr">
                        <a:defRPr sz="1800"/>
                      </a:pPr>
                      <a:r>
                        <a:t>December 2013</a:t>
                      </a:r>
                    </a:p>
                  </a:txBody>
                  <a:tcPr/>
                </a:tc>
                <a:tc>
                  <a:txBody>
                    <a:bodyPr/>
                    <a:lstStyle/>
                    <a:p>
                      <a:pPr algn="ctr"/>
                      <a:r>
                        <a:rPr sz="1800" dirty="0"/>
                        <a:t>37</a:t>
                      </a:r>
                      <a:endParaRPr sz="1800" dirty="0">
                        <a:latin typeface="Cambria Math"/>
                      </a:endParaRPr>
                    </a:p>
                  </a:txBody>
                  <a:tcPr/>
                </a:tc>
                <a:extLst>
                  <a:ext uri="{0D108BD9-81ED-4DB2-BD59-A6C34878D82A}">
                    <a16:rowId xmlns:a16="http://schemas.microsoft.com/office/drawing/2014/main" val="1571342698"/>
                  </a:ext>
                </a:extLst>
              </a:tr>
              <a:tr h="370840">
                <a:tc>
                  <a:txBody>
                    <a:bodyPr/>
                    <a:lstStyle/>
                    <a:p>
                      <a:pPr algn="ctr">
                        <a:defRPr sz="1800"/>
                      </a:pPr>
                      <a:r>
                        <a:t>December 2014</a:t>
                      </a:r>
                    </a:p>
                  </a:txBody>
                  <a:tcPr/>
                </a:tc>
                <a:tc>
                  <a:txBody>
                    <a:bodyPr/>
                    <a:lstStyle/>
                    <a:p>
                      <a:pPr algn="ctr"/>
                      <a:r>
                        <a:rPr sz="1800" dirty="0"/>
                        <a:t>46</a:t>
                      </a:r>
                      <a:endParaRPr sz="1800" dirty="0">
                        <a:latin typeface="Cambria Math"/>
                      </a:endParaRPr>
                    </a:p>
                  </a:txBody>
                  <a:tcPr/>
                </a:tc>
                <a:extLst>
                  <a:ext uri="{0D108BD9-81ED-4DB2-BD59-A6C34878D82A}">
                    <a16:rowId xmlns:a16="http://schemas.microsoft.com/office/drawing/2014/main" val="2210423111"/>
                  </a:ext>
                </a:extLst>
              </a:tr>
              <a:tr h="370840">
                <a:tc>
                  <a:txBody>
                    <a:bodyPr/>
                    <a:lstStyle/>
                    <a:p>
                      <a:pPr algn="ctr">
                        <a:defRPr sz="1800"/>
                      </a:pPr>
                      <a:r>
                        <a:t>December 2015</a:t>
                      </a:r>
                    </a:p>
                  </a:txBody>
                  <a:tcPr/>
                </a:tc>
                <a:tc>
                  <a:txBody>
                    <a:bodyPr/>
                    <a:lstStyle/>
                    <a:p>
                      <a:pPr algn="ctr"/>
                      <a:r>
                        <a:rPr sz="1800" dirty="0"/>
                        <a:t>55</a:t>
                      </a:r>
                      <a:endParaRPr sz="1800" dirty="0">
                        <a:latin typeface="Cambria Math"/>
                      </a:endParaRPr>
                    </a:p>
                  </a:txBody>
                  <a:tcPr/>
                </a:tc>
                <a:extLst>
                  <a:ext uri="{0D108BD9-81ED-4DB2-BD59-A6C34878D82A}">
                    <a16:rowId xmlns:a16="http://schemas.microsoft.com/office/drawing/2014/main" val="4148515670"/>
                  </a:ext>
                </a:extLst>
              </a:tr>
              <a:tr h="370840">
                <a:tc>
                  <a:txBody>
                    <a:bodyPr/>
                    <a:lstStyle/>
                    <a:p>
                      <a:pPr algn="ctr">
                        <a:defRPr sz="1800"/>
                      </a:pPr>
                      <a:r>
                        <a:t>December 2016</a:t>
                      </a:r>
                    </a:p>
                  </a:txBody>
                  <a:tcPr/>
                </a:tc>
                <a:tc>
                  <a:txBody>
                    <a:bodyPr/>
                    <a:lstStyle/>
                    <a:p>
                      <a:pPr algn="ctr"/>
                      <a:r>
                        <a:rPr sz="1800" dirty="0"/>
                        <a:t>62</a:t>
                      </a:r>
                      <a:endParaRPr sz="1800" dirty="0">
                        <a:latin typeface="Cambria Math"/>
                      </a:endParaRPr>
                    </a:p>
                  </a:txBody>
                  <a:tcPr/>
                </a:tc>
                <a:extLst>
                  <a:ext uri="{0D108BD9-81ED-4DB2-BD59-A6C34878D82A}">
                    <a16:rowId xmlns:a16="http://schemas.microsoft.com/office/drawing/2014/main" val="4217495"/>
                  </a:ext>
                </a:extLst>
              </a:tr>
              <a:tr h="370840">
                <a:tc>
                  <a:txBody>
                    <a:bodyPr/>
                    <a:lstStyle/>
                    <a:p>
                      <a:pPr algn="ctr">
                        <a:defRPr sz="1800"/>
                      </a:pPr>
                      <a:r>
                        <a:t>December 2017</a:t>
                      </a:r>
                    </a:p>
                  </a:txBody>
                  <a:tcPr/>
                </a:tc>
                <a:tc>
                  <a:txBody>
                    <a:bodyPr/>
                    <a:lstStyle/>
                    <a:p>
                      <a:pPr algn="ctr"/>
                      <a:r>
                        <a:rPr sz="1800" dirty="0"/>
                        <a:t>86</a:t>
                      </a:r>
                      <a:endParaRPr sz="1800" dirty="0">
                        <a:latin typeface="Cambria Math"/>
                      </a:endParaRPr>
                    </a:p>
                  </a:txBody>
                  <a:tcPr/>
                </a:tc>
                <a:extLst>
                  <a:ext uri="{0D108BD9-81ED-4DB2-BD59-A6C34878D82A}">
                    <a16:rowId xmlns:a16="http://schemas.microsoft.com/office/drawing/2014/main" val="1928266998"/>
                  </a:ext>
                </a:extLst>
              </a:tr>
              <a:tr h="370840">
                <a:tc>
                  <a:txBody>
                    <a:bodyPr/>
                    <a:lstStyle/>
                    <a:p>
                      <a:pPr algn="ctr">
                        <a:defRPr sz="1800"/>
                      </a:pPr>
                      <a:r>
                        <a:rPr dirty="0"/>
                        <a:t>December 2018</a:t>
                      </a:r>
                    </a:p>
                  </a:txBody>
                  <a:tcPr/>
                </a:tc>
                <a:tc>
                  <a:txBody>
                    <a:bodyPr/>
                    <a:lstStyle/>
                    <a:p>
                      <a:pPr algn="ctr"/>
                      <a:r>
                        <a:rPr sz="1800" dirty="0"/>
                        <a:t>102</a:t>
                      </a:r>
                      <a:endParaRPr sz="1800" dirty="0">
                        <a:latin typeface="Cambria Math"/>
                      </a:endParaRPr>
                    </a:p>
                  </a:txBody>
                  <a:tcPr/>
                </a:tc>
                <a:extLst>
                  <a:ext uri="{0D108BD9-81ED-4DB2-BD59-A6C34878D82A}">
                    <a16:rowId xmlns:a16="http://schemas.microsoft.com/office/drawing/2014/main" val="3204156325"/>
                  </a:ext>
                </a:extLst>
              </a:tr>
              <a:tr h="370840">
                <a:tc>
                  <a:txBody>
                    <a:bodyPr/>
                    <a:lstStyle/>
                    <a:p>
                      <a:pPr algn="ctr">
                        <a:defRPr sz="1800"/>
                      </a:pPr>
                      <a:r>
                        <a:t>December 2019</a:t>
                      </a:r>
                    </a:p>
                  </a:txBody>
                  <a:tcPr/>
                </a:tc>
                <a:tc>
                  <a:txBody>
                    <a:bodyPr/>
                    <a:lstStyle/>
                    <a:p>
                      <a:pPr algn="ctr"/>
                      <a:r>
                        <a:rPr sz="1800" dirty="0"/>
                        <a:t>158</a:t>
                      </a:r>
                      <a:endParaRPr sz="1800" dirty="0">
                        <a:latin typeface="Cambria Math"/>
                      </a:endParaRPr>
                    </a:p>
                  </a:txBody>
                  <a:tcPr/>
                </a:tc>
                <a:extLst>
                  <a:ext uri="{0D108BD9-81ED-4DB2-BD59-A6C34878D82A}">
                    <a16:rowId xmlns:a16="http://schemas.microsoft.com/office/drawing/2014/main" val="499663985"/>
                  </a:ext>
                </a:extLst>
              </a:tr>
            </a:tbl>
          </a:graphicData>
        </a:graphic>
      </p:graphicFrame>
    </p:spTree>
    <p:extLst>
      <p:ext uri="{BB962C8B-B14F-4D97-AF65-F5344CB8AC3E}">
        <p14:creationId xmlns:p14="http://schemas.microsoft.com/office/powerpoint/2010/main" val="3581311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4</a:t>
            </a:r>
            <a:r>
              <a:rPr dirty="0"/>
              <a:t>: Creating a Dot Plot of MSFT Closing Stock Prices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plot each data value on the horizontal axis. For values where there are multiple entries, such as </a:t>
                </a:r>
                <a14:m>
                  <m:oMath xmlns:m="http://schemas.openxmlformats.org/officeDocument/2006/math">
                    <m:r>
                      <a:rPr>
                        <a:latin typeface="Cambria Math" panose="02040503050406030204" pitchFamily="18" charset="0"/>
                      </a:rPr>
                      <m:t>$26</m:t>
                    </m:r>
                  </m:oMath>
                </a14:m>
                <a:r>
                  <a:rPr sz="2800" dirty="0"/>
                  <a:t>. we stack the points on top of one another.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4</a:t>
            </a:r>
            <a:r>
              <a:rPr dirty="0"/>
              <a:t>: Creating a Dot Plot of MSFT Closing Stock Prices</a:t>
            </a:r>
            <a:r>
              <a:rPr lang="en-US" dirty="0"/>
              <a:t>—Slide 5</a:t>
            </a:r>
            <a:endParaRPr dirty="0"/>
          </a:p>
        </p:txBody>
      </p:sp>
      <p:pic>
        <p:nvPicPr>
          <p:cNvPr id="5" name="Content Placeholder 4" descr="Dot plot of the data in the table with a horizontal axis ranging from 10 to 160 in increments of 10. The data is concentrated at values less than $40. There is an extreme value at $158.">
            <a:extLst>
              <a:ext uri="{FF2B5EF4-FFF2-40B4-BE49-F238E27FC236}">
                <a16:creationId xmlns:a16="http://schemas.microsoft.com/office/drawing/2014/main" id="{444FD325-7835-4940-9C1C-42C12BC0285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743200"/>
            <a:ext cx="8229600" cy="1305802"/>
          </a:xfrm>
        </p:spPr>
      </p:pic>
      <p:sp>
        <p:nvSpPr>
          <p:cNvPr id="3" name="TextBox 2">
            <a:extLst>
              <a:ext uri="{FF2B5EF4-FFF2-40B4-BE49-F238E27FC236}">
                <a16:creationId xmlns:a16="http://schemas.microsoft.com/office/drawing/2014/main" id="{73D65213-035E-FA08-5874-694FCB7DD98D}"/>
              </a:ext>
            </a:extLst>
          </p:cNvPr>
          <p:cNvSpPr txBox="1"/>
          <p:nvPr/>
        </p:nvSpPr>
        <p:spPr>
          <a:xfrm>
            <a:off x="3962400" y="44196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6</a:t>
            </a:r>
            <a:endParaRPr lang="en-IN"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4</a:t>
            </a:r>
            <a:r>
              <a:rPr dirty="0"/>
              <a:t>: Creating a Dot Plot of MSFT Closing Stock Prices</a:t>
            </a:r>
            <a:r>
              <a:rPr lang="en-US" dirty="0"/>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we can see from the dot plot, about half of the prices are less than </a:t>
                </a:r>
                <a14:m>
                  <m:oMath xmlns:m="http://schemas.openxmlformats.org/officeDocument/2006/math">
                    <m:r>
                      <a:rPr>
                        <a:latin typeface="Cambria Math" panose="02040503050406030204" pitchFamily="18" charset="0"/>
                      </a:rPr>
                      <m:t>$30</m:t>
                    </m:r>
                  </m:oMath>
                </a14:m>
                <a:r>
                  <a:rPr sz="2800" dirty="0"/>
                  <a:t> and half are greater than </a:t>
                </a:r>
                <a14:m>
                  <m:oMath xmlns:m="http://schemas.openxmlformats.org/officeDocument/2006/math">
                    <m:r>
                      <a:rPr>
                        <a:latin typeface="Cambria Math" panose="02040503050406030204" pitchFamily="18" charset="0"/>
                      </a:rPr>
                      <m:t>$30</m:t>
                    </m:r>
                  </m:oMath>
                </a14:m>
                <a:r>
                  <a:rPr sz="2800" dirty="0"/>
                  <a:t>. The values that occur most often are </a:t>
                </a:r>
                <a14:m>
                  <m:oMath xmlns:m="http://schemas.openxmlformats.org/officeDocument/2006/math">
                    <m:r>
                      <a:rPr>
                        <a:latin typeface="Cambria Math" panose="02040503050406030204" pitchFamily="18" charset="0"/>
                      </a:rPr>
                      <m:t>$26</m:t>
                    </m:r>
                  </m:oMath>
                </a14:m>
                <a:r>
                  <a:rPr sz="2800" dirty="0"/>
                  <a:t> and </a:t>
                </a:r>
                <a14:m>
                  <m:oMath xmlns:m="http://schemas.openxmlformats.org/officeDocument/2006/math">
                    <m:r>
                      <a:rPr>
                        <a:latin typeface="Cambria Math" panose="02040503050406030204" pitchFamily="18" charset="0"/>
                      </a:rPr>
                      <m:t>$27</m:t>
                    </m:r>
                  </m:oMath>
                </a14:m>
                <a:r>
                  <a:rPr sz="2800" dirty="0"/>
                  <a:t>. There are also several values that are farther away from the main cluster of data values as this distribution is skewed (to the right). </a:t>
                </a:r>
                <a:r>
                  <a:rPr lang="en-US" dirty="0"/>
                  <a:t>Dot plots are useful when you are interested in where the data are clustered and which values occur most often.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1418-775C-78A5-8511-A143AF7D22C0}"/>
              </a:ext>
            </a:extLst>
          </p:cNvPr>
          <p:cNvSpPr>
            <a:spLocks noGrp="1"/>
          </p:cNvSpPr>
          <p:nvPr>
            <p:ph type="title"/>
          </p:nvPr>
        </p:nvSpPr>
        <p:spPr/>
        <p:txBody>
          <a:bodyPr/>
          <a:lstStyle/>
          <a:p>
            <a:r>
              <a:rPr lang="en-US" dirty="0"/>
              <a:t>Time Series Plots—Slide 1</a:t>
            </a:r>
            <a:endParaRPr lang="en-IN" dirty="0"/>
          </a:p>
        </p:txBody>
      </p:sp>
      <p:sp>
        <p:nvSpPr>
          <p:cNvPr id="4" name="TextBox 3">
            <a:extLst>
              <a:ext uri="{FF2B5EF4-FFF2-40B4-BE49-F238E27FC236}">
                <a16:creationId xmlns:a16="http://schemas.microsoft.com/office/drawing/2014/main" id="{6878CD54-4765-DC49-3ECD-EFCC2E7CBE68}"/>
              </a:ext>
            </a:extLst>
          </p:cNvPr>
          <p:cNvSpPr txBox="1"/>
          <p:nvPr/>
        </p:nvSpPr>
        <p:spPr>
          <a:xfrm>
            <a:off x="457200" y="1066800"/>
            <a:ext cx="8229600" cy="369332"/>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366092"/>
                </a:solidFill>
                <a:effectLst/>
                <a:uLnTx/>
                <a:uFillTx/>
                <a:latin typeface="Calibri"/>
                <a:ea typeface="+mn-ea"/>
                <a:cs typeface="+mn-cs"/>
              </a:rPr>
              <a:t>Table 11 – </a:t>
            </a:r>
            <a:r>
              <a:rPr lang="en-IN" b="1" dirty="0"/>
              <a:t>U.S. Census Data</a:t>
            </a:r>
            <a:endParaRPr lang="en-IN" dirty="0">
              <a:solidFill>
                <a:srgbClr val="366092"/>
              </a:solidFill>
            </a:endParaRPr>
          </a:p>
        </p:txBody>
      </p:sp>
      <p:graphicFrame>
        <p:nvGraphicFramePr>
          <p:cNvPr id="5" name="Table Placeholder 4" descr="Table showing 2 columns: Years and Population (in millions) contains data for 23 years:&#10;In 1790, the population was 3.9 million,&#10;In 1800, it was 5.3 million,&#10;In 1810, it was 7.2 million,&#10;In 1820, it was 9.6 million,&#10;In 1830, it was 12.9 million,&#10;In 1840, it was 17.1 million,&#10;In 1850, it was 23.2 million,&#10;In 1860, it was 31.4 million,&#10;In 1870, it was 38.6 million,&#10;In 1880, it was 50.2 million,&#10;In 1890, it was 63.0 million,&#10;In 1900, it was 76.2 million,&#10;In 1910, it was 92.2 million,&#10;In 1920, it was 106.0 million,&#10;In 1930, it was 123.2 million,&#10;In 1940, it was 132.2 million,&#10;In 1950, it was 151.3 million,&#10;In 1960, it was 179.3 million,&#10;In 1970, it was 203.2 million,&#10;In 1980, it was 226.5 million,&#10;In 1990, it was 248.7 million,&#10;In 2000, it was 281.4 million,&#10;In 2010, it was 308.7 million.">
            <a:extLst>
              <a:ext uri="{FF2B5EF4-FFF2-40B4-BE49-F238E27FC236}">
                <a16:creationId xmlns:a16="http://schemas.microsoft.com/office/drawing/2014/main" id="{0E6F2538-B8A7-020E-0325-0C40BCF43672}"/>
              </a:ext>
            </a:extLst>
          </p:cNvPr>
          <p:cNvGraphicFramePr>
            <a:graphicFrameLocks/>
          </p:cNvGraphicFramePr>
          <p:nvPr>
            <p:extLst>
              <p:ext uri="{D42A27DB-BD31-4B8C-83A1-F6EECF244321}">
                <p14:modId xmlns:p14="http://schemas.microsoft.com/office/powerpoint/2010/main" val="481609868"/>
              </p:ext>
            </p:extLst>
          </p:nvPr>
        </p:nvGraphicFramePr>
        <p:xfrm>
          <a:off x="457200" y="1447800"/>
          <a:ext cx="8064000" cy="4391998"/>
        </p:xfrm>
        <a:graphic>
          <a:graphicData uri="http://schemas.openxmlformats.org/drawingml/2006/table">
            <a:tbl>
              <a:tblPr firstRow="1" bandRow="1">
                <a:tableStyleId>{5940675A-B579-460E-94D1-54222C63F5DA}</a:tableStyleId>
              </a:tblPr>
              <a:tblGrid>
                <a:gridCol w="2016000">
                  <a:extLst>
                    <a:ext uri="{9D8B030D-6E8A-4147-A177-3AD203B41FA5}">
                      <a16:colId xmlns:a16="http://schemas.microsoft.com/office/drawing/2014/main" val="2573110900"/>
                    </a:ext>
                  </a:extLst>
                </a:gridCol>
                <a:gridCol w="2016000">
                  <a:extLst>
                    <a:ext uri="{9D8B030D-6E8A-4147-A177-3AD203B41FA5}">
                      <a16:colId xmlns:a16="http://schemas.microsoft.com/office/drawing/2014/main" val="2616852311"/>
                    </a:ext>
                  </a:extLst>
                </a:gridCol>
                <a:gridCol w="2016000">
                  <a:extLst>
                    <a:ext uri="{9D8B030D-6E8A-4147-A177-3AD203B41FA5}">
                      <a16:colId xmlns:a16="http://schemas.microsoft.com/office/drawing/2014/main" val="3818030847"/>
                    </a:ext>
                  </a:extLst>
                </a:gridCol>
                <a:gridCol w="2016000">
                  <a:extLst>
                    <a:ext uri="{9D8B030D-6E8A-4147-A177-3AD203B41FA5}">
                      <a16:colId xmlns:a16="http://schemas.microsoft.com/office/drawing/2014/main" val="489680554"/>
                    </a:ext>
                  </a:extLst>
                </a:gridCol>
              </a:tblGrid>
              <a:tr h="337846">
                <a:tc>
                  <a:txBody>
                    <a:bodyPr/>
                    <a:lstStyle/>
                    <a:p>
                      <a:pPr algn="ctr">
                        <a:defRPr sz="1800" b="1"/>
                      </a:pPr>
                      <a:r>
                        <a:rPr lang="en-US" sz="1400" dirty="0"/>
                        <a:t>Year</a:t>
                      </a:r>
                      <a:endParaRPr sz="1400" dirty="0"/>
                    </a:p>
                  </a:txBody>
                  <a:tcPr/>
                </a:tc>
                <a:tc>
                  <a:txBody>
                    <a:bodyPr/>
                    <a:lstStyle/>
                    <a:p>
                      <a:pPr algn="ctr">
                        <a:defRPr b="1"/>
                      </a:pPr>
                      <a:r>
                        <a:rPr lang="en-IN" sz="1400" b="1" i="0" kern="1200" dirty="0">
                          <a:solidFill>
                            <a:schemeClr val="tx1"/>
                          </a:solidFill>
                          <a:effectLst/>
                          <a:latin typeface="+mn-lt"/>
                          <a:ea typeface="+mn-ea"/>
                          <a:cs typeface="+mn-cs"/>
                        </a:rPr>
                        <a:t>Population (Millions)</a:t>
                      </a:r>
                      <a:endParaRPr sz="1400" b="1" dirty="0"/>
                    </a:p>
                  </a:txBody>
                  <a:tcPr/>
                </a:tc>
                <a:tc>
                  <a:txBody>
                    <a:bodyPr/>
                    <a:lstStyle/>
                    <a:p>
                      <a:pPr algn="ctr">
                        <a:defRPr sz="1800" b="1"/>
                      </a:pPr>
                      <a:r>
                        <a:rPr lang="en-US" sz="1400" dirty="0"/>
                        <a:t>Year</a:t>
                      </a:r>
                      <a:endParaRPr sz="1400" dirty="0"/>
                    </a:p>
                  </a:txBody>
                  <a:tcPr/>
                </a:tc>
                <a:tc>
                  <a:txBody>
                    <a:bodyPr/>
                    <a:lstStyle/>
                    <a:p>
                      <a:pPr algn="ctr">
                        <a:defRPr b="1"/>
                      </a:pPr>
                      <a:r>
                        <a:rPr lang="en-IN" sz="1400" b="1" i="0" kern="1200" dirty="0">
                          <a:solidFill>
                            <a:schemeClr val="tx1"/>
                          </a:solidFill>
                          <a:effectLst/>
                          <a:latin typeface="+mn-lt"/>
                          <a:ea typeface="+mn-ea"/>
                          <a:cs typeface="+mn-cs"/>
                        </a:rPr>
                        <a:t>Population (Millions)</a:t>
                      </a:r>
                      <a:endParaRPr sz="1400" b="1" dirty="0"/>
                    </a:p>
                  </a:txBody>
                  <a:tcPr/>
                </a:tc>
                <a:extLst>
                  <a:ext uri="{0D108BD9-81ED-4DB2-BD59-A6C34878D82A}">
                    <a16:rowId xmlns:a16="http://schemas.microsoft.com/office/drawing/2014/main" val="718559634"/>
                  </a:ext>
                </a:extLst>
              </a:tr>
              <a:tr h="337846">
                <a:tc>
                  <a:txBody>
                    <a:bodyPr/>
                    <a:lstStyle/>
                    <a:p>
                      <a:pPr marL="0" marR="0" algn="ctr" fontAlgn="t">
                        <a:buNone/>
                      </a:pPr>
                      <a:r>
                        <a:rPr lang="en-IN" sz="1400" dirty="0">
                          <a:solidFill>
                            <a:schemeClr val="tx1"/>
                          </a:solidFill>
                          <a:effectLst/>
                          <a:latin typeface="+mn-lt"/>
                        </a:rPr>
                        <a:t>1790</a:t>
                      </a:r>
                    </a:p>
                  </a:txBody>
                  <a:tcPr marL="50800" marR="50800" marT="50800" marB="50800"/>
                </a:tc>
                <a:tc>
                  <a:txBody>
                    <a:bodyPr/>
                    <a:lstStyle/>
                    <a:p>
                      <a:pPr marL="0" marR="0" algn="ctr" fontAlgn="t">
                        <a:buNone/>
                      </a:pPr>
                      <a:r>
                        <a:rPr lang="en-US" sz="1400" dirty="0">
                          <a:solidFill>
                            <a:schemeClr val="tx1"/>
                          </a:solidFill>
                          <a:effectLst/>
                          <a:latin typeface="+mn-lt"/>
                        </a:rPr>
                        <a:t>3.9</a:t>
                      </a:r>
                    </a:p>
                  </a:txBody>
                  <a:tcPr marL="50800" marR="50800" marT="50800" marB="50800"/>
                </a:tc>
                <a:tc>
                  <a:txBody>
                    <a:bodyPr/>
                    <a:lstStyle/>
                    <a:p>
                      <a:pPr marL="0" marR="0" algn="ctr" fontAlgn="t">
                        <a:buNone/>
                      </a:pPr>
                      <a:r>
                        <a:rPr lang="en-IN" sz="1400" dirty="0">
                          <a:solidFill>
                            <a:schemeClr val="tx1"/>
                          </a:solidFill>
                          <a:effectLst/>
                          <a:latin typeface="+mn-lt"/>
                        </a:rPr>
                        <a:t>1910</a:t>
                      </a:r>
                    </a:p>
                  </a:txBody>
                  <a:tcPr marL="50800" marR="50800" marT="50800" marB="50800"/>
                </a:tc>
                <a:tc>
                  <a:txBody>
                    <a:bodyPr/>
                    <a:lstStyle/>
                    <a:p>
                      <a:pPr marL="0" marR="0" algn="ctr" fontAlgn="t">
                        <a:buNone/>
                      </a:pPr>
                      <a:r>
                        <a:rPr lang="en-US" sz="1400" dirty="0">
                          <a:solidFill>
                            <a:schemeClr val="tx1"/>
                          </a:solidFill>
                          <a:effectLst/>
                          <a:latin typeface="+mn-lt"/>
                        </a:rPr>
                        <a:t>92.2</a:t>
                      </a:r>
                    </a:p>
                  </a:txBody>
                  <a:tcPr marL="50800" marR="50800" marT="50800" marB="50800"/>
                </a:tc>
                <a:extLst>
                  <a:ext uri="{0D108BD9-81ED-4DB2-BD59-A6C34878D82A}">
                    <a16:rowId xmlns:a16="http://schemas.microsoft.com/office/drawing/2014/main" val="1568663572"/>
                  </a:ext>
                </a:extLst>
              </a:tr>
              <a:tr h="337846">
                <a:tc>
                  <a:txBody>
                    <a:bodyPr/>
                    <a:lstStyle/>
                    <a:p>
                      <a:pPr marL="0" marR="0" algn="ctr" fontAlgn="t">
                        <a:buNone/>
                      </a:pPr>
                      <a:r>
                        <a:rPr lang="en-IN" sz="1400">
                          <a:solidFill>
                            <a:schemeClr val="tx1"/>
                          </a:solidFill>
                          <a:effectLst/>
                          <a:latin typeface="+mn-lt"/>
                        </a:rPr>
                        <a:t>1800</a:t>
                      </a:r>
                    </a:p>
                  </a:txBody>
                  <a:tcPr marL="50800" marR="50800" marT="50800" marB="50800"/>
                </a:tc>
                <a:tc>
                  <a:txBody>
                    <a:bodyPr/>
                    <a:lstStyle/>
                    <a:p>
                      <a:pPr marL="0" marR="0" algn="ctr" fontAlgn="t">
                        <a:buNone/>
                      </a:pPr>
                      <a:r>
                        <a:rPr lang="en-US" sz="1400" dirty="0">
                          <a:solidFill>
                            <a:schemeClr val="tx1"/>
                          </a:solidFill>
                          <a:effectLst/>
                          <a:latin typeface="+mn-lt"/>
                        </a:rPr>
                        <a:t>5.3</a:t>
                      </a:r>
                    </a:p>
                  </a:txBody>
                  <a:tcPr marL="50800" marR="50800" marT="50800" marB="50800"/>
                </a:tc>
                <a:tc>
                  <a:txBody>
                    <a:bodyPr/>
                    <a:lstStyle/>
                    <a:p>
                      <a:pPr marL="0" marR="0" algn="ctr" fontAlgn="t">
                        <a:buNone/>
                      </a:pPr>
                      <a:r>
                        <a:rPr lang="en-IN" sz="1400" dirty="0">
                          <a:solidFill>
                            <a:schemeClr val="tx1"/>
                          </a:solidFill>
                          <a:effectLst/>
                          <a:latin typeface="+mn-lt"/>
                        </a:rPr>
                        <a:t>1920</a:t>
                      </a:r>
                    </a:p>
                  </a:txBody>
                  <a:tcPr marL="50800" marR="50800" marT="50800" marB="50800"/>
                </a:tc>
                <a:tc>
                  <a:txBody>
                    <a:bodyPr/>
                    <a:lstStyle/>
                    <a:p>
                      <a:pPr marL="0" marR="0" algn="ctr" fontAlgn="t">
                        <a:buNone/>
                      </a:pPr>
                      <a:r>
                        <a:rPr lang="en-US" sz="1400" dirty="0">
                          <a:solidFill>
                            <a:schemeClr val="tx1"/>
                          </a:solidFill>
                          <a:effectLst/>
                          <a:latin typeface="+mn-lt"/>
                        </a:rPr>
                        <a:t>106.0</a:t>
                      </a:r>
                    </a:p>
                  </a:txBody>
                  <a:tcPr marL="50800" marR="50800" marT="50800" marB="50800"/>
                </a:tc>
                <a:extLst>
                  <a:ext uri="{0D108BD9-81ED-4DB2-BD59-A6C34878D82A}">
                    <a16:rowId xmlns:a16="http://schemas.microsoft.com/office/drawing/2014/main" val="1301062161"/>
                  </a:ext>
                </a:extLst>
              </a:tr>
              <a:tr h="337846">
                <a:tc>
                  <a:txBody>
                    <a:bodyPr/>
                    <a:lstStyle/>
                    <a:p>
                      <a:pPr marL="0" marR="0" algn="ctr" fontAlgn="t">
                        <a:buNone/>
                      </a:pPr>
                      <a:r>
                        <a:rPr lang="en-IN" sz="1400" dirty="0">
                          <a:solidFill>
                            <a:schemeClr val="tx1"/>
                          </a:solidFill>
                          <a:effectLst/>
                          <a:latin typeface="+mn-lt"/>
                        </a:rPr>
                        <a:t>1810</a:t>
                      </a:r>
                    </a:p>
                  </a:txBody>
                  <a:tcPr marL="50800" marR="50800" marT="50800" marB="50800"/>
                </a:tc>
                <a:tc>
                  <a:txBody>
                    <a:bodyPr/>
                    <a:lstStyle/>
                    <a:p>
                      <a:pPr marL="0" marR="0" algn="ctr" fontAlgn="t">
                        <a:buNone/>
                      </a:pPr>
                      <a:r>
                        <a:rPr lang="en-US" sz="1400" dirty="0">
                          <a:solidFill>
                            <a:schemeClr val="tx1"/>
                          </a:solidFill>
                          <a:effectLst/>
                          <a:latin typeface="+mn-lt"/>
                        </a:rPr>
                        <a:t>7.2</a:t>
                      </a:r>
                    </a:p>
                  </a:txBody>
                  <a:tcPr marL="50800" marR="50800" marT="50800" marB="50800"/>
                </a:tc>
                <a:tc>
                  <a:txBody>
                    <a:bodyPr/>
                    <a:lstStyle/>
                    <a:p>
                      <a:pPr marL="0" marR="0" algn="ctr" fontAlgn="t">
                        <a:buNone/>
                      </a:pPr>
                      <a:r>
                        <a:rPr lang="en-IN" sz="1400" dirty="0">
                          <a:solidFill>
                            <a:schemeClr val="tx1"/>
                          </a:solidFill>
                          <a:effectLst/>
                          <a:latin typeface="+mn-lt"/>
                        </a:rPr>
                        <a:t>1930</a:t>
                      </a:r>
                    </a:p>
                  </a:txBody>
                  <a:tcPr marL="50800" marR="50800" marT="50800" marB="50800"/>
                </a:tc>
                <a:tc>
                  <a:txBody>
                    <a:bodyPr/>
                    <a:lstStyle/>
                    <a:p>
                      <a:pPr marL="0" marR="0" algn="ctr" fontAlgn="t">
                        <a:buNone/>
                      </a:pPr>
                      <a:r>
                        <a:rPr lang="en-US" sz="1400" dirty="0">
                          <a:solidFill>
                            <a:schemeClr val="tx1"/>
                          </a:solidFill>
                          <a:effectLst/>
                          <a:latin typeface="+mn-lt"/>
                        </a:rPr>
                        <a:t>123.2</a:t>
                      </a:r>
                    </a:p>
                  </a:txBody>
                  <a:tcPr marL="50800" marR="50800" marT="50800" marB="50800"/>
                </a:tc>
                <a:extLst>
                  <a:ext uri="{0D108BD9-81ED-4DB2-BD59-A6C34878D82A}">
                    <a16:rowId xmlns:a16="http://schemas.microsoft.com/office/drawing/2014/main" val="735726512"/>
                  </a:ext>
                </a:extLst>
              </a:tr>
              <a:tr h="337846">
                <a:tc>
                  <a:txBody>
                    <a:bodyPr/>
                    <a:lstStyle/>
                    <a:p>
                      <a:pPr marL="0" marR="0" algn="ctr" fontAlgn="t">
                        <a:buNone/>
                      </a:pPr>
                      <a:r>
                        <a:rPr lang="en-IN" sz="1400">
                          <a:solidFill>
                            <a:schemeClr val="tx1"/>
                          </a:solidFill>
                          <a:effectLst/>
                          <a:latin typeface="+mn-lt"/>
                        </a:rPr>
                        <a:t>1820</a:t>
                      </a:r>
                    </a:p>
                  </a:txBody>
                  <a:tcPr marL="50800" marR="50800" marT="50800" marB="50800"/>
                </a:tc>
                <a:tc>
                  <a:txBody>
                    <a:bodyPr/>
                    <a:lstStyle/>
                    <a:p>
                      <a:pPr marL="0" marR="0" algn="ctr" fontAlgn="t">
                        <a:buNone/>
                      </a:pPr>
                      <a:r>
                        <a:rPr lang="en-US" sz="1400" dirty="0">
                          <a:solidFill>
                            <a:schemeClr val="tx1"/>
                          </a:solidFill>
                          <a:effectLst/>
                          <a:latin typeface="+mn-lt"/>
                        </a:rPr>
                        <a:t>9.6</a:t>
                      </a:r>
                    </a:p>
                  </a:txBody>
                  <a:tcPr marL="50800" marR="50800" marT="50800" marB="50800"/>
                </a:tc>
                <a:tc>
                  <a:txBody>
                    <a:bodyPr/>
                    <a:lstStyle/>
                    <a:p>
                      <a:pPr marL="0" marR="0" algn="ctr" fontAlgn="t">
                        <a:buNone/>
                      </a:pPr>
                      <a:r>
                        <a:rPr lang="en-IN" sz="1400">
                          <a:solidFill>
                            <a:schemeClr val="tx1"/>
                          </a:solidFill>
                          <a:effectLst/>
                          <a:latin typeface="+mn-lt"/>
                        </a:rPr>
                        <a:t>1940</a:t>
                      </a:r>
                    </a:p>
                  </a:txBody>
                  <a:tcPr marL="50800" marR="50800" marT="50800" marB="50800"/>
                </a:tc>
                <a:tc>
                  <a:txBody>
                    <a:bodyPr/>
                    <a:lstStyle/>
                    <a:p>
                      <a:pPr marL="0" marR="0" algn="ctr" fontAlgn="t">
                        <a:buNone/>
                      </a:pPr>
                      <a:r>
                        <a:rPr lang="en-US" sz="1400" dirty="0">
                          <a:solidFill>
                            <a:schemeClr val="tx1"/>
                          </a:solidFill>
                          <a:effectLst/>
                          <a:latin typeface="+mn-lt"/>
                        </a:rPr>
                        <a:t>132.2</a:t>
                      </a:r>
                    </a:p>
                  </a:txBody>
                  <a:tcPr marL="50800" marR="50800" marT="50800" marB="50800"/>
                </a:tc>
                <a:extLst>
                  <a:ext uri="{0D108BD9-81ED-4DB2-BD59-A6C34878D82A}">
                    <a16:rowId xmlns:a16="http://schemas.microsoft.com/office/drawing/2014/main" val="1571342698"/>
                  </a:ext>
                </a:extLst>
              </a:tr>
              <a:tr h="337846">
                <a:tc>
                  <a:txBody>
                    <a:bodyPr/>
                    <a:lstStyle/>
                    <a:p>
                      <a:pPr marL="0" marR="0" algn="ctr" fontAlgn="t">
                        <a:buNone/>
                      </a:pPr>
                      <a:r>
                        <a:rPr lang="en-IN" sz="1400" dirty="0">
                          <a:solidFill>
                            <a:schemeClr val="tx1"/>
                          </a:solidFill>
                          <a:effectLst/>
                          <a:latin typeface="+mn-lt"/>
                        </a:rPr>
                        <a:t>1830</a:t>
                      </a:r>
                    </a:p>
                  </a:txBody>
                  <a:tcPr marL="50800" marR="50800" marT="50800" marB="50800"/>
                </a:tc>
                <a:tc>
                  <a:txBody>
                    <a:bodyPr/>
                    <a:lstStyle/>
                    <a:p>
                      <a:pPr marL="0" marR="0" algn="ctr" fontAlgn="t">
                        <a:buNone/>
                      </a:pPr>
                      <a:r>
                        <a:rPr lang="en-US" sz="1400">
                          <a:solidFill>
                            <a:schemeClr val="tx1"/>
                          </a:solidFill>
                          <a:effectLst/>
                          <a:latin typeface="+mn-lt"/>
                        </a:rPr>
                        <a:t>12.9</a:t>
                      </a:r>
                    </a:p>
                  </a:txBody>
                  <a:tcPr marL="50800" marR="50800" marT="50800" marB="50800"/>
                </a:tc>
                <a:tc>
                  <a:txBody>
                    <a:bodyPr/>
                    <a:lstStyle/>
                    <a:p>
                      <a:pPr marL="0" marR="0" algn="ctr" fontAlgn="t">
                        <a:buNone/>
                      </a:pPr>
                      <a:r>
                        <a:rPr lang="en-IN" sz="1400" dirty="0">
                          <a:solidFill>
                            <a:schemeClr val="tx1"/>
                          </a:solidFill>
                          <a:effectLst/>
                          <a:latin typeface="+mn-lt"/>
                        </a:rPr>
                        <a:t>1950</a:t>
                      </a:r>
                    </a:p>
                  </a:txBody>
                  <a:tcPr marL="50800" marR="50800" marT="50800" marB="50800"/>
                </a:tc>
                <a:tc>
                  <a:txBody>
                    <a:bodyPr/>
                    <a:lstStyle/>
                    <a:p>
                      <a:pPr marL="0" marR="0" algn="ctr" fontAlgn="t">
                        <a:buNone/>
                      </a:pPr>
                      <a:r>
                        <a:rPr lang="en-US" sz="1400" dirty="0">
                          <a:solidFill>
                            <a:schemeClr val="tx1"/>
                          </a:solidFill>
                          <a:effectLst/>
                          <a:latin typeface="+mn-lt"/>
                        </a:rPr>
                        <a:t>151.3</a:t>
                      </a:r>
                    </a:p>
                  </a:txBody>
                  <a:tcPr marL="50800" marR="50800" marT="50800" marB="50800"/>
                </a:tc>
                <a:extLst>
                  <a:ext uri="{0D108BD9-81ED-4DB2-BD59-A6C34878D82A}">
                    <a16:rowId xmlns:a16="http://schemas.microsoft.com/office/drawing/2014/main" val="2210423111"/>
                  </a:ext>
                </a:extLst>
              </a:tr>
              <a:tr h="337846">
                <a:tc>
                  <a:txBody>
                    <a:bodyPr/>
                    <a:lstStyle/>
                    <a:p>
                      <a:pPr marL="0" marR="0" algn="ctr" fontAlgn="t">
                        <a:buNone/>
                      </a:pPr>
                      <a:r>
                        <a:rPr lang="en-IN" sz="1400">
                          <a:solidFill>
                            <a:schemeClr val="tx1"/>
                          </a:solidFill>
                          <a:effectLst/>
                          <a:latin typeface="+mn-lt"/>
                        </a:rPr>
                        <a:t>1840</a:t>
                      </a:r>
                    </a:p>
                  </a:txBody>
                  <a:tcPr marL="50800" marR="50800" marT="50800" marB="50800"/>
                </a:tc>
                <a:tc>
                  <a:txBody>
                    <a:bodyPr/>
                    <a:lstStyle/>
                    <a:p>
                      <a:pPr marL="0" marR="0" algn="ctr" fontAlgn="t">
                        <a:buNone/>
                      </a:pPr>
                      <a:r>
                        <a:rPr lang="en-US" sz="1400">
                          <a:solidFill>
                            <a:schemeClr val="tx1"/>
                          </a:solidFill>
                          <a:effectLst/>
                          <a:latin typeface="+mn-lt"/>
                        </a:rPr>
                        <a:t>17.1</a:t>
                      </a:r>
                    </a:p>
                  </a:txBody>
                  <a:tcPr marL="50800" marR="50800" marT="50800" marB="50800"/>
                </a:tc>
                <a:tc>
                  <a:txBody>
                    <a:bodyPr/>
                    <a:lstStyle/>
                    <a:p>
                      <a:pPr marL="0" marR="0" algn="ctr" fontAlgn="t">
                        <a:buNone/>
                      </a:pPr>
                      <a:r>
                        <a:rPr lang="en-IN" sz="1400" dirty="0">
                          <a:solidFill>
                            <a:schemeClr val="tx1"/>
                          </a:solidFill>
                          <a:effectLst/>
                          <a:latin typeface="+mn-lt"/>
                        </a:rPr>
                        <a:t>1960</a:t>
                      </a:r>
                    </a:p>
                  </a:txBody>
                  <a:tcPr marL="50800" marR="50800" marT="50800" marB="50800"/>
                </a:tc>
                <a:tc>
                  <a:txBody>
                    <a:bodyPr/>
                    <a:lstStyle/>
                    <a:p>
                      <a:pPr marL="0" marR="0" algn="ctr" fontAlgn="t">
                        <a:buNone/>
                      </a:pPr>
                      <a:r>
                        <a:rPr lang="en-US" sz="1400" dirty="0">
                          <a:solidFill>
                            <a:schemeClr val="tx1"/>
                          </a:solidFill>
                          <a:effectLst/>
                          <a:latin typeface="+mn-lt"/>
                        </a:rPr>
                        <a:t>179.3</a:t>
                      </a:r>
                    </a:p>
                  </a:txBody>
                  <a:tcPr marL="50800" marR="50800" marT="50800" marB="50800"/>
                </a:tc>
                <a:extLst>
                  <a:ext uri="{0D108BD9-81ED-4DB2-BD59-A6C34878D82A}">
                    <a16:rowId xmlns:a16="http://schemas.microsoft.com/office/drawing/2014/main" val="4148515670"/>
                  </a:ext>
                </a:extLst>
              </a:tr>
              <a:tr h="337846">
                <a:tc>
                  <a:txBody>
                    <a:bodyPr/>
                    <a:lstStyle/>
                    <a:p>
                      <a:pPr marL="0" marR="0" algn="ctr" fontAlgn="t">
                        <a:buNone/>
                      </a:pPr>
                      <a:r>
                        <a:rPr lang="en-IN" sz="1400" dirty="0">
                          <a:solidFill>
                            <a:schemeClr val="tx1"/>
                          </a:solidFill>
                          <a:effectLst/>
                          <a:latin typeface="+mn-lt"/>
                        </a:rPr>
                        <a:t>1850</a:t>
                      </a:r>
                    </a:p>
                  </a:txBody>
                  <a:tcPr marL="50800" marR="50800" marT="50800" marB="50800"/>
                </a:tc>
                <a:tc>
                  <a:txBody>
                    <a:bodyPr/>
                    <a:lstStyle/>
                    <a:p>
                      <a:pPr marL="0" marR="0" algn="ctr" fontAlgn="t">
                        <a:buNone/>
                      </a:pPr>
                      <a:r>
                        <a:rPr lang="en-US" sz="1400">
                          <a:solidFill>
                            <a:schemeClr val="tx1"/>
                          </a:solidFill>
                          <a:effectLst/>
                          <a:latin typeface="+mn-lt"/>
                        </a:rPr>
                        <a:t>23.2</a:t>
                      </a:r>
                    </a:p>
                  </a:txBody>
                  <a:tcPr marL="50800" marR="50800" marT="50800" marB="50800"/>
                </a:tc>
                <a:tc>
                  <a:txBody>
                    <a:bodyPr/>
                    <a:lstStyle/>
                    <a:p>
                      <a:pPr marL="0" marR="0" algn="ctr" fontAlgn="t">
                        <a:buNone/>
                      </a:pPr>
                      <a:r>
                        <a:rPr lang="en-IN" sz="1400" dirty="0">
                          <a:solidFill>
                            <a:schemeClr val="tx1"/>
                          </a:solidFill>
                          <a:effectLst/>
                          <a:latin typeface="+mn-lt"/>
                        </a:rPr>
                        <a:t>1970</a:t>
                      </a:r>
                    </a:p>
                  </a:txBody>
                  <a:tcPr marL="50800" marR="50800" marT="50800" marB="50800"/>
                </a:tc>
                <a:tc>
                  <a:txBody>
                    <a:bodyPr/>
                    <a:lstStyle/>
                    <a:p>
                      <a:pPr marL="0" marR="0" algn="ctr" fontAlgn="t">
                        <a:buNone/>
                      </a:pPr>
                      <a:r>
                        <a:rPr lang="en-US" sz="1400" dirty="0">
                          <a:solidFill>
                            <a:schemeClr val="tx1"/>
                          </a:solidFill>
                          <a:effectLst/>
                          <a:latin typeface="+mn-lt"/>
                        </a:rPr>
                        <a:t>203.3</a:t>
                      </a:r>
                    </a:p>
                  </a:txBody>
                  <a:tcPr marL="50800" marR="50800" marT="50800" marB="50800"/>
                </a:tc>
                <a:extLst>
                  <a:ext uri="{0D108BD9-81ED-4DB2-BD59-A6C34878D82A}">
                    <a16:rowId xmlns:a16="http://schemas.microsoft.com/office/drawing/2014/main" val="4217495"/>
                  </a:ext>
                </a:extLst>
              </a:tr>
              <a:tr h="337846">
                <a:tc>
                  <a:txBody>
                    <a:bodyPr/>
                    <a:lstStyle/>
                    <a:p>
                      <a:pPr marL="0" marR="0" algn="ctr" fontAlgn="t">
                        <a:buNone/>
                      </a:pPr>
                      <a:r>
                        <a:rPr lang="en-IN" sz="1400">
                          <a:solidFill>
                            <a:schemeClr val="tx1"/>
                          </a:solidFill>
                          <a:effectLst/>
                          <a:latin typeface="+mn-lt"/>
                        </a:rPr>
                        <a:t>1860</a:t>
                      </a:r>
                    </a:p>
                  </a:txBody>
                  <a:tcPr marL="50800" marR="50800" marT="50800" marB="50800"/>
                </a:tc>
                <a:tc>
                  <a:txBody>
                    <a:bodyPr/>
                    <a:lstStyle/>
                    <a:p>
                      <a:pPr marL="0" marR="0" algn="ctr" fontAlgn="t">
                        <a:buNone/>
                      </a:pPr>
                      <a:r>
                        <a:rPr lang="en-US" sz="1400">
                          <a:solidFill>
                            <a:schemeClr val="tx1"/>
                          </a:solidFill>
                          <a:effectLst/>
                          <a:latin typeface="+mn-lt"/>
                        </a:rPr>
                        <a:t>31.4</a:t>
                      </a:r>
                    </a:p>
                  </a:txBody>
                  <a:tcPr marL="50800" marR="50800" marT="50800" marB="50800"/>
                </a:tc>
                <a:tc>
                  <a:txBody>
                    <a:bodyPr/>
                    <a:lstStyle/>
                    <a:p>
                      <a:pPr marL="0" marR="0" algn="ctr" fontAlgn="t">
                        <a:buNone/>
                      </a:pPr>
                      <a:r>
                        <a:rPr lang="en-IN" sz="1400" dirty="0">
                          <a:solidFill>
                            <a:schemeClr val="tx1"/>
                          </a:solidFill>
                          <a:effectLst/>
                          <a:latin typeface="+mn-lt"/>
                        </a:rPr>
                        <a:t>1980</a:t>
                      </a:r>
                    </a:p>
                  </a:txBody>
                  <a:tcPr marL="50800" marR="50800" marT="50800" marB="50800"/>
                </a:tc>
                <a:tc>
                  <a:txBody>
                    <a:bodyPr/>
                    <a:lstStyle/>
                    <a:p>
                      <a:pPr marL="0" marR="0" algn="ctr" fontAlgn="t">
                        <a:buNone/>
                      </a:pPr>
                      <a:r>
                        <a:rPr lang="en-US" sz="1400" dirty="0">
                          <a:solidFill>
                            <a:schemeClr val="tx1"/>
                          </a:solidFill>
                          <a:effectLst/>
                          <a:latin typeface="+mn-lt"/>
                        </a:rPr>
                        <a:t>226.5</a:t>
                      </a:r>
                    </a:p>
                  </a:txBody>
                  <a:tcPr marL="50800" marR="50800" marT="50800" marB="50800"/>
                </a:tc>
                <a:extLst>
                  <a:ext uri="{0D108BD9-81ED-4DB2-BD59-A6C34878D82A}">
                    <a16:rowId xmlns:a16="http://schemas.microsoft.com/office/drawing/2014/main" val="1928266998"/>
                  </a:ext>
                </a:extLst>
              </a:tr>
              <a:tr h="337846">
                <a:tc>
                  <a:txBody>
                    <a:bodyPr/>
                    <a:lstStyle/>
                    <a:p>
                      <a:pPr marL="0" marR="0" algn="ctr" fontAlgn="t">
                        <a:buNone/>
                      </a:pPr>
                      <a:r>
                        <a:rPr lang="en-IN" sz="1400">
                          <a:solidFill>
                            <a:schemeClr val="tx1"/>
                          </a:solidFill>
                          <a:effectLst/>
                          <a:latin typeface="+mn-lt"/>
                        </a:rPr>
                        <a:t>1870</a:t>
                      </a:r>
                    </a:p>
                  </a:txBody>
                  <a:tcPr marL="50800" marR="50800" marT="50800" marB="50800"/>
                </a:tc>
                <a:tc>
                  <a:txBody>
                    <a:bodyPr/>
                    <a:lstStyle/>
                    <a:p>
                      <a:pPr marL="0" marR="0" algn="ctr" fontAlgn="t">
                        <a:buNone/>
                      </a:pPr>
                      <a:r>
                        <a:rPr lang="en-US" sz="1400">
                          <a:solidFill>
                            <a:schemeClr val="tx1"/>
                          </a:solidFill>
                          <a:effectLst/>
                          <a:latin typeface="+mn-lt"/>
                        </a:rPr>
                        <a:t>38.6</a:t>
                      </a:r>
                    </a:p>
                  </a:txBody>
                  <a:tcPr marL="50800" marR="50800" marT="50800" marB="50800"/>
                </a:tc>
                <a:tc>
                  <a:txBody>
                    <a:bodyPr/>
                    <a:lstStyle/>
                    <a:p>
                      <a:pPr marL="0" marR="0" algn="ctr" fontAlgn="t">
                        <a:buNone/>
                      </a:pPr>
                      <a:r>
                        <a:rPr lang="en-IN" sz="1400" dirty="0">
                          <a:solidFill>
                            <a:schemeClr val="tx1"/>
                          </a:solidFill>
                          <a:effectLst/>
                          <a:latin typeface="+mn-lt"/>
                        </a:rPr>
                        <a:t>1990</a:t>
                      </a:r>
                    </a:p>
                  </a:txBody>
                  <a:tcPr marL="50800" marR="50800" marT="50800" marB="50800"/>
                </a:tc>
                <a:tc>
                  <a:txBody>
                    <a:bodyPr/>
                    <a:lstStyle/>
                    <a:p>
                      <a:pPr marL="0" marR="0" algn="ctr" fontAlgn="t">
                        <a:buNone/>
                      </a:pPr>
                      <a:r>
                        <a:rPr lang="en-US" sz="1400" dirty="0">
                          <a:solidFill>
                            <a:schemeClr val="tx1"/>
                          </a:solidFill>
                          <a:effectLst/>
                          <a:latin typeface="+mn-lt"/>
                        </a:rPr>
                        <a:t>248.7</a:t>
                      </a:r>
                    </a:p>
                  </a:txBody>
                  <a:tcPr marL="50800" marR="50800" marT="50800" marB="50800"/>
                </a:tc>
                <a:extLst>
                  <a:ext uri="{0D108BD9-81ED-4DB2-BD59-A6C34878D82A}">
                    <a16:rowId xmlns:a16="http://schemas.microsoft.com/office/drawing/2014/main" val="3204156325"/>
                  </a:ext>
                </a:extLst>
              </a:tr>
              <a:tr h="337846">
                <a:tc>
                  <a:txBody>
                    <a:bodyPr/>
                    <a:lstStyle/>
                    <a:p>
                      <a:pPr marL="0" marR="0" algn="ctr" fontAlgn="t">
                        <a:buNone/>
                      </a:pPr>
                      <a:r>
                        <a:rPr lang="en-IN" sz="1400" dirty="0">
                          <a:solidFill>
                            <a:schemeClr val="tx1"/>
                          </a:solidFill>
                          <a:effectLst/>
                          <a:latin typeface="+mn-lt"/>
                        </a:rPr>
                        <a:t>1880</a:t>
                      </a:r>
                    </a:p>
                  </a:txBody>
                  <a:tcPr marL="50800" marR="50800" marT="50800" marB="50800"/>
                </a:tc>
                <a:tc>
                  <a:txBody>
                    <a:bodyPr/>
                    <a:lstStyle/>
                    <a:p>
                      <a:pPr marL="0" marR="0" algn="ctr" fontAlgn="t">
                        <a:buNone/>
                      </a:pPr>
                      <a:r>
                        <a:rPr lang="en-US" sz="1400">
                          <a:solidFill>
                            <a:schemeClr val="tx1"/>
                          </a:solidFill>
                          <a:effectLst/>
                          <a:latin typeface="+mn-lt"/>
                        </a:rPr>
                        <a:t>50.2</a:t>
                      </a:r>
                    </a:p>
                  </a:txBody>
                  <a:tcPr marL="50800" marR="50800" marT="50800" marB="50800"/>
                </a:tc>
                <a:tc>
                  <a:txBody>
                    <a:bodyPr/>
                    <a:lstStyle/>
                    <a:p>
                      <a:pPr marL="0" marR="0" algn="ctr" fontAlgn="t">
                        <a:buNone/>
                      </a:pPr>
                      <a:r>
                        <a:rPr lang="en-IN" sz="1400" dirty="0">
                          <a:solidFill>
                            <a:schemeClr val="tx1"/>
                          </a:solidFill>
                          <a:effectLst/>
                          <a:latin typeface="+mn-lt"/>
                        </a:rPr>
                        <a:t>2000</a:t>
                      </a:r>
                    </a:p>
                  </a:txBody>
                  <a:tcPr marL="50800" marR="50800" marT="50800" marB="50800"/>
                </a:tc>
                <a:tc>
                  <a:txBody>
                    <a:bodyPr/>
                    <a:lstStyle/>
                    <a:p>
                      <a:pPr marL="0" marR="0" algn="ctr" fontAlgn="t">
                        <a:buNone/>
                      </a:pPr>
                      <a:r>
                        <a:rPr lang="en-US" sz="1400" dirty="0">
                          <a:solidFill>
                            <a:schemeClr val="tx1"/>
                          </a:solidFill>
                          <a:effectLst/>
                          <a:latin typeface="+mn-lt"/>
                        </a:rPr>
                        <a:t>281.4</a:t>
                      </a:r>
                    </a:p>
                  </a:txBody>
                  <a:tcPr marL="50800" marR="50800" marT="50800" marB="50800"/>
                </a:tc>
                <a:extLst>
                  <a:ext uri="{0D108BD9-81ED-4DB2-BD59-A6C34878D82A}">
                    <a16:rowId xmlns:a16="http://schemas.microsoft.com/office/drawing/2014/main" val="499663985"/>
                  </a:ext>
                </a:extLst>
              </a:tr>
              <a:tr h="337846">
                <a:tc>
                  <a:txBody>
                    <a:bodyPr/>
                    <a:lstStyle/>
                    <a:p>
                      <a:pPr marL="0" marR="0" algn="ctr" fontAlgn="t">
                        <a:buNone/>
                      </a:pPr>
                      <a:r>
                        <a:rPr lang="en-IN" sz="1400">
                          <a:solidFill>
                            <a:schemeClr val="tx1"/>
                          </a:solidFill>
                          <a:effectLst/>
                          <a:latin typeface="+mn-lt"/>
                        </a:rPr>
                        <a:t>1890</a:t>
                      </a:r>
                    </a:p>
                  </a:txBody>
                  <a:tcPr marL="50800" marR="50800" marT="50800" marB="50800"/>
                </a:tc>
                <a:tc>
                  <a:txBody>
                    <a:bodyPr/>
                    <a:lstStyle/>
                    <a:p>
                      <a:pPr marL="0" marR="0" algn="ctr" fontAlgn="t">
                        <a:buNone/>
                      </a:pPr>
                      <a:r>
                        <a:rPr lang="en-US" sz="1400">
                          <a:solidFill>
                            <a:schemeClr val="tx1"/>
                          </a:solidFill>
                          <a:effectLst/>
                          <a:latin typeface="+mn-lt"/>
                        </a:rPr>
                        <a:t>63.0</a:t>
                      </a:r>
                    </a:p>
                  </a:txBody>
                  <a:tcPr marL="50800" marR="50800" marT="50800" marB="50800"/>
                </a:tc>
                <a:tc>
                  <a:txBody>
                    <a:bodyPr/>
                    <a:lstStyle/>
                    <a:p>
                      <a:pPr marL="0" marR="0" algn="ctr" fontAlgn="t">
                        <a:buNone/>
                      </a:pPr>
                      <a:r>
                        <a:rPr lang="en-IN" sz="1400">
                          <a:solidFill>
                            <a:schemeClr val="tx1"/>
                          </a:solidFill>
                          <a:effectLst/>
                          <a:latin typeface="+mn-lt"/>
                        </a:rPr>
                        <a:t>2010</a:t>
                      </a:r>
                    </a:p>
                  </a:txBody>
                  <a:tcPr marL="50800" marR="50800" marT="50800" marB="50800"/>
                </a:tc>
                <a:tc>
                  <a:txBody>
                    <a:bodyPr/>
                    <a:lstStyle/>
                    <a:p>
                      <a:pPr marL="0" marR="0" algn="ctr" fontAlgn="t">
                        <a:buNone/>
                      </a:pPr>
                      <a:r>
                        <a:rPr lang="en-US" sz="1400" dirty="0">
                          <a:solidFill>
                            <a:schemeClr val="tx1"/>
                          </a:solidFill>
                          <a:effectLst/>
                          <a:latin typeface="+mn-lt"/>
                        </a:rPr>
                        <a:t>308.7</a:t>
                      </a:r>
                    </a:p>
                  </a:txBody>
                  <a:tcPr marL="50800" marR="50800" marT="50800" marB="50800"/>
                </a:tc>
                <a:extLst>
                  <a:ext uri="{0D108BD9-81ED-4DB2-BD59-A6C34878D82A}">
                    <a16:rowId xmlns:a16="http://schemas.microsoft.com/office/drawing/2014/main" val="574931906"/>
                  </a:ext>
                </a:extLst>
              </a:tr>
              <a:tr h="337846">
                <a:tc>
                  <a:txBody>
                    <a:bodyPr/>
                    <a:lstStyle/>
                    <a:p>
                      <a:pPr marL="0" marR="0" algn="ctr" fontAlgn="t">
                        <a:buNone/>
                      </a:pPr>
                      <a:r>
                        <a:rPr lang="en-IN" sz="1400">
                          <a:solidFill>
                            <a:schemeClr val="tx1"/>
                          </a:solidFill>
                          <a:effectLst/>
                          <a:latin typeface="+mn-lt"/>
                        </a:rPr>
                        <a:t>1900</a:t>
                      </a:r>
                    </a:p>
                  </a:txBody>
                  <a:tcPr marL="50800" marR="50800" marT="50800" marB="50800"/>
                </a:tc>
                <a:tc>
                  <a:txBody>
                    <a:bodyPr/>
                    <a:lstStyle/>
                    <a:p>
                      <a:pPr marL="0" marR="0" algn="ctr" fontAlgn="t">
                        <a:buNone/>
                      </a:pPr>
                      <a:r>
                        <a:rPr lang="en-US" sz="1400" dirty="0">
                          <a:solidFill>
                            <a:schemeClr val="tx1"/>
                          </a:solidFill>
                          <a:effectLst/>
                          <a:latin typeface="+mn-lt"/>
                        </a:rPr>
                        <a:t>76.2</a:t>
                      </a:r>
                    </a:p>
                  </a:txBody>
                  <a:tcPr marL="50800" marR="50800" marT="50800" marB="50800"/>
                </a:tc>
                <a:tc>
                  <a:txBody>
                    <a:bodyPr/>
                    <a:lstStyle/>
                    <a:p>
                      <a:pPr marL="0" marR="0" algn="ctr" fontAlgn="t">
                        <a:buNone/>
                      </a:pPr>
                      <a:endParaRPr lang="en-IN" sz="1400" dirty="0">
                        <a:solidFill>
                          <a:schemeClr val="tx1"/>
                        </a:solidFill>
                        <a:effectLst/>
                        <a:latin typeface="+mn-lt"/>
                      </a:endParaRPr>
                    </a:p>
                  </a:txBody>
                  <a:tcPr marL="50800" marR="50800" marT="50800" marB="50800"/>
                </a:tc>
                <a:tc>
                  <a:txBody>
                    <a:bodyPr/>
                    <a:lstStyle/>
                    <a:p>
                      <a:pPr marL="0" marR="0" algn="ctr" fontAlgn="t">
                        <a:buNone/>
                      </a:pPr>
                      <a:endParaRPr lang="en-US" sz="1400" dirty="0">
                        <a:solidFill>
                          <a:schemeClr val="tx1"/>
                        </a:solidFill>
                        <a:effectLst/>
                        <a:latin typeface="+mn-lt"/>
                      </a:endParaRPr>
                    </a:p>
                  </a:txBody>
                  <a:tcPr marL="50800" marR="50800" marT="50800" marB="50800"/>
                </a:tc>
                <a:extLst>
                  <a:ext uri="{0D108BD9-81ED-4DB2-BD59-A6C34878D82A}">
                    <a16:rowId xmlns:a16="http://schemas.microsoft.com/office/drawing/2014/main" val="3183701399"/>
                  </a:ext>
                </a:extLst>
              </a:tr>
            </a:tbl>
          </a:graphicData>
        </a:graphic>
      </p:graphicFrame>
    </p:spTree>
    <p:extLst>
      <p:ext uri="{BB962C8B-B14F-4D97-AF65-F5344CB8AC3E}">
        <p14:creationId xmlns:p14="http://schemas.microsoft.com/office/powerpoint/2010/main" val="957948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Time Series Plots—Slide 2</a:t>
            </a:r>
            <a:endParaRPr dirty="0"/>
          </a:p>
        </p:txBody>
      </p:sp>
      <p:sp>
        <p:nvSpPr>
          <p:cNvPr id="3" name="Text Placeholder 2"/>
          <p:cNvSpPr>
            <a:spLocks noGrp="1"/>
          </p:cNvSpPr>
          <p:nvPr>
            <p:ph type="body" sz="quarter" idx="10"/>
          </p:nvPr>
        </p:nvSpPr>
        <p:spPr/>
        <p:txBody>
          <a:bodyPr>
            <a:normAutofit/>
          </a:bodyPr>
          <a:lstStyle/>
          <a:p>
            <a:r>
              <a:rPr lang="en-US" dirty="0"/>
              <a:t>When looking at time series data, we are interested in whether the process is stationary or nonstationary. To determine whether a time series is stationary or nonstationary, we use a time series plot. A time series plot graphs data using time as the horizontal axis. Most often, a time series plot comes in the form of a </a:t>
            </a:r>
            <a:r>
              <a:rPr lang="en-US" b="1" dirty="0"/>
              <a:t>line graph</a:t>
            </a:r>
            <a:r>
              <a:rPr lang="en-US" dirty="0"/>
              <a:t>, which connects consecutive points over time with a line. </a:t>
            </a:r>
          </a:p>
        </p:txBody>
      </p:sp>
    </p:spTree>
    <p:extLst>
      <p:ext uri="{BB962C8B-B14F-4D97-AF65-F5344CB8AC3E}">
        <p14:creationId xmlns:p14="http://schemas.microsoft.com/office/powerpoint/2010/main" val="3142171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Time Series Plots—Slide 3</a:t>
            </a:r>
            <a:endParaRPr dirty="0"/>
          </a:p>
        </p:txBody>
      </p:sp>
      <p:sp>
        <p:nvSpPr>
          <p:cNvPr id="3" name="Text Placeholder 2"/>
          <p:cNvSpPr>
            <a:spLocks noGrp="1"/>
          </p:cNvSpPr>
          <p:nvPr>
            <p:ph type="body" sz="quarter" idx="10"/>
          </p:nvPr>
        </p:nvSpPr>
        <p:spPr/>
        <p:txBody>
          <a:bodyPr>
            <a:normAutofit/>
          </a:bodyPr>
          <a:lstStyle/>
          <a:p>
            <a:r>
              <a:rPr lang="en-US" dirty="0"/>
              <a:t>In a line graph, time is always labeled on the horizontal axis, with the variable being measured labeled on the vertical axis. Points are then plotted for each time period, and a line is drawn that connects each consecutive point. </a:t>
            </a:r>
          </a:p>
        </p:txBody>
      </p:sp>
    </p:spTree>
    <p:extLst>
      <p:ext uri="{BB962C8B-B14F-4D97-AF65-F5344CB8AC3E}">
        <p14:creationId xmlns:p14="http://schemas.microsoft.com/office/powerpoint/2010/main" val="3478276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Time Series Plots—Slide 4</a:t>
            </a:r>
            <a:endParaRPr dirty="0"/>
          </a:p>
        </p:txBody>
      </p:sp>
      <p:pic>
        <p:nvPicPr>
          <p:cNvPr id="5" name="Picture 4" descr="The horizontal axis of the graph is titled Year and ranges from 1790 to 2010 in increments of 10 years. The vertical axis is titled Population and ranges from 0 to 350 in increments of 50. Points representing the population data gathered from the U S. Census in previous table 11 values are plotted, showing a steady increase in population from 1790 to 2010.">
            <a:extLst>
              <a:ext uri="{FF2B5EF4-FFF2-40B4-BE49-F238E27FC236}">
                <a16:creationId xmlns:a16="http://schemas.microsoft.com/office/drawing/2014/main" id="{7129D7C3-6E55-46D3-83F1-519F7CF46EC8}"/>
              </a:ext>
            </a:extLst>
          </p:cNvPr>
          <p:cNvPicPr>
            <a:picLocks noChangeAspect="1"/>
          </p:cNvPicPr>
          <p:nvPr/>
        </p:nvPicPr>
        <p:blipFill>
          <a:blip r:embed="rId2"/>
          <a:srcRect b="7271"/>
          <a:stretch>
            <a:fillRect/>
          </a:stretch>
        </p:blipFill>
        <p:spPr>
          <a:xfrm>
            <a:off x="985337" y="1143000"/>
            <a:ext cx="7173326" cy="4134161"/>
          </a:xfrm>
          <a:prstGeom prst="rect">
            <a:avLst/>
          </a:prstGeom>
        </p:spPr>
      </p:pic>
      <p:sp>
        <p:nvSpPr>
          <p:cNvPr id="3" name="TextBox 2">
            <a:extLst>
              <a:ext uri="{FF2B5EF4-FFF2-40B4-BE49-F238E27FC236}">
                <a16:creationId xmlns:a16="http://schemas.microsoft.com/office/drawing/2014/main" id="{A988C7BF-7BB6-EB2B-3596-636694EBD7F5}"/>
              </a:ext>
            </a:extLst>
          </p:cNvPr>
          <p:cNvSpPr txBox="1"/>
          <p:nvPr/>
        </p:nvSpPr>
        <p:spPr>
          <a:xfrm>
            <a:off x="4267200" y="5390874"/>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7</a:t>
            </a:r>
            <a:endParaRPr lang="en-IN" sz="2400" dirty="0"/>
          </a:p>
        </p:txBody>
      </p:sp>
    </p:spTree>
    <p:extLst>
      <p:ext uri="{BB962C8B-B14F-4D97-AF65-F5344CB8AC3E}">
        <p14:creationId xmlns:p14="http://schemas.microsoft.com/office/powerpoint/2010/main" val="3407808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Time Series Plots—Slide 5</a:t>
            </a:r>
            <a:endParaRPr dirty="0"/>
          </a:p>
        </p:txBody>
      </p:sp>
      <p:pic>
        <p:nvPicPr>
          <p:cNvPr id="4" name="Picture 3" descr="The horizontal axis of the graph is titled Year and ranges from 1790 to 2010 in increments of 10 years. The vertical axis is titled Population and ranges from 0 to 350 in increments of 50. Points representing the population data gathered from the U.S. Census in previous table 11 values are plotted showing a steady increase in population from 1790 to 2010.&#10;&#10;The previous graph with line segments connecting consecutive points on the curve.">
            <a:extLst>
              <a:ext uri="{FF2B5EF4-FFF2-40B4-BE49-F238E27FC236}">
                <a16:creationId xmlns:a16="http://schemas.microsoft.com/office/drawing/2014/main" id="{3DCCD034-FEE0-4C37-B0F0-71D1D0842079}"/>
              </a:ext>
            </a:extLst>
          </p:cNvPr>
          <p:cNvPicPr>
            <a:picLocks noChangeAspect="1"/>
          </p:cNvPicPr>
          <p:nvPr/>
        </p:nvPicPr>
        <p:blipFill>
          <a:blip r:embed="rId2"/>
          <a:srcRect b="8956"/>
          <a:stretch>
            <a:fillRect/>
          </a:stretch>
        </p:blipFill>
        <p:spPr>
          <a:xfrm>
            <a:off x="899600" y="1029287"/>
            <a:ext cx="7344800" cy="4267200"/>
          </a:xfrm>
          <a:prstGeom prst="rect">
            <a:avLst/>
          </a:prstGeom>
        </p:spPr>
      </p:pic>
      <p:sp>
        <p:nvSpPr>
          <p:cNvPr id="3" name="TextBox 2">
            <a:extLst>
              <a:ext uri="{FF2B5EF4-FFF2-40B4-BE49-F238E27FC236}">
                <a16:creationId xmlns:a16="http://schemas.microsoft.com/office/drawing/2014/main" id="{59E9D7C0-9274-124D-BAE8-6D8EED979E0E}"/>
              </a:ext>
            </a:extLst>
          </p:cNvPr>
          <p:cNvSpPr txBox="1"/>
          <p:nvPr/>
        </p:nvSpPr>
        <p:spPr>
          <a:xfrm>
            <a:off x="4343400" y="5376573"/>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8</a:t>
            </a:r>
            <a:endParaRPr lang="en-IN" sz="2400" dirty="0"/>
          </a:p>
        </p:txBody>
      </p:sp>
    </p:spTree>
    <p:extLst>
      <p:ext uri="{BB962C8B-B14F-4D97-AF65-F5344CB8AC3E}">
        <p14:creationId xmlns:p14="http://schemas.microsoft.com/office/powerpoint/2010/main" val="216263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Symmetric Distribution</a:t>
            </a:r>
          </a:p>
        </p:txBody>
      </p:sp>
      <p:sp>
        <p:nvSpPr>
          <p:cNvPr id="3" name="Text Placeholder 2"/>
          <p:cNvSpPr>
            <a:spLocks noGrp="1"/>
          </p:cNvSpPr>
          <p:nvPr>
            <p:ph type="body" sz="quarter" idx="10"/>
          </p:nvPr>
        </p:nvSpPr>
        <p:spPr>
          <a:xfrm>
            <a:off x="457200" y="1082078"/>
            <a:ext cx="8229600" cy="1432522"/>
          </a:xfrm>
        </p:spPr>
        <p:txBody>
          <a:bodyPr>
            <a:noAutofit/>
          </a:bodyPr>
          <a:lstStyle/>
          <a:p>
            <a:r>
              <a:rPr lang="en-US" dirty="0"/>
              <a:t>A </a:t>
            </a:r>
            <a:r>
              <a:rPr lang="en-US" b="1" dirty="0"/>
              <a:t>symmetric distribution</a:t>
            </a:r>
            <a:r>
              <a:rPr lang="en-US" dirty="0"/>
              <a:t> is one in which, if a vertical line were drawn down the middle of the distribution, the two sides would mirror each other.</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Time Series Plots—Slide 6</a:t>
            </a:r>
            <a:endParaRPr dirty="0"/>
          </a:p>
        </p:txBody>
      </p:sp>
      <p:sp>
        <p:nvSpPr>
          <p:cNvPr id="3" name="Text Placeholder 2"/>
          <p:cNvSpPr>
            <a:spLocks noGrp="1"/>
          </p:cNvSpPr>
          <p:nvPr>
            <p:ph type="body" sz="quarter" idx="10"/>
          </p:nvPr>
        </p:nvSpPr>
        <p:spPr/>
        <p:txBody>
          <a:bodyPr>
            <a:normAutofit/>
          </a:bodyPr>
          <a:lstStyle/>
          <a:p>
            <a:r>
              <a:rPr lang="en-US" dirty="0"/>
              <a:t>Line graphs can be analyzed with or without each point being visible. Another type of plot, called a </a:t>
            </a:r>
            <a:r>
              <a:rPr lang="en-US" b="1" dirty="0"/>
              <a:t>ribbon plot</a:t>
            </a:r>
            <a:r>
              <a:rPr lang="en-US" dirty="0"/>
              <a:t>, is another version of a line graph as shown in Figure 9 in the next slide. </a:t>
            </a:r>
          </a:p>
        </p:txBody>
      </p:sp>
    </p:spTree>
    <p:extLst>
      <p:ext uri="{BB962C8B-B14F-4D97-AF65-F5344CB8AC3E}">
        <p14:creationId xmlns:p14="http://schemas.microsoft.com/office/powerpoint/2010/main" val="3205827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Time Series Plots—Slide 7</a:t>
            </a:r>
            <a:endParaRPr dirty="0"/>
          </a:p>
        </p:txBody>
      </p:sp>
      <p:pic>
        <p:nvPicPr>
          <p:cNvPr id="5" name="Picture 4" descr="The horizontal axis of the graph is titled Year and ranges from 1790 to 2010 in increments of 10 years. The vertical axis is titled Population and ranges from 0 to 350 in increments of 50. Points representing the population data gathered from the U.S. Census in Table 11 are plotted showing a steady increase in population from 1790 to 2010.&#10;&#10;The previous graph with line segments connecting consecutive points on the curve.&#10;&#10;The previous graph with the points removed and with a smoothed 3-D line or ribbon replacing the line segments of the curve.">
            <a:extLst>
              <a:ext uri="{FF2B5EF4-FFF2-40B4-BE49-F238E27FC236}">
                <a16:creationId xmlns:a16="http://schemas.microsoft.com/office/drawing/2014/main" id="{1650CD7B-BB29-4301-A1BF-1987AA4B7A89}"/>
              </a:ext>
            </a:extLst>
          </p:cNvPr>
          <p:cNvPicPr>
            <a:picLocks noChangeAspect="1"/>
          </p:cNvPicPr>
          <p:nvPr/>
        </p:nvPicPr>
        <p:blipFill>
          <a:blip r:embed="rId2"/>
          <a:srcRect b="8197"/>
          <a:stretch>
            <a:fillRect/>
          </a:stretch>
        </p:blipFill>
        <p:spPr>
          <a:xfrm>
            <a:off x="838200" y="1143000"/>
            <a:ext cx="7127909" cy="4267200"/>
          </a:xfrm>
          <a:prstGeom prst="rect">
            <a:avLst/>
          </a:prstGeom>
        </p:spPr>
      </p:pic>
      <p:sp>
        <p:nvSpPr>
          <p:cNvPr id="3" name="TextBox 2">
            <a:extLst>
              <a:ext uri="{FF2B5EF4-FFF2-40B4-BE49-F238E27FC236}">
                <a16:creationId xmlns:a16="http://schemas.microsoft.com/office/drawing/2014/main" id="{17CC0437-D101-60EB-5A18-490FBC14F7BC}"/>
              </a:ext>
            </a:extLst>
          </p:cNvPr>
          <p:cNvSpPr txBox="1"/>
          <p:nvPr/>
        </p:nvSpPr>
        <p:spPr>
          <a:xfrm>
            <a:off x="4267200" y="54102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9</a:t>
            </a:r>
            <a:endParaRPr lang="en-IN" sz="2400" dirty="0"/>
          </a:p>
        </p:txBody>
      </p:sp>
    </p:spTree>
    <p:extLst>
      <p:ext uri="{BB962C8B-B14F-4D97-AF65-F5344CB8AC3E}">
        <p14:creationId xmlns:p14="http://schemas.microsoft.com/office/powerpoint/2010/main" val="1669684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A Look at the Unemployment Rate—Slide 1</a:t>
            </a:r>
            <a:endParaRPr dirty="0"/>
          </a:p>
        </p:txBody>
      </p:sp>
      <p:sp>
        <p:nvSpPr>
          <p:cNvPr id="3" name="Text Placeholder 2"/>
          <p:cNvSpPr>
            <a:spLocks noGrp="1"/>
          </p:cNvSpPr>
          <p:nvPr>
            <p:ph type="body" sz="quarter" idx="10"/>
          </p:nvPr>
        </p:nvSpPr>
        <p:spPr/>
        <p:txBody>
          <a:bodyPr>
            <a:normAutofit/>
          </a:bodyPr>
          <a:lstStyle/>
          <a:p>
            <a:r>
              <a:rPr lang="en-US" dirty="0"/>
              <a:t>Another example of time series data is the unemployment rate in the United States. Civilian unemployment rate is defined as the number of unemployed people divided by the total size of the labor force. People who are jobless, looking for jobs, and available for work are considered unemployed. The labor force is made up of people that are either employed or unemployed. Figure 10 contains a time series plot of the civilian unemployment rate from August 2000 through December 2019. </a:t>
            </a:r>
          </a:p>
        </p:txBody>
      </p:sp>
    </p:spTree>
    <p:extLst>
      <p:ext uri="{BB962C8B-B14F-4D97-AF65-F5344CB8AC3E}">
        <p14:creationId xmlns:p14="http://schemas.microsoft.com/office/powerpoint/2010/main" val="1103458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A Look at the Unemployment Rate—Slide 2</a:t>
            </a:r>
            <a:endParaRPr dirty="0"/>
          </a:p>
        </p:txBody>
      </p:sp>
      <p:pic>
        <p:nvPicPr>
          <p:cNvPr id="7" name="Picture 6" descr="The horizontal axis of the graph is titled Year and ranges from 2000 to 2021 in increments of 1 year. The vertical axis is titled Unemployment Rate (%) and ranges from 0 to 12 in increments of 2. The unemployment rate begins in 2000 at around 4% , rises steadily to a peak of about 6.25% around 2003, then steadily declines to 4% in 2007. The rate then rises sharply again to a peak of about 10% in 2009, then gradually declines slowly to 4% by 2020.&#10;">
            <a:extLst>
              <a:ext uri="{FF2B5EF4-FFF2-40B4-BE49-F238E27FC236}">
                <a16:creationId xmlns:a16="http://schemas.microsoft.com/office/drawing/2014/main" id="{EA3163C5-51C8-47FD-8268-AA20B127B4E9}"/>
              </a:ext>
            </a:extLst>
          </p:cNvPr>
          <p:cNvPicPr>
            <a:picLocks noChangeAspect="1"/>
          </p:cNvPicPr>
          <p:nvPr/>
        </p:nvPicPr>
        <p:blipFill>
          <a:blip r:embed="rId2"/>
          <a:srcRect b="6690"/>
          <a:stretch>
            <a:fillRect/>
          </a:stretch>
        </p:blipFill>
        <p:spPr>
          <a:xfrm>
            <a:off x="990600" y="1162791"/>
            <a:ext cx="7162800" cy="4532417"/>
          </a:xfrm>
          <a:prstGeom prst="rect">
            <a:avLst/>
          </a:prstGeom>
        </p:spPr>
      </p:pic>
      <p:sp>
        <p:nvSpPr>
          <p:cNvPr id="3" name="TextBox 2">
            <a:extLst>
              <a:ext uri="{FF2B5EF4-FFF2-40B4-BE49-F238E27FC236}">
                <a16:creationId xmlns:a16="http://schemas.microsoft.com/office/drawing/2014/main" id="{FD005494-D09A-610D-0CE8-BB7301938B13}"/>
              </a:ext>
            </a:extLst>
          </p:cNvPr>
          <p:cNvSpPr txBox="1"/>
          <p:nvPr/>
        </p:nvSpPr>
        <p:spPr>
          <a:xfrm>
            <a:off x="4114800" y="5464375"/>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10</a:t>
            </a:r>
            <a:endParaRPr lang="en-IN" sz="2400" dirty="0"/>
          </a:p>
        </p:txBody>
      </p:sp>
    </p:spTree>
    <p:extLst>
      <p:ext uri="{BB962C8B-B14F-4D97-AF65-F5344CB8AC3E}">
        <p14:creationId xmlns:p14="http://schemas.microsoft.com/office/powerpoint/2010/main" val="1468487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Geospatial Graphs—Slide 1</a:t>
            </a:r>
            <a:endParaRPr dirty="0"/>
          </a:p>
        </p:txBody>
      </p:sp>
      <p:sp>
        <p:nvSpPr>
          <p:cNvPr id="3" name="Text Placeholder 2"/>
          <p:cNvSpPr>
            <a:spLocks noGrp="1"/>
          </p:cNvSpPr>
          <p:nvPr>
            <p:ph type="body" sz="quarter" idx="10"/>
          </p:nvPr>
        </p:nvSpPr>
        <p:spPr/>
        <p:txBody>
          <a:bodyPr>
            <a:normAutofit/>
          </a:bodyPr>
          <a:lstStyle/>
          <a:p>
            <a:r>
              <a:rPr lang="en-US" sz="2600" dirty="0"/>
              <a:t>For centuries, humans have used maps to portray information about specific places or regions. Today, it is very common to see data that is associated with some type of geographic location such as zip codes, county codes, states, countries, or even specific longitudes and latitudes. This association allows us to layer the data values on top of a map of a certain area, or satellite image, ultimately providing us with a greater understanding of how different regions compare to one another based on a variety of different variables. </a:t>
            </a:r>
          </a:p>
        </p:txBody>
      </p:sp>
    </p:spTree>
    <p:extLst>
      <p:ext uri="{BB962C8B-B14F-4D97-AF65-F5344CB8AC3E}">
        <p14:creationId xmlns:p14="http://schemas.microsoft.com/office/powerpoint/2010/main" val="2819183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Geospatial Graphs—Slide 2</a:t>
            </a:r>
            <a:endParaRPr dirty="0"/>
          </a:p>
        </p:txBody>
      </p:sp>
      <p:sp>
        <p:nvSpPr>
          <p:cNvPr id="3" name="Text Placeholder 2"/>
          <p:cNvSpPr>
            <a:spLocks noGrp="1"/>
          </p:cNvSpPr>
          <p:nvPr>
            <p:ph type="body" sz="quarter" idx="10"/>
          </p:nvPr>
        </p:nvSpPr>
        <p:spPr/>
        <p:txBody>
          <a:bodyPr>
            <a:normAutofit/>
          </a:bodyPr>
          <a:lstStyle/>
          <a:p>
            <a:pPr algn="just"/>
            <a:r>
              <a:rPr lang="en-US" sz="2600" b="1" dirty="0"/>
              <a:t>Choropleth maps </a:t>
            </a:r>
            <a:r>
              <a:rPr lang="en-US" sz="2600" dirty="0"/>
              <a:t>are one type of geospatial graph that has become very popular, although their use dates back to the early 19th century. Choropleth maps utilize shades of color to measure a variable across several pre-defined areas, and those areas can be anywhere on a map as long as they are pre-defined and have data associated with them. </a:t>
            </a:r>
          </a:p>
        </p:txBody>
      </p:sp>
    </p:spTree>
    <p:extLst>
      <p:ext uri="{BB962C8B-B14F-4D97-AF65-F5344CB8AC3E}">
        <p14:creationId xmlns:p14="http://schemas.microsoft.com/office/powerpoint/2010/main" val="321759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Geospatial Graphs—Slide 3</a:t>
            </a:r>
            <a:endParaRPr dirty="0"/>
          </a:p>
        </p:txBody>
      </p:sp>
      <p:pic>
        <p:nvPicPr>
          <p:cNvPr id="5" name="Picture 4" descr="A data of county obesity population is given. The data are differentiated by shades of blue, from lighter to a darker shades. The nine set of data collected are represented from lighter to darker shade as open bracket 20 to 1,669 close parenthesis, open bracket 1,669 to 3,024 close parenthesis, open bracket 3,024 to 4,768 close parenthesis, open bracket 4,768 to 6,723 close parenthesis, open bracket 6,723 to 9,688 close parenthesis, open bracket 9,688 to 14,119 close parenthesis, open bracket 14,119 to 23,632 close parenthesis, open bracket 23,632 to 50,848 close parenthesis, and  open bracket 50,848 to 2,087,815 close bracket. A lighter shade indicates the number of obese adults is smaller, and a darker shade indicates the number of obese is higher. The data of county obesity population is plotted on the map of the United States.">
            <a:extLst>
              <a:ext uri="{FF2B5EF4-FFF2-40B4-BE49-F238E27FC236}">
                <a16:creationId xmlns:a16="http://schemas.microsoft.com/office/drawing/2014/main" id="{16FA623D-1EBD-4CC0-821B-9DEBB17324CE}"/>
              </a:ext>
            </a:extLst>
          </p:cNvPr>
          <p:cNvPicPr>
            <a:picLocks noChangeAspect="1"/>
          </p:cNvPicPr>
          <p:nvPr/>
        </p:nvPicPr>
        <p:blipFill>
          <a:blip r:embed="rId2"/>
          <a:srcRect b="10577"/>
          <a:stretch>
            <a:fillRect/>
          </a:stretch>
        </p:blipFill>
        <p:spPr>
          <a:xfrm>
            <a:off x="800100" y="1312511"/>
            <a:ext cx="7543800" cy="3581400"/>
          </a:xfrm>
          <a:prstGeom prst="rect">
            <a:avLst/>
          </a:prstGeom>
        </p:spPr>
      </p:pic>
      <p:sp>
        <p:nvSpPr>
          <p:cNvPr id="4" name="TextBox 3">
            <a:extLst>
              <a:ext uri="{FF2B5EF4-FFF2-40B4-BE49-F238E27FC236}">
                <a16:creationId xmlns:a16="http://schemas.microsoft.com/office/drawing/2014/main" id="{E66B5F08-FBD9-A746-24DB-B28E145244F6}"/>
              </a:ext>
            </a:extLst>
          </p:cNvPr>
          <p:cNvSpPr txBox="1"/>
          <p:nvPr/>
        </p:nvSpPr>
        <p:spPr>
          <a:xfrm>
            <a:off x="3886200" y="5177135"/>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11</a:t>
            </a:r>
            <a:endParaRPr lang="en-IN" sz="2400" dirty="0"/>
          </a:p>
        </p:txBody>
      </p:sp>
    </p:spTree>
    <p:extLst>
      <p:ext uri="{BB962C8B-B14F-4D97-AF65-F5344CB8AC3E}">
        <p14:creationId xmlns:p14="http://schemas.microsoft.com/office/powerpoint/2010/main" val="1993050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Geospatial Graphs—Slide 4</a:t>
            </a:r>
            <a:endParaRPr dirty="0"/>
          </a:p>
        </p:txBody>
      </p:sp>
      <p:sp>
        <p:nvSpPr>
          <p:cNvPr id="3" name="Text Placeholder 2"/>
          <p:cNvSpPr>
            <a:spLocks noGrp="1"/>
          </p:cNvSpPr>
          <p:nvPr>
            <p:ph type="body" sz="quarter" idx="10"/>
          </p:nvPr>
        </p:nvSpPr>
        <p:spPr/>
        <p:txBody>
          <a:bodyPr>
            <a:normAutofit/>
          </a:bodyPr>
          <a:lstStyle/>
          <a:p>
            <a:pPr algn="just"/>
            <a:r>
              <a:rPr lang="en-US" sz="2400" dirty="0"/>
              <a:t>Using our new data, we generate the following map. </a:t>
            </a:r>
          </a:p>
        </p:txBody>
      </p:sp>
      <p:pic>
        <p:nvPicPr>
          <p:cNvPr id="5" name="Picture 4" descr="A data of county obesity population is given. The data are differentiated by the different shades of blue, from lighter to darker shades. The nine set of data collected are represented from lighter to darker shade as open bracket 13.1 to 25.7 close parenthesis, open bracket 25.7 to 28.1 close parenthesis, open bracket 28.1 to 29.3 close parenthesis, open bracket 29.3 to 30.2 close parenthesis, open bracket 30.2 to 31.4 close parenthesis, open bracket 31.4 to 32.3 close parenthesis, open bracket 32.3 to 33.6 close parenthesis, open bracket 33.6 to 35.5 close parenthesis, and open bracket 35.5 to 47.9 close bracket. A lighter shade indicates the number of obese adults is smaller, and a darker shade indicates the number of obese is higher. The data of county obesity population is plotted on the map of the United States.">
            <a:extLst>
              <a:ext uri="{FF2B5EF4-FFF2-40B4-BE49-F238E27FC236}">
                <a16:creationId xmlns:a16="http://schemas.microsoft.com/office/drawing/2014/main" id="{08BFF9FF-439B-43A3-90F1-9CECF2F172EB}"/>
              </a:ext>
            </a:extLst>
          </p:cNvPr>
          <p:cNvPicPr>
            <a:picLocks noChangeAspect="1"/>
          </p:cNvPicPr>
          <p:nvPr/>
        </p:nvPicPr>
        <p:blipFill>
          <a:blip r:embed="rId2"/>
          <a:srcRect b="8537"/>
          <a:stretch>
            <a:fillRect/>
          </a:stretch>
        </p:blipFill>
        <p:spPr>
          <a:xfrm>
            <a:off x="1016515" y="1678973"/>
            <a:ext cx="7110969" cy="3667695"/>
          </a:xfrm>
          <a:prstGeom prst="rect">
            <a:avLst/>
          </a:prstGeom>
        </p:spPr>
      </p:pic>
      <p:sp>
        <p:nvSpPr>
          <p:cNvPr id="4" name="TextBox 3">
            <a:extLst>
              <a:ext uri="{FF2B5EF4-FFF2-40B4-BE49-F238E27FC236}">
                <a16:creationId xmlns:a16="http://schemas.microsoft.com/office/drawing/2014/main" id="{407B26DA-4D72-E88B-BD44-FA9832AF6047}"/>
              </a:ext>
            </a:extLst>
          </p:cNvPr>
          <p:cNvSpPr txBox="1"/>
          <p:nvPr/>
        </p:nvSpPr>
        <p:spPr>
          <a:xfrm>
            <a:off x="3886199" y="5430564"/>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12</a:t>
            </a:r>
            <a:endParaRPr lang="en-IN" sz="2400" dirty="0"/>
          </a:p>
        </p:txBody>
      </p:sp>
    </p:spTree>
    <p:extLst>
      <p:ext uri="{BB962C8B-B14F-4D97-AF65-F5344CB8AC3E}">
        <p14:creationId xmlns:p14="http://schemas.microsoft.com/office/powerpoint/2010/main" val="383963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Skewed Distribution</a:t>
            </a:r>
          </a:p>
        </p:txBody>
      </p:sp>
      <p:sp>
        <p:nvSpPr>
          <p:cNvPr id="3" name="Text Placeholder 2"/>
          <p:cNvSpPr>
            <a:spLocks noGrp="1"/>
          </p:cNvSpPr>
          <p:nvPr>
            <p:ph type="body" sz="quarter" idx="10"/>
          </p:nvPr>
        </p:nvSpPr>
        <p:spPr>
          <a:xfrm>
            <a:off x="457200" y="1082078"/>
            <a:ext cx="8229600" cy="1508722"/>
          </a:xfrm>
        </p:spPr>
        <p:txBody>
          <a:bodyPr>
            <a:normAutofit/>
          </a:bodyPr>
          <a:lstStyle/>
          <a:p>
            <a:r>
              <a:rPr lang="en-US" sz="2800" dirty="0"/>
              <a:t>A </a:t>
            </a:r>
            <a:r>
              <a:rPr lang="en-US" sz="2800" b="1" dirty="0"/>
              <a:t>skewed distribution</a:t>
            </a:r>
            <a:r>
              <a:rPr lang="en-US" sz="2800" dirty="0"/>
              <a:t> is one in which, if a vertical line were drawn down the middle of the distribution, it would have a long tail to the right or to the left.</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Histogram</a:t>
            </a:r>
            <a:r>
              <a:rPr lang="en-US" dirty="0"/>
              <a:t>—Slide 4</a:t>
            </a:r>
            <a:endParaRPr dirty="0"/>
          </a:p>
        </p:txBody>
      </p:sp>
      <p:sp>
        <p:nvSpPr>
          <p:cNvPr id="3" name="Text Placeholder 2"/>
          <p:cNvSpPr>
            <a:spLocks noGrp="1"/>
          </p:cNvSpPr>
          <p:nvPr>
            <p:ph type="body" sz="quarter" idx="10"/>
          </p:nvPr>
        </p:nvSpPr>
        <p:spPr/>
        <p:txBody>
          <a:bodyPr>
            <a:normAutofit/>
          </a:bodyPr>
          <a:lstStyle/>
          <a:p>
            <a:pPr algn="just"/>
            <a:r>
              <a:rPr lang="en-US" dirty="0"/>
              <a:t>You will see many histograms throughout this course. When we look at a histogram. What features are important?</a:t>
            </a:r>
          </a:p>
          <a:p>
            <a:pPr algn="just"/>
            <a:endParaRPr dirty="0"/>
          </a:p>
        </p:txBody>
      </p:sp>
    </p:spTree>
    <p:extLst>
      <p:ext uri="{BB962C8B-B14F-4D97-AF65-F5344CB8AC3E}">
        <p14:creationId xmlns:p14="http://schemas.microsoft.com/office/powerpoint/2010/main" val="227369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Histogram</a:t>
            </a:r>
            <a:r>
              <a:rPr lang="en-US" dirty="0"/>
              <a:t>—Slide 5</a:t>
            </a:r>
            <a:endParaRPr dirty="0"/>
          </a:p>
        </p:txBody>
      </p:sp>
      <p:sp>
        <p:nvSpPr>
          <p:cNvPr id="3" name="Text Placeholder 2"/>
          <p:cNvSpPr>
            <a:spLocks noGrp="1"/>
          </p:cNvSpPr>
          <p:nvPr>
            <p:ph type="body" sz="quarter" idx="10"/>
          </p:nvPr>
        </p:nvSpPr>
        <p:spPr/>
        <p:txBody>
          <a:bodyPr>
            <a:normAutofit/>
          </a:bodyPr>
          <a:lstStyle/>
          <a:p>
            <a:pPr marL="542925" indent="-542925" algn="just"/>
            <a:r>
              <a:rPr lang="en-US" dirty="0"/>
              <a:t>1.	Is the distribution symmetric or skewed (one tail is longer than the other)?</a:t>
            </a:r>
          </a:p>
          <a:p>
            <a:pPr marL="542925" indent="-542925" algn="just"/>
            <a:r>
              <a:rPr lang="en-US" dirty="0"/>
              <a:t>2.	Is it bell-shaped?</a:t>
            </a:r>
          </a:p>
          <a:p>
            <a:pPr marL="542925" indent="-542925" algn="just"/>
            <a:r>
              <a:rPr lang="en-US" dirty="0"/>
              <a:t>3.	Does the distribution have several peaks or modes?</a:t>
            </a:r>
          </a:p>
          <a:p>
            <a:pPr marL="542925" indent="-542925" algn="just"/>
            <a:r>
              <a:rPr lang="en-US" dirty="0"/>
              <a:t>4.	Where is the center of distribution?</a:t>
            </a:r>
          </a:p>
          <a:p>
            <a:pPr marL="542925" indent="-542925" algn="just"/>
            <a:r>
              <a:rPr lang="en-US" dirty="0"/>
              <a:t>5.	Are there outliers (data values that are very different from the others)?</a:t>
            </a:r>
          </a:p>
          <a:p>
            <a:pPr algn="just"/>
            <a:endParaRPr dirty="0"/>
          </a:p>
        </p:txBody>
      </p:sp>
      <p:pic>
        <p:nvPicPr>
          <p:cNvPr id="4" name="Picture 3" descr="The image on the left shows a distribution that is skewed right, that is, the distribution quickly rises to a peak and then slowly decreases resulting in a long tail to the right of the peak. The image on the right shows a distribution that is skewed left, that is, the distribution slowly rises to a peak and then quickly decreases resulting in a long tail to the left of the peak.&#10;">
            <a:extLst>
              <a:ext uri="{FF2B5EF4-FFF2-40B4-BE49-F238E27FC236}">
                <a16:creationId xmlns:a16="http://schemas.microsoft.com/office/drawing/2014/main" id="{7904C91B-261C-4D2B-AD20-EE7B3756438C}"/>
              </a:ext>
            </a:extLst>
          </p:cNvPr>
          <p:cNvPicPr>
            <a:picLocks noChangeAspect="1"/>
          </p:cNvPicPr>
          <p:nvPr/>
        </p:nvPicPr>
        <p:blipFill>
          <a:blip r:embed="rId2"/>
          <a:stretch>
            <a:fillRect/>
          </a:stretch>
        </p:blipFill>
        <p:spPr>
          <a:xfrm>
            <a:off x="609600" y="4419125"/>
            <a:ext cx="8176673" cy="1428638"/>
          </a:xfrm>
          <a:prstGeom prst="rect">
            <a:avLst/>
          </a:prstGeom>
        </p:spPr>
      </p:pic>
    </p:spTree>
    <p:extLst>
      <p:ext uri="{BB962C8B-B14F-4D97-AF65-F5344CB8AC3E}">
        <p14:creationId xmlns:p14="http://schemas.microsoft.com/office/powerpoint/2010/main" val="304044467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5EF16A-8F3F-4488-BB34-B649F03FBCBD}"/>
</file>

<file path=customXml/itemProps2.xml><?xml version="1.0" encoding="utf-8"?>
<ds:datastoreItem xmlns:ds="http://schemas.openxmlformats.org/officeDocument/2006/customXml" ds:itemID="{9E3DEDC8-0248-4F3D-8985-D6B19C88FA75}"/>
</file>

<file path=customXml/itemProps3.xml><?xml version="1.0" encoding="utf-8"?>
<ds:datastoreItem xmlns:ds="http://schemas.openxmlformats.org/officeDocument/2006/customXml" ds:itemID="{28D9ADD1-757D-4FB1-8DFA-E1A653BBE5B0}"/>
</file>

<file path=docProps/app.xml><?xml version="1.0" encoding="utf-8"?>
<Properties xmlns="http://schemas.openxmlformats.org/officeDocument/2006/extended-properties" xmlns:vt="http://schemas.openxmlformats.org/officeDocument/2006/docPropsVTypes">
  <TotalTime>2237</TotalTime>
  <Words>3646</Words>
  <Application>Microsoft Office PowerPoint</Application>
  <PresentationFormat>On-screen Show (4:3)</PresentationFormat>
  <Paragraphs>501</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Courier New</vt:lpstr>
      <vt:lpstr>Arial</vt:lpstr>
      <vt:lpstr>Calibri</vt:lpstr>
      <vt:lpstr>Cambria Math</vt:lpstr>
      <vt:lpstr>Office Theme</vt:lpstr>
      <vt:lpstr>Section 3.4</vt:lpstr>
      <vt:lpstr>Histogram—Slide 1</vt:lpstr>
      <vt:lpstr>Definition: Histogram</vt:lpstr>
      <vt:lpstr>Histogram—Slide 2</vt:lpstr>
      <vt:lpstr>Histogram—Slide 3</vt:lpstr>
      <vt:lpstr>Definition: Symmetric Distribution</vt:lpstr>
      <vt:lpstr>Definition: Skewed Distribution</vt:lpstr>
      <vt:lpstr>Histogram—Slide 4</vt:lpstr>
      <vt:lpstr>Histogram—Slide 5</vt:lpstr>
      <vt:lpstr>Procedure: Constructing a Histogram—Slide 1</vt:lpstr>
      <vt:lpstr>Procedure: Constructing a Histogram—Slide 2</vt:lpstr>
      <vt:lpstr>Procedure: Constructing a Histogram—Slide 3</vt:lpstr>
      <vt:lpstr>Procedure: Constructing a Histogram—Slide 4</vt:lpstr>
      <vt:lpstr>Procedure: Constructing a Histogram—Slide 5</vt:lpstr>
      <vt:lpstr>Procedure: Constructing a Histogram—Slide 6</vt:lpstr>
      <vt:lpstr>Example 1: Creating a Relative Frequency Distribution of Aptitude Scores—Slide 1</vt:lpstr>
      <vt:lpstr>Example 1: Creating a Relative Frequency Distribution of Aptitude Scores—Slide 2</vt:lpstr>
      <vt:lpstr>Example 1: Creating a Relative Frequency Distribution of Aptitude Scores—Slide 3</vt:lpstr>
      <vt:lpstr>Example 1: Creating a Relative Frequency Distribution of Aptitude Scores—Slide 4</vt:lpstr>
      <vt:lpstr>Example 1: Creating a Relative Frequency Distribution of Aptitude Scores—Slide 5</vt:lpstr>
      <vt:lpstr>Example 1: Creating a Relative Frequency Distribution of Aptitude Scores—Slide 6</vt:lpstr>
      <vt:lpstr>Example 1: Creating a Relative Frequency Distribution of Aptitude Scores—Slide 7</vt:lpstr>
      <vt:lpstr>Example 1: Creating a Relative Frequency Distribution of Aptitude Scores—Slide 8</vt:lpstr>
      <vt:lpstr>Example 1: Creating a Relative Frequency Distribution of Aptitude Scores—Slide 9</vt:lpstr>
      <vt:lpstr>Example 1: Creating a Relative Frequency Distribution of Aptitude Scores—Slide 10</vt:lpstr>
      <vt:lpstr>Example 1: Creating a Relative Frequency Distribution of Aptitude Scores—Slide 11</vt:lpstr>
      <vt:lpstr>Example 1: Creating a Relative Frequency Distribution of Aptitude Scores—Slide 12</vt:lpstr>
      <vt:lpstr>Example 1: Creating a Relative Frequency Distribution of Aptitude Scores—Slide 13</vt:lpstr>
      <vt:lpstr>Example 1: Creating a Relative Frequency Distribution of Aptitude Scores—Slide 14</vt:lpstr>
      <vt:lpstr>Definition: Stem-And-Leaf Display</vt:lpstr>
      <vt:lpstr>Stem-And-Leaf Display—Slide 1</vt:lpstr>
      <vt:lpstr>Stem-And-Leaf Display—Slide 2</vt:lpstr>
      <vt:lpstr>Stem-And-Leaf Display—Slide 3</vt:lpstr>
      <vt:lpstr>Stem-And-Leaf Display—Slide 4</vt:lpstr>
      <vt:lpstr>Example 2: Creating a Stem-and-Leaf Display of MSFT Closing Stock Prices—Slide 1</vt:lpstr>
      <vt:lpstr>Example 2: Creating a Stem-and-Leaf Display of MSFT Closing Stock Prices—Slide 2</vt:lpstr>
      <vt:lpstr>Example 2: Creating a Stem-and-Leaf Display of MSFT Closing Stock Prices—Slide 3</vt:lpstr>
      <vt:lpstr>Example 2: Creating a Stem-and-Leaf Display of MSFT Closing Stock Prices—Slide 4</vt:lpstr>
      <vt:lpstr>Example 2: Creating a Stem-and-Leaf Display of MSFT Closing Stock Prices—Slide 5</vt:lpstr>
      <vt:lpstr>Example 2: Creating a Stem-and-Leaf Display of MSFT Closing Stock Prices—Slide 6</vt:lpstr>
      <vt:lpstr>Definition: Ordered Array</vt:lpstr>
      <vt:lpstr>Definition: Rank Order</vt:lpstr>
      <vt:lpstr>Definition: Reverse Rank Order</vt:lpstr>
      <vt:lpstr>Example 3: Creating An Ordered Array of Employee Ages—Slide 1</vt:lpstr>
      <vt:lpstr>Example 3: Creating An Ordered Array of Employee Ages—Slide 2</vt:lpstr>
      <vt:lpstr>Example 3: Creating An Ordered Array of Employee Ages—Slide 3</vt:lpstr>
      <vt:lpstr>Example 3: Creating An Ordered Array of Employee Ages—Slide 4</vt:lpstr>
      <vt:lpstr>Definition: Dot Plot</vt:lpstr>
      <vt:lpstr>Example 4: Creating a Dot Plot of MSFT Closing Stock Prices—Slide 1</vt:lpstr>
      <vt:lpstr>Example 4: Creating a Dot Plot of MSFT Closing Stock Prices—Slide 2</vt:lpstr>
      <vt:lpstr>Example 4: Creating a Dot Plot of MSFT Closing Stock Prices—Slide 3</vt:lpstr>
      <vt:lpstr>Example 4: Creating a Dot Plot of MSFT Closing Stock Prices—Slide 4</vt:lpstr>
      <vt:lpstr>Example 4: Creating a Dot Plot of MSFT Closing Stock Prices—Slide 5</vt:lpstr>
      <vt:lpstr>Example 4: Creating a Dot Plot of MSFT Closing Stock Prices—Slide 6</vt:lpstr>
      <vt:lpstr>Time Series Plots—Slide 1</vt:lpstr>
      <vt:lpstr>Time Series Plots—Slide 2</vt:lpstr>
      <vt:lpstr>Time Series Plots—Slide 3</vt:lpstr>
      <vt:lpstr>Time Series Plots—Slide 4</vt:lpstr>
      <vt:lpstr>Time Series Plots—Slide 5</vt:lpstr>
      <vt:lpstr>Time Series Plots—Slide 6</vt:lpstr>
      <vt:lpstr>Time Series Plots—Slide 7</vt:lpstr>
      <vt:lpstr>A Look at the Unemployment Rate—Slide 1</vt:lpstr>
      <vt:lpstr>A Look at the Unemployment Rate—Slide 2</vt:lpstr>
      <vt:lpstr>Geospatial Graphs—Slide 1</vt:lpstr>
      <vt:lpstr>Geospatial Graphs—Slide 2</vt:lpstr>
      <vt:lpstr>Geospatial Graphs—Slide 3</vt:lpstr>
      <vt:lpstr>Geospatial Graphs—Slide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Business Statistics, 2nd Edition - 3.4 - Graphical Displays of Quantitative Data</dc:title>
  <dc:creator>Hawkes Learning</dc:creator>
  <cp:lastModifiedBy>Allison Conger</cp:lastModifiedBy>
  <cp:revision>289</cp:revision>
  <dcterms:created xsi:type="dcterms:W3CDTF">2013-04-26T14:43:13Z</dcterms:created>
  <dcterms:modified xsi:type="dcterms:W3CDTF">2025-10-13T18:39:08Z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