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65" r:id="rId3"/>
    <p:sldId id="266" r:id="rId4"/>
    <p:sldId id="267" r:id="rId5"/>
    <p:sldId id="260" r:id="rId6"/>
    <p:sldId id="261" r:id="rId7"/>
    <p:sldId id="262" r:id="rId8"/>
    <p:sldId id="264" r:id="rId9"/>
    <p:sldId id="268" r:id="rId10"/>
    <p:sldId id="269" r:id="rId11"/>
    <p:sldId id="270" r:id="rId12"/>
    <p:sldId id="271" r:id="rId13"/>
    <p:sldId id="273" r:id="rId14"/>
    <p:sldId id="283" r:id="rId15"/>
    <p:sldId id="274" r:id="rId16"/>
    <p:sldId id="275" r:id="rId17"/>
    <p:sldId id="276" r:id="rId18"/>
    <p:sldId id="277" r:id="rId19"/>
    <p:sldId id="278" r:id="rId20"/>
    <p:sldId id="284" r:id="rId21"/>
    <p:sldId id="279" r:id="rId22"/>
    <p:sldId id="280" r:id="rId23"/>
    <p:sldId id="285"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3.5</a:t>
            </a:r>
          </a:p>
        </p:txBody>
      </p:sp>
      <p:sp>
        <p:nvSpPr>
          <p:cNvPr id="2" name="Text Placeholder 1"/>
          <p:cNvSpPr>
            <a:spLocks noGrp="1"/>
          </p:cNvSpPr>
          <p:nvPr>
            <p:ph type="body" sz="quarter" idx="10"/>
          </p:nvPr>
        </p:nvSpPr>
        <p:spPr/>
        <p:txBody>
          <a:bodyPr/>
          <a:lstStyle/>
          <a:p>
            <a:pPr algn="ctr"/>
            <a:r>
              <a:rPr dirty="0"/>
              <a:t>Analyzing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Scaling of Graphs</a:t>
            </a:r>
            <a:r>
              <a:rPr lang="en-US" dirty="0"/>
              <a:t>—Slide 2</a:t>
            </a:r>
            <a:endParaRPr lang="en-IN" dirty="0"/>
          </a:p>
        </p:txBody>
      </p:sp>
      <p:pic>
        <p:nvPicPr>
          <p:cNvPr id="5" name="Picture 4" descr="A vertical bar graph titled, &quot;Federal Government Spending, Fiscal Year 2019&quot; is shown. The vertical axis of the graph is labeled &quot;Percentage Spent&quot; ranging from 0 to 80, in increments of 10. The horizontal axis of the graph is labeled &quot;Spending Category&quot; representing six different expenses. The percentages spent under each category are marked as follows:&#10;it is showing 2 columns Category and Percentage Spent,&#10;Social Security has spent 23 percent,&#10;Safety Net Programs has spent 8 percent,&#10;Defense and International Security Assistance has spent 16 percent,&#10;Other Entitlements have spent 19 percent,&#10;Medicare and Medicaid have spent 25 percent,&#10;Interest on Debt has spent 8 percent.">
            <a:extLst>
              <a:ext uri="{FF2B5EF4-FFF2-40B4-BE49-F238E27FC236}">
                <a16:creationId xmlns:a16="http://schemas.microsoft.com/office/drawing/2014/main" id="{FC5D1AFE-5255-4222-9405-E9D12DD295BC}"/>
              </a:ext>
            </a:extLst>
          </p:cNvPr>
          <p:cNvPicPr>
            <a:picLocks noChangeAspect="1"/>
          </p:cNvPicPr>
          <p:nvPr/>
        </p:nvPicPr>
        <p:blipFill>
          <a:blip r:embed="rId2"/>
          <a:stretch>
            <a:fillRect/>
          </a:stretch>
        </p:blipFill>
        <p:spPr>
          <a:xfrm>
            <a:off x="1944000" y="1153583"/>
            <a:ext cx="5256000" cy="4320000"/>
          </a:xfrm>
          <a:prstGeom prst="rect">
            <a:avLst/>
          </a:prstGeom>
        </p:spPr>
      </p:pic>
      <p:sp>
        <p:nvSpPr>
          <p:cNvPr id="3" name="TextBox 2">
            <a:extLst>
              <a:ext uri="{FF2B5EF4-FFF2-40B4-BE49-F238E27FC236}">
                <a16:creationId xmlns:a16="http://schemas.microsoft.com/office/drawing/2014/main" id="{F7791580-AB52-F958-EED5-E70921CEC63B}"/>
              </a:ext>
            </a:extLst>
          </p:cNvPr>
          <p:cNvSpPr txBox="1"/>
          <p:nvPr/>
        </p:nvSpPr>
        <p:spPr>
          <a:xfrm>
            <a:off x="3962400" y="5597879"/>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extLst>
      <p:ext uri="{BB962C8B-B14F-4D97-AF65-F5344CB8AC3E}">
        <p14:creationId xmlns:p14="http://schemas.microsoft.com/office/powerpoint/2010/main" val="335141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a:xfrm>
            <a:off x="457200" y="114887"/>
            <a:ext cx="8229600" cy="914400"/>
          </a:xfrm>
        </p:spPr>
        <p:txBody>
          <a:bodyPr anchor="ctr">
            <a:normAutofit/>
          </a:bodyPr>
          <a:lstStyle/>
          <a:p>
            <a:r>
              <a:rPr lang="en-IN" dirty="0"/>
              <a:t>Scaling of Graphs</a:t>
            </a:r>
            <a:r>
              <a:rPr lang="en-US" dirty="0"/>
              <a:t>—Slide 3</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a:xfrm>
            <a:off x="457200" y="1029287"/>
            <a:ext cx="8229600" cy="4967067"/>
          </a:xfrm>
        </p:spPr>
        <p:txBody>
          <a:bodyPr>
            <a:normAutofit/>
          </a:bodyPr>
          <a:lstStyle/>
          <a:p>
            <a:r>
              <a:rPr lang="en-US" dirty="0"/>
              <a:t>Note that Figure 3 now minimizes the differences among the five spending categories compared to the original graph. The large amount of “white space” in the graph is a good indicator that the scale may not be appropriate for the data. Therefore, when analyzing a graph make sure that the scale represents the data well. </a:t>
            </a:r>
            <a:endParaRPr lang="en-IN" dirty="0"/>
          </a:p>
        </p:txBody>
      </p:sp>
    </p:spTree>
    <p:extLst>
      <p:ext uri="{BB962C8B-B14F-4D97-AF65-F5344CB8AC3E}">
        <p14:creationId xmlns:p14="http://schemas.microsoft.com/office/powerpoint/2010/main" val="2738318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nchor="ctr">
            <a:normAutofit/>
          </a:bodyPr>
          <a:lstStyle/>
          <a:p>
            <a:r>
              <a:rPr lang="en-IN" dirty="0"/>
              <a:t>Data Transformation</a:t>
            </a:r>
            <a:r>
              <a:rPr lang="en-US" dirty="0"/>
              <a:t>—Slide 1</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normAutofit/>
          </a:bodyPr>
          <a:lstStyle/>
          <a:p>
            <a:r>
              <a:rPr lang="en-US" dirty="0"/>
              <a:t>It is often useful to transform data by replacing a variable in the data set by a function of that variable so that the distribution is easier to work with or interpret. For example, if the data set contains a variable </a:t>
            </a:r>
            <a:r>
              <a:rPr lang="en-US" i="1" dirty="0"/>
              <a:t>x</a:t>
            </a:r>
            <a:r>
              <a:rPr lang="en-US" dirty="0"/>
              <a:t>, we can transform the distribution of the data by replacing </a:t>
            </a:r>
            <a:r>
              <a:rPr lang="en-US" i="1" dirty="0"/>
              <a:t>x</a:t>
            </a:r>
            <a:r>
              <a:rPr lang="en-US" dirty="0"/>
              <a:t> with some function of </a:t>
            </a:r>
            <a:r>
              <a:rPr lang="en-US" i="1" dirty="0"/>
              <a:t>x</a:t>
            </a:r>
            <a:r>
              <a:rPr lang="en-US" dirty="0"/>
              <a:t>, such as the square root of </a:t>
            </a:r>
            <a:r>
              <a:rPr lang="en-US" i="1" dirty="0"/>
              <a:t>x</a:t>
            </a:r>
            <a:r>
              <a:rPr lang="en-US" dirty="0"/>
              <a:t> or the logarithm of </a:t>
            </a:r>
            <a:r>
              <a:rPr lang="en-US" i="1" dirty="0"/>
              <a:t>x</a:t>
            </a:r>
            <a:r>
              <a:rPr lang="en-US" dirty="0"/>
              <a:t>. </a:t>
            </a:r>
          </a:p>
        </p:txBody>
      </p:sp>
    </p:spTree>
    <p:extLst>
      <p:ext uri="{BB962C8B-B14F-4D97-AF65-F5344CB8AC3E}">
        <p14:creationId xmlns:p14="http://schemas.microsoft.com/office/powerpoint/2010/main" val="2635431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2</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r>
              <a:rPr lang="en-US" dirty="0"/>
              <a:t>In this section, we will focus on another transformation, the log transformation, which is one of the most common transformations in statistics. The log transformation is often used to help “unclutter” data points for visualization purposes. When the data is tightly grouped together, it can be hard to visualize and make inferences about individual data points. Log transformations numerically “stretch” the portion of the axis closest to zero, and “compress” the portion of the axis farthest from zero. </a:t>
            </a:r>
          </a:p>
        </p:txBody>
      </p:sp>
    </p:spTree>
    <p:extLst>
      <p:ext uri="{BB962C8B-B14F-4D97-AF65-F5344CB8AC3E}">
        <p14:creationId xmlns:p14="http://schemas.microsoft.com/office/powerpoint/2010/main" val="3196022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3</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r>
              <a:rPr lang="en-US" dirty="0"/>
              <a:t>This allows us to better visualize each individual point while also maintaining the underlying relationship between the variables being graphed. The log transformation also allows us to visualize relative change as opposed to absolute change. </a:t>
            </a:r>
          </a:p>
          <a:p>
            <a:r>
              <a:rPr lang="en-US" dirty="0"/>
              <a:t>Figure 4 in the next slide shows the price per share of Amazon stock since its initial public offering (IPO) in May 1997. No transformation is applied to the data which means that the graph shows absolute change. </a:t>
            </a:r>
          </a:p>
        </p:txBody>
      </p:sp>
    </p:spTree>
    <p:extLst>
      <p:ext uri="{BB962C8B-B14F-4D97-AF65-F5344CB8AC3E}">
        <p14:creationId xmlns:p14="http://schemas.microsoft.com/office/powerpoint/2010/main" val="683140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4</a:t>
            </a:r>
            <a:endParaRPr lang="en-IN" dirty="0"/>
          </a:p>
        </p:txBody>
      </p:sp>
      <p:pic>
        <p:nvPicPr>
          <p:cNvPr id="5" name="Picture 4" descr="A line graph titled &quot;Price of Amazon Stock since I P O&quot; is shown. The vertical axis of the graph is labeled &quot;Price per Share, in U.S. Dollars&quot; ranging from 0 to 1200, in increments of 200. The horizontal axis of the graph is labeled &quot;Date&quot; representing the years from 1997 to 2017. The prices per share over the years are marked as follows: the stock price climbs slowly at first from 0 dollars in 1997, it reaches 100 dollars around 2010. Then the price increases more quickly, rising to 400 dollars by 2013. Then increases even more quickly, up to nearly 1200 dollars by 2017.">
            <a:extLst>
              <a:ext uri="{FF2B5EF4-FFF2-40B4-BE49-F238E27FC236}">
                <a16:creationId xmlns:a16="http://schemas.microsoft.com/office/drawing/2014/main" id="{75D4902C-A18D-4B2E-A2C2-40B7B5830ACA}"/>
              </a:ext>
            </a:extLst>
          </p:cNvPr>
          <p:cNvPicPr>
            <a:picLocks noChangeAspect="1"/>
          </p:cNvPicPr>
          <p:nvPr/>
        </p:nvPicPr>
        <p:blipFill>
          <a:blip r:embed="rId2"/>
          <a:srcRect b="7384"/>
          <a:stretch>
            <a:fillRect/>
          </a:stretch>
        </p:blipFill>
        <p:spPr>
          <a:xfrm>
            <a:off x="994486" y="1219200"/>
            <a:ext cx="7155027" cy="3974478"/>
          </a:xfrm>
          <a:prstGeom prst="rect">
            <a:avLst/>
          </a:prstGeom>
        </p:spPr>
      </p:pic>
      <p:sp>
        <p:nvSpPr>
          <p:cNvPr id="6" name="TextBox 5">
            <a:extLst>
              <a:ext uri="{FF2B5EF4-FFF2-40B4-BE49-F238E27FC236}">
                <a16:creationId xmlns:a16="http://schemas.microsoft.com/office/drawing/2014/main" id="{16E0F126-8ACE-2D66-E3CE-1BA025949D10}"/>
              </a:ext>
            </a:extLst>
          </p:cNvPr>
          <p:cNvSpPr txBox="1"/>
          <p:nvPr/>
        </p:nvSpPr>
        <p:spPr>
          <a:xfrm>
            <a:off x="3962399" y="538359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extLst>
      <p:ext uri="{BB962C8B-B14F-4D97-AF65-F5344CB8AC3E}">
        <p14:creationId xmlns:p14="http://schemas.microsoft.com/office/powerpoint/2010/main" val="2437203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5</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pPr algn="just"/>
            <a:r>
              <a:rPr lang="en-US" dirty="0"/>
              <a:t>As you can see, Amazon has experienced massive success over the years. However, this graph seems to suggest that Amazon didn’t really hit its stride until about 2010. </a:t>
            </a:r>
          </a:p>
        </p:txBody>
      </p:sp>
    </p:spTree>
    <p:extLst>
      <p:ext uri="{BB962C8B-B14F-4D97-AF65-F5344CB8AC3E}">
        <p14:creationId xmlns:p14="http://schemas.microsoft.com/office/powerpoint/2010/main" val="568080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6</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pPr algn="just"/>
            <a:r>
              <a:rPr lang="en-US" dirty="0"/>
              <a:t>However, transforming our price variable by applying a log function will allow us to analyze Amazon’s yearly performance relative to the stock price for each year. After applying the log function to the </a:t>
            </a:r>
            <a:r>
              <a:rPr lang="en-US" i="1" dirty="0"/>
              <a:t>y</a:t>
            </a:r>
            <a:r>
              <a:rPr lang="en-US" dirty="0"/>
              <a:t>-axis of the previous graph, we generate Figure 5 in the next slide, which tells the story in a slightly different way. </a:t>
            </a:r>
          </a:p>
        </p:txBody>
      </p:sp>
    </p:spTree>
    <p:extLst>
      <p:ext uri="{BB962C8B-B14F-4D97-AF65-F5344CB8AC3E}">
        <p14:creationId xmlns:p14="http://schemas.microsoft.com/office/powerpoint/2010/main" val="3914990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7</a:t>
            </a:r>
            <a:endParaRPr lang="en-IN" dirty="0"/>
          </a:p>
        </p:txBody>
      </p:sp>
      <p:pic>
        <p:nvPicPr>
          <p:cNvPr id="5" name="Picture 4" descr="A line graph titled &quot;Price of Amazon Stock since I P O Log Transformation&quot; is shown. The vertical axis of the graph is labeled &quot;Log, Price per Share, in U S Dollars&quot; representing the values, 1, 10, 100, 1000, and 10000, moving from bottom to top. The horizontal axis of the graph is labeled &quot;Date&quot; representing the years from 1997 to 2017. The log prices per share over the years are marked as follows: &#10;In 1997, the log price per share was 2.5,&#10;In 1998, it was 8,&#10;In 1999, it was 80,&#10;In 2000, it was 250,&#10;In 2001, it was 18,&#10;In 2002, it was 40,&#10;In 2003, it was 80,&#10;In 2004, it was 110,&#10;In 2005, it was 100,&#10;In 2006, it was 80,&#10;In 2007, it was 400,&#10;In 2008, it was 400,&#10;In 2009, it was 500,&#10;In 2010, it was 750,&#10;In 2011, it was 1000,&#10;In 2012, it was 800,&#10;In 2013, it was 1000,&#10;In 2014, it was 1100,&#10;In 2015, it was 2000,&#10;In 2016, it was 5000,&#10;In 2017, it was 7500.">
            <a:extLst>
              <a:ext uri="{FF2B5EF4-FFF2-40B4-BE49-F238E27FC236}">
                <a16:creationId xmlns:a16="http://schemas.microsoft.com/office/drawing/2014/main" id="{BE966BBB-016E-4B8E-AF8A-32FBABA7AC1D}"/>
              </a:ext>
            </a:extLst>
          </p:cNvPr>
          <p:cNvPicPr>
            <a:picLocks noChangeAspect="1"/>
          </p:cNvPicPr>
          <p:nvPr/>
        </p:nvPicPr>
        <p:blipFill>
          <a:blip r:embed="rId2"/>
          <a:srcRect b="10633"/>
          <a:stretch>
            <a:fillRect/>
          </a:stretch>
        </p:blipFill>
        <p:spPr>
          <a:xfrm>
            <a:off x="902701" y="1363713"/>
            <a:ext cx="7338598" cy="3788261"/>
          </a:xfrm>
          <a:prstGeom prst="rect">
            <a:avLst/>
          </a:prstGeom>
        </p:spPr>
      </p:pic>
      <p:sp>
        <p:nvSpPr>
          <p:cNvPr id="3" name="TextBox 2">
            <a:extLst>
              <a:ext uri="{FF2B5EF4-FFF2-40B4-BE49-F238E27FC236}">
                <a16:creationId xmlns:a16="http://schemas.microsoft.com/office/drawing/2014/main" id="{4850EAE5-D029-B24C-083D-05B97B307806}"/>
              </a:ext>
            </a:extLst>
          </p:cNvPr>
          <p:cNvSpPr txBox="1"/>
          <p:nvPr/>
        </p:nvSpPr>
        <p:spPr>
          <a:xfrm>
            <a:off x="3962400" y="54864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5</a:t>
            </a:r>
            <a:endParaRPr lang="en-IN" sz="2400" dirty="0"/>
          </a:p>
        </p:txBody>
      </p:sp>
    </p:spTree>
    <p:extLst>
      <p:ext uri="{BB962C8B-B14F-4D97-AF65-F5344CB8AC3E}">
        <p14:creationId xmlns:p14="http://schemas.microsoft.com/office/powerpoint/2010/main" val="2604419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8</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pPr algn="just"/>
            <a:r>
              <a:rPr lang="en-US" dirty="0"/>
              <a:t>Notice that the </a:t>
            </a:r>
            <a:r>
              <a:rPr lang="en-US" i="1" dirty="0"/>
              <a:t>y</a:t>
            </a:r>
            <a:r>
              <a:rPr lang="en-US" dirty="0"/>
              <a:t>-axis of Figure 5 in the previous slide, now portrays the price variable in factors of 10 as opposed to a continuous unit scale. It turns out that Amazon experienced its most rapid period of relative growth in the years immediately following its IPO. However, notice that the stock price began to sharply decline in 1999. This was when the dot-com bubble “burst”. When the bubble burst, thousands of internet companies went out of business. </a:t>
            </a:r>
          </a:p>
        </p:txBody>
      </p:sp>
    </p:spTree>
    <p:extLst>
      <p:ext uri="{BB962C8B-B14F-4D97-AF65-F5344CB8AC3E}">
        <p14:creationId xmlns:p14="http://schemas.microsoft.com/office/powerpoint/2010/main" val="3499078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Graph Labeling—Slide 1</a:t>
            </a:r>
            <a:endParaRPr dirty="0"/>
          </a:p>
        </p:txBody>
      </p:sp>
      <p:sp>
        <p:nvSpPr>
          <p:cNvPr id="3" name="Text Placeholder 2"/>
          <p:cNvSpPr>
            <a:spLocks noGrp="1"/>
          </p:cNvSpPr>
          <p:nvPr>
            <p:ph type="body" sz="quarter" idx="10"/>
          </p:nvPr>
        </p:nvSpPr>
        <p:spPr/>
        <p:txBody>
          <a:bodyPr>
            <a:normAutofit/>
          </a:bodyPr>
          <a:lstStyle/>
          <a:p>
            <a:r>
              <a:rPr lang="en-US" dirty="0"/>
              <a:t>Every graph should be properly labeled with an appropriate title that tells you what type of information is being displayed. Also, if the graph has a horizontal and vertical axis, these should be labeled and should include the unit of measurement when necessary for the understanding of the data. For example, in Figure 1, the title does not provide enough information about the data. </a:t>
            </a:r>
          </a:p>
        </p:txBody>
      </p:sp>
    </p:spTree>
    <p:extLst>
      <p:ext uri="{BB962C8B-B14F-4D97-AF65-F5344CB8AC3E}">
        <p14:creationId xmlns:p14="http://schemas.microsoft.com/office/powerpoint/2010/main" val="3698875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Data Transformation</a:t>
            </a:r>
            <a:r>
              <a:rPr lang="en-US" dirty="0"/>
              <a:t>—Slide 9</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pPr algn="just"/>
            <a:r>
              <a:rPr lang="en-US" dirty="0"/>
              <a:t>Fortunately, Amazon’s business model was built for long-term growth, and it allowed the company to survive the downward economic trend. In 2001, Amazon turned its first profit and restored the confidence of investors. Since then, Figure 5 reveals that Amazon continues to experience steady year over year growth on the log scale. </a:t>
            </a:r>
          </a:p>
        </p:txBody>
      </p:sp>
    </p:spTree>
    <p:extLst>
      <p:ext uri="{BB962C8B-B14F-4D97-AF65-F5344CB8AC3E}">
        <p14:creationId xmlns:p14="http://schemas.microsoft.com/office/powerpoint/2010/main" val="624026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Misleading Graphs</a:t>
            </a:r>
            <a:r>
              <a:rPr lang="en-US" dirty="0"/>
              <a:t>—Slide 1</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pPr algn="just"/>
            <a:r>
              <a:rPr lang="en-US" sz="2200" dirty="0"/>
              <a:t>An issue related to scaling that is often used to mislead readers is to start the vertical scale at some value other than zero. We saw this earlier with the sales performance data in Section 3.2. By starting the scale on the vertical axis at $180,000 and using increments of $5,000, the sales performance differences were exaggerated as shown in following figures. </a:t>
            </a:r>
          </a:p>
        </p:txBody>
      </p:sp>
      <p:pic>
        <p:nvPicPr>
          <p:cNvPr id="4" name="Picture 3" descr="A vertical bar graph titled &quot;Sales Performance&quot; is shown. The vertical axis of the graph is labeled &quot;Total Sales, in thousands of dollars&quot; ranging from  0 to 250, in increments of 50. The horizontal axis of the graph is labeled &quot;Salesperson&quot; representing the names of four salespersons. The total sales of each salesperson are plotted as follows: Susan, 187; William, 201; Beth, 207; Rob, 193.">
            <a:extLst>
              <a:ext uri="{FF2B5EF4-FFF2-40B4-BE49-F238E27FC236}">
                <a16:creationId xmlns:a16="http://schemas.microsoft.com/office/drawing/2014/main" id="{B0FB97CE-2F82-4FBB-BAEA-B6FF771B3A38}"/>
              </a:ext>
            </a:extLst>
          </p:cNvPr>
          <p:cNvPicPr>
            <a:picLocks noChangeAspect="1"/>
          </p:cNvPicPr>
          <p:nvPr/>
        </p:nvPicPr>
        <p:blipFill>
          <a:blip r:embed="rId2"/>
          <a:srcRect b="5951"/>
          <a:stretch>
            <a:fillRect/>
          </a:stretch>
        </p:blipFill>
        <p:spPr>
          <a:xfrm>
            <a:off x="1753460" y="3116354"/>
            <a:ext cx="2616830" cy="2736000"/>
          </a:xfrm>
          <a:prstGeom prst="rect">
            <a:avLst/>
          </a:prstGeom>
        </p:spPr>
      </p:pic>
      <p:pic>
        <p:nvPicPr>
          <p:cNvPr id="5" name="Picture 4" descr="A vertical bar graph titled &quot;Sales Performance&quot; is shown. The vertical axis of the graph is labeled &quot;Total Sales, in thousands of dollars,&quot; ranging from  180 to 210, in increments of 5. The horizontal axis of the graph is labeled &quot;Salesperson&quot; representing the names of four salespersons. The total sales of each salesperson are plotted as follows: Susan, 187; William, 201; Beth, 207; Rob, 193.">
            <a:extLst>
              <a:ext uri="{FF2B5EF4-FFF2-40B4-BE49-F238E27FC236}">
                <a16:creationId xmlns:a16="http://schemas.microsoft.com/office/drawing/2014/main" id="{B6D7E0B2-E32B-4FF9-AE0A-3794019113C6}"/>
              </a:ext>
            </a:extLst>
          </p:cNvPr>
          <p:cNvPicPr>
            <a:picLocks noChangeAspect="1"/>
          </p:cNvPicPr>
          <p:nvPr/>
        </p:nvPicPr>
        <p:blipFill>
          <a:blip r:embed="rId3"/>
          <a:srcRect b="5951"/>
          <a:stretch>
            <a:fillRect/>
          </a:stretch>
        </p:blipFill>
        <p:spPr>
          <a:xfrm>
            <a:off x="4773712" y="3116354"/>
            <a:ext cx="2867661" cy="2736000"/>
          </a:xfrm>
          <a:prstGeom prst="rect">
            <a:avLst/>
          </a:prstGeom>
        </p:spPr>
      </p:pic>
    </p:spTree>
    <p:extLst>
      <p:ext uri="{BB962C8B-B14F-4D97-AF65-F5344CB8AC3E}">
        <p14:creationId xmlns:p14="http://schemas.microsoft.com/office/powerpoint/2010/main" val="827749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Pictograph</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pPr marR="400"/>
            <a:r>
              <a:rPr lang="en-US" dirty="0"/>
              <a:t>A </a:t>
            </a:r>
            <a:r>
              <a:rPr lang="en-US" b="1" dirty="0"/>
              <a:t>pictograph</a:t>
            </a:r>
            <a:r>
              <a:rPr lang="en-US" dirty="0"/>
              <a:t> is a bar graph that uses images or symbols that are relevant to the data being graphed instead of bars.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Misleading Graphs</a:t>
            </a:r>
            <a:r>
              <a:rPr lang="en-US" dirty="0"/>
              <a:t>—Slide 2</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r>
              <a:rPr lang="en-US" dirty="0"/>
              <a:t>One type of graph commonly used in the media is a pictograph, because it is visually appealing and simple to understand. A </a:t>
            </a:r>
            <a:r>
              <a:rPr lang="en-US" b="1" dirty="0"/>
              <a:t>pictograph</a:t>
            </a:r>
            <a:r>
              <a:rPr lang="en-US" dirty="0"/>
              <a:t> is basically a bar graph that uses pictures of objects in place of the bars. For example, the graph on the left in Figure 6 in the next slide shows a potentially misleading pictograph of the top five countries ranked in order by the amount of forest area they contain. </a:t>
            </a:r>
          </a:p>
        </p:txBody>
      </p:sp>
    </p:spTree>
    <p:extLst>
      <p:ext uri="{BB962C8B-B14F-4D97-AF65-F5344CB8AC3E}">
        <p14:creationId xmlns:p14="http://schemas.microsoft.com/office/powerpoint/2010/main" val="2410770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US" dirty="0"/>
              <a:t>Misleading Graphs—Slide 3</a:t>
            </a:r>
            <a:endParaRPr lang="en-IN" dirty="0"/>
          </a:p>
        </p:txBody>
      </p:sp>
      <p:pic>
        <p:nvPicPr>
          <p:cNvPr id="5" name="Picture 4" descr="The image displays two pictographs side by side, comparing &quot;Incorrect&quot; and &quot;Correct&quot; representations of the top five forested countries in 2015.&#10;&#10;Incorrect Pictograph,&#10;A pictograph titled &quot;Top 5 Forested Countries in 2015&quot; is shown. The vertical axis of the graph is labeled &quot;Forest Area, in millions of square kilometers&quot; ranging from 0 to 6, in increments of 1. The horizontal axis of the graph is labeled &quot;Country&quot; representing the names of five countries. The values of the top five countries are ranked in order by the amount of forest area they contain and plotted on the graph using pictures of trees in place of bars. The total forest area of each country is marked as follows: Congo Democratic Republic, 1.5; China, 2.1; United States, 3.2; Canada, 3.5; Brazil, 4.8. The pictograph shows that as the amount of forest area increases, the trees expand with regard to width and height, thus overlapping each other.&#10;Correct Pictograph,&#10;A pictograph titled &quot;Top 5 Forested Countries in 2015&quot; is shown. The vertical axis of the graph is labeled &quot;Forest Area, in millions of square kilometers&quot; ranging from 0 to 6, in increments of 1. The horizontal axis of the graph is labeled &quot;Country&quot; representing the names of five countries. The values of the top five countries are ranked in order by the amount of forest area they contain and plotted on the graph using pictures of trees in place of bars. The total forest area of each country is marked as follows: Congo Democratic Republic, 1.5; China, 2.1; United States, 3.2; Canada, 3.5; Brazil, 4.8. The pictograph shows that the pictures of the trees increase in height but the width remains fixed.">
            <a:extLst>
              <a:ext uri="{FF2B5EF4-FFF2-40B4-BE49-F238E27FC236}">
                <a16:creationId xmlns:a16="http://schemas.microsoft.com/office/drawing/2014/main" id="{46347D2C-8D28-4DFF-B6E6-982DF3D50DFA}"/>
              </a:ext>
            </a:extLst>
          </p:cNvPr>
          <p:cNvPicPr>
            <a:picLocks noChangeAspect="1"/>
          </p:cNvPicPr>
          <p:nvPr/>
        </p:nvPicPr>
        <p:blipFill>
          <a:blip r:embed="rId2"/>
          <a:srcRect b="9406"/>
          <a:stretch>
            <a:fillRect/>
          </a:stretch>
        </p:blipFill>
        <p:spPr>
          <a:xfrm>
            <a:off x="533400" y="1333501"/>
            <a:ext cx="8077200" cy="2514600"/>
          </a:xfrm>
          <a:prstGeom prst="rect">
            <a:avLst/>
          </a:prstGeom>
        </p:spPr>
      </p:pic>
      <p:sp>
        <p:nvSpPr>
          <p:cNvPr id="3" name="TextBox 2">
            <a:extLst>
              <a:ext uri="{FF2B5EF4-FFF2-40B4-BE49-F238E27FC236}">
                <a16:creationId xmlns:a16="http://schemas.microsoft.com/office/drawing/2014/main" id="{A529CBDE-9BD8-8279-4E8B-2645B20D5A15}"/>
              </a:ext>
            </a:extLst>
          </p:cNvPr>
          <p:cNvSpPr txBox="1"/>
          <p:nvPr/>
        </p:nvSpPr>
        <p:spPr>
          <a:xfrm>
            <a:off x="3962400" y="40386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6</a:t>
            </a:r>
            <a:endParaRPr lang="en-IN" sz="2400" dirty="0"/>
          </a:p>
        </p:txBody>
      </p:sp>
    </p:spTree>
    <p:extLst>
      <p:ext uri="{BB962C8B-B14F-4D97-AF65-F5344CB8AC3E}">
        <p14:creationId xmlns:p14="http://schemas.microsoft.com/office/powerpoint/2010/main" val="157533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Graph Labeling—Slide 2</a:t>
            </a:r>
            <a:endParaRPr dirty="0"/>
          </a:p>
        </p:txBody>
      </p:sp>
      <p:sp>
        <p:nvSpPr>
          <p:cNvPr id="3" name="Text Placeholder 2"/>
          <p:cNvSpPr>
            <a:spLocks noGrp="1"/>
          </p:cNvSpPr>
          <p:nvPr>
            <p:ph type="body" sz="quarter" idx="10"/>
          </p:nvPr>
        </p:nvSpPr>
        <p:spPr>
          <a:xfrm>
            <a:off x="457200" y="1066800"/>
            <a:ext cx="8229600" cy="4967067"/>
          </a:xfrm>
        </p:spPr>
        <p:txBody>
          <a:bodyPr>
            <a:normAutofit/>
          </a:bodyPr>
          <a:lstStyle/>
          <a:p>
            <a:r>
              <a:rPr lang="en-US" sz="2600" dirty="0"/>
              <a:t>It is also good practice to use the largest possible unit for the scale of an axis, which in this case is correctly chosen to be thousands. </a:t>
            </a:r>
          </a:p>
        </p:txBody>
      </p:sp>
    </p:spTree>
    <p:extLst>
      <p:ext uri="{BB962C8B-B14F-4D97-AF65-F5344CB8AC3E}">
        <p14:creationId xmlns:p14="http://schemas.microsoft.com/office/powerpoint/2010/main" val="1340255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Graph Labeling—Slide 3</a:t>
            </a:r>
            <a:endParaRPr dirty="0"/>
          </a:p>
        </p:txBody>
      </p:sp>
      <p:pic>
        <p:nvPicPr>
          <p:cNvPr id="5" name="Picture 4" descr="A vertical bar graph titled, &quot;Prison Population&quot; is shown. The vertical axis of the graph is labeled &quot;Population&quot; ranging from 0 to 2500, in increments of 500. The horizontal axis of the graph is labeled &quot;Countries&quot; representing the names of ten countries. The population of the ten countries is marked as follows:&#10;like Country and Population:&#10;U S 2217, China 1650, Russia 646,&#10;Brazil 608, India 419, Thailand 316,&#10;Mexico 255, Iran 226, Turkey 180,&#10;Indonesia 174.">
            <a:extLst>
              <a:ext uri="{FF2B5EF4-FFF2-40B4-BE49-F238E27FC236}">
                <a16:creationId xmlns:a16="http://schemas.microsoft.com/office/drawing/2014/main" id="{3E74B319-D152-47B7-A0F8-511D136E5480}"/>
              </a:ext>
            </a:extLst>
          </p:cNvPr>
          <p:cNvPicPr>
            <a:picLocks noChangeAspect="1"/>
          </p:cNvPicPr>
          <p:nvPr/>
        </p:nvPicPr>
        <p:blipFill>
          <a:blip r:embed="rId2"/>
          <a:srcRect b="7873"/>
          <a:stretch>
            <a:fillRect/>
          </a:stretch>
        </p:blipFill>
        <p:spPr>
          <a:xfrm>
            <a:off x="1085565" y="1371600"/>
            <a:ext cx="6972869" cy="3962400"/>
          </a:xfrm>
          <a:prstGeom prst="rect">
            <a:avLst/>
          </a:prstGeom>
        </p:spPr>
      </p:pic>
      <p:sp>
        <p:nvSpPr>
          <p:cNvPr id="3" name="TextBox 2">
            <a:extLst>
              <a:ext uri="{FF2B5EF4-FFF2-40B4-BE49-F238E27FC236}">
                <a16:creationId xmlns:a16="http://schemas.microsoft.com/office/drawing/2014/main" id="{FF12C5E9-8A56-AC5D-D2B2-D139A14993C0}"/>
              </a:ext>
            </a:extLst>
          </p:cNvPr>
          <p:cNvSpPr txBox="1"/>
          <p:nvPr/>
        </p:nvSpPr>
        <p:spPr>
          <a:xfrm>
            <a:off x="3962399" y="544548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2561879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D88B0-C137-4704-A5CD-C13015C9E281}"/>
              </a:ext>
            </a:extLst>
          </p:cNvPr>
          <p:cNvSpPr>
            <a:spLocks noGrp="1"/>
          </p:cNvSpPr>
          <p:nvPr>
            <p:ph type="title"/>
          </p:nvPr>
        </p:nvSpPr>
        <p:spPr>
          <a:xfrm>
            <a:off x="457200" y="114887"/>
            <a:ext cx="8229600" cy="914400"/>
          </a:xfrm>
        </p:spPr>
        <p:txBody>
          <a:bodyPr anchor="ctr">
            <a:normAutofit/>
          </a:bodyPr>
          <a:lstStyle/>
          <a:p>
            <a:r>
              <a:rPr lang="en-IN" dirty="0"/>
              <a:t>Appropriateness of a Graph</a:t>
            </a:r>
            <a:r>
              <a:rPr lang="en-US" dirty="0"/>
              <a:t>—Slide 1</a:t>
            </a:r>
            <a:r>
              <a:rPr lang="en-IN" dirty="0"/>
              <a:t> </a:t>
            </a:r>
          </a:p>
        </p:txBody>
      </p:sp>
      <p:sp>
        <p:nvSpPr>
          <p:cNvPr id="3" name="Text Placeholder 2">
            <a:extLst>
              <a:ext uri="{FF2B5EF4-FFF2-40B4-BE49-F238E27FC236}">
                <a16:creationId xmlns:a16="http://schemas.microsoft.com/office/drawing/2014/main" id="{28D839F3-55F2-4D41-B050-CC761671FF0A}"/>
              </a:ext>
            </a:extLst>
          </p:cNvPr>
          <p:cNvSpPr>
            <a:spLocks noGrp="1"/>
          </p:cNvSpPr>
          <p:nvPr>
            <p:ph sz="quarter" idx="11"/>
          </p:nvPr>
        </p:nvSpPr>
        <p:spPr>
          <a:xfrm>
            <a:off x="457200" y="1081890"/>
            <a:ext cx="8229600" cy="4850597"/>
          </a:xfrm>
        </p:spPr>
        <p:txBody>
          <a:bodyPr>
            <a:normAutofit/>
          </a:bodyPr>
          <a:lstStyle/>
          <a:p>
            <a:pPr>
              <a:lnSpc>
                <a:spcPct val="90000"/>
              </a:lnSpc>
            </a:pPr>
            <a:r>
              <a:rPr lang="en-US" sz="3000" dirty="0"/>
              <a:t>Throughout this chapter we have looked at a wide variety of graphs. What we want to consider now is the </a:t>
            </a:r>
            <a:r>
              <a:rPr lang="en-US" sz="3000" b="1" dirty="0"/>
              <a:t>appropriateness</a:t>
            </a:r>
            <a:r>
              <a:rPr lang="en-US" sz="3000" dirty="0"/>
              <a:t> of a graph. In other words, we want to be able to determine whether the type of graph being used is best suited for the data being displayed. For example, Section 3.4, we looked at the US population since 1790 and chose to display that data using a line graph. We could have just as easily used the bar graph shown in Figure 2 in the next slide. </a:t>
            </a:r>
            <a:endParaRPr lang="en-IN" sz="3000" dirty="0"/>
          </a:p>
        </p:txBody>
      </p:sp>
    </p:spTree>
    <p:extLst>
      <p:ext uri="{BB962C8B-B14F-4D97-AF65-F5344CB8AC3E}">
        <p14:creationId xmlns:p14="http://schemas.microsoft.com/office/powerpoint/2010/main" val="2912311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82468-2993-4652-85E4-375FD8EB141C}"/>
              </a:ext>
            </a:extLst>
          </p:cNvPr>
          <p:cNvSpPr>
            <a:spLocks noGrp="1"/>
          </p:cNvSpPr>
          <p:nvPr>
            <p:ph type="title"/>
          </p:nvPr>
        </p:nvSpPr>
        <p:spPr/>
        <p:txBody>
          <a:bodyPr/>
          <a:lstStyle/>
          <a:p>
            <a:r>
              <a:rPr lang="en-IN" dirty="0"/>
              <a:t>Appropriateness of a Graph</a:t>
            </a:r>
            <a:r>
              <a:rPr lang="en-US" dirty="0"/>
              <a:t>—Slide 2</a:t>
            </a:r>
            <a:endParaRPr lang="en-IN" dirty="0"/>
          </a:p>
        </p:txBody>
      </p:sp>
      <p:pic>
        <p:nvPicPr>
          <p:cNvPr id="5" name="Picture 4" descr="A vertical bar graph titled, &quot;Bar Graph, U.S. Population, in millions&quot; is shown. The vertical axis of the graph is labeled &quot;Population&quot;, ranging from  0.0 to 350.0, in increments of 50. The horizontal axis of the graph is labeled &quot;Year&quot; representing the years from 1790 to 2010, in increments of 10 years. The estimated population over the years are marked as follows:&#10;Showing here a table with 2 columns Years and Population (in millions):&#10;In 1790, the population was 3.9 million,&#10;In 1800, it was 5.3 million,&#10;In 1810, it was 7.2 million,&#10;In 1820, it was 9.6 million,&#10;In 1830, it was 12.9 million,&#10;In 1840, it was 17.1 million,&#10;In 1850, it was 23.2 million,&#10;In 1860, it was 31.4 million,&#10;In 1870, it was 38.6 million,&#10;In 1880, it was 50.2 million,&#10;In 1890, it was 63.0 million,&#10;In 1900, it was 76.2 million,&#10;In 1910, it was 92.2 million,&#10;In 1920, it was 106.0 million,&#10;In 1930, it was 123.2 million,&#10;In 1940, it was 132.2 million,&#10;In 1950, it was 151.3 million,&#10;In 1960, it was 179.3 million,&#10;In 1970, it was 203.2 million,&#10;In 1980, it was 226.5 million,&#10;In 1990, it was 248.7 million,&#10;In 2000, it was 281.4 million,&#10;In 2010, it was 308.7 million.">
            <a:extLst>
              <a:ext uri="{FF2B5EF4-FFF2-40B4-BE49-F238E27FC236}">
                <a16:creationId xmlns:a16="http://schemas.microsoft.com/office/drawing/2014/main" id="{0C670FDD-B587-4EE0-98B5-373EF09E904A}"/>
              </a:ext>
            </a:extLst>
          </p:cNvPr>
          <p:cNvPicPr>
            <a:picLocks noChangeAspect="1"/>
          </p:cNvPicPr>
          <p:nvPr/>
        </p:nvPicPr>
        <p:blipFill>
          <a:blip r:embed="rId2"/>
          <a:stretch>
            <a:fillRect/>
          </a:stretch>
        </p:blipFill>
        <p:spPr>
          <a:xfrm>
            <a:off x="913889" y="1518971"/>
            <a:ext cx="7316221" cy="3820058"/>
          </a:xfrm>
          <a:prstGeom prst="rect">
            <a:avLst/>
          </a:prstGeom>
        </p:spPr>
      </p:pic>
      <p:sp>
        <p:nvSpPr>
          <p:cNvPr id="3" name="TextBox 2">
            <a:extLst>
              <a:ext uri="{FF2B5EF4-FFF2-40B4-BE49-F238E27FC236}">
                <a16:creationId xmlns:a16="http://schemas.microsoft.com/office/drawing/2014/main" id="{F7D9C7A9-40AC-9662-D7B4-B146DCA75D90}"/>
              </a:ext>
            </a:extLst>
          </p:cNvPr>
          <p:cNvSpPr txBox="1"/>
          <p:nvPr/>
        </p:nvSpPr>
        <p:spPr>
          <a:xfrm>
            <a:off x="3962399" y="54864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extLst>
      <p:ext uri="{BB962C8B-B14F-4D97-AF65-F5344CB8AC3E}">
        <p14:creationId xmlns:p14="http://schemas.microsoft.com/office/powerpoint/2010/main" val="1860681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nchor="ctr">
            <a:normAutofit/>
          </a:bodyPr>
          <a:lstStyle/>
          <a:p>
            <a:r>
              <a:rPr lang="en-IN" dirty="0"/>
              <a:t>Appropriateness of a Graph</a:t>
            </a:r>
            <a:r>
              <a:rPr lang="en-US" dirty="0"/>
              <a:t>—Slide 3</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normAutofit/>
          </a:bodyPr>
          <a:lstStyle/>
          <a:p>
            <a:r>
              <a:rPr lang="en-US" dirty="0"/>
              <a:t>The bar graph also shows the increasing trend of the US population over time, but the trend is better seen using a line graph. The lengths and widths of the bars in the bar graph are somewhat distracting, and obscure the change in population from one time period to the next. </a:t>
            </a:r>
          </a:p>
        </p:txBody>
      </p:sp>
    </p:spTree>
    <p:extLst>
      <p:ext uri="{BB962C8B-B14F-4D97-AF65-F5344CB8AC3E}">
        <p14:creationId xmlns:p14="http://schemas.microsoft.com/office/powerpoint/2010/main" val="1863508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Appropriateness of a Graph</a:t>
            </a:r>
            <a:r>
              <a:rPr lang="en-US" dirty="0"/>
              <a:t>—Slide 4</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r>
              <a:rPr lang="en-US" dirty="0"/>
              <a:t>Bar graphs and pie charts are often interchangeable when displaying qualitative data, but if you want to accurately display the categories as parts of a whole, the pie chart will give the best representation, as it allows you to visually compare the slices of the “pie” very quickly. However, the pie chart becomes less effective as the number of categories increases. </a:t>
            </a:r>
            <a:endParaRPr lang="en-IN" dirty="0"/>
          </a:p>
        </p:txBody>
      </p:sp>
    </p:spTree>
    <p:extLst>
      <p:ext uri="{BB962C8B-B14F-4D97-AF65-F5344CB8AC3E}">
        <p14:creationId xmlns:p14="http://schemas.microsoft.com/office/powerpoint/2010/main" val="3553327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C49C-F6E8-42D8-B8FF-5E5011FD8CF4}"/>
              </a:ext>
            </a:extLst>
          </p:cNvPr>
          <p:cNvSpPr>
            <a:spLocks noGrp="1"/>
          </p:cNvSpPr>
          <p:nvPr>
            <p:ph type="title"/>
          </p:nvPr>
        </p:nvSpPr>
        <p:spPr/>
        <p:txBody>
          <a:bodyPr/>
          <a:lstStyle/>
          <a:p>
            <a:r>
              <a:rPr lang="en-IN" dirty="0"/>
              <a:t>Scaling of Graphs</a:t>
            </a:r>
            <a:r>
              <a:rPr lang="en-US" dirty="0"/>
              <a:t>—Slide 1</a:t>
            </a:r>
            <a:endParaRPr lang="en-IN" dirty="0"/>
          </a:p>
        </p:txBody>
      </p:sp>
      <p:sp>
        <p:nvSpPr>
          <p:cNvPr id="3" name="Text Placeholder 2">
            <a:extLst>
              <a:ext uri="{FF2B5EF4-FFF2-40B4-BE49-F238E27FC236}">
                <a16:creationId xmlns:a16="http://schemas.microsoft.com/office/drawing/2014/main" id="{576F1179-D55F-4A07-A3D3-CC96DA48360D}"/>
              </a:ext>
            </a:extLst>
          </p:cNvPr>
          <p:cNvSpPr>
            <a:spLocks noGrp="1"/>
          </p:cNvSpPr>
          <p:nvPr>
            <p:ph type="body" sz="quarter" idx="10"/>
          </p:nvPr>
        </p:nvSpPr>
        <p:spPr/>
        <p:txBody>
          <a:bodyPr/>
          <a:lstStyle/>
          <a:p>
            <a:r>
              <a:rPr lang="en-US" dirty="0"/>
              <a:t>Another important feature to keep in mind when analyzing graphs is whether a graph is scaled appropriately. If you stretch or shrink the scale on either axis, the shape of the graph can change dramatically, and thus affect the interpretation of the graph. For example, suppose that we change the scale for the bar graph in Figure 11 on federal government spending to range from 0% to 80% instead of 0% to 25%. </a:t>
            </a:r>
            <a:endParaRPr lang="en-IN" dirty="0"/>
          </a:p>
        </p:txBody>
      </p:sp>
    </p:spTree>
    <p:extLst>
      <p:ext uri="{BB962C8B-B14F-4D97-AF65-F5344CB8AC3E}">
        <p14:creationId xmlns:p14="http://schemas.microsoft.com/office/powerpoint/2010/main" val="35978370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40A353B-46AA-4D04-838A-C1A712FF36A3}"/>
</file>

<file path=customXml/itemProps2.xml><?xml version="1.0" encoding="utf-8"?>
<ds:datastoreItem xmlns:ds="http://schemas.openxmlformats.org/officeDocument/2006/customXml" ds:itemID="{2C40224A-0850-49C0-BE71-3B3A6226817C}"/>
</file>

<file path=customXml/itemProps3.xml><?xml version="1.0" encoding="utf-8"?>
<ds:datastoreItem xmlns:ds="http://schemas.openxmlformats.org/officeDocument/2006/customXml" ds:itemID="{714D58C1-04AA-4207-9D2F-5B908C2CCA18}"/>
</file>

<file path=docProps/app.xml><?xml version="1.0" encoding="utf-8"?>
<Properties xmlns="http://schemas.openxmlformats.org/officeDocument/2006/extended-properties" xmlns:vt="http://schemas.openxmlformats.org/officeDocument/2006/docPropsVTypes">
  <TotalTime>1062</TotalTime>
  <Words>1258</Words>
  <Application>Microsoft Office PowerPoint</Application>
  <PresentationFormat>On-screen Show (4:3)</PresentationFormat>
  <Paragraphs>49</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Calibri</vt:lpstr>
      <vt:lpstr>Courier New</vt:lpstr>
      <vt:lpstr>Arial</vt:lpstr>
      <vt:lpstr>Office Theme</vt:lpstr>
      <vt:lpstr>Section 3.5</vt:lpstr>
      <vt:lpstr>Graph Labeling—Slide 1</vt:lpstr>
      <vt:lpstr>Graph Labeling—Slide 2</vt:lpstr>
      <vt:lpstr>Graph Labeling—Slide 3</vt:lpstr>
      <vt:lpstr>Appropriateness of a Graph—Slide 1 </vt:lpstr>
      <vt:lpstr>Appropriateness of a Graph—Slide 2</vt:lpstr>
      <vt:lpstr>Appropriateness of a Graph—Slide 3</vt:lpstr>
      <vt:lpstr>Appropriateness of a Graph—Slide 4</vt:lpstr>
      <vt:lpstr>Scaling of Graphs—Slide 1</vt:lpstr>
      <vt:lpstr>Scaling of Graphs—Slide 2</vt:lpstr>
      <vt:lpstr>Scaling of Graphs—Slide 3</vt:lpstr>
      <vt:lpstr>Data Transformation—Slide 1</vt:lpstr>
      <vt:lpstr>Data Transformation—Slide 2</vt:lpstr>
      <vt:lpstr>Data Transformation—Slide 3</vt:lpstr>
      <vt:lpstr>Data Transformation—Slide 4</vt:lpstr>
      <vt:lpstr>Data Transformation—Slide 5</vt:lpstr>
      <vt:lpstr>Data Transformation—Slide 6</vt:lpstr>
      <vt:lpstr>Data Transformation—Slide 7</vt:lpstr>
      <vt:lpstr>Data Transformation—Slide 8</vt:lpstr>
      <vt:lpstr>Data Transformation—Slide 9</vt:lpstr>
      <vt:lpstr>Misleading Graphs—Slide 1</vt:lpstr>
      <vt:lpstr>Definition: Pictograph</vt:lpstr>
      <vt:lpstr>Misleading Graphs—Slide 2</vt:lpstr>
      <vt:lpstr>Misleading Graphs—Slide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- 3.5 - Analyzing Graphs</dc:title>
  <dc:creator>Hawkes Learning</dc:creator>
  <cp:lastModifiedBy>Sangeetha Pallikala</cp:lastModifiedBy>
  <cp:revision>163</cp:revision>
  <dcterms:created xsi:type="dcterms:W3CDTF">2013-04-26T14:43:13Z</dcterms:created>
  <dcterms:modified xsi:type="dcterms:W3CDTF">2025-10-07T08:58:07Z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