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handoutMasterIdLst>
    <p:handoutMasterId r:id="rId46"/>
  </p:handoutMasterIdLst>
  <p:sldIdLst>
    <p:sldId id="256" r:id="rId2"/>
    <p:sldId id="314" r:id="rId3"/>
    <p:sldId id="315" r:id="rId4"/>
    <p:sldId id="316" r:id="rId5"/>
    <p:sldId id="317" r:id="rId6"/>
    <p:sldId id="306" r:id="rId7"/>
    <p:sldId id="258" r:id="rId8"/>
    <p:sldId id="259" r:id="rId9"/>
    <p:sldId id="260" r:id="rId10"/>
    <p:sldId id="261" r:id="rId11"/>
    <p:sldId id="319" r:id="rId12"/>
    <p:sldId id="318" r:id="rId13"/>
    <p:sldId id="262" r:id="rId14"/>
    <p:sldId id="263" r:id="rId15"/>
    <p:sldId id="264" r:id="rId16"/>
    <p:sldId id="265" r:id="rId17"/>
    <p:sldId id="267" r:id="rId18"/>
    <p:sldId id="268" r:id="rId19"/>
    <p:sldId id="269" r:id="rId20"/>
    <p:sldId id="271" r:id="rId21"/>
    <p:sldId id="272" r:id="rId22"/>
    <p:sldId id="274" r:id="rId23"/>
    <p:sldId id="279" r:id="rId24"/>
    <p:sldId id="281" r:id="rId25"/>
    <p:sldId id="282" r:id="rId26"/>
    <p:sldId id="284" r:id="rId27"/>
    <p:sldId id="285" r:id="rId28"/>
    <p:sldId id="286" r:id="rId29"/>
    <p:sldId id="291" r:id="rId30"/>
    <p:sldId id="292" r:id="rId31"/>
    <p:sldId id="295" r:id="rId32"/>
    <p:sldId id="321" r:id="rId33"/>
    <p:sldId id="320" r:id="rId34"/>
    <p:sldId id="296" r:id="rId35"/>
    <p:sldId id="297" r:id="rId36"/>
    <p:sldId id="298" r:id="rId37"/>
    <p:sldId id="299" r:id="rId38"/>
    <p:sldId id="300" r:id="rId39"/>
    <p:sldId id="301" r:id="rId40"/>
    <p:sldId id="302" r:id="rId41"/>
    <p:sldId id="303" r:id="rId42"/>
    <p:sldId id="304" r:id="rId43"/>
    <p:sldId id="305" r:id="rId44"/>
  </p:sldIdLst>
  <p:sldSz cx="9144000" cy="6858000" type="screen4x3"/>
  <p:notesSz cx="6858000" cy="9144000"/>
  <p:embeddedFontLst>
    <p:embeddedFont>
      <p:font typeface="Cambria Math" panose="02040503050406030204" pitchFamily="18" charset="0"/>
      <p:regular r:id="rId4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2D7D9F"/>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p:scale>
          <a:sx n="69" d="100"/>
          <a:sy n="69" d="100"/>
        </p:scale>
        <p:origin x="520" y="6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image" Target="../media/image14.emf"/><Relationship Id="rId4" Type="http://schemas.openxmlformats.org/officeDocument/2006/relationships/image" Target="../media/image13.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 Id="rId5" Type="http://schemas.openxmlformats.org/officeDocument/2006/relationships/image" Target="../media/image23.emf"/><Relationship Id="rId4" Type="http://schemas.openxmlformats.org/officeDocument/2006/relationships/image" Target="../media/image22.emf"/></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 Id="rId4" Type="http://schemas.openxmlformats.org/officeDocument/2006/relationships/image" Target="../media/image27.emf"/></Relationships>
</file>

<file path=ppt/slides/_rels/slide3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 Id="rId4" Type="http://schemas.openxmlformats.org/officeDocument/2006/relationships/image" Target="../media/image30.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4.1</a:t>
            </a:r>
          </a:p>
        </p:txBody>
      </p:sp>
      <p:sp>
        <p:nvSpPr>
          <p:cNvPr id="2" name="Text Placeholder 1"/>
          <p:cNvSpPr>
            <a:spLocks noGrp="1"/>
          </p:cNvSpPr>
          <p:nvPr>
            <p:ph type="body" sz="quarter" idx="10"/>
          </p:nvPr>
        </p:nvSpPr>
        <p:spPr/>
        <p:txBody>
          <a:bodyPr/>
          <a:lstStyle/>
          <a:p>
            <a:pPr algn="ctr"/>
            <a:r>
              <a:t>Measures of Location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Inferential Statistics</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b="1" dirty="0"/>
              <a:t>Inferential statistics</a:t>
            </a:r>
            <a:r>
              <a:rPr sz="2800" dirty="0"/>
              <a:t> is concerned with making conclusions about population parameters using sample statistics.</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Inferential Statistics</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Looking at a graph of the data (see Figure 3) is always a good first step. To learn more, we use statistical tools designed to reveal the data’s fundamental characteristics. </a:t>
            </a:r>
          </a:p>
          <a:p>
            <a:endParaRPr lang="en-US" dirty="0"/>
          </a:p>
          <a:p>
            <a:r>
              <a:rPr lang="en-US" dirty="0"/>
              <a:t>These statistical tools answer important questions, such as </a:t>
            </a:r>
            <a:r>
              <a:rPr lang="en-US" i="1" dirty="0"/>
              <a:t>Where is the center of the data?</a:t>
            </a:r>
            <a:r>
              <a:rPr lang="en-US" dirty="0"/>
              <a:t> and </a:t>
            </a:r>
            <a:r>
              <a:rPr lang="en-US" i="1" dirty="0"/>
              <a:t>How dispersed are the data?</a:t>
            </a:r>
            <a:endParaRPr i="1" dirty="0"/>
          </a:p>
        </p:txBody>
      </p:sp>
    </p:spTree>
    <p:extLst>
      <p:ext uri="{BB962C8B-B14F-4D97-AF65-F5344CB8AC3E}">
        <p14:creationId xmlns:p14="http://schemas.microsoft.com/office/powerpoint/2010/main" val="4164720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Inferential Statistics</a:t>
            </a:r>
            <a:r>
              <a:rPr lang="en-US" dirty="0"/>
              <a:t>—Slide 2</a:t>
            </a:r>
            <a:endParaRPr dirty="0"/>
          </a:p>
        </p:txBody>
      </p:sp>
      <p:pic>
        <p:nvPicPr>
          <p:cNvPr id="5" name="Picture 4" descr="Figure is titled &quot;Costs of Fill-Ups.&quot; &#10;The horizontal axis of the histogram is titled Cost in Dollars and has a scale that ranges from $11 to $77 in increments of $6. The vertical axis is titled Number of Fill-ups and has a scale ranging from 0 to 100 in increments of 20. The frequencies of the first six bars increase steadily from about 3 fill-ups with a cost between $11 and $17 to a maximum frequency of about 94 fill-ups with a cost between  $41 and $47. The next five bars steadily decrease in frequency to 1 fill-up with a cost between $71 and $77.&#10;">
            <a:extLst>
              <a:ext uri="{FF2B5EF4-FFF2-40B4-BE49-F238E27FC236}">
                <a16:creationId xmlns:a16="http://schemas.microsoft.com/office/drawing/2014/main" id="{F66877BE-0AB6-4490-B8CA-F05FD9869EC9}"/>
              </a:ext>
            </a:extLst>
          </p:cNvPr>
          <p:cNvPicPr>
            <a:picLocks noChangeAspect="1"/>
          </p:cNvPicPr>
          <p:nvPr/>
        </p:nvPicPr>
        <p:blipFill>
          <a:blip r:embed="rId2"/>
          <a:srcRect b="8070"/>
          <a:stretch>
            <a:fillRect/>
          </a:stretch>
        </p:blipFill>
        <p:spPr>
          <a:xfrm>
            <a:off x="1352100" y="1066471"/>
            <a:ext cx="6439799" cy="4343730"/>
          </a:xfrm>
          <a:prstGeom prst="rect">
            <a:avLst/>
          </a:prstGeom>
        </p:spPr>
      </p:pic>
      <p:sp>
        <p:nvSpPr>
          <p:cNvPr id="3" name="TextBox 2">
            <a:extLst>
              <a:ext uri="{FF2B5EF4-FFF2-40B4-BE49-F238E27FC236}">
                <a16:creationId xmlns:a16="http://schemas.microsoft.com/office/drawing/2014/main" id="{894642E7-1889-AC8B-5922-BDC1AB90E570}"/>
              </a:ext>
            </a:extLst>
          </p:cNvPr>
          <p:cNvSpPr txBox="1"/>
          <p:nvPr/>
        </p:nvSpPr>
        <p:spPr>
          <a:xfrm>
            <a:off x="3962400" y="5486400"/>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366719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Arithmetic Mean</a:t>
            </a:r>
          </a:p>
        </p:txBody>
      </p:sp>
      <p:sp>
        <p:nvSpPr>
          <p:cNvPr id="3" name="Text Placeholder 2"/>
          <p:cNvSpPr>
            <a:spLocks noGrp="1"/>
          </p:cNvSpPr>
          <p:nvPr>
            <p:ph type="body" sz="quarter" idx="10"/>
          </p:nvPr>
        </p:nvSpPr>
        <p:spPr>
          <a:xfrm>
            <a:off x="457200" y="1082078"/>
            <a:ext cx="8229600" cy="2575522"/>
          </a:xfrm>
        </p:spPr>
        <p:txBody>
          <a:bodyPr>
            <a:normAutofit/>
          </a:bodyPr>
          <a:lstStyle/>
          <a:p>
            <a:pPr>
              <a:defRPr sz="2800"/>
            </a:pPr>
            <a:r>
              <a:rPr sz="2800" dirty="0"/>
              <a:t>Suppose there are </a:t>
            </a:r>
            <a:r>
              <a:rPr lang="en-US" sz="2800" i="1" dirty="0"/>
              <a:t>n</a:t>
            </a:r>
            <a:r>
              <a:rPr sz="2800" dirty="0"/>
              <a:t> observations in a data set, consisting of the observations</a:t>
            </a:r>
            <a:r>
              <a:rPr lang="en-US" sz="2800" dirty="0"/>
              <a:t>		</a:t>
            </a:r>
            <a:endParaRPr sz="2800" dirty="0"/>
          </a:p>
          <a:p>
            <a:pPr algn="ctr">
              <a:defRPr sz="2800"/>
            </a:pPr>
            <a:endParaRPr sz="2800" dirty="0"/>
          </a:p>
          <a:p>
            <a:endParaRPr sz="2800" dirty="0"/>
          </a:p>
        </p:txBody>
      </p:sp>
      <p:pic>
        <p:nvPicPr>
          <p:cNvPr id="7" name="Picture 6" descr="x subscript 1, x subscript 2, and so on x subscript n">
            <a:extLst>
              <a:ext uri="{FF2B5EF4-FFF2-40B4-BE49-F238E27FC236}">
                <a16:creationId xmlns:a16="http://schemas.microsoft.com/office/drawing/2014/main" id="{FB9E6CEF-6889-7F80-BEB5-91EF6CA5506E}"/>
              </a:ext>
            </a:extLst>
          </p:cNvPr>
          <p:cNvPicPr>
            <a:picLocks noChangeAspect="1"/>
          </p:cNvPicPr>
          <p:nvPr/>
        </p:nvPicPr>
        <p:blipFill>
          <a:blip r:embed="rId2"/>
          <a:stretch>
            <a:fillRect/>
          </a:stretch>
        </p:blipFill>
        <p:spPr>
          <a:xfrm>
            <a:off x="4953000" y="1524000"/>
            <a:ext cx="1809750" cy="466725"/>
          </a:xfrm>
          <a:prstGeom prst="rect">
            <a:avLst/>
          </a:prstGeom>
        </p:spPr>
      </p:pic>
      <p:sp>
        <p:nvSpPr>
          <p:cNvPr id="12" name="TextBox 11">
            <a:extLst>
              <a:ext uri="{FF2B5EF4-FFF2-40B4-BE49-F238E27FC236}">
                <a16:creationId xmlns:a16="http://schemas.microsoft.com/office/drawing/2014/main" id="{F038A1F6-8B6C-9013-B9F8-7954BD9EB17B}"/>
              </a:ext>
            </a:extLst>
          </p:cNvPr>
          <p:cNvSpPr txBox="1"/>
          <p:nvPr/>
        </p:nvSpPr>
        <p:spPr>
          <a:xfrm>
            <a:off x="486224" y="1905000"/>
            <a:ext cx="8124376" cy="523220"/>
          </a:xfrm>
          <a:prstGeom prst="rect">
            <a:avLst/>
          </a:prstGeom>
          <a:noFill/>
        </p:spPr>
        <p:txBody>
          <a:bodyPr wrap="square">
            <a:spAutoFit/>
          </a:bodyPr>
          <a:lstStyle/>
          <a:p>
            <a:r>
              <a:rPr lang="en-US" sz="2800" dirty="0">
                <a:solidFill>
                  <a:srgbClr val="000000"/>
                </a:solidFill>
              </a:rPr>
              <a:t>then the </a:t>
            </a:r>
            <a:r>
              <a:rPr lang="en-US" sz="2800" b="1" dirty="0">
                <a:solidFill>
                  <a:srgbClr val="000000"/>
                </a:solidFill>
              </a:rPr>
              <a:t>arithmetic mean</a:t>
            </a:r>
            <a:r>
              <a:rPr lang="en-US" sz="2800" dirty="0">
                <a:solidFill>
                  <a:srgbClr val="000000"/>
                </a:solidFill>
              </a:rPr>
              <a:t> is defined to be</a:t>
            </a:r>
            <a:endParaRPr lang="en-IN" sz="2800" dirty="0">
              <a:solidFill>
                <a:srgbClr val="000000"/>
              </a:solidFill>
            </a:endParaRPr>
          </a:p>
        </p:txBody>
      </p:sp>
      <p:pic>
        <p:nvPicPr>
          <p:cNvPr id="10" name="Picture 9" descr="one over n times open parentheses x subscript 1 plus x subscript 2 plus and so on plus x subscript n close parentheses.">
            <a:extLst>
              <a:ext uri="{FF2B5EF4-FFF2-40B4-BE49-F238E27FC236}">
                <a16:creationId xmlns:a16="http://schemas.microsoft.com/office/drawing/2014/main" id="{54D319F6-A46F-8510-331C-C800F0383733}"/>
              </a:ext>
            </a:extLst>
          </p:cNvPr>
          <p:cNvPicPr>
            <a:picLocks noChangeAspect="1"/>
          </p:cNvPicPr>
          <p:nvPr/>
        </p:nvPicPr>
        <p:blipFill>
          <a:blip r:embed="rId3"/>
          <a:stretch>
            <a:fillRect/>
          </a:stretch>
        </p:blipFill>
        <p:spPr>
          <a:xfrm>
            <a:off x="2895600" y="2465715"/>
            <a:ext cx="2962275" cy="8858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Sample Mean of Wait Times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the manager at a local automotive shop was observing the time customers spent in their waiting room while their vehicles were being serviced. Using the random sample of four customers’ wait times, calculate the sample mean of the wait times.</a:t>
            </a:r>
            <a:endParaRPr lang="en-US" sz="2800" dirty="0"/>
          </a:p>
          <a:p>
            <a:endParaRPr sz="2800" dirty="0"/>
          </a:p>
          <a:p>
            <a:r>
              <a:rPr sz="2800" dirty="0"/>
              <a:t>Wait times: </a:t>
            </a:r>
            <a:r>
              <a:rPr sz="2800" dirty="0">
                <a:latin typeface="Cambria Math"/>
              </a:rPr>
              <a:t>4</a:t>
            </a:r>
            <a:r>
              <a:rPr sz="2800" dirty="0"/>
              <a:t>, </a:t>
            </a:r>
            <a:r>
              <a:rPr sz="2800" dirty="0">
                <a:latin typeface="Cambria Math"/>
              </a:rPr>
              <a:t>10</a:t>
            </a:r>
            <a:r>
              <a:rPr sz="2800" dirty="0"/>
              <a:t>, </a:t>
            </a:r>
            <a:r>
              <a:rPr sz="2800" dirty="0">
                <a:latin typeface="Cambria Math"/>
              </a:rPr>
              <a:t>7</a:t>
            </a:r>
            <a:r>
              <a:rPr sz="2800" dirty="0"/>
              <a:t>, </a:t>
            </a:r>
            <a:r>
              <a:rPr sz="2800" dirty="0">
                <a:latin typeface="Cambria Math"/>
              </a:rPr>
              <a:t>15</a:t>
            </a:r>
            <a:r>
              <a:rPr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Sample Mean of Wait Times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Note that</a:t>
            </a:r>
            <a:endParaRPr lang="en-US" sz="2800" dirty="0"/>
          </a:p>
          <a:p>
            <a:pPr>
              <a:defRPr sz="2800"/>
            </a:pPr>
            <a:endParaRPr sz="2800" dirty="0"/>
          </a:p>
          <a:p>
            <a:endParaRPr sz="2800" dirty="0"/>
          </a:p>
        </p:txBody>
      </p:sp>
      <p:pic>
        <p:nvPicPr>
          <p:cNvPr id="9" name="Picture 8" descr="x subscript 1 equals 4, x subscript 2 equals 10, x subscript 3 equals 7, x subscript 4 equals 15, and n equals 4.">
            <a:extLst>
              <a:ext uri="{FF2B5EF4-FFF2-40B4-BE49-F238E27FC236}">
                <a16:creationId xmlns:a16="http://schemas.microsoft.com/office/drawing/2014/main" id="{55C304E7-1723-A627-042F-F2EF6EC9E434}"/>
              </a:ext>
            </a:extLst>
          </p:cNvPr>
          <p:cNvPicPr>
            <a:picLocks noChangeAspect="1"/>
          </p:cNvPicPr>
          <p:nvPr/>
        </p:nvPicPr>
        <p:blipFill>
          <a:blip r:embed="rId2"/>
          <a:stretch>
            <a:fillRect/>
          </a:stretch>
        </p:blipFill>
        <p:spPr>
          <a:xfrm>
            <a:off x="1981200" y="1600200"/>
            <a:ext cx="5810250" cy="466725"/>
          </a:xfrm>
          <a:prstGeom prst="rect">
            <a:avLst/>
          </a:prstGeom>
        </p:spPr>
      </p:pic>
      <p:pic>
        <p:nvPicPr>
          <p:cNvPr id="12" name="Picture 11" descr="x bar equals one-fourth times the quantity four plus ten plus seven plus fifteen, equals nine.&#10;That is equal to the summation of x subscript i over n, equals the quantity four plus ten plus seven plus fifteen, over four, equals thirty six over four, equals nine.">
            <a:extLst>
              <a:ext uri="{FF2B5EF4-FFF2-40B4-BE49-F238E27FC236}">
                <a16:creationId xmlns:a16="http://schemas.microsoft.com/office/drawing/2014/main" id="{C4DE161A-86F8-D92D-4FD9-904D1017FE41}"/>
              </a:ext>
            </a:extLst>
          </p:cNvPr>
          <p:cNvPicPr>
            <a:picLocks noChangeAspect="1"/>
          </p:cNvPicPr>
          <p:nvPr/>
        </p:nvPicPr>
        <p:blipFill>
          <a:blip r:embed="rId3"/>
          <a:stretch>
            <a:fillRect/>
          </a:stretch>
        </p:blipFill>
        <p:spPr>
          <a:xfrm>
            <a:off x="1752600" y="2433637"/>
            <a:ext cx="5191125" cy="19907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Deviation</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Given some point </a:t>
            </a:r>
            <a:r>
              <a:rPr lang="en-US" sz="2800" i="1" dirty="0"/>
              <a:t>A</a:t>
            </a:r>
            <a:r>
              <a:rPr sz="2800" dirty="0"/>
              <a:t> and a data point </a:t>
            </a:r>
            <a:r>
              <a:rPr lang="en-US" sz="2800" i="1" dirty="0"/>
              <a:t>x</a:t>
            </a:r>
            <a:r>
              <a:rPr sz="2800" dirty="0"/>
              <a:t>, then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A</a:t>
            </a:r>
            <a:r>
              <a:rPr sz="2800" dirty="0"/>
              <a:t> represents how far </a:t>
            </a:r>
            <a:r>
              <a:rPr lang="en-US" sz="2800" i="1" dirty="0"/>
              <a:t>x</a:t>
            </a:r>
            <a:r>
              <a:rPr sz="2800" dirty="0"/>
              <a:t> </a:t>
            </a:r>
            <a:r>
              <a:rPr sz="2800" b="1" dirty="0"/>
              <a:t>deviates</a:t>
            </a:r>
            <a:r>
              <a:rPr sz="2800" dirty="0"/>
              <a:t> from </a:t>
            </a:r>
            <a:r>
              <a:rPr lang="en-US" sz="2800" i="1" dirty="0"/>
              <a:t>A</a:t>
            </a:r>
            <a:r>
              <a:rPr sz="2800" dirty="0"/>
              <a:t>. This difference is also called a </a:t>
            </a:r>
            <a:r>
              <a:rPr sz="2800" b="1" dirty="0"/>
              <a:t>deviation</a:t>
            </a:r>
            <a:r>
              <a:rPr sz="2800" dirty="0"/>
              <a:t>.</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Outlier</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An </a:t>
            </a:r>
            <a:r>
              <a:rPr sz="2800" b="1" dirty="0"/>
              <a:t>outlier</a:t>
            </a:r>
            <a:r>
              <a:rPr sz="2800" dirty="0"/>
              <a:t> is an extremely large or extremely small data value relative to other data values and can have a dramatic impact on the mean.</a:t>
            </a:r>
          </a:p>
          <a:p>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Resistant</a:t>
            </a:r>
            <a:r>
              <a:rPr lang="en-US" dirty="0"/>
              <a:t> </a:t>
            </a:r>
            <a:r>
              <a:rPr lang="en-IN" dirty="0"/>
              <a:t>Measures</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Statistical measures which are not affected by outliers are said to be </a:t>
            </a:r>
            <a:r>
              <a:rPr sz="2800" b="1" dirty="0"/>
              <a:t>resistant</a:t>
            </a:r>
            <a:r>
              <a:rPr sz="2800" dirty="0"/>
              <a:t>.</a:t>
            </a:r>
          </a:p>
          <a:p>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Weighted Mean</a:t>
            </a:r>
          </a:p>
        </p:txBody>
      </p:sp>
      <p:sp>
        <p:nvSpPr>
          <p:cNvPr id="3" name="Text Placeholder 2"/>
          <p:cNvSpPr>
            <a:spLocks noGrp="1"/>
          </p:cNvSpPr>
          <p:nvPr>
            <p:ph type="body" sz="quarter" idx="10"/>
          </p:nvPr>
        </p:nvSpPr>
        <p:spPr>
          <a:xfrm>
            <a:off x="457200" y="1082078"/>
            <a:ext cx="8229600" cy="2804122"/>
          </a:xfrm>
        </p:spPr>
        <p:txBody>
          <a:bodyPr>
            <a:normAutofit/>
          </a:bodyPr>
          <a:lstStyle/>
          <a:p>
            <a:pPr>
              <a:defRPr sz="2800"/>
            </a:pPr>
            <a:r>
              <a:rPr sz="2800" dirty="0"/>
              <a:t>The </a:t>
            </a:r>
            <a:r>
              <a:rPr sz="2800" b="1" dirty="0"/>
              <a:t>weighted mean</a:t>
            </a:r>
            <a:r>
              <a:rPr sz="2800" dirty="0"/>
              <a:t> of a data set with values </a:t>
            </a:r>
            <a:r>
              <a:rPr lang="en-US" sz="2800" dirty="0"/>
              <a:t>			</a:t>
            </a:r>
            <a:endParaRPr sz="2800" dirty="0"/>
          </a:p>
          <a:p>
            <a:pPr>
              <a:defRPr sz="2800"/>
            </a:pPr>
            <a:endParaRPr lang="en-US" sz="2800" dirty="0"/>
          </a:p>
          <a:p>
            <a:pPr>
              <a:defRPr sz="2800"/>
            </a:pPr>
            <a:endParaRPr lang="en-IN" dirty="0"/>
          </a:p>
          <a:p>
            <a:pPr>
              <a:defRPr sz="2800"/>
            </a:pPr>
            <a:r>
              <a:rPr lang="en-US" sz="2800" dirty="0"/>
              <a:t>	</a:t>
            </a:r>
            <a:endParaRPr sz="2800" dirty="0"/>
          </a:p>
          <a:p>
            <a:endParaRPr sz="2800" dirty="0"/>
          </a:p>
        </p:txBody>
      </p:sp>
      <p:pic>
        <p:nvPicPr>
          <p:cNvPr id="7" name="Picture 6" descr="x subscript 1, x subscript 2, x subscript 3 and so on x subscript n">
            <a:extLst>
              <a:ext uri="{FF2B5EF4-FFF2-40B4-BE49-F238E27FC236}">
                <a16:creationId xmlns:a16="http://schemas.microsoft.com/office/drawing/2014/main" id="{A121382B-5E59-EBC8-8F70-CE83A2C82542}"/>
              </a:ext>
            </a:extLst>
          </p:cNvPr>
          <p:cNvPicPr>
            <a:picLocks noChangeAspect="1"/>
          </p:cNvPicPr>
          <p:nvPr/>
        </p:nvPicPr>
        <p:blipFill>
          <a:blip r:embed="rId2"/>
          <a:stretch>
            <a:fillRect/>
          </a:stretch>
        </p:blipFill>
        <p:spPr>
          <a:xfrm>
            <a:off x="533400" y="1524000"/>
            <a:ext cx="2314575" cy="466725"/>
          </a:xfrm>
          <a:prstGeom prst="rect">
            <a:avLst/>
          </a:prstGeom>
        </p:spPr>
      </p:pic>
      <p:sp>
        <p:nvSpPr>
          <p:cNvPr id="21" name="TextBox 20">
            <a:extLst>
              <a:ext uri="{FF2B5EF4-FFF2-40B4-BE49-F238E27FC236}">
                <a16:creationId xmlns:a16="http://schemas.microsoft.com/office/drawing/2014/main" id="{2D63CEBC-9C02-800D-9C51-D55A94BB3A8A}"/>
              </a:ext>
            </a:extLst>
          </p:cNvPr>
          <p:cNvSpPr txBox="1"/>
          <p:nvPr/>
        </p:nvSpPr>
        <p:spPr>
          <a:xfrm>
            <a:off x="2827217" y="1508185"/>
            <a:ext cx="1981200" cy="523220"/>
          </a:xfrm>
          <a:prstGeom prst="rect">
            <a:avLst/>
          </a:prstGeom>
          <a:noFill/>
        </p:spPr>
        <p:txBody>
          <a:bodyPr wrap="square">
            <a:spAutoFit/>
          </a:bodyPr>
          <a:lstStyle/>
          <a:p>
            <a:r>
              <a:rPr lang="en-IN" sz="2800" dirty="0">
                <a:solidFill>
                  <a:srgbClr val="000000"/>
                </a:solidFill>
              </a:rPr>
              <a:t>is given by</a:t>
            </a:r>
          </a:p>
        </p:txBody>
      </p:sp>
      <p:pic>
        <p:nvPicPr>
          <p:cNvPr id="10" name="Picture 9" descr="x bar equals the fraction with numerator w subscript 1 times x subscript 1 plus w subscript 2 times x subscript 2 plus and so on plus w subscript n times x subscript n, and denominator w subscript 1 plus w subscript 2 plus and so on plus w subscript n, equals the fraction with numerator summation of the product of w subscript i and x subscript i, and denominator summation of w subscript i.">
            <a:extLst>
              <a:ext uri="{FF2B5EF4-FFF2-40B4-BE49-F238E27FC236}">
                <a16:creationId xmlns:a16="http://schemas.microsoft.com/office/drawing/2014/main" id="{2E54623B-55D0-8901-7E35-0A9DD5918820}"/>
              </a:ext>
            </a:extLst>
          </p:cNvPr>
          <p:cNvPicPr>
            <a:picLocks noChangeAspect="1"/>
          </p:cNvPicPr>
          <p:nvPr/>
        </p:nvPicPr>
        <p:blipFill>
          <a:blip r:embed="rId3"/>
          <a:stretch>
            <a:fillRect/>
          </a:stretch>
        </p:blipFill>
        <p:spPr>
          <a:xfrm>
            <a:off x="914400" y="1990725"/>
            <a:ext cx="6600825" cy="1123950"/>
          </a:xfrm>
          <a:prstGeom prst="rect">
            <a:avLst/>
          </a:prstGeom>
        </p:spPr>
      </p:pic>
      <p:sp>
        <p:nvSpPr>
          <p:cNvPr id="23" name="TextBox 22">
            <a:extLst>
              <a:ext uri="{FF2B5EF4-FFF2-40B4-BE49-F238E27FC236}">
                <a16:creationId xmlns:a16="http://schemas.microsoft.com/office/drawing/2014/main" id="{E9DA604B-895B-3DB7-CB22-649C08E0DE78}"/>
              </a:ext>
            </a:extLst>
          </p:cNvPr>
          <p:cNvSpPr txBox="1"/>
          <p:nvPr/>
        </p:nvSpPr>
        <p:spPr>
          <a:xfrm>
            <a:off x="512512" y="3190707"/>
            <a:ext cx="6610610" cy="523220"/>
          </a:xfrm>
          <a:prstGeom prst="rect">
            <a:avLst/>
          </a:prstGeom>
          <a:noFill/>
        </p:spPr>
        <p:txBody>
          <a:bodyPr wrap="square">
            <a:spAutoFit/>
          </a:bodyPr>
          <a:lstStyle/>
          <a:p>
            <a:r>
              <a:rPr lang="en-IN" sz="2800" dirty="0">
                <a:solidFill>
                  <a:srgbClr val="000000"/>
                </a:solidFill>
              </a:rPr>
              <a:t>Where </a:t>
            </a:r>
            <a:r>
              <a:rPr lang="en-US" sz="2800" i="1" dirty="0">
                <a:solidFill>
                  <a:srgbClr val="000000"/>
                </a:solidFill>
                <a:ea typeface="Cambria Math" panose="02040503050406030204" pitchFamily="18" charset="0"/>
              </a:rPr>
              <a:t>w</a:t>
            </a:r>
            <a:r>
              <a:rPr lang="en-US" sz="1050" i="1" dirty="0">
                <a:solidFill>
                  <a:srgbClr val="000000"/>
                </a:solidFill>
                <a:ea typeface="Cambria Math" panose="02040503050406030204" pitchFamily="18" charset="0"/>
              </a:rPr>
              <a:t> </a:t>
            </a:r>
            <a:r>
              <a:rPr lang="en-US" sz="2800" i="1" baseline="-25000" dirty="0" err="1">
                <a:solidFill>
                  <a:srgbClr val="000000"/>
                </a:solidFill>
                <a:ea typeface="Cambria Math" panose="02040503050406030204" pitchFamily="18" charset="0"/>
              </a:rPr>
              <a:t>i</a:t>
            </a:r>
            <a:r>
              <a:rPr lang="en-IN" sz="2800" dirty="0">
                <a:solidFill>
                  <a:srgbClr val="000000"/>
                </a:solidFill>
              </a:rPr>
              <a:t> </a:t>
            </a:r>
            <a:r>
              <a:rPr lang="en-US" sz="2800" dirty="0">
                <a:solidFill>
                  <a:srgbClr val="000000"/>
                </a:solidFill>
              </a:rPr>
              <a:t>is the weight of observation </a:t>
            </a:r>
            <a:r>
              <a:rPr lang="en-US" sz="2800" i="1" dirty="0">
                <a:solidFill>
                  <a:srgbClr val="000000"/>
                </a:solidFill>
                <a:ea typeface="Cambria Math" panose="02040503050406030204" pitchFamily="18" charset="0"/>
              </a:rPr>
              <a:t>x</a:t>
            </a:r>
            <a:r>
              <a:rPr lang="en-US" sz="1050" i="1" dirty="0">
                <a:solidFill>
                  <a:srgbClr val="000000"/>
                </a:solidFill>
                <a:ea typeface="Cambria Math" panose="02040503050406030204" pitchFamily="18" charset="0"/>
              </a:rPr>
              <a:t> </a:t>
            </a:r>
            <a:r>
              <a:rPr lang="en-US" sz="2800" i="1" baseline="-25000" dirty="0" err="1">
                <a:solidFill>
                  <a:srgbClr val="000000"/>
                </a:solidFill>
                <a:ea typeface="Cambria Math" panose="02040503050406030204" pitchFamily="18" charset="0"/>
              </a:rPr>
              <a:t>i</a:t>
            </a:r>
            <a:r>
              <a:rPr lang="en-US" sz="2800" i="1" baseline="-25000" dirty="0">
                <a:solidFill>
                  <a:srgbClr val="000000"/>
                </a:solidFill>
                <a:ea typeface="Cambria Math" panose="02040503050406030204" pitchFamily="18" charset="0"/>
              </a:rPr>
              <a:t> </a:t>
            </a:r>
            <a:r>
              <a:rPr lang="en-IN" sz="280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Introduction</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Frequency distributions, bar charts, pie charts, and histograms can be informative visual tools for examining the big picture when analyzing data. </a:t>
            </a:r>
          </a:p>
          <a:p>
            <a:endParaRPr lang="en-US" dirty="0"/>
          </a:p>
          <a:p>
            <a:r>
              <a:rPr lang="en-US" dirty="0"/>
              <a:t>But suppose we say that one data set is more compact than another. This leads to the question, </a:t>
            </a:r>
            <a:r>
              <a:rPr lang="en-US" i="1" dirty="0"/>
              <a:t>How much more compact is it? </a:t>
            </a:r>
            <a:r>
              <a:rPr lang="en-US" dirty="0"/>
              <a:t>Graphical analysis is ill-equipped to answer that question precisely. </a:t>
            </a:r>
          </a:p>
        </p:txBody>
      </p:sp>
    </p:spTree>
    <p:extLst>
      <p:ext uri="{BB962C8B-B14F-4D97-AF65-F5344CB8AC3E}">
        <p14:creationId xmlns:p14="http://schemas.microsoft.com/office/powerpoint/2010/main" val="3383177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2</a:t>
            </a:r>
            <a:r>
              <a:rPr dirty="0"/>
              <a:t>: Calculating a Weighted Mean of Unemployment Rates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following table consists of the September 2020 unemployment rates and civilian labor force sizes for the Mid-Atlantic states.</a:t>
            </a:r>
            <a:endParaRPr lang="en-US" sz="2800" dirty="0"/>
          </a:p>
          <a:p>
            <a:endParaRPr lang="en-US" dirty="0"/>
          </a:p>
          <a:p>
            <a:r>
              <a:rPr lang="en-US" sz="2800" dirty="0"/>
              <a:t>Using the weighted mean, calculate the average unemployment rate for the Mid-Atlantic states.</a:t>
            </a:r>
          </a:p>
          <a:p>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Weighted Mean of Unemployment Rates</a:t>
            </a:r>
            <a:r>
              <a:rPr lang="en-US" dirty="0"/>
              <a:t>—Slide 2</a:t>
            </a:r>
            <a:endParaRPr dirty="0"/>
          </a:p>
        </p:txBody>
      </p:sp>
      <p:sp>
        <p:nvSpPr>
          <p:cNvPr id="6" name="TextBox 5">
            <a:extLst>
              <a:ext uri="{FF2B5EF4-FFF2-40B4-BE49-F238E27FC236}">
                <a16:creationId xmlns:a16="http://schemas.microsoft.com/office/drawing/2014/main" id="{E37DA88D-5410-000F-1626-960E6A17058E}"/>
              </a:ext>
            </a:extLst>
          </p:cNvPr>
          <p:cNvSpPr txBox="1"/>
          <p:nvPr/>
        </p:nvSpPr>
        <p:spPr>
          <a:xfrm>
            <a:off x="2362200" y="1079277"/>
            <a:ext cx="4572000" cy="369332"/>
          </a:xfrm>
          <a:prstGeom prst="rect">
            <a:avLst/>
          </a:prstGeom>
          <a:noFill/>
        </p:spPr>
        <p:txBody>
          <a:bodyPr wrap="square">
            <a:spAutoFit/>
          </a:bodyPr>
          <a:lstStyle/>
          <a:p>
            <a:pPr algn="ctr">
              <a:defRPr sz="1800" b="1"/>
            </a:pPr>
            <a:r>
              <a:rPr lang="en-IN" dirty="0"/>
              <a:t>Table 4 – Unemployment Rates</a:t>
            </a:r>
          </a:p>
        </p:txBody>
      </p:sp>
      <p:graphicFrame>
        <p:nvGraphicFramePr>
          <p:cNvPr id="3" name="Table Placeholder 2" descr="Table contains 3 columns with the state, the size of the civilian labor force in thousands, and the unemployment rate in percent.&#10;&#10;Delaware: labor force four hundred ninety-five point three thousand, unemployment rate eight point two percent&#10;&#10;Maryland: labor force three thousand sixty-seven point eight thousand, unemployment rate seven point two percent&#10;&#10;New Jersey: labor force four thousand three hundred ninety-four point four thousand, unemployment rate six point seven percent&#10;&#10;New York: labor force nine thousand one hundred thirty-four thousand, unemployment rate nine point seven percent&#10;&#10;Pennsylvania: labor force six thousand three hundred sixty-five point four thousand, unemployment rate eight point one percent&#10;&#10;Virginia: labor force four thousand two hundred seventy-nine point five thousand, unemployment rate six point two percent&#10;&#10;District of Columbia: labor force three hundred ninety-six point eight thousand, unemployment rate eight point seven percent&#10;&#10;West Virginia: labor force seven hundred seventy-three point seven thousand, unemployment rate eight point six percent"/>
          <p:cNvGraphicFramePr>
            <a:graphicFrameLocks noGrp="1"/>
          </p:cNvGraphicFramePr>
          <p:nvPr>
            <p:ph type="tbl" sz="quarter" idx="4294967295"/>
            <p:extLst>
              <p:ext uri="{D42A27DB-BD31-4B8C-83A1-F6EECF244321}">
                <p14:modId xmlns:p14="http://schemas.microsoft.com/office/powerpoint/2010/main" val="2132250438"/>
              </p:ext>
            </p:extLst>
          </p:nvPr>
        </p:nvGraphicFramePr>
        <p:xfrm>
          <a:off x="477078" y="1498600"/>
          <a:ext cx="8229600" cy="360680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err="1"/>
                        <a:t>State</a:t>
                      </a:r>
                      <a:r>
                        <a:rPr lang="en-US" dirty="0" err="1"/>
                        <a:t>x</a:t>
                      </a:r>
                      <a:endParaRPr dirty="0"/>
                    </a:p>
                  </a:txBody>
                  <a:tcPr/>
                </a:tc>
                <a:tc>
                  <a:txBody>
                    <a:bodyPr/>
                    <a:lstStyle/>
                    <a:p>
                      <a:pPr algn="ctr">
                        <a:defRPr sz="1800" b="1"/>
                      </a:pPr>
                      <a:r>
                        <a:rPr dirty="0"/>
                        <a:t>Size of Civilian Labor Force (Thousands)</a:t>
                      </a:r>
                    </a:p>
                  </a:txBody>
                  <a:tcPr/>
                </a:tc>
                <a:tc>
                  <a:txBody>
                    <a:bodyPr/>
                    <a:lstStyle/>
                    <a:p>
                      <a:pPr algn="ctr">
                        <a:defRPr sz="1800" b="1"/>
                      </a:pPr>
                      <a:r>
                        <a:rPr dirty="0"/>
                        <a:t>Unemployment Rate (%)</a:t>
                      </a:r>
                    </a:p>
                  </a:txBody>
                  <a:tcPr/>
                </a:tc>
                <a:extLst>
                  <a:ext uri="{0D108BD9-81ED-4DB2-BD59-A6C34878D82A}">
                    <a16:rowId xmlns:a16="http://schemas.microsoft.com/office/drawing/2014/main" val="10001"/>
                  </a:ext>
                </a:extLst>
              </a:tr>
              <a:tr h="370840">
                <a:tc>
                  <a:txBody>
                    <a:bodyPr/>
                    <a:lstStyle/>
                    <a:p>
                      <a:pPr algn="ctr">
                        <a:defRPr sz="1800" b="1"/>
                      </a:pPr>
                      <a:r>
                        <a:t>Delaware</a:t>
                      </a:r>
                    </a:p>
                  </a:txBody>
                  <a:tcPr/>
                </a:tc>
                <a:tc>
                  <a:txBody>
                    <a:bodyPr/>
                    <a:lstStyle/>
                    <a:p>
                      <a:pPr algn="ctr"/>
                      <a:r>
                        <a:rPr sz="1800"/>
                        <a:t>495.3</a:t>
                      </a:r>
                      <a:endParaRPr sz="1800">
                        <a:latin typeface="Cambria Math"/>
                      </a:endParaRPr>
                    </a:p>
                  </a:txBody>
                  <a:tcPr/>
                </a:tc>
                <a:tc>
                  <a:txBody>
                    <a:bodyPr/>
                    <a:lstStyle/>
                    <a:p>
                      <a:pPr algn="ctr"/>
                      <a:r>
                        <a:rPr sz="1800" dirty="0"/>
                        <a:t>8.2</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Maryland</a:t>
                      </a:r>
                    </a:p>
                  </a:txBody>
                  <a:tcPr/>
                </a:tc>
                <a:tc>
                  <a:txBody>
                    <a:bodyPr/>
                    <a:lstStyle/>
                    <a:p>
                      <a:pPr algn="ctr"/>
                      <a:r>
                        <a:rPr sz="1800"/>
                        <a:t>3067.8</a:t>
                      </a:r>
                      <a:endParaRPr sz="1800">
                        <a:latin typeface="Cambria Math"/>
                      </a:endParaRPr>
                    </a:p>
                  </a:txBody>
                  <a:tcPr/>
                </a:tc>
                <a:tc>
                  <a:txBody>
                    <a:bodyPr/>
                    <a:lstStyle/>
                    <a:p>
                      <a:pPr algn="ctr"/>
                      <a:r>
                        <a:rPr sz="1800"/>
                        <a:t>7.2</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New Jersey</a:t>
                      </a:r>
                    </a:p>
                  </a:txBody>
                  <a:tcPr/>
                </a:tc>
                <a:tc>
                  <a:txBody>
                    <a:bodyPr/>
                    <a:lstStyle/>
                    <a:p>
                      <a:pPr algn="ctr"/>
                      <a:r>
                        <a:rPr sz="1800"/>
                        <a:t>4394.4</a:t>
                      </a:r>
                      <a:endParaRPr sz="1800">
                        <a:latin typeface="Cambria Math"/>
                      </a:endParaRPr>
                    </a:p>
                  </a:txBody>
                  <a:tcPr/>
                </a:tc>
                <a:tc>
                  <a:txBody>
                    <a:bodyPr/>
                    <a:lstStyle/>
                    <a:p>
                      <a:pPr algn="ctr"/>
                      <a:r>
                        <a:rPr sz="1800"/>
                        <a:t>6.7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t>New York</a:t>
                      </a:r>
                    </a:p>
                  </a:txBody>
                  <a:tcPr/>
                </a:tc>
                <a:tc>
                  <a:txBody>
                    <a:bodyPr/>
                    <a:lstStyle/>
                    <a:p>
                      <a:pPr algn="ctr"/>
                      <a:r>
                        <a:rPr sz="1800"/>
                        <a:t>9134.0</a:t>
                      </a:r>
                      <a:endParaRPr sz="1800">
                        <a:latin typeface="Cambria Math"/>
                      </a:endParaRPr>
                    </a:p>
                  </a:txBody>
                  <a:tcPr/>
                </a:tc>
                <a:tc>
                  <a:txBody>
                    <a:bodyPr/>
                    <a:lstStyle/>
                    <a:p>
                      <a:pPr algn="ctr"/>
                      <a:r>
                        <a:rPr sz="1800"/>
                        <a:t>9.7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b="1"/>
                      </a:pPr>
                      <a:r>
                        <a:t>Pennsylvania</a:t>
                      </a:r>
                    </a:p>
                  </a:txBody>
                  <a:tcPr/>
                </a:tc>
                <a:tc>
                  <a:txBody>
                    <a:bodyPr/>
                    <a:lstStyle/>
                    <a:p>
                      <a:pPr algn="ctr"/>
                      <a:r>
                        <a:rPr sz="1800"/>
                        <a:t>6365.4</a:t>
                      </a:r>
                      <a:endParaRPr sz="1800">
                        <a:latin typeface="Cambria Math"/>
                      </a:endParaRPr>
                    </a:p>
                  </a:txBody>
                  <a:tcPr/>
                </a:tc>
                <a:tc>
                  <a:txBody>
                    <a:bodyPr/>
                    <a:lstStyle/>
                    <a:p>
                      <a:pPr algn="ctr"/>
                      <a:r>
                        <a:rPr sz="1800"/>
                        <a:t>8.1</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b="1"/>
                      </a:pPr>
                      <a:r>
                        <a:t>Virginia</a:t>
                      </a:r>
                    </a:p>
                  </a:txBody>
                  <a:tcPr/>
                </a:tc>
                <a:tc>
                  <a:txBody>
                    <a:bodyPr/>
                    <a:lstStyle/>
                    <a:p>
                      <a:pPr algn="ctr"/>
                      <a:r>
                        <a:rPr sz="1800"/>
                        <a:t>4279.5</a:t>
                      </a:r>
                      <a:endParaRPr sz="1800">
                        <a:latin typeface="Cambria Math"/>
                      </a:endParaRPr>
                    </a:p>
                  </a:txBody>
                  <a:tcPr/>
                </a:tc>
                <a:tc>
                  <a:txBody>
                    <a:bodyPr/>
                    <a:lstStyle/>
                    <a:p>
                      <a:pPr algn="ctr"/>
                      <a:r>
                        <a:rPr sz="1800"/>
                        <a:t>6.2</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b="1"/>
                      </a:pPr>
                      <a:r>
                        <a:t>District of Columbia</a:t>
                      </a:r>
                    </a:p>
                  </a:txBody>
                  <a:tcPr/>
                </a:tc>
                <a:tc>
                  <a:txBody>
                    <a:bodyPr/>
                    <a:lstStyle/>
                    <a:p>
                      <a:pPr algn="ctr"/>
                      <a:r>
                        <a:rPr sz="1800"/>
                        <a:t>396.8</a:t>
                      </a:r>
                      <a:endParaRPr sz="1800">
                        <a:latin typeface="Cambria Math"/>
                      </a:endParaRPr>
                    </a:p>
                  </a:txBody>
                  <a:tcPr/>
                </a:tc>
                <a:tc>
                  <a:txBody>
                    <a:bodyPr/>
                    <a:lstStyle/>
                    <a:p>
                      <a:pPr algn="ctr"/>
                      <a:r>
                        <a:rPr sz="1800"/>
                        <a:t>8.7</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b="1"/>
                      </a:pPr>
                      <a:r>
                        <a:t>West Virginia</a:t>
                      </a:r>
                    </a:p>
                  </a:txBody>
                  <a:tcPr/>
                </a:tc>
                <a:tc>
                  <a:txBody>
                    <a:bodyPr/>
                    <a:lstStyle/>
                    <a:p>
                      <a:pPr algn="ctr"/>
                      <a:r>
                        <a:rPr sz="1800"/>
                        <a:t>773.7</a:t>
                      </a:r>
                      <a:endParaRPr sz="1800">
                        <a:latin typeface="Cambria Math"/>
                      </a:endParaRPr>
                    </a:p>
                  </a:txBody>
                  <a:tcPr/>
                </a:tc>
                <a:tc>
                  <a:txBody>
                    <a:bodyPr/>
                    <a:lstStyle/>
                    <a:p>
                      <a:pPr algn="ctr"/>
                      <a:r>
                        <a:rPr sz="1800" dirty="0"/>
                        <a:t>8.6</a:t>
                      </a:r>
                      <a:endParaRPr sz="1800" dirty="0">
                        <a:latin typeface="Cambria Math"/>
                      </a:endParaRPr>
                    </a:p>
                  </a:txBody>
                  <a:tcPr/>
                </a:tc>
                <a:extLst>
                  <a:ext uri="{0D108BD9-81ED-4DB2-BD59-A6C34878D82A}">
                    <a16:rowId xmlns:a16="http://schemas.microsoft.com/office/drawing/2014/main" val="10009"/>
                  </a:ext>
                </a:extLst>
              </a:tr>
            </a:tbl>
          </a:graphicData>
        </a:graphic>
      </p:graphicFrame>
      <p:sp>
        <p:nvSpPr>
          <p:cNvPr id="4" name="Text Placeholder 3">
            <a:extLst>
              <a:ext uri="{FF2B5EF4-FFF2-40B4-BE49-F238E27FC236}">
                <a16:creationId xmlns:a16="http://schemas.microsoft.com/office/drawing/2014/main" id="{0D3FFC61-E244-48A6-9196-2954D417B0C4}"/>
              </a:ext>
            </a:extLst>
          </p:cNvPr>
          <p:cNvSpPr>
            <a:spLocks noGrp="1"/>
          </p:cNvSpPr>
          <p:nvPr>
            <p:ph type="body" sz="quarter" idx="10"/>
          </p:nvPr>
        </p:nvSpPr>
        <p:spPr>
          <a:xfrm>
            <a:off x="457200" y="5158152"/>
            <a:ext cx="8229600" cy="785409"/>
          </a:xfrm>
        </p:spPr>
        <p:txBody>
          <a:bodyPr/>
          <a:lstStyle/>
          <a:p>
            <a:r>
              <a:rPr lang="en-US" sz="1800" dirty="0"/>
              <a:t>Source: U.S. Department of Labor, Bureau of Labor Statistics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Weighted Mean of Unemployment Rates</a:t>
            </a:r>
            <a:r>
              <a:rPr lang="en-US" dirty="0"/>
              <a:t>—Slide 3</a:t>
            </a:r>
            <a:endParaRPr dirty="0"/>
          </a:p>
        </p:txBody>
      </p:sp>
      <p:sp>
        <p:nvSpPr>
          <p:cNvPr id="3" name="Text Placeholder 2"/>
          <p:cNvSpPr>
            <a:spLocks noGrp="1"/>
          </p:cNvSpPr>
          <p:nvPr>
            <p:ph type="body" sz="quarter" idx="10"/>
          </p:nvPr>
        </p:nvSpPr>
        <p:spPr/>
        <p:txBody>
          <a:bodyPr>
            <a:normAutofit/>
          </a:bodyPr>
          <a:lstStyle/>
          <a:p>
            <a:r>
              <a:rPr sz="1800" b="1" dirty="0"/>
              <a:t>Solution</a:t>
            </a:r>
          </a:p>
          <a:p>
            <a:r>
              <a:rPr sz="1800" dirty="0"/>
              <a:t>The average unemployment rate is calculated as follows.</a:t>
            </a:r>
          </a:p>
          <a:p>
            <a:pPr algn="ctr">
              <a:defRPr sz="2800"/>
            </a:pPr>
            <a:endParaRPr lang="en-US" sz="1800" dirty="0"/>
          </a:p>
          <a:p>
            <a:pPr algn="ctr">
              <a:defRPr sz="2800"/>
            </a:pPr>
            <a:endParaRPr sz="1800" dirty="0"/>
          </a:p>
          <a:p>
            <a:endParaRPr lang="en-US" sz="1800" dirty="0"/>
          </a:p>
          <a:p>
            <a:endParaRPr lang="en-US" sz="1800" dirty="0"/>
          </a:p>
          <a:p>
            <a:endParaRPr lang="en-IN" sz="1800" dirty="0"/>
          </a:p>
          <a:p>
            <a:endParaRPr sz="1800" dirty="0"/>
          </a:p>
          <a:p>
            <a:endParaRPr lang="en-US" sz="1800" dirty="0"/>
          </a:p>
          <a:p>
            <a:endParaRPr lang="en-US" sz="1800" dirty="0"/>
          </a:p>
          <a:p>
            <a:endParaRPr sz="1800" dirty="0"/>
          </a:p>
          <a:p>
            <a:pPr>
              <a:defRPr sz="2800"/>
            </a:pPr>
            <a:endParaRPr lang="en-US" sz="1800" dirty="0"/>
          </a:p>
          <a:p>
            <a:pPr>
              <a:defRPr sz="2800"/>
            </a:pPr>
            <a:endParaRPr lang="en-US" sz="1800" dirty="0"/>
          </a:p>
          <a:p>
            <a:pPr>
              <a:defRPr sz="2800"/>
            </a:pPr>
            <a:endParaRPr lang="en-US" sz="1800" dirty="0"/>
          </a:p>
          <a:p>
            <a:pPr>
              <a:defRPr sz="2800"/>
            </a:pPr>
            <a:endParaRPr lang="en-IN" sz="1800" dirty="0"/>
          </a:p>
        </p:txBody>
      </p:sp>
      <p:pic>
        <p:nvPicPr>
          <p:cNvPr id="6" name="Picture 5" descr="x bar equals the fraction with numerator summation of w subscript i times x subscript i and denominator w subscript i.">
            <a:extLst>
              <a:ext uri="{FF2B5EF4-FFF2-40B4-BE49-F238E27FC236}">
                <a16:creationId xmlns:a16="http://schemas.microsoft.com/office/drawing/2014/main" id="{C968A856-F8F9-DEF7-6FDF-191192006DA9}"/>
              </a:ext>
            </a:extLst>
          </p:cNvPr>
          <p:cNvPicPr>
            <a:picLocks noChangeAspect="1"/>
          </p:cNvPicPr>
          <p:nvPr/>
        </p:nvPicPr>
        <p:blipFill>
          <a:blip r:embed="rId2"/>
          <a:stretch>
            <a:fillRect/>
          </a:stretch>
        </p:blipFill>
        <p:spPr>
          <a:xfrm>
            <a:off x="4038600" y="1640071"/>
            <a:ext cx="1224000" cy="768166"/>
          </a:xfrm>
          <a:prstGeom prst="rect">
            <a:avLst/>
          </a:prstGeom>
        </p:spPr>
      </p:pic>
      <p:pic>
        <p:nvPicPr>
          <p:cNvPr id="7" name="Picture 6" descr="Summation of w subscript i times x subscript i equals 495.3 times 8.2 plus 3067.8 times 7.2 plus 4394.4 times 6.7 plus 9134.0 times 9.7 plus 6365.4 times 8.1 plus 4279.5 times 6.2 plus 396.8 times 8.7 plus 773.7 times 8.6 equals 232390.52.">
            <a:extLst>
              <a:ext uri="{FF2B5EF4-FFF2-40B4-BE49-F238E27FC236}">
                <a16:creationId xmlns:a16="http://schemas.microsoft.com/office/drawing/2014/main" id="{DD1842D9-0528-9DEA-F526-55305124249C}"/>
              </a:ext>
            </a:extLst>
          </p:cNvPr>
          <p:cNvPicPr>
            <a:picLocks noChangeAspect="1"/>
          </p:cNvPicPr>
          <p:nvPr/>
        </p:nvPicPr>
        <p:blipFill>
          <a:blip r:embed="rId3"/>
          <a:stretch>
            <a:fillRect/>
          </a:stretch>
        </p:blipFill>
        <p:spPr>
          <a:xfrm>
            <a:off x="699424" y="2430558"/>
            <a:ext cx="7812000" cy="1349263"/>
          </a:xfrm>
          <a:prstGeom prst="rect">
            <a:avLst/>
          </a:prstGeom>
        </p:spPr>
      </p:pic>
      <p:pic>
        <p:nvPicPr>
          <p:cNvPr id="16" name="Picture 15" descr="Summation of w subscript i equals 495.3 plus 3067.8 plus 4394.4 plus 9134.0 plus 6365.4 plus 4279.5 plus 396.8 plus 773.7 equals 28906.9.">
            <a:extLst>
              <a:ext uri="{FF2B5EF4-FFF2-40B4-BE49-F238E27FC236}">
                <a16:creationId xmlns:a16="http://schemas.microsoft.com/office/drawing/2014/main" id="{410B0459-8F37-80CD-41AA-E4D3900A4359}"/>
              </a:ext>
            </a:extLst>
          </p:cNvPr>
          <p:cNvPicPr>
            <a:picLocks noChangeAspect="1"/>
          </p:cNvPicPr>
          <p:nvPr/>
        </p:nvPicPr>
        <p:blipFill>
          <a:blip r:embed="rId4"/>
          <a:stretch>
            <a:fillRect/>
          </a:stretch>
        </p:blipFill>
        <p:spPr>
          <a:xfrm>
            <a:off x="1828800" y="3459897"/>
            <a:ext cx="5004000" cy="1229942"/>
          </a:xfrm>
          <a:prstGeom prst="rect">
            <a:avLst/>
          </a:prstGeom>
        </p:spPr>
      </p:pic>
      <p:pic>
        <p:nvPicPr>
          <p:cNvPr id="9" name="Picture 8" descr="So, x bar equals the fraction with numerator summation of w subscript i times x subscript i and denominator summation of w subscript i, equals the fraction with numerator 232390.52 and denominator 28906.9, approximately equal to 8.04 percent.">
            <a:extLst>
              <a:ext uri="{FF2B5EF4-FFF2-40B4-BE49-F238E27FC236}">
                <a16:creationId xmlns:a16="http://schemas.microsoft.com/office/drawing/2014/main" id="{9964F139-3B89-6494-207F-54CFF368BEA8}"/>
              </a:ext>
            </a:extLst>
          </p:cNvPr>
          <p:cNvPicPr>
            <a:picLocks noChangeAspect="1"/>
          </p:cNvPicPr>
          <p:nvPr/>
        </p:nvPicPr>
        <p:blipFill>
          <a:blip r:embed="rId5"/>
          <a:stretch>
            <a:fillRect/>
          </a:stretch>
        </p:blipFill>
        <p:spPr>
          <a:xfrm>
            <a:off x="2224736" y="4261900"/>
            <a:ext cx="4392000" cy="818698"/>
          </a:xfrm>
          <a:prstGeom prst="rect">
            <a:avLst/>
          </a:prstGeom>
        </p:spPr>
      </p:pic>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3E2A3F62-5316-5B5C-9F40-0BAB60D8D947}"/>
                  </a:ext>
                </a:extLst>
              </p:cNvPr>
              <p:cNvSpPr txBox="1"/>
              <p:nvPr/>
            </p:nvSpPr>
            <p:spPr>
              <a:xfrm>
                <a:off x="491436" y="5096470"/>
                <a:ext cx="8195364" cy="923330"/>
              </a:xfrm>
              <a:prstGeom prst="rect">
                <a:avLst/>
              </a:prstGeom>
              <a:noFill/>
            </p:spPr>
            <p:txBody>
              <a:bodyPr wrap="square">
                <a:spAutoFit/>
              </a:bodyPr>
              <a:lstStyle/>
              <a:p>
                <a:pPr>
                  <a:defRPr sz="2800"/>
                </a:pPr>
                <a:r>
                  <a:rPr lang="en-US" sz="1800" dirty="0"/>
                  <a:t>Thus, the average unemployment rate, calculated by the weighted mean, is </a:t>
                </a:r>
                <a14:m>
                  <m:oMath xmlns:m="http://schemas.openxmlformats.org/officeDocument/2006/math">
                    <m:r>
                      <a:rPr lang="en-US" sz="1800">
                        <a:latin typeface="Cambria Math" panose="02040503050406030204" pitchFamily="18" charset="0"/>
                      </a:rPr>
                      <m:t>8</m:t>
                    </m:r>
                    <m:r>
                      <a:rPr lang="en-US" sz="1800">
                        <a:latin typeface="Cambria Math" panose="02040503050406030204" pitchFamily="18" charset="0"/>
                      </a:rPr>
                      <m:t>.</m:t>
                    </m:r>
                    <m:r>
                      <a:rPr lang="en-US" sz="1800">
                        <a:latin typeface="Cambria Math" panose="02040503050406030204" pitchFamily="18" charset="0"/>
                      </a:rPr>
                      <m:t>04</m:t>
                    </m:r>
                    <m:r>
                      <a:rPr lang="en-US" sz="1800">
                        <a:latin typeface="Cambria Math" panose="02040503050406030204" pitchFamily="18" charset="0"/>
                      </a:rPr>
                      <m:t>%</m:t>
                    </m:r>
                  </m:oMath>
                </a14:m>
                <a:r>
                  <a:rPr lang="en-US" sz="1800" dirty="0"/>
                  <a:t>. It is appropriate to use the weighted mean to calculate the average unemployment rate since the size of the civilian labor force (the weight) is different for each state.</a:t>
                </a:r>
              </a:p>
            </p:txBody>
          </p:sp>
        </mc:Choice>
        <mc:Fallback xmlns="">
          <p:sp>
            <p:nvSpPr>
              <p:cNvPr id="19" name="TextBox 18">
                <a:extLst>
                  <a:ext uri="{FF2B5EF4-FFF2-40B4-BE49-F238E27FC236}">
                    <a16:creationId xmlns:a16="http://schemas.microsoft.com/office/drawing/2014/main" id="{3E2A3F62-5316-5B5C-9F40-0BAB60D8D947}"/>
                  </a:ext>
                </a:extLst>
              </p:cNvPr>
              <p:cNvSpPr txBox="1">
                <a:spLocks noRot="1" noChangeAspect="1" noMove="1" noResize="1" noEditPoints="1" noAdjustHandles="1" noChangeArrowheads="1" noChangeShapeType="1" noTextEdit="1"/>
              </p:cNvSpPr>
              <p:nvPr/>
            </p:nvSpPr>
            <p:spPr>
              <a:xfrm>
                <a:off x="491436" y="5096470"/>
                <a:ext cx="8195364" cy="923330"/>
              </a:xfrm>
              <a:prstGeom prst="rect">
                <a:avLst/>
              </a:prstGeom>
              <a:blipFill>
                <a:blip r:embed="rId6"/>
                <a:stretch>
                  <a:fillRect l="-670" t="-3289" r="-298" b="-9211"/>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Trimmed Mean</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The </a:t>
            </a:r>
            <a:r>
              <a:rPr sz="2800" b="1" dirty="0"/>
              <a:t>trimmed mean</a:t>
            </a:r>
            <a:r>
              <a:rPr sz="2800" dirty="0"/>
              <a:t> is a modification of the arithmetic mean which ignores an equal percentage of the highest and lowest data values in calculating the mean.</a:t>
            </a:r>
          </a:p>
          <a:p>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a Trimmed Mean for Admission Applications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that the following sample size of </a:t>
            </a:r>
            <a:r>
              <a:rPr sz="2800" dirty="0">
                <a:latin typeface="Cambria Math"/>
              </a:rPr>
              <a:t>10</a:t>
            </a:r>
            <a:r>
              <a:rPr sz="2800" dirty="0"/>
              <a:t> represents the number of applications for admission from local high schools within </a:t>
            </a:r>
            <a:r>
              <a:rPr sz="2800" dirty="0">
                <a:latin typeface="Cambria Math"/>
              </a:rPr>
              <a:t>50</a:t>
            </a:r>
            <a:r>
              <a:rPr sz="2800" dirty="0"/>
              <a:t> miles of State University.</a:t>
            </a:r>
            <a:endParaRPr lang="en-US" sz="2800" dirty="0"/>
          </a:p>
          <a:p>
            <a:endParaRPr sz="2800" dirty="0"/>
          </a:p>
          <a:p>
            <a:pPr algn="ctr"/>
            <a:r>
              <a:rPr sz="2800" dirty="0">
                <a:latin typeface="Cambria Math"/>
              </a:rPr>
              <a:t>1</a:t>
            </a:r>
            <a:r>
              <a:rPr lang="en-US" sz="2800" dirty="0">
                <a:latin typeface="Cambria Math"/>
              </a:rPr>
              <a:t>6</a:t>
            </a:r>
            <a:r>
              <a:rPr sz="2800" dirty="0"/>
              <a:t>, </a:t>
            </a:r>
            <a:r>
              <a:rPr lang="en-US" sz="2800" dirty="0">
                <a:latin typeface="Cambria Math"/>
              </a:rPr>
              <a:t>18</a:t>
            </a:r>
            <a:r>
              <a:rPr sz="2800" dirty="0"/>
              <a:t>, </a:t>
            </a:r>
            <a:r>
              <a:rPr sz="2800" dirty="0">
                <a:latin typeface="Cambria Math"/>
              </a:rPr>
              <a:t>2</a:t>
            </a:r>
            <a:r>
              <a:rPr lang="en-US" sz="2800" dirty="0">
                <a:latin typeface="Cambria Math"/>
              </a:rPr>
              <a:t>0</a:t>
            </a:r>
            <a:r>
              <a:rPr sz="2800" dirty="0"/>
              <a:t>, </a:t>
            </a:r>
            <a:r>
              <a:rPr lang="en-US" sz="2800" dirty="0">
                <a:latin typeface="Cambria Math"/>
              </a:rPr>
              <a:t>2</a:t>
            </a:r>
            <a:r>
              <a:rPr sz="2800" dirty="0">
                <a:latin typeface="Cambria Math"/>
              </a:rPr>
              <a:t>1</a:t>
            </a:r>
            <a:r>
              <a:rPr sz="2800" dirty="0"/>
              <a:t>, </a:t>
            </a:r>
            <a:r>
              <a:rPr lang="en-US" sz="2800" dirty="0">
                <a:latin typeface="Cambria Math"/>
              </a:rPr>
              <a:t>23</a:t>
            </a:r>
            <a:r>
              <a:rPr sz="2800" dirty="0"/>
              <a:t>, </a:t>
            </a:r>
            <a:r>
              <a:rPr lang="en-US" sz="2800" dirty="0">
                <a:latin typeface="Cambria Math"/>
              </a:rPr>
              <a:t>23</a:t>
            </a:r>
            <a:r>
              <a:rPr sz="2800" dirty="0"/>
              <a:t>, </a:t>
            </a:r>
            <a:r>
              <a:rPr lang="en-US" sz="2800" dirty="0">
                <a:latin typeface="Cambria Math"/>
              </a:rPr>
              <a:t>24</a:t>
            </a:r>
            <a:r>
              <a:rPr sz="2800" dirty="0"/>
              <a:t>, </a:t>
            </a:r>
            <a:r>
              <a:rPr lang="en-US" sz="2800" dirty="0">
                <a:latin typeface="Cambria Math"/>
              </a:rPr>
              <a:t>32</a:t>
            </a:r>
            <a:r>
              <a:rPr sz="2800" dirty="0"/>
              <a:t>, </a:t>
            </a:r>
            <a:r>
              <a:rPr lang="en-US" sz="2800" dirty="0">
                <a:latin typeface="Cambria Math"/>
              </a:rPr>
              <a:t>36</a:t>
            </a:r>
            <a:r>
              <a:rPr sz="2800" dirty="0"/>
              <a:t>, </a:t>
            </a:r>
            <a:r>
              <a:rPr lang="en-US" sz="2800" dirty="0">
                <a:latin typeface="Cambria Math"/>
              </a:rPr>
              <a:t>42</a:t>
            </a:r>
          </a:p>
          <a:p>
            <a:pPr algn="ctr"/>
            <a:r>
              <a:rPr lang="en-US" dirty="0">
                <a:latin typeface="Cambria Math"/>
              </a:rPr>
              <a:t>mean = 25.5</a:t>
            </a:r>
            <a:endParaRPr lang="en-US" sz="2800" dirty="0">
              <a:latin typeface="Cambria Math"/>
            </a:endParaRPr>
          </a:p>
          <a:p>
            <a:pPr algn="ctr"/>
            <a:endParaRPr sz="2800" dirty="0">
              <a:latin typeface="Cambria Math"/>
            </a:endParaRPr>
          </a:p>
          <a:p>
            <a:pPr>
              <a:defRPr sz="2800"/>
            </a:pPr>
            <a:r>
              <a:rPr sz="2800" dirty="0"/>
              <a:t>Find the </a:t>
            </a:r>
            <a:r>
              <a:rPr lang="en-US" sz="2800" dirty="0"/>
              <a:t>10%</a:t>
            </a:r>
            <a:r>
              <a:rPr sz="2800" dirty="0"/>
              <a:t> trimmed mean.</a:t>
            </a:r>
          </a:p>
        </p:txBody>
      </p:sp>
      <p:sp>
        <p:nvSpPr>
          <p:cNvPr id="4" name="Rectangle 1">
            <a:extLst>
              <a:ext uri="{FF2B5EF4-FFF2-40B4-BE49-F238E27FC236}">
                <a16:creationId xmlns:a16="http://schemas.microsoft.com/office/drawing/2014/main" id="{291677C4-D8B5-7366-2CFB-C261EBBDE5B4}"/>
              </a:ext>
            </a:extLst>
          </p:cNvPr>
          <p:cNvSpPr>
            <a:spLocks noChangeArrowheads="1"/>
          </p:cNvSpPr>
          <p:nvPr/>
        </p:nvSpPr>
        <p:spPr bwMode="auto">
          <a:xfrm>
            <a:off x="0" y="-284693"/>
            <a:ext cx="4814138"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16</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16 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18</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18 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20</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20 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21</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21 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23</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23 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23</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23 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24</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24 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32</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32 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36</a:t>
            </a:r>
            <a:r>
              <a:rPr kumimoji="0" lang="en-US" altLang="en-US" sz="1200" b="0" i="0" u="none" strike="noStrike" cap="none" normalizeH="0" baseline="0" dirty="0">
                <a:ln>
                  <a:noFill/>
                </a:ln>
                <a:solidFill>
                  <a:srgbClr val="4D4D4D"/>
                </a:solidFill>
                <a:effectLst/>
                <a:latin typeface="Times New Roman" panose="02020603050405020304" pitchFamily="18" charset="0"/>
                <a:cs typeface="Times New Roman" panose="02020603050405020304" pitchFamily="18" charset="0"/>
              </a:rPr>
              <a:t>36 </a:t>
            </a:r>
            <a:r>
              <a:rPr kumimoji="0" lang="en-US" altLang="en-US" sz="1300" b="0" i="0" u="none" strike="noStrike" cap="none" normalizeH="0" baseline="0" dirty="0">
                <a:ln>
                  <a:noFill/>
                </a:ln>
                <a:solidFill>
                  <a:srgbClr val="4D4D4D"/>
                </a:solidFill>
                <a:effectLst/>
                <a:latin typeface="Cambria Math" panose="02040503050406030204" pitchFamily="18" charset="0"/>
                <a:cs typeface="Times New Roman" panose="02020603050405020304" pitchFamily="18" charset="0"/>
              </a:rPr>
              <a:t>42</a:t>
            </a:r>
            <a:br>
              <a:rPr kumimoji="0" lang="en-US" altLang="en-US" sz="6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Calculating a Trimmed Mean for Admission Applications</a:t>
            </a:r>
            <a:r>
              <a:rPr lang="en-US" dirty="0"/>
              <a:t>—Slide 2</a:t>
            </a:r>
            <a:endParaRPr dirty="0"/>
          </a:p>
        </p:txBody>
      </p:sp>
      <p:sp>
        <p:nvSpPr>
          <p:cNvPr id="3" name="Text Placeholder 2"/>
          <p:cNvSpPr>
            <a:spLocks noGrp="1"/>
          </p:cNvSpPr>
          <p:nvPr>
            <p:ph type="body" sz="quarter" idx="10"/>
          </p:nvPr>
        </p:nvSpPr>
        <p:spPr/>
        <p:txBody>
          <a:bodyPr>
            <a:normAutofit/>
          </a:bodyPr>
          <a:lstStyle/>
          <a:p>
            <a:r>
              <a:rPr sz="2000" b="1" dirty="0"/>
              <a:t>Solution</a:t>
            </a:r>
          </a:p>
          <a:p>
            <a:pPr>
              <a:defRPr sz="2800"/>
            </a:pPr>
            <a:r>
              <a:rPr sz="2000" dirty="0"/>
              <a:t>Since there are </a:t>
            </a:r>
            <a:r>
              <a:rPr sz="2000" dirty="0">
                <a:latin typeface="Cambria Math"/>
              </a:rPr>
              <a:t>10</a:t>
            </a:r>
            <a:r>
              <a:rPr sz="2000" dirty="0"/>
              <a:t> observations, removing the highest </a:t>
            </a:r>
            <a:r>
              <a:rPr lang="en-US" sz="2000" dirty="0"/>
              <a:t>10%</a:t>
            </a:r>
            <a:r>
              <a:rPr sz="2000" dirty="0"/>
              <a:t> and the lowest </a:t>
            </a:r>
            <a:r>
              <a:rPr lang="en-US" sz="2000" dirty="0"/>
              <a:t>10%</a:t>
            </a:r>
            <a:r>
              <a:rPr sz="2000" dirty="0"/>
              <a:t> means removing only one observation from each end of the data.</a:t>
            </a:r>
          </a:p>
          <a:p>
            <a:r>
              <a:rPr sz="2000" dirty="0"/>
              <a:t>That is,</a:t>
            </a:r>
          </a:p>
          <a:p>
            <a:pPr>
              <a:defRPr sz="2800"/>
            </a:pPr>
            <a:endParaRPr lang="en-US" sz="2000" dirty="0"/>
          </a:p>
          <a:p>
            <a:pPr>
              <a:defRPr sz="2800"/>
            </a:pPr>
            <a:endParaRPr sz="2000" dirty="0"/>
          </a:p>
          <a:p>
            <a:pPr>
              <a:defRPr sz="2800"/>
            </a:pPr>
            <a:endParaRPr lang="en-US" sz="2000" dirty="0"/>
          </a:p>
          <a:p>
            <a:pPr>
              <a:defRPr sz="2800"/>
            </a:pPr>
            <a:endParaRPr lang="en-US" sz="2000" dirty="0"/>
          </a:p>
          <a:p>
            <a:pPr>
              <a:defRPr sz="2800"/>
            </a:pPr>
            <a:endParaRPr lang="en-US" sz="2000" dirty="0"/>
          </a:p>
        </p:txBody>
      </p:sp>
      <p:pic>
        <p:nvPicPr>
          <p:cNvPr id="15" name="Picture 14" descr="Ten percent of ten equals zero point one times ten equals one.">
            <a:extLst>
              <a:ext uri="{FF2B5EF4-FFF2-40B4-BE49-F238E27FC236}">
                <a16:creationId xmlns:a16="http://schemas.microsoft.com/office/drawing/2014/main" id="{26305747-59E1-848E-4E7F-3FEEFEE8DB74}"/>
              </a:ext>
            </a:extLst>
          </p:cNvPr>
          <p:cNvPicPr>
            <a:picLocks noChangeAspect="1"/>
          </p:cNvPicPr>
          <p:nvPr/>
        </p:nvPicPr>
        <p:blipFill>
          <a:blip r:embed="rId2"/>
          <a:stretch>
            <a:fillRect/>
          </a:stretch>
        </p:blipFill>
        <p:spPr>
          <a:xfrm>
            <a:off x="3219450" y="2362200"/>
            <a:ext cx="2705100" cy="361950"/>
          </a:xfrm>
          <a:prstGeom prst="rect">
            <a:avLst/>
          </a:prstGeom>
        </p:spPr>
      </p:pic>
      <p:sp>
        <p:nvSpPr>
          <p:cNvPr id="17" name="TextBox 16">
            <a:extLst>
              <a:ext uri="{FF2B5EF4-FFF2-40B4-BE49-F238E27FC236}">
                <a16:creationId xmlns:a16="http://schemas.microsoft.com/office/drawing/2014/main" id="{BE445A68-420D-26FB-D4ED-6B7E9EA4A0CC}"/>
              </a:ext>
            </a:extLst>
          </p:cNvPr>
          <p:cNvSpPr txBox="1"/>
          <p:nvPr/>
        </p:nvSpPr>
        <p:spPr>
          <a:xfrm>
            <a:off x="457200" y="2791361"/>
            <a:ext cx="8229600" cy="1015663"/>
          </a:xfrm>
          <a:prstGeom prst="rect">
            <a:avLst/>
          </a:prstGeom>
          <a:noFill/>
        </p:spPr>
        <p:txBody>
          <a:bodyPr wrap="square">
            <a:spAutoFit/>
          </a:bodyPr>
          <a:lstStyle/>
          <a:p>
            <a:pPr>
              <a:defRPr sz="2800"/>
            </a:pPr>
            <a:r>
              <a:rPr lang="en-US" sz="2000" dirty="0"/>
              <a:t>Note that the data are already sorted. If the mean is calculated without including the values of </a:t>
            </a:r>
            <a:r>
              <a:rPr lang="en-US" sz="2000" dirty="0">
                <a:latin typeface="Cambria Math"/>
              </a:rPr>
              <a:t>16</a:t>
            </a:r>
            <a:r>
              <a:rPr lang="en-US" sz="2000" dirty="0"/>
              <a:t> and </a:t>
            </a:r>
            <a:r>
              <a:rPr lang="en-US" sz="2000" dirty="0">
                <a:latin typeface="Cambria Math"/>
              </a:rPr>
              <a:t>42</a:t>
            </a:r>
            <a:r>
              <a:rPr lang="en-US" sz="2000" dirty="0"/>
              <a:t>, the resulting measure is called the 10% trimmed mean.</a:t>
            </a:r>
          </a:p>
        </p:txBody>
      </p:sp>
      <p:pic>
        <p:nvPicPr>
          <p:cNvPr id="5" name="Picture 4" descr="Values 16, 18, 20, 21, 23, 23, 24, 32, 36, and 42. The smallest value 16 and the largest value 42 are crossed out.">
            <a:extLst>
              <a:ext uri="{FF2B5EF4-FFF2-40B4-BE49-F238E27FC236}">
                <a16:creationId xmlns:a16="http://schemas.microsoft.com/office/drawing/2014/main" id="{9B72009E-44F3-0320-359E-4CB4E13845F4}"/>
              </a:ext>
            </a:extLst>
          </p:cNvPr>
          <p:cNvPicPr>
            <a:picLocks noChangeAspect="1"/>
          </p:cNvPicPr>
          <p:nvPr/>
        </p:nvPicPr>
        <p:blipFill>
          <a:blip r:embed="rId3"/>
          <a:stretch>
            <a:fillRect/>
          </a:stretch>
        </p:blipFill>
        <p:spPr>
          <a:xfrm>
            <a:off x="2209800" y="3681344"/>
            <a:ext cx="5004000" cy="404612"/>
          </a:xfrm>
          <a:prstGeom prst="rect">
            <a:avLst/>
          </a:prstGeom>
        </p:spPr>
      </p:pic>
      <p:pic>
        <p:nvPicPr>
          <p:cNvPr id="16" name="Picture 15" descr="10% trimmed mean equals the fraction with numerator 18 plus 20 plus 21 plus 23 plus 23 plus 24 plus 32 plus 36 and denominator 8, which equals the fraction 197 divided by 8, which equals 24.625.">
            <a:extLst>
              <a:ext uri="{FF2B5EF4-FFF2-40B4-BE49-F238E27FC236}">
                <a16:creationId xmlns:a16="http://schemas.microsoft.com/office/drawing/2014/main" id="{45957295-465A-6536-86BE-45E923101E97}"/>
              </a:ext>
            </a:extLst>
          </p:cNvPr>
          <p:cNvPicPr>
            <a:picLocks noChangeAspect="1"/>
          </p:cNvPicPr>
          <p:nvPr/>
        </p:nvPicPr>
        <p:blipFill>
          <a:blip r:embed="rId4"/>
          <a:stretch>
            <a:fillRect/>
          </a:stretch>
        </p:blipFill>
        <p:spPr>
          <a:xfrm>
            <a:off x="607800" y="4283096"/>
            <a:ext cx="8208000" cy="687455"/>
          </a:xfrm>
          <a:prstGeom prst="rect">
            <a:avLst/>
          </a:prstGeom>
        </p:spPr>
      </p:pic>
      <p:sp>
        <p:nvSpPr>
          <p:cNvPr id="10" name="TextBox 9">
            <a:extLst>
              <a:ext uri="{FF2B5EF4-FFF2-40B4-BE49-F238E27FC236}">
                <a16:creationId xmlns:a16="http://schemas.microsoft.com/office/drawing/2014/main" id="{556EA8AC-A9E3-9072-56E9-3B2A3F34AEBF}"/>
              </a:ext>
            </a:extLst>
          </p:cNvPr>
          <p:cNvSpPr txBox="1"/>
          <p:nvPr/>
        </p:nvSpPr>
        <p:spPr>
          <a:xfrm>
            <a:off x="457200" y="4953000"/>
            <a:ext cx="8229600" cy="1015663"/>
          </a:xfrm>
          <a:prstGeom prst="rect">
            <a:avLst/>
          </a:prstGeom>
          <a:noFill/>
        </p:spPr>
        <p:txBody>
          <a:bodyPr wrap="square">
            <a:spAutoFit/>
          </a:bodyPr>
          <a:lstStyle/>
          <a:p>
            <a:pPr>
              <a:defRPr sz="2800"/>
            </a:pPr>
            <a:r>
              <a:rPr lang="en-US" sz="2000" dirty="0"/>
              <a:t>If there had been </a:t>
            </a:r>
            <a:r>
              <a:rPr lang="en-US" sz="2000" dirty="0">
                <a:latin typeface="Cambria Math"/>
              </a:rPr>
              <a:t>100</a:t>
            </a:r>
            <a:r>
              <a:rPr lang="en-US" sz="2000" dirty="0"/>
              <a:t> observations, the largest 10% and the smallest 10% (a total of </a:t>
            </a:r>
            <a:r>
              <a:rPr lang="en-US" sz="2000" dirty="0">
                <a:latin typeface="Cambria Math"/>
              </a:rPr>
              <a:t>20</a:t>
            </a:r>
            <a:r>
              <a:rPr lang="en-US" sz="2000" dirty="0"/>
              <a:t> data values) would have been removed before the mean was calculated.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Median</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The </a:t>
            </a:r>
            <a:r>
              <a:rPr sz="2800" b="1" dirty="0"/>
              <a:t>median</a:t>
            </a:r>
            <a:r>
              <a:rPr sz="2800" dirty="0"/>
              <a:t> of a set of observations is the data value in the middle of an ordered array. The same number of data values is on either side of the median value.</a:t>
            </a:r>
          </a:p>
          <a:p>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the Median Number of Calls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that the data below represent a random sample of the number of 911 calls to a police station over the past </a:t>
            </a:r>
            <a:r>
              <a:rPr sz="2800" dirty="0">
                <a:latin typeface="Cambria Math"/>
              </a:rPr>
              <a:t>30</a:t>
            </a:r>
            <a:r>
              <a:rPr sz="2800" dirty="0"/>
              <a:t> days. Given the following eleven observations, find the median.</a:t>
            </a:r>
            <a:endParaRPr lang="en-US" sz="2800" dirty="0"/>
          </a:p>
          <a:p>
            <a:endParaRPr sz="2800" dirty="0"/>
          </a:p>
          <a:p>
            <a:pPr algn="ctr"/>
            <a:r>
              <a:rPr sz="2800" dirty="0">
                <a:latin typeface="Cambria Math"/>
              </a:rPr>
              <a:t>2</a:t>
            </a:r>
            <a:r>
              <a:rPr sz="2800" dirty="0"/>
              <a:t>, </a:t>
            </a:r>
            <a:r>
              <a:rPr sz="2800" dirty="0">
                <a:latin typeface="Cambria Math"/>
              </a:rPr>
              <a:t>4</a:t>
            </a:r>
            <a:r>
              <a:rPr sz="2800" dirty="0"/>
              <a:t>, </a:t>
            </a:r>
            <a:r>
              <a:rPr sz="2800" dirty="0">
                <a:latin typeface="Cambria Math"/>
              </a:rPr>
              <a:t>0</a:t>
            </a:r>
            <a:r>
              <a:rPr sz="2800" dirty="0"/>
              <a:t>, </a:t>
            </a:r>
            <a:r>
              <a:rPr sz="2800" dirty="0">
                <a:latin typeface="Cambria Math"/>
              </a:rPr>
              <a:t>3</a:t>
            </a:r>
            <a:r>
              <a:rPr sz="2800" dirty="0"/>
              <a:t>, </a:t>
            </a:r>
            <a:r>
              <a:rPr sz="2800" dirty="0">
                <a:latin typeface="Cambria Math"/>
              </a:rPr>
              <a:t>0</a:t>
            </a:r>
            <a:r>
              <a:rPr sz="2800" dirty="0"/>
              <a:t>, </a:t>
            </a:r>
            <a:r>
              <a:rPr sz="2800" dirty="0">
                <a:latin typeface="Cambria Math"/>
              </a:rPr>
              <a:t>1</a:t>
            </a:r>
            <a:r>
              <a:rPr sz="2800" dirty="0"/>
              <a:t>, </a:t>
            </a:r>
            <a:r>
              <a:rPr sz="2800" dirty="0">
                <a:latin typeface="Cambria Math"/>
              </a:rPr>
              <a:t>8</a:t>
            </a:r>
            <a:r>
              <a:rPr sz="2800" dirty="0"/>
              <a:t>, </a:t>
            </a:r>
            <a:r>
              <a:rPr sz="2800" dirty="0">
                <a:latin typeface="Cambria Math"/>
              </a:rPr>
              <a:t>5</a:t>
            </a:r>
            <a:r>
              <a:rPr sz="2800" dirty="0"/>
              <a:t>, </a:t>
            </a:r>
            <a:r>
              <a:rPr sz="2800" dirty="0">
                <a:latin typeface="Cambria Math"/>
              </a:rPr>
              <a:t>1</a:t>
            </a:r>
            <a:r>
              <a:rPr sz="2800" dirty="0"/>
              <a:t>, </a:t>
            </a:r>
            <a:r>
              <a:rPr sz="2800" dirty="0">
                <a:latin typeface="Cambria Math"/>
              </a:rPr>
              <a:t>5</a:t>
            </a:r>
            <a:r>
              <a:rPr sz="2800" dirty="0"/>
              <a:t>, </a:t>
            </a:r>
            <a:r>
              <a:rPr sz="2800" dirty="0">
                <a:latin typeface="Cambria Math"/>
              </a:rPr>
              <a:t>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the Median Number of Calls</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r>
              <a:rPr lang="en-US" sz="2600" dirty="0"/>
              <a:t>First, the data set must be ordered.</a:t>
            </a:r>
          </a:p>
          <a:p>
            <a:pPr algn="ctr"/>
            <a:r>
              <a:rPr lang="en-US" sz="2600" dirty="0">
                <a:latin typeface="Cambria Math"/>
              </a:rPr>
              <a:t>0</a:t>
            </a:r>
            <a:r>
              <a:rPr lang="en-US" sz="2600" dirty="0"/>
              <a:t>, </a:t>
            </a:r>
            <a:r>
              <a:rPr lang="en-US" sz="2600" dirty="0">
                <a:latin typeface="Cambria Math"/>
              </a:rPr>
              <a:t>0</a:t>
            </a:r>
            <a:r>
              <a:rPr lang="en-US" sz="2600" dirty="0"/>
              <a:t>, </a:t>
            </a:r>
            <a:r>
              <a:rPr lang="en-US" sz="2600" dirty="0">
                <a:latin typeface="Cambria Math"/>
              </a:rPr>
              <a:t>1</a:t>
            </a:r>
            <a:r>
              <a:rPr lang="en-US" sz="2600" dirty="0"/>
              <a:t>, </a:t>
            </a:r>
            <a:r>
              <a:rPr lang="en-US" sz="2600" dirty="0">
                <a:latin typeface="Cambria Math"/>
              </a:rPr>
              <a:t>1</a:t>
            </a:r>
            <a:r>
              <a:rPr lang="en-US" sz="2600" dirty="0"/>
              <a:t>, </a:t>
            </a:r>
            <a:r>
              <a:rPr lang="en-US" sz="2600" dirty="0">
                <a:latin typeface="Cambria Math"/>
              </a:rPr>
              <a:t>2</a:t>
            </a:r>
            <a:r>
              <a:rPr lang="en-US" sz="2600" dirty="0"/>
              <a:t>, </a:t>
            </a:r>
            <a:r>
              <a:rPr lang="en-US" sz="2600" dirty="0">
                <a:latin typeface="Cambria Math"/>
              </a:rPr>
              <a:t>3</a:t>
            </a:r>
            <a:r>
              <a:rPr lang="en-US" sz="2600" dirty="0"/>
              <a:t>, </a:t>
            </a:r>
            <a:r>
              <a:rPr lang="en-US" sz="2600" dirty="0">
                <a:latin typeface="Cambria Math"/>
              </a:rPr>
              <a:t>4</a:t>
            </a:r>
            <a:r>
              <a:rPr lang="en-US" sz="2600" dirty="0"/>
              <a:t>, </a:t>
            </a:r>
            <a:r>
              <a:rPr lang="en-US" sz="2600" dirty="0">
                <a:latin typeface="Cambria Math"/>
              </a:rPr>
              <a:t>5</a:t>
            </a:r>
            <a:r>
              <a:rPr lang="en-US" sz="2600" dirty="0"/>
              <a:t>, </a:t>
            </a:r>
            <a:r>
              <a:rPr lang="en-US" sz="2600" dirty="0">
                <a:latin typeface="Cambria Math"/>
              </a:rPr>
              <a:t>5</a:t>
            </a:r>
            <a:r>
              <a:rPr lang="en-US" sz="2600" dirty="0"/>
              <a:t>, </a:t>
            </a:r>
            <a:r>
              <a:rPr lang="en-US" sz="2600" dirty="0">
                <a:latin typeface="Cambria Math"/>
              </a:rPr>
              <a:t>8</a:t>
            </a:r>
            <a:r>
              <a:rPr lang="en-US" sz="2600" dirty="0"/>
              <a:t>, </a:t>
            </a:r>
            <a:r>
              <a:rPr lang="en-US" sz="2600" dirty="0">
                <a:latin typeface="Cambria Math"/>
              </a:rPr>
              <a:t>9</a:t>
            </a:r>
          </a:p>
          <a:p>
            <a:pPr>
              <a:defRPr sz="2800"/>
            </a:pPr>
            <a:r>
              <a:rPr lang="en-US" sz="2600" dirty="0"/>
              <a:t>The number of observations, </a:t>
            </a:r>
            <a:r>
              <a:rPr lang="en-US" sz="2600" i="1" dirty="0"/>
              <a:t>n</a:t>
            </a:r>
            <a:r>
              <a:rPr lang="en-US" sz="2600" dirty="0"/>
              <a:t> = 11.</a:t>
            </a:r>
          </a:p>
          <a:p>
            <a:pPr>
              <a:defRPr sz="2800"/>
            </a:pPr>
            <a:r>
              <a:rPr lang="en-US" sz="2600" dirty="0"/>
              <a:t>Next, calculate the median location, 	</a:t>
            </a:r>
          </a:p>
          <a:p>
            <a:pPr>
              <a:defRPr sz="2800"/>
            </a:pPr>
            <a:endParaRPr lang="en-US" sz="2600" dirty="0"/>
          </a:p>
          <a:p>
            <a:pPr>
              <a:defRPr sz="2800"/>
            </a:pPr>
            <a:endParaRPr lang="en-US" sz="2600" dirty="0"/>
          </a:p>
        </p:txBody>
      </p:sp>
      <p:pic>
        <p:nvPicPr>
          <p:cNvPr id="6" name="Picture 5" descr="L of m equals the fraction with numerator n plus one and denominator two, equals the fraction with numerator eleven plus one and denominator two, equals six.">
            <a:extLst>
              <a:ext uri="{FF2B5EF4-FFF2-40B4-BE49-F238E27FC236}">
                <a16:creationId xmlns:a16="http://schemas.microsoft.com/office/drawing/2014/main" id="{20B240D3-3B73-0534-6F3F-F08B76FE7B76}"/>
              </a:ext>
            </a:extLst>
          </p:cNvPr>
          <p:cNvPicPr>
            <a:picLocks noChangeAspect="1"/>
          </p:cNvPicPr>
          <p:nvPr/>
        </p:nvPicPr>
        <p:blipFill>
          <a:blip r:embed="rId2"/>
          <a:stretch>
            <a:fillRect/>
          </a:stretch>
        </p:blipFill>
        <p:spPr>
          <a:xfrm>
            <a:off x="2438400" y="3494129"/>
            <a:ext cx="3143250" cy="781050"/>
          </a:xfrm>
          <a:prstGeom prst="rect">
            <a:avLst/>
          </a:prstGeom>
        </p:spPr>
      </p:pic>
      <p:sp>
        <p:nvSpPr>
          <p:cNvPr id="11" name="TextBox 10">
            <a:extLst>
              <a:ext uri="{FF2B5EF4-FFF2-40B4-BE49-F238E27FC236}">
                <a16:creationId xmlns:a16="http://schemas.microsoft.com/office/drawing/2014/main" id="{85BA9FA6-2162-7618-C5CA-D915B3AB1B54}"/>
              </a:ext>
            </a:extLst>
          </p:cNvPr>
          <p:cNvSpPr txBox="1"/>
          <p:nvPr/>
        </p:nvSpPr>
        <p:spPr>
          <a:xfrm>
            <a:off x="381000" y="4305398"/>
            <a:ext cx="8305800" cy="954107"/>
          </a:xfrm>
          <a:prstGeom prst="rect">
            <a:avLst/>
          </a:prstGeom>
          <a:noFill/>
        </p:spPr>
        <p:txBody>
          <a:bodyPr wrap="square">
            <a:spAutoFit/>
          </a:bodyPr>
          <a:lstStyle/>
          <a:p>
            <a:pPr>
              <a:defRPr sz="2800"/>
            </a:pPr>
            <a:r>
              <a:rPr lang="en-US" sz="2800" dirty="0"/>
              <a:t>Therefore, the median is the 6</a:t>
            </a:r>
            <a:r>
              <a:rPr lang="en-US" sz="2800" baseline="30000" dirty="0"/>
              <a:t>th</a:t>
            </a:r>
            <a:r>
              <a:rPr lang="en-US" sz="2800" dirty="0"/>
              <a:t> ordered observation, which is </a:t>
            </a:r>
            <a:r>
              <a:rPr lang="en-US" sz="2800" dirty="0">
                <a:latin typeface="Cambria Math"/>
              </a:rPr>
              <a:t>3</a:t>
            </a:r>
            <a:r>
              <a:rPr lang="en-US" sz="2800" dirty="0"/>
              <a:t>.</a:t>
            </a:r>
          </a:p>
        </p:txBody>
      </p:sp>
      <p:pic>
        <p:nvPicPr>
          <p:cNvPr id="9" name="Picture 8" descr="Zero, zero, one, one, two, three is highlighted, four, five, five, eight, nine.&#10;&#10;There are five data values before the number three, and five data values after it.">
            <a:extLst>
              <a:ext uri="{FF2B5EF4-FFF2-40B4-BE49-F238E27FC236}">
                <a16:creationId xmlns:a16="http://schemas.microsoft.com/office/drawing/2014/main" id="{9B06C761-8D74-A137-398C-431674905008}"/>
              </a:ext>
            </a:extLst>
          </p:cNvPr>
          <p:cNvPicPr>
            <a:picLocks noChangeAspect="1"/>
          </p:cNvPicPr>
          <p:nvPr/>
        </p:nvPicPr>
        <p:blipFill>
          <a:blip r:embed="rId3"/>
          <a:stretch>
            <a:fillRect/>
          </a:stretch>
        </p:blipFill>
        <p:spPr>
          <a:xfrm>
            <a:off x="2667000" y="5085763"/>
            <a:ext cx="3943350" cy="74295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the Median Test Score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Consider the following ten test scores on an aptitude test for a marketing position.</a:t>
            </a:r>
            <a:endParaRPr lang="en-US" sz="2800" dirty="0"/>
          </a:p>
          <a:p>
            <a:endParaRPr sz="2800" dirty="0"/>
          </a:p>
          <a:p>
            <a:pPr algn="ctr"/>
            <a:r>
              <a:rPr sz="2800" dirty="0">
                <a:latin typeface="Cambria Math"/>
              </a:rPr>
              <a:t>65</a:t>
            </a:r>
            <a:r>
              <a:rPr sz="2800" dirty="0"/>
              <a:t>, </a:t>
            </a:r>
            <a:r>
              <a:rPr sz="2800" dirty="0">
                <a:latin typeface="Cambria Math"/>
              </a:rPr>
              <a:t>98</a:t>
            </a:r>
            <a:r>
              <a:rPr sz="2800" dirty="0"/>
              <a:t>, </a:t>
            </a:r>
            <a:r>
              <a:rPr sz="2800" dirty="0">
                <a:latin typeface="Cambria Math"/>
              </a:rPr>
              <a:t>76</a:t>
            </a:r>
            <a:r>
              <a:rPr sz="2800" dirty="0"/>
              <a:t>, </a:t>
            </a:r>
            <a:r>
              <a:rPr sz="2800" dirty="0">
                <a:latin typeface="Cambria Math"/>
              </a:rPr>
              <a:t>83</a:t>
            </a:r>
            <a:r>
              <a:rPr sz="2800" dirty="0"/>
              <a:t>, </a:t>
            </a:r>
            <a:r>
              <a:rPr sz="2800" dirty="0">
                <a:latin typeface="Cambria Math"/>
              </a:rPr>
              <a:t>94</a:t>
            </a:r>
            <a:r>
              <a:rPr sz="2800" dirty="0"/>
              <a:t>, </a:t>
            </a:r>
            <a:r>
              <a:rPr sz="2800" dirty="0">
                <a:latin typeface="Cambria Math"/>
              </a:rPr>
              <a:t>79</a:t>
            </a:r>
            <a:r>
              <a:rPr sz="2800" dirty="0"/>
              <a:t>, </a:t>
            </a:r>
            <a:r>
              <a:rPr sz="2800" dirty="0">
                <a:latin typeface="Cambria Math"/>
              </a:rPr>
              <a:t>88</a:t>
            </a:r>
            <a:r>
              <a:rPr sz="2800" dirty="0"/>
              <a:t>, </a:t>
            </a:r>
            <a:r>
              <a:rPr sz="2800" dirty="0">
                <a:latin typeface="Cambria Math"/>
              </a:rPr>
              <a:t>72</a:t>
            </a:r>
            <a:r>
              <a:rPr sz="2800" dirty="0"/>
              <a:t>, </a:t>
            </a:r>
            <a:r>
              <a:rPr sz="2800" dirty="0">
                <a:latin typeface="Cambria Math"/>
              </a:rPr>
              <a:t>90</a:t>
            </a:r>
            <a:r>
              <a:rPr sz="2800" dirty="0"/>
              <a:t>, </a:t>
            </a:r>
            <a:r>
              <a:rPr sz="2800" dirty="0">
                <a:latin typeface="Cambria Math"/>
              </a:rPr>
              <a:t>85</a:t>
            </a:r>
            <a:endParaRPr lang="en-US" sz="2800" dirty="0">
              <a:latin typeface="Cambria Math"/>
            </a:endParaRPr>
          </a:p>
          <a:p>
            <a:pPr algn="ctr"/>
            <a:endParaRPr sz="2800" dirty="0">
              <a:latin typeface="Cambria Math"/>
            </a:endParaRPr>
          </a:p>
          <a:p>
            <a:r>
              <a:rPr sz="2800" dirty="0"/>
              <a:t>Find the median.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Introduction</a:t>
            </a:r>
            <a:r>
              <a:rPr lang="en-US" dirty="0"/>
              <a:t>—Slide 2</a:t>
            </a:r>
            <a:endParaRPr dirty="0"/>
          </a:p>
        </p:txBody>
      </p:sp>
      <p:pic>
        <p:nvPicPr>
          <p:cNvPr id="5" name="Picture 4" descr="Figure titled Doctor's Office Waiting Times.&#10;The horizontal axis of the histogram is titled Waiting Time (Minutes) and has a scale that ranges from 4 to 36 in increments of 4. The vertical axis is titled Frequency and has a scale ranging from 0 to 15 in increments of 3.The frequencies of the bars of the histogram in order from left to right are 6, 6, 9, 5, 13, 7, 3, and 1.">
            <a:extLst>
              <a:ext uri="{FF2B5EF4-FFF2-40B4-BE49-F238E27FC236}">
                <a16:creationId xmlns:a16="http://schemas.microsoft.com/office/drawing/2014/main" id="{9FC7119A-7FD0-40F4-A626-0FBE5FBE9CA5}"/>
              </a:ext>
            </a:extLst>
          </p:cNvPr>
          <p:cNvPicPr>
            <a:picLocks noChangeAspect="1"/>
          </p:cNvPicPr>
          <p:nvPr/>
        </p:nvPicPr>
        <p:blipFill>
          <a:blip r:embed="rId2"/>
          <a:srcRect b="6748"/>
          <a:stretch>
            <a:fillRect/>
          </a:stretch>
        </p:blipFill>
        <p:spPr>
          <a:xfrm>
            <a:off x="1447800" y="1447799"/>
            <a:ext cx="5486400" cy="3886201"/>
          </a:xfrm>
          <a:prstGeom prst="rect">
            <a:avLst/>
          </a:prstGeom>
        </p:spPr>
      </p:pic>
      <p:sp>
        <p:nvSpPr>
          <p:cNvPr id="3" name="TextBox 2">
            <a:extLst>
              <a:ext uri="{FF2B5EF4-FFF2-40B4-BE49-F238E27FC236}">
                <a16:creationId xmlns:a16="http://schemas.microsoft.com/office/drawing/2014/main" id="{0E949D9C-7D7C-F2C7-E9E5-CDB8CB5B806A}"/>
              </a:ext>
            </a:extLst>
          </p:cNvPr>
          <p:cNvSpPr txBox="1"/>
          <p:nvPr/>
        </p:nvSpPr>
        <p:spPr>
          <a:xfrm>
            <a:off x="3390900" y="5352692"/>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3251741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the Median Test Score</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pPr>
              <a:defRPr sz="2800"/>
            </a:pPr>
            <a:r>
              <a:rPr lang="en-US" sz="2600" dirty="0"/>
              <a:t>The number of observations, </a:t>
            </a:r>
            <a:r>
              <a:rPr lang="en-US" sz="2600" i="1" dirty="0"/>
              <a:t>n</a:t>
            </a:r>
            <a:r>
              <a:rPr lang="en-US" sz="2600" dirty="0"/>
              <a:t> = 10.</a:t>
            </a:r>
          </a:p>
          <a:p>
            <a:pPr>
              <a:defRPr sz="2800"/>
            </a:pPr>
            <a:r>
              <a:rPr lang="en-US" sz="2600" dirty="0"/>
              <a:t>The median location, </a:t>
            </a:r>
            <a:endParaRPr lang="ar-AE" sz="2600" dirty="0"/>
          </a:p>
          <a:p>
            <a:pPr>
              <a:defRPr sz="2800"/>
            </a:pPr>
            <a:endParaRPr lang="en-US" sz="2600" dirty="0"/>
          </a:p>
          <a:p>
            <a:pPr>
              <a:defRPr sz="2800"/>
            </a:pPr>
            <a:endParaRPr lang="en-US" sz="2600" dirty="0"/>
          </a:p>
          <a:p>
            <a:pPr>
              <a:defRPr sz="2800"/>
            </a:pPr>
            <a:r>
              <a:rPr lang="en-US" sz="2600" dirty="0"/>
              <a:t>			</a:t>
            </a:r>
          </a:p>
          <a:p>
            <a:pPr algn="ctr">
              <a:defRPr sz="2800"/>
            </a:pPr>
            <a:endParaRPr lang="en-US" sz="2600" dirty="0"/>
          </a:p>
          <a:p>
            <a:pPr algn="ctr">
              <a:defRPr sz="2800"/>
            </a:pPr>
            <a:endParaRPr lang="ar-AE" sz="2600" dirty="0"/>
          </a:p>
          <a:p>
            <a:pPr algn="ctr">
              <a:defRPr sz="2800"/>
            </a:pPr>
            <a:endParaRPr sz="2600" dirty="0"/>
          </a:p>
        </p:txBody>
      </p:sp>
      <p:pic>
        <p:nvPicPr>
          <p:cNvPr id="26" name="Picture 25" descr="L of m equals the fraction with numerator ten plus one and denominator two, equals the fraction eleven over two, equals five point five.">
            <a:extLst>
              <a:ext uri="{FF2B5EF4-FFF2-40B4-BE49-F238E27FC236}">
                <a16:creationId xmlns:a16="http://schemas.microsoft.com/office/drawing/2014/main" id="{165B1E53-9038-FB87-0694-849164ADDB06}"/>
              </a:ext>
            </a:extLst>
          </p:cNvPr>
          <p:cNvPicPr>
            <a:picLocks noChangeAspect="1"/>
          </p:cNvPicPr>
          <p:nvPr/>
        </p:nvPicPr>
        <p:blipFill>
          <a:blip r:embed="rId2"/>
          <a:stretch>
            <a:fillRect/>
          </a:stretch>
        </p:blipFill>
        <p:spPr>
          <a:xfrm>
            <a:off x="3419475" y="1877455"/>
            <a:ext cx="2857500" cy="723900"/>
          </a:xfrm>
          <a:prstGeom prst="rect">
            <a:avLst/>
          </a:prstGeom>
        </p:spPr>
      </p:pic>
      <p:sp>
        <p:nvSpPr>
          <p:cNvPr id="28" name="TextBox 27">
            <a:extLst>
              <a:ext uri="{FF2B5EF4-FFF2-40B4-BE49-F238E27FC236}">
                <a16:creationId xmlns:a16="http://schemas.microsoft.com/office/drawing/2014/main" id="{2550C1EB-0AFD-7CDA-5ED1-E57A9A253B5B}"/>
              </a:ext>
            </a:extLst>
          </p:cNvPr>
          <p:cNvSpPr txBox="1"/>
          <p:nvPr/>
        </p:nvSpPr>
        <p:spPr>
          <a:xfrm>
            <a:off x="458816" y="2514600"/>
            <a:ext cx="8227983" cy="1292662"/>
          </a:xfrm>
          <a:prstGeom prst="rect">
            <a:avLst/>
          </a:prstGeom>
          <a:noFill/>
        </p:spPr>
        <p:txBody>
          <a:bodyPr wrap="square">
            <a:spAutoFit/>
          </a:bodyPr>
          <a:lstStyle/>
          <a:p>
            <a:r>
              <a:rPr lang="en-US" sz="2600" dirty="0"/>
              <a:t>If there is an even number of observations, average the two center values in the ordered array. The median is the average of the</a:t>
            </a:r>
            <a:endParaRPr lang="en-IN" sz="2600" dirty="0"/>
          </a:p>
        </p:txBody>
      </p:sp>
      <p:pic>
        <p:nvPicPr>
          <p:cNvPr id="19" name="Picture 18" descr="Ten divided by two equals fifth.">
            <a:extLst>
              <a:ext uri="{FF2B5EF4-FFF2-40B4-BE49-F238E27FC236}">
                <a16:creationId xmlns:a16="http://schemas.microsoft.com/office/drawing/2014/main" id="{05FC96EF-17C4-56EC-33F9-9B9D78842E58}"/>
              </a:ext>
            </a:extLst>
          </p:cNvPr>
          <p:cNvPicPr>
            <a:picLocks noChangeAspect="1"/>
          </p:cNvPicPr>
          <p:nvPr/>
        </p:nvPicPr>
        <p:blipFill>
          <a:blip r:embed="rId3"/>
          <a:stretch>
            <a:fillRect/>
          </a:stretch>
        </p:blipFill>
        <p:spPr>
          <a:xfrm>
            <a:off x="2590800" y="3241178"/>
            <a:ext cx="942975" cy="723900"/>
          </a:xfrm>
          <a:prstGeom prst="rect">
            <a:avLst/>
          </a:prstGeom>
        </p:spPr>
      </p:pic>
      <p:sp>
        <p:nvSpPr>
          <p:cNvPr id="30" name="TextBox 29">
            <a:extLst>
              <a:ext uri="{FF2B5EF4-FFF2-40B4-BE49-F238E27FC236}">
                <a16:creationId xmlns:a16="http://schemas.microsoft.com/office/drawing/2014/main" id="{3FA53388-080C-6C2C-D023-381C2D387A8C}"/>
              </a:ext>
            </a:extLst>
          </p:cNvPr>
          <p:cNvSpPr txBox="1"/>
          <p:nvPr/>
        </p:nvSpPr>
        <p:spPr>
          <a:xfrm>
            <a:off x="3476627" y="3330446"/>
            <a:ext cx="4267200" cy="492443"/>
          </a:xfrm>
          <a:prstGeom prst="rect">
            <a:avLst/>
          </a:prstGeom>
          <a:noFill/>
        </p:spPr>
        <p:txBody>
          <a:bodyPr wrap="square">
            <a:spAutoFit/>
          </a:bodyPr>
          <a:lstStyle/>
          <a:p>
            <a:r>
              <a:rPr lang="en-US" sz="2600" dirty="0"/>
              <a:t>and 6</a:t>
            </a:r>
            <a:r>
              <a:rPr lang="en-US" sz="2600" baseline="30000" dirty="0"/>
              <a:t>th</a:t>
            </a:r>
            <a:r>
              <a:rPr lang="en-US" sz="2600" dirty="0"/>
              <a:t> ordered observations.</a:t>
            </a:r>
            <a:endParaRPr lang="en-IN" sz="2600" dirty="0"/>
          </a:p>
        </p:txBody>
      </p:sp>
      <p:sp>
        <p:nvSpPr>
          <p:cNvPr id="32" name="TextBox 31">
            <a:extLst>
              <a:ext uri="{FF2B5EF4-FFF2-40B4-BE49-F238E27FC236}">
                <a16:creationId xmlns:a16="http://schemas.microsoft.com/office/drawing/2014/main" id="{1A98920B-73F7-A3A4-4F59-C8A436053CF0}"/>
              </a:ext>
            </a:extLst>
          </p:cNvPr>
          <p:cNvSpPr txBox="1"/>
          <p:nvPr/>
        </p:nvSpPr>
        <p:spPr>
          <a:xfrm>
            <a:off x="457200" y="3850211"/>
            <a:ext cx="5334000" cy="492443"/>
          </a:xfrm>
          <a:prstGeom prst="rect">
            <a:avLst/>
          </a:prstGeom>
          <a:noFill/>
        </p:spPr>
        <p:txBody>
          <a:bodyPr wrap="square">
            <a:spAutoFit/>
          </a:bodyPr>
          <a:lstStyle/>
          <a:p>
            <a:pPr>
              <a:defRPr sz="2800"/>
            </a:pPr>
            <a:r>
              <a:rPr lang="en-US" sz="2600" dirty="0"/>
              <a:t>Thus, we find the median as follows.</a:t>
            </a:r>
          </a:p>
        </p:txBody>
      </p:sp>
      <p:pic>
        <p:nvPicPr>
          <p:cNvPr id="13" name="Picture 12" descr="Sixty five, seventy two, seventy six, seventy nine,  eighty three, eighty five, eighty eight, ninety, ninety four, ninety eight.&#10;&#10;There are four data values before the two middle values, and four data values after. &#10;&#10;The two middle values, eighty-three and eighty-five, are highlighted.">
            <a:extLst>
              <a:ext uri="{FF2B5EF4-FFF2-40B4-BE49-F238E27FC236}">
                <a16:creationId xmlns:a16="http://schemas.microsoft.com/office/drawing/2014/main" id="{7FDDC2D5-9C6A-ED10-7B98-8328D43C5FCD}"/>
              </a:ext>
            </a:extLst>
          </p:cNvPr>
          <p:cNvPicPr>
            <a:picLocks noChangeAspect="1"/>
          </p:cNvPicPr>
          <p:nvPr/>
        </p:nvPicPr>
        <p:blipFill>
          <a:blip r:embed="rId4"/>
          <a:stretch>
            <a:fillRect/>
          </a:stretch>
        </p:blipFill>
        <p:spPr>
          <a:xfrm>
            <a:off x="2257425" y="4419600"/>
            <a:ext cx="4629150" cy="685800"/>
          </a:xfrm>
          <a:prstGeom prst="rect">
            <a:avLst/>
          </a:prstGeom>
        </p:spPr>
      </p:pic>
      <p:pic>
        <p:nvPicPr>
          <p:cNvPr id="22" name="Picture 21" descr="The fraction with numerator eighty five plus eighty three and denominator two equals eighty four, the median.">
            <a:extLst>
              <a:ext uri="{FF2B5EF4-FFF2-40B4-BE49-F238E27FC236}">
                <a16:creationId xmlns:a16="http://schemas.microsoft.com/office/drawing/2014/main" id="{BA0E2555-6CF3-EC63-BAD1-62BBC9BB88A5}"/>
              </a:ext>
            </a:extLst>
          </p:cNvPr>
          <p:cNvPicPr>
            <a:picLocks noChangeAspect="1"/>
          </p:cNvPicPr>
          <p:nvPr/>
        </p:nvPicPr>
        <p:blipFill>
          <a:blip r:embed="rId5"/>
          <a:stretch>
            <a:fillRect/>
          </a:stretch>
        </p:blipFill>
        <p:spPr>
          <a:xfrm>
            <a:off x="2867025" y="5238750"/>
            <a:ext cx="3409950" cy="7810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the Median and Trimmed Mean of Product Returns</a:t>
            </a:r>
            <a:r>
              <a:rPr lang="en-US" dirty="0"/>
              <a:t>—Slide 1</a:t>
            </a:r>
            <a:endParaRPr dirty="0"/>
          </a:p>
        </p:txBody>
      </p:sp>
      <p:sp>
        <p:nvSpPr>
          <p:cNvPr id="3" name="Text Placeholder 2"/>
          <p:cNvSpPr>
            <a:spLocks noGrp="1"/>
          </p:cNvSpPr>
          <p:nvPr>
            <p:ph type="body" sz="quarter" idx="10"/>
          </p:nvPr>
        </p:nvSpPr>
        <p:spPr/>
        <p:txBody>
          <a:bodyPr>
            <a:normAutofit/>
          </a:bodyPr>
          <a:lstStyle/>
          <a:p>
            <a:pPr marL="358775" indent="-358775">
              <a:defRPr sz="2800"/>
            </a:pPr>
            <a:r>
              <a:rPr lang="en-US" sz="2700" dirty="0"/>
              <a:t>a.	​Consider the following data which represent a random sample of the number of product returns each month for the last </a:t>
            </a:r>
            <a:r>
              <a:rPr lang="en-US" sz="2700" dirty="0">
                <a:latin typeface="Cambria Math"/>
              </a:rPr>
              <a:t>10</a:t>
            </a:r>
            <a:r>
              <a:rPr lang="en-US" sz="2700" dirty="0"/>
              <a:t> months from March to December.</a:t>
            </a:r>
          </a:p>
          <a:p>
            <a:pPr algn="ctr"/>
            <a:r>
              <a:rPr lang="en-US" sz="2700" dirty="0"/>
              <a:t>​</a:t>
            </a:r>
            <a:r>
              <a:rPr lang="en-US" sz="2700" dirty="0">
                <a:latin typeface="Cambria Math"/>
              </a:rPr>
              <a:t>16</a:t>
            </a:r>
            <a:r>
              <a:rPr lang="en-US" sz="2700" dirty="0"/>
              <a:t>, </a:t>
            </a:r>
            <a:r>
              <a:rPr lang="en-US" sz="2700" dirty="0">
                <a:latin typeface="Cambria Math"/>
              </a:rPr>
              <a:t>18</a:t>
            </a:r>
            <a:r>
              <a:rPr lang="en-US" sz="2700" dirty="0"/>
              <a:t>, </a:t>
            </a:r>
            <a:r>
              <a:rPr lang="en-US" sz="2700" dirty="0">
                <a:latin typeface="Cambria Math"/>
              </a:rPr>
              <a:t>20</a:t>
            </a:r>
            <a:r>
              <a:rPr lang="en-US" sz="2700" dirty="0"/>
              <a:t>, </a:t>
            </a:r>
            <a:r>
              <a:rPr lang="en-US" sz="2700" dirty="0">
                <a:latin typeface="Cambria Math"/>
              </a:rPr>
              <a:t>21</a:t>
            </a:r>
            <a:r>
              <a:rPr lang="en-US" sz="2700" dirty="0"/>
              <a:t>, </a:t>
            </a:r>
            <a:r>
              <a:rPr lang="en-US" sz="2700" dirty="0">
                <a:latin typeface="Cambria Math"/>
              </a:rPr>
              <a:t>23</a:t>
            </a:r>
            <a:r>
              <a:rPr lang="en-US" sz="2700" dirty="0"/>
              <a:t>, </a:t>
            </a:r>
            <a:r>
              <a:rPr lang="en-US" sz="2700" dirty="0">
                <a:latin typeface="Cambria Math"/>
              </a:rPr>
              <a:t>23</a:t>
            </a:r>
            <a:r>
              <a:rPr lang="en-US" sz="2700" dirty="0"/>
              <a:t>, </a:t>
            </a:r>
            <a:r>
              <a:rPr lang="en-US" sz="2700" dirty="0">
                <a:latin typeface="Cambria Math"/>
              </a:rPr>
              <a:t>24</a:t>
            </a:r>
            <a:r>
              <a:rPr lang="en-US" sz="2700" dirty="0"/>
              <a:t>, </a:t>
            </a:r>
            <a:r>
              <a:rPr lang="en-US" sz="2700" dirty="0">
                <a:latin typeface="Cambria Math"/>
              </a:rPr>
              <a:t>32</a:t>
            </a:r>
            <a:r>
              <a:rPr lang="en-US" sz="2700" dirty="0"/>
              <a:t>, </a:t>
            </a:r>
            <a:r>
              <a:rPr lang="en-US" sz="2700" dirty="0">
                <a:latin typeface="Cambria Math"/>
              </a:rPr>
              <a:t>36</a:t>
            </a:r>
            <a:r>
              <a:rPr lang="en-US" sz="2700" dirty="0"/>
              <a:t>, </a:t>
            </a:r>
            <a:r>
              <a:rPr lang="en-US" sz="2700" dirty="0">
                <a:latin typeface="Cambria Math"/>
              </a:rPr>
              <a:t>42</a:t>
            </a:r>
          </a:p>
          <a:p>
            <a:pPr algn="ctr">
              <a:defRPr sz="2800"/>
            </a:pPr>
            <a:r>
              <a:rPr lang="en-US" sz="2700" dirty="0"/>
              <a:t>​mean = 25.5</a:t>
            </a:r>
          </a:p>
          <a:p>
            <a:pPr>
              <a:defRPr sz="2800"/>
            </a:pPr>
            <a:r>
              <a:rPr lang="en-US" sz="2700" dirty="0"/>
              <a:t>​Find the median and 10% trimmed mean.</a:t>
            </a:r>
          </a:p>
          <a:p>
            <a:r>
              <a:rPr lang="en-US" sz="2700" dirty="0"/>
              <a:t>​</a:t>
            </a:r>
            <a:r>
              <a:rPr lang="en-US" sz="2700" b="1" dirty="0"/>
              <a:t>Solution</a:t>
            </a:r>
          </a:p>
          <a:p>
            <a:r>
              <a:rPr lang="en-US" sz="2700" dirty="0"/>
              <a:t>​First, find the median.</a:t>
            </a:r>
          </a:p>
          <a:p>
            <a:pPr>
              <a:defRPr sz="2800"/>
            </a:pPr>
            <a:r>
              <a:rPr lang="en-US" sz="2700" dirty="0"/>
              <a:t>​The number of observations, </a:t>
            </a:r>
            <a:r>
              <a:rPr lang="en-US" sz="2700" i="1" dirty="0"/>
              <a:t>n</a:t>
            </a:r>
            <a:r>
              <a:rPr lang="en-US" sz="2700" dirty="0"/>
              <a:t> = 10.</a:t>
            </a:r>
          </a:p>
          <a:p>
            <a:pPr>
              <a:defRPr sz="2800"/>
            </a:pPr>
            <a:r>
              <a:rPr lang="en-US" sz="2700" dirty="0"/>
              <a:t>​The median location, </a:t>
            </a:r>
            <a:endParaRPr lang="ar-AE" sz="2700" dirty="0"/>
          </a:p>
        </p:txBody>
      </p:sp>
      <p:pic>
        <p:nvPicPr>
          <p:cNvPr id="9" name="Picture 8" descr="L of m equals the fraction with numerator ten plus one and denominator two, equals the fraction eleven over two, equals five point five.">
            <a:extLst>
              <a:ext uri="{FF2B5EF4-FFF2-40B4-BE49-F238E27FC236}">
                <a16:creationId xmlns:a16="http://schemas.microsoft.com/office/drawing/2014/main" id="{E536EA8C-36A1-64DF-3A24-9AC120A20E13}"/>
              </a:ext>
            </a:extLst>
          </p:cNvPr>
          <p:cNvPicPr>
            <a:picLocks noChangeAspect="1"/>
          </p:cNvPicPr>
          <p:nvPr/>
        </p:nvPicPr>
        <p:blipFill>
          <a:blip r:embed="rId2"/>
          <a:stretch>
            <a:fillRect/>
          </a:stretch>
        </p:blipFill>
        <p:spPr>
          <a:xfrm>
            <a:off x="3581400" y="5181600"/>
            <a:ext cx="3168000" cy="82699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ED707-78EB-3713-6E22-A8588C9565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A4AFD-EDA3-5436-6AF0-E5D80C2CB92F}"/>
              </a:ext>
            </a:extLst>
          </p:cNvPr>
          <p:cNvSpPr>
            <a:spLocks noGrp="1"/>
          </p:cNvSpPr>
          <p:nvPr>
            <p:ph type="title"/>
          </p:nvPr>
        </p:nvSpPr>
        <p:spPr/>
        <p:txBody>
          <a:bodyPr>
            <a:normAutofit/>
          </a:bodyPr>
          <a:lstStyle/>
          <a:p>
            <a:r>
              <a:rPr dirty="0"/>
              <a:t>Example 6: Calculating the Median and Trimmed Mean of Product Returns</a:t>
            </a:r>
            <a:r>
              <a:rPr lang="en-US" dirty="0"/>
              <a:t>—Slide 2</a:t>
            </a:r>
            <a:endParaRPr dirty="0"/>
          </a:p>
        </p:txBody>
      </p:sp>
      <p:sp>
        <p:nvSpPr>
          <p:cNvPr id="3" name="Text Placeholder 2">
            <a:extLst>
              <a:ext uri="{FF2B5EF4-FFF2-40B4-BE49-F238E27FC236}">
                <a16:creationId xmlns:a16="http://schemas.microsoft.com/office/drawing/2014/main" id="{B634AFBA-553F-7C55-C138-43400EC6D8CD}"/>
              </a:ext>
            </a:extLst>
          </p:cNvPr>
          <p:cNvSpPr>
            <a:spLocks noGrp="1"/>
          </p:cNvSpPr>
          <p:nvPr>
            <p:ph type="body" sz="quarter" idx="10"/>
          </p:nvPr>
        </p:nvSpPr>
        <p:spPr/>
        <p:txBody>
          <a:bodyPr>
            <a:normAutofit/>
          </a:bodyPr>
          <a:lstStyle/>
          <a:p>
            <a:pPr>
              <a:defRPr sz="2800"/>
            </a:pPr>
            <a:endParaRPr lang="en-US" sz="2800" dirty="0"/>
          </a:p>
          <a:p>
            <a:pPr>
              <a:defRPr sz="2800"/>
            </a:pPr>
            <a:r>
              <a:rPr lang="en-US" dirty="0"/>
              <a:t>				</a:t>
            </a:r>
            <a:r>
              <a:rPr lang="en-US" sz="2800" dirty="0"/>
              <a:t>	</a:t>
            </a:r>
          </a:p>
          <a:p>
            <a:pPr algn="ctr">
              <a:defRPr sz="2800"/>
            </a:pPr>
            <a:r>
              <a:rPr lang="en-US" dirty="0"/>
              <a:t>​</a:t>
            </a:r>
          </a:p>
          <a:p>
            <a:pPr algn="ctr">
              <a:defRPr sz="2800"/>
            </a:pPr>
            <a:endParaRPr lang="ar-AE" dirty="0"/>
          </a:p>
          <a:p>
            <a:pPr algn="ctr">
              <a:defRPr sz="2800"/>
            </a:pPr>
            <a:r>
              <a:rPr lang="ar-AE" dirty="0"/>
              <a:t>​</a:t>
            </a:r>
            <a:endParaRPr lang="en-US" i="1" dirty="0">
              <a:latin typeface="Cambria Math" panose="02040503050406030204" pitchFamily="18" charset="0"/>
            </a:endParaRPr>
          </a:p>
          <a:p>
            <a:pPr>
              <a:defRPr sz="2800"/>
            </a:pPr>
            <a:r>
              <a:rPr lang="en-US" dirty="0"/>
              <a:t>​</a:t>
            </a:r>
            <a:endParaRPr dirty="0"/>
          </a:p>
        </p:txBody>
      </p:sp>
      <p:sp>
        <p:nvSpPr>
          <p:cNvPr id="19" name="TextBox 18">
            <a:extLst>
              <a:ext uri="{FF2B5EF4-FFF2-40B4-BE49-F238E27FC236}">
                <a16:creationId xmlns:a16="http://schemas.microsoft.com/office/drawing/2014/main" id="{4250105E-B1B9-3A45-75DC-346A7EB14482}"/>
              </a:ext>
            </a:extLst>
          </p:cNvPr>
          <p:cNvSpPr txBox="1"/>
          <p:nvPr/>
        </p:nvSpPr>
        <p:spPr>
          <a:xfrm>
            <a:off x="457200" y="1219200"/>
            <a:ext cx="8223849" cy="1384995"/>
          </a:xfrm>
          <a:prstGeom prst="rect">
            <a:avLst/>
          </a:prstGeom>
          <a:noFill/>
        </p:spPr>
        <p:txBody>
          <a:bodyPr wrap="square">
            <a:spAutoFit/>
          </a:bodyPr>
          <a:lstStyle/>
          <a:p>
            <a:pPr>
              <a:defRPr sz="2800"/>
            </a:pPr>
            <a:r>
              <a:rPr lang="en-US" sz="2800" dirty="0"/>
              <a:t>If there is an even number of observations, average the two center values in the ordered array. </a:t>
            </a:r>
          </a:p>
          <a:p>
            <a:pPr>
              <a:defRPr sz="2800"/>
            </a:pPr>
            <a:r>
              <a:rPr lang="en-US" sz="2800" dirty="0"/>
              <a:t>The median is the average of the</a:t>
            </a:r>
            <a:endParaRPr lang="en-IN" sz="2800" dirty="0"/>
          </a:p>
        </p:txBody>
      </p:sp>
      <p:pic>
        <p:nvPicPr>
          <p:cNvPr id="24" name="Picture 23" descr="Ten divided by two equals fifth.">
            <a:extLst>
              <a:ext uri="{FF2B5EF4-FFF2-40B4-BE49-F238E27FC236}">
                <a16:creationId xmlns:a16="http://schemas.microsoft.com/office/drawing/2014/main" id="{F8887E56-F759-8753-AD5C-E51173DE962A}"/>
              </a:ext>
            </a:extLst>
          </p:cNvPr>
          <p:cNvPicPr>
            <a:picLocks noChangeAspect="1"/>
          </p:cNvPicPr>
          <p:nvPr/>
        </p:nvPicPr>
        <p:blipFill>
          <a:blip r:embed="rId2"/>
          <a:stretch>
            <a:fillRect/>
          </a:stretch>
        </p:blipFill>
        <p:spPr>
          <a:xfrm>
            <a:off x="5331112" y="1988151"/>
            <a:ext cx="1044000" cy="807856"/>
          </a:xfrm>
          <a:prstGeom prst="rect">
            <a:avLst/>
          </a:prstGeom>
        </p:spPr>
      </p:pic>
      <p:sp>
        <p:nvSpPr>
          <p:cNvPr id="21" name="TextBox 20">
            <a:extLst>
              <a:ext uri="{FF2B5EF4-FFF2-40B4-BE49-F238E27FC236}">
                <a16:creationId xmlns:a16="http://schemas.microsoft.com/office/drawing/2014/main" id="{442BED04-1DB3-1101-9BF3-F69932E83808}"/>
              </a:ext>
            </a:extLst>
          </p:cNvPr>
          <p:cNvSpPr txBox="1"/>
          <p:nvPr/>
        </p:nvSpPr>
        <p:spPr>
          <a:xfrm>
            <a:off x="473861" y="2604195"/>
            <a:ext cx="5414595" cy="523220"/>
          </a:xfrm>
          <a:prstGeom prst="rect">
            <a:avLst/>
          </a:prstGeom>
          <a:noFill/>
        </p:spPr>
        <p:txBody>
          <a:bodyPr wrap="square">
            <a:spAutoFit/>
          </a:bodyPr>
          <a:lstStyle/>
          <a:p>
            <a:r>
              <a:rPr lang="en-US" sz="2800" dirty="0"/>
              <a:t>and 6</a:t>
            </a:r>
            <a:r>
              <a:rPr lang="en-US" sz="2800" baseline="30000" dirty="0"/>
              <a:t>th</a:t>
            </a:r>
            <a:r>
              <a:rPr lang="en-US" sz="2800" dirty="0"/>
              <a:t> ordered observations.</a:t>
            </a:r>
            <a:endParaRPr lang="en-IN" sz="2800" dirty="0"/>
          </a:p>
        </p:txBody>
      </p:sp>
      <p:pic>
        <p:nvPicPr>
          <p:cNvPr id="13" name="Picture 12" descr="Values 16, 18, 20, 21, 23, 23, 24, 32, 36, 41. There are four data values 16, 18, 20, 21 before the two middle values 23 and 23 which are highlighted and four data values 24, 32, 36, 42 after. ">
            <a:extLst>
              <a:ext uri="{FF2B5EF4-FFF2-40B4-BE49-F238E27FC236}">
                <a16:creationId xmlns:a16="http://schemas.microsoft.com/office/drawing/2014/main" id="{4CA866B9-3024-21A8-E7A2-BA84B4B6668D}"/>
              </a:ext>
            </a:extLst>
          </p:cNvPr>
          <p:cNvPicPr>
            <a:picLocks noChangeAspect="1"/>
          </p:cNvPicPr>
          <p:nvPr/>
        </p:nvPicPr>
        <p:blipFill>
          <a:blip r:embed="rId3"/>
          <a:stretch>
            <a:fillRect/>
          </a:stretch>
        </p:blipFill>
        <p:spPr>
          <a:xfrm>
            <a:off x="1959124" y="3402095"/>
            <a:ext cx="5220000" cy="806107"/>
          </a:xfrm>
          <a:prstGeom prst="rect">
            <a:avLst/>
          </a:prstGeom>
        </p:spPr>
      </p:pic>
      <p:pic>
        <p:nvPicPr>
          <p:cNvPr id="17" name="Picture 16" descr="The fraction with numerator twenty three plus twenty three and denominator two equals twenty three, the median.">
            <a:extLst>
              <a:ext uri="{FF2B5EF4-FFF2-40B4-BE49-F238E27FC236}">
                <a16:creationId xmlns:a16="http://schemas.microsoft.com/office/drawing/2014/main" id="{29BB6E8C-CDF9-0CC6-D6C8-8A6EF923A6F1}"/>
              </a:ext>
            </a:extLst>
          </p:cNvPr>
          <p:cNvPicPr>
            <a:picLocks noChangeAspect="1"/>
          </p:cNvPicPr>
          <p:nvPr/>
        </p:nvPicPr>
        <p:blipFill>
          <a:blip r:embed="rId4"/>
          <a:stretch>
            <a:fillRect/>
          </a:stretch>
        </p:blipFill>
        <p:spPr>
          <a:xfrm>
            <a:off x="2733124" y="4482882"/>
            <a:ext cx="3672000" cy="887290"/>
          </a:xfrm>
          <a:prstGeom prst="rect">
            <a:avLst/>
          </a:prstGeom>
        </p:spPr>
      </p:pic>
    </p:spTree>
    <p:extLst>
      <p:ext uri="{BB962C8B-B14F-4D97-AF65-F5344CB8AC3E}">
        <p14:creationId xmlns:p14="http://schemas.microsoft.com/office/powerpoint/2010/main" val="3844201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401C3-F768-4437-9B96-6FE85FF408FD}"/>
              </a:ext>
            </a:extLst>
          </p:cNvPr>
          <p:cNvSpPr>
            <a:spLocks noGrp="1"/>
          </p:cNvSpPr>
          <p:nvPr>
            <p:ph type="title"/>
          </p:nvPr>
        </p:nvSpPr>
        <p:spPr/>
        <p:txBody>
          <a:bodyPr/>
          <a:lstStyle/>
          <a:p>
            <a:r>
              <a:rPr lang="en-US" dirty="0"/>
              <a:t>Example 6: Calculating the Median and Trimmed Mean of Product Returns—Slide 3</a:t>
            </a:r>
          </a:p>
        </p:txBody>
      </p:sp>
      <p:sp>
        <p:nvSpPr>
          <p:cNvPr id="3" name="Text Placeholder 2">
            <a:extLst>
              <a:ext uri="{FF2B5EF4-FFF2-40B4-BE49-F238E27FC236}">
                <a16:creationId xmlns:a16="http://schemas.microsoft.com/office/drawing/2014/main" id="{D7D92FBC-D7C7-45CE-92F4-AAD0640A28B9}"/>
              </a:ext>
            </a:extLst>
          </p:cNvPr>
          <p:cNvSpPr>
            <a:spLocks noGrp="1"/>
          </p:cNvSpPr>
          <p:nvPr>
            <p:ph type="body" sz="quarter" idx="10"/>
          </p:nvPr>
        </p:nvSpPr>
        <p:spPr/>
        <p:txBody>
          <a:bodyPr/>
          <a:lstStyle/>
          <a:p>
            <a:pPr>
              <a:defRPr sz="2800"/>
            </a:pPr>
            <a:r>
              <a:rPr lang="en-US" sz="2400" dirty="0"/>
              <a:t>Now find the 10% trimmed mean.</a:t>
            </a:r>
          </a:p>
          <a:p>
            <a:pPr>
              <a:defRPr sz="2800"/>
            </a:pPr>
            <a:r>
              <a:rPr lang="en-US" sz="2400" dirty="0"/>
              <a:t>​Since there are </a:t>
            </a:r>
            <a:r>
              <a:rPr lang="en-US" sz="2400" dirty="0">
                <a:latin typeface="Cambria Math"/>
              </a:rPr>
              <a:t>10</a:t>
            </a:r>
            <a:r>
              <a:rPr lang="en-US" sz="2400" dirty="0"/>
              <a:t> observations, removing the highest 10% and the lowest 10% means removing only one observation from each end of the data.</a:t>
            </a:r>
          </a:p>
          <a:p>
            <a:pPr algn="ctr">
              <a:defRPr sz="2800"/>
            </a:pPr>
            <a:r>
              <a:rPr lang="en-US" sz="2400" dirty="0"/>
              <a:t>​</a:t>
            </a:r>
          </a:p>
          <a:p>
            <a:pPr algn="ctr">
              <a:defRPr sz="2800"/>
            </a:pPr>
            <a:r>
              <a:rPr lang="en-US" sz="2400" dirty="0"/>
              <a:t>​</a:t>
            </a:r>
          </a:p>
        </p:txBody>
      </p:sp>
      <p:pic>
        <p:nvPicPr>
          <p:cNvPr id="7" name="Picture 6" descr="Ten percent of ten equals zero point one times ten equals one.">
            <a:extLst>
              <a:ext uri="{FF2B5EF4-FFF2-40B4-BE49-F238E27FC236}">
                <a16:creationId xmlns:a16="http://schemas.microsoft.com/office/drawing/2014/main" id="{8E2A32BA-0EB7-96D8-77A3-9FB7997306E7}"/>
              </a:ext>
            </a:extLst>
          </p:cNvPr>
          <p:cNvPicPr>
            <a:picLocks noChangeAspect="1"/>
          </p:cNvPicPr>
          <p:nvPr/>
        </p:nvPicPr>
        <p:blipFill>
          <a:blip r:embed="rId2"/>
          <a:stretch>
            <a:fillRect/>
          </a:stretch>
        </p:blipFill>
        <p:spPr>
          <a:xfrm>
            <a:off x="3276600" y="2590800"/>
            <a:ext cx="2952750" cy="304800"/>
          </a:xfrm>
          <a:prstGeom prst="rect">
            <a:avLst/>
          </a:prstGeom>
        </p:spPr>
      </p:pic>
      <p:sp>
        <p:nvSpPr>
          <p:cNvPr id="12" name="TextBox 11">
            <a:extLst>
              <a:ext uri="{FF2B5EF4-FFF2-40B4-BE49-F238E27FC236}">
                <a16:creationId xmlns:a16="http://schemas.microsoft.com/office/drawing/2014/main" id="{C14F2843-E6C9-53B5-8141-8BE82AD58C49}"/>
              </a:ext>
            </a:extLst>
          </p:cNvPr>
          <p:cNvSpPr txBox="1"/>
          <p:nvPr/>
        </p:nvSpPr>
        <p:spPr>
          <a:xfrm>
            <a:off x="474452" y="3071336"/>
            <a:ext cx="8212347" cy="830997"/>
          </a:xfrm>
          <a:prstGeom prst="rect">
            <a:avLst/>
          </a:prstGeom>
          <a:noFill/>
        </p:spPr>
        <p:txBody>
          <a:bodyPr wrap="square">
            <a:spAutoFit/>
          </a:bodyPr>
          <a:lstStyle/>
          <a:p>
            <a:pPr>
              <a:defRPr sz="2800"/>
            </a:pPr>
            <a:r>
              <a:rPr lang="en-US" sz="2400" dirty="0"/>
              <a:t>If the mean is calculated without including the values </a:t>
            </a:r>
            <a:r>
              <a:rPr lang="en-US" sz="2400" dirty="0">
                <a:latin typeface="Cambria Math"/>
              </a:rPr>
              <a:t>16</a:t>
            </a:r>
            <a:r>
              <a:rPr lang="en-US" sz="2400" dirty="0"/>
              <a:t> and </a:t>
            </a:r>
            <a:r>
              <a:rPr lang="en-US" sz="2400" dirty="0">
                <a:latin typeface="Cambria Math"/>
              </a:rPr>
              <a:t>42</a:t>
            </a:r>
            <a:r>
              <a:rPr lang="en-US" sz="2400" dirty="0"/>
              <a:t> in the data, the resultant measure is the 10% trimmed mean.</a:t>
            </a:r>
          </a:p>
        </p:txBody>
      </p:sp>
      <p:pic>
        <p:nvPicPr>
          <p:cNvPr id="5" name="Picture 4" descr="Values 16, 18, 20, 21, 23, 23, 24, 32, 36, and 42. The smallest value 16 and the largest value 42 are crossed out.">
            <a:extLst>
              <a:ext uri="{FF2B5EF4-FFF2-40B4-BE49-F238E27FC236}">
                <a16:creationId xmlns:a16="http://schemas.microsoft.com/office/drawing/2014/main" id="{C447A224-B996-BE24-9CE7-0863F084928D}"/>
              </a:ext>
            </a:extLst>
          </p:cNvPr>
          <p:cNvPicPr>
            <a:picLocks noChangeAspect="1"/>
          </p:cNvPicPr>
          <p:nvPr/>
        </p:nvPicPr>
        <p:blipFill>
          <a:blip r:embed="rId3"/>
          <a:stretch>
            <a:fillRect/>
          </a:stretch>
        </p:blipFill>
        <p:spPr>
          <a:xfrm>
            <a:off x="1340625" y="4145339"/>
            <a:ext cx="6480000" cy="464211"/>
          </a:xfrm>
          <a:prstGeom prst="rect">
            <a:avLst/>
          </a:prstGeom>
        </p:spPr>
      </p:pic>
      <p:pic>
        <p:nvPicPr>
          <p:cNvPr id="10" name="Picture 9" descr="Ten percent trimmed mean equals the fraction with numerator eighteen plus twenty plus twenty one plus twenty three plus twenty three plus twenty four plus thirty two plus thirty six and denominator eight, equals twenty four point six two five.">
            <a:extLst>
              <a:ext uri="{FF2B5EF4-FFF2-40B4-BE49-F238E27FC236}">
                <a16:creationId xmlns:a16="http://schemas.microsoft.com/office/drawing/2014/main" id="{04418B64-C46C-AB33-8F68-54FDEF736FD9}"/>
              </a:ext>
            </a:extLst>
          </p:cNvPr>
          <p:cNvPicPr>
            <a:picLocks noChangeAspect="1"/>
          </p:cNvPicPr>
          <p:nvPr/>
        </p:nvPicPr>
        <p:blipFill>
          <a:blip r:embed="rId4"/>
          <a:stretch>
            <a:fillRect/>
          </a:stretch>
        </p:blipFill>
        <p:spPr>
          <a:xfrm>
            <a:off x="530625" y="5066750"/>
            <a:ext cx="8100000" cy="730587"/>
          </a:xfrm>
          <a:prstGeom prst="rect">
            <a:avLst/>
          </a:prstGeom>
        </p:spPr>
      </p:pic>
    </p:spTree>
    <p:extLst>
      <p:ext uri="{BB962C8B-B14F-4D97-AF65-F5344CB8AC3E}">
        <p14:creationId xmlns:p14="http://schemas.microsoft.com/office/powerpoint/2010/main" val="3889495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the Median and Trimmed Mean of Product Returns</a:t>
            </a:r>
            <a:r>
              <a:rPr lang="en-US" dirty="0"/>
              <a:t>—Slide 4</a:t>
            </a:r>
            <a:endParaRPr dirty="0"/>
          </a:p>
        </p:txBody>
      </p:sp>
      <p:sp>
        <p:nvSpPr>
          <p:cNvPr id="3" name="Text Placeholder 2"/>
          <p:cNvSpPr>
            <a:spLocks noGrp="1"/>
          </p:cNvSpPr>
          <p:nvPr>
            <p:ph type="body" sz="quarter" idx="10"/>
          </p:nvPr>
        </p:nvSpPr>
        <p:spPr/>
        <p:txBody>
          <a:bodyPr>
            <a:normAutofit fontScale="85000" lnSpcReduction="10000"/>
          </a:bodyPr>
          <a:lstStyle/>
          <a:p>
            <a:pPr marL="358775" indent="-358775">
              <a:defRPr sz="2800"/>
            </a:pPr>
            <a:r>
              <a:rPr lang="en-US" dirty="0"/>
              <a:t>b.	​</a:t>
            </a:r>
            <a:r>
              <a:rPr lang="en-US" sz="2800" dirty="0"/>
              <a:t>Consider the same data set, except the last data value is replaced with an outlier (490).</a:t>
            </a:r>
            <a:r>
              <a:rPr lang="ar-AE" sz="2800" dirty="0"/>
              <a:t> </a:t>
            </a:r>
            <a:r>
              <a:rPr lang="en-US" sz="2800" dirty="0"/>
              <a:t>Compare the mean, median, and 10% trimmed mean for this data set to the mean, median, and 10% trimmed mean of the original data set.</a:t>
            </a:r>
          </a:p>
          <a:p>
            <a:pPr>
              <a:defRPr sz="2800"/>
            </a:pPr>
            <a:endParaRPr lang="en-US" sz="2800" dirty="0"/>
          </a:p>
          <a:p>
            <a:pPr algn="ctr"/>
            <a:r>
              <a:rPr lang="en-US" dirty="0"/>
              <a:t>​</a:t>
            </a:r>
            <a:r>
              <a:rPr lang="en-US" sz="2800" dirty="0">
                <a:latin typeface="Cambria Math"/>
              </a:rPr>
              <a:t>16</a:t>
            </a:r>
            <a:r>
              <a:rPr lang="en-US" sz="2800" dirty="0"/>
              <a:t>, </a:t>
            </a:r>
            <a:r>
              <a:rPr lang="en-US" sz="2800" dirty="0">
                <a:latin typeface="Cambria Math"/>
              </a:rPr>
              <a:t>18</a:t>
            </a:r>
            <a:r>
              <a:rPr lang="en-US" sz="2800" dirty="0"/>
              <a:t>, </a:t>
            </a:r>
            <a:r>
              <a:rPr lang="en-US" sz="2800" dirty="0">
                <a:latin typeface="Cambria Math"/>
              </a:rPr>
              <a:t>20</a:t>
            </a:r>
            <a:r>
              <a:rPr lang="en-US" sz="2800" dirty="0"/>
              <a:t>, </a:t>
            </a:r>
            <a:r>
              <a:rPr lang="en-US" sz="2800" dirty="0">
                <a:latin typeface="Cambria Math"/>
              </a:rPr>
              <a:t>21</a:t>
            </a:r>
            <a:r>
              <a:rPr lang="en-US" sz="2800" dirty="0"/>
              <a:t>, </a:t>
            </a:r>
            <a:r>
              <a:rPr lang="en-US" sz="2800" dirty="0">
                <a:latin typeface="Cambria Math"/>
              </a:rPr>
              <a:t>23</a:t>
            </a:r>
            <a:r>
              <a:rPr lang="en-US" sz="2800" dirty="0"/>
              <a:t>, </a:t>
            </a:r>
            <a:r>
              <a:rPr lang="en-US" sz="2800" dirty="0">
                <a:latin typeface="Cambria Math"/>
              </a:rPr>
              <a:t>23</a:t>
            </a:r>
            <a:r>
              <a:rPr lang="en-US" sz="2800" dirty="0"/>
              <a:t>, </a:t>
            </a:r>
            <a:r>
              <a:rPr lang="en-US" sz="2800" dirty="0">
                <a:latin typeface="Cambria Math"/>
              </a:rPr>
              <a:t>24</a:t>
            </a:r>
            <a:r>
              <a:rPr lang="en-US" sz="2800" dirty="0"/>
              <a:t>, </a:t>
            </a:r>
            <a:r>
              <a:rPr lang="en-US" sz="2800" dirty="0">
                <a:latin typeface="Cambria Math"/>
              </a:rPr>
              <a:t>32</a:t>
            </a:r>
            <a:r>
              <a:rPr lang="en-US" sz="2800" dirty="0"/>
              <a:t>, </a:t>
            </a:r>
            <a:r>
              <a:rPr lang="en-US" sz="2800" dirty="0">
                <a:latin typeface="Cambria Math"/>
              </a:rPr>
              <a:t>36</a:t>
            </a:r>
            <a:r>
              <a:rPr lang="en-US" sz="2800" dirty="0"/>
              <a:t>, </a:t>
            </a:r>
            <a:r>
              <a:rPr lang="en-US" sz="2800" dirty="0">
                <a:latin typeface="Cambria Math"/>
              </a:rPr>
              <a:t>490</a:t>
            </a:r>
          </a:p>
          <a:p>
            <a:pPr algn="ctr"/>
            <a:r>
              <a:rPr lang="en-US" sz="2800" dirty="0">
                <a:latin typeface="Cambria Math"/>
              </a:rPr>
              <a:t>Mean = 70.3, median = 23, 10% trimmed mean = 24.625</a:t>
            </a:r>
          </a:p>
          <a:p>
            <a:pPr algn="ctr">
              <a:defRPr sz="2800"/>
            </a:pPr>
            <a:endParaRPr lang="en-US" sz="2800" dirty="0"/>
          </a:p>
          <a:p>
            <a:r>
              <a:rPr lang="en-US" dirty="0"/>
              <a:t>​</a:t>
            </a:r>
            <a:r>
              <a:rPr lang="en-US" sz="2800" b="1" dirty="0"/>
              <a:t>Solution</a:t>
            </a:r>
          </a:p>
          <a:p>
            <a:pPr>
              <a:defRPr sz="2800"/>
            </a:pPr>
            <a:r>
              <a:rPr lang="en-US" dirty="0"/>
              <a:t>​</a:t>
            </a:r>
            <a:r>
              <a:rPr lang="en-US" sz="2800" dirty="0"/>
              <a:t>The median and 10% trimmed mean are not affected by the addition of the outlier, while the mean increases dramatically. This illustrates why the median and 10% trimmed mean are said to be resistant measures while the arithmetic mean is not.</a:t>
            </a:r>
            <a:endParaRPr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Mode</a:t>
            </a:r>
          </a:p>
        </p:txBody>
      </p:sp>
      <p:sp>
        <p:nvSpPr>
          <p:cNvPr id="3" name="Text Placeholder 2"/>
          <p:cNvSpPr>
            <a:spLocks noGrp="1"/>
          </p:cNvSpPr>
          <p:nvPr>
            <p:ph type="body" sz="quarter" idx="10"/>
          </p:nvPr>
        </p:nvSpPr>
        <p:spPr>
          <a:xfrm>
            <a:off x="457200" y="1082078"/>
            <a:ext cx="8229600" cy="1737322"/>
          </a:xfrm>
        </p:spPr>
        <p:txBody>
          <a:bodyPr>
            <a:normAutofit/>
          </a:bodyPr>
          <a:lstStyle/>
          <a:p>
            <a:r>
              <a:rPr sz="2800" dirty="0"/>
              <a:t>The </a:t>
            </a:r>
            <a:r>
              <a:rPr sz="2800" b="1" dirty="0"/>
              <a:t>mode</a:t>
            </a:r>
            <a:r>
              <a:rPr sz="2800" dirty="0"/>
              <a:t> of a data set is the most frequently occurring value.</a:t>
            </a:r>
          </a:p>
          <a:p>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Determining the Mode of Paint Defects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Find the mode of the following data set which represents the number of paint chips found in a random sample of vehicles after production.</a:t>
            </a:r>
            <a:endParaRPr lang="en-US" sz="2800" dirty="0"/>
          </a:p>
          <a:p>
            <a:endParaRPr sz="2800" dirty="0"/>
          </a:p>
          <a:p>
            <a:pPr algn="ctr"/>
            <a:r>
              <a:rPr sz="2800" dirty="0">
                <a:latin typeface="Cambria Math"/>
              </a:rPr>
              <a:t>0</a:t>
            </a:r>
            <a:r>
              <a:rPr sz="2800" dirty="0"/>
              <a:t>, </a:t>
            </a:r>
            <a:r>
              <a:rPr sz="2800" dirty="0">
                <a:latin typeface="Cambria Math"/>
              </a:rPr>
              <a:t>1</a:t>
            </a:r>
            <a:r>
              <a:rPr sz="2800" dirty="0"/>
              <a:t>, </a:t>
            </a:r>
            <a:r>
              <a:rPr sz="2800" dirty="0">
                <a:latin typeface="Cambria Math"/>
              </a:rPr>
              <a:t>4</a:t>
            </a:r>
            <a:r>
              <a:rPr sz="2800" dirty="0"/>
              <a:t>, </a:t>
            </a:r>
            <a:r>
              <a:rPr sz="2800" dirty="0">
                <a:latin typeface="Cambria Math"/>
              </a:rPr>
              <a:t>3</a:t>
            </a:r>
            <a:r>
              <a:rPr sz="2800" dirty="0"/>
              <a:t>, </a:t>
            </a:r>
            <a:r>
              <a:rPr sz="2800" dirty="0">
                <a:latin typeface="Cambria Math"/>
              </a:rPr>
              <a:t>9</a:t>
            </a:r>
            <a:r>
              <a:rPr sz="2800" dirty="0"/>
              <a:t>, </a:t>
            </a:r>
            <a:r>
              <a:rPr sz="2800" dirty="0">
                <a:latin typeface="Cambria Math"/>
              </a:rPr>
              <a:t>8</a:t>
            </a:r>
            <a:r>
              <a:rPr sz="2800" dirty="0"/>
              <a:t>, </a:t>
            </a:r>
            <a:r>
              <a:rPr sz="2800" dirty="0">
                <a:latin typeface="Cambria Math"/>
              </a:rPr>
              <a:t>10</a:t>
            </a:r>
            <a:r>
              <a:rPr sz="2800" dirty="0"/>
              <a:t>, </a:t>
            </a:r>
            <a:r>
              <a:rPr sz="2800" dirty="0">
                <a:latin typeface="Cambria Math"/>
              </a:rPr>
              <a:t>0</a:t>
            </a:r>
            <a:r>
              <a:rPr sz="2800" dirty="0"/>
              <a:t>, </a:t>
            </a:r>
            <a:r>
              <a:rPr sz="2800" dirty="0">
                <a:latin typeface="Cambria Math"/>
              </a:rPr>
              <a:t>1</a:t>
            </a:r>
            <a:r>
              <a:rPr sz="2800" dirty="0"/>
              <a:t>, </a:t>
            </a:r>
            <a:r>
              <a:rPr sz="2800" dirty="0">
                <a:latin typeface="Cambria Math"/>
              </a:rPr>
              <a:t>3</a:t>
            </a:r>
            <a:r>
              <a:rPr sz="2800" dirty="0"/>
              <a:t>, </a:t>
            </a:r>
            <a:r>
              <a:rPr sz="2800" dirty="0">
                <a:latin typeface="Cambria Math"/>
              </a:rPr>
              <a:t>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Determining the Mode of Paint Defects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Since the value of </a:t>
            </a:r>
            <a:r>
              <a:rPr sz="2800" dirty="0">
                <a:latin typeface="Cambria Math"/>
              </a:rPr>
              <a:t>0</a:t>
            </a:r>
            <a:r>
              <a:rPr sz="2800" dirty="0"/>
              <a:t> occurs more than any other value, it is the mode. In this instanc</a:t>
            </a:r>
            <a:r>
              <a:rPr lang="en-US" sz="2800" dirty="0"/>
              <a:t>e</a:t>
            </a:r>
            <a:r>
              <a:rPr sz="2800" dirty="0"/>
              <a:t> the modal value is not a particularly appealing choice. </a:t>
            </a:r>
            <a:endParaRPr lang="en-US" sz="2800" dirty="0"/>
          </a:p>
          <a:p>
            <a:endParaRPr lang="en-US" dirty="0"/>
          </a:p>
          <a:p>
            <a:r>
              <a:rPr lang="en-US" sz="2800" dirty="0"/>
              <a:t>However, t</a:t>
            </a:r>
            <a:r>
              <a:rPr sz="2800" dirty="0"/>
              <a:t>he mode is the only measure of location that can be applied to nominal data. Thus, for nominal measurements like color preferences, it would be perfectly reasonable to discuss the modal color.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Bimodal</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A data set that has two modes is said to be </a:t>
            </a:r>
            <a:r>
              <a:rPr sz="2800" b="1" dirty="0"/>
              <a:t>bimodal</a:t>
            </a:r>
            <a:r>
              <a:rPr sz="2800" dirty="0"/>
              <a:t>.</a:t>
            </a:r>
          </a:p>
          <a:p>
            <a:endParaRP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Multimodal</a:t>
            </a:r>
          </a:p>
        </p:txBody>
      </p:sp>
      <p:sp>
        <p:nvSpPr>
          <p:cNvPr id="3" name="Text Placeholder 2"/>
          <p:cNvSpPr>
            <a:spLocks noGrp="1"/>
          </p:cNvSpPr>
          <p:nvPr>
            <p:ph type="body" sz="quarter" idx="10"/>
          </p:nvPr>
        </p:nvSpPr>
        <p:spPr>
          <a:xfrm>
            <a:off x="457200" y="1082078"/>
            <a:ext cx="8229600" cy="1737322"/>
          </a:xfrm>
        </p:spPr>
        <p:txBody>
          <a:bodyPr>
            <a:normAutofit/>
          </a:bodyPr>
          <a:lstStyle/>
          <a:p>
            <a:r>
              <a:rPr sz="2800" dirty="0"/>
              <a:t>A data set that has more than two modes is said to be </a:t>
            </a:r>
            <a:r>
              <a:rPr sz="2800" b="1" dirty="0"/>
              <a:t>multimodal</a:t>
            </a:r>
            <a:r>
              <a:rPr sz="2800" dirty="0"/>
              <a:t>.</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Introduction</a:t>
            </a:r>
            <a:r>
              <a:rPr lang="en-US" dirty="0"/>
              <a:t>—Slide 3</a:t>
            </a:r>
            <a:endParaRPr dirty="0"/>
          </a:p>
        </p:txBody>
      </p:sp>
      <p:pic>
        <p:nvPicPr>
          <p:cNvPr id="5" name="Picture 4" descr="Figure titled Emergency Room Waiting Times.&#10;The horizontal axis of the histogram is titled Waiting Time (Minutes) and has a scale that ranges from 10 to 50 in increments of 5. The vertical axis is titled Frequency and has a scale ranging from 0 to 20 in increments of 5. The frequencies of the bars of the histogram in order from left to right are 2, 9, 8, 8, 16, 5, 1, and 1.">
            <a:extLst>
              <a:ext uri="{FF2B5EF4-FFF2-40B4-BE49-F238E27FC236}">
                <a16:creationId xmlns:a16="http://schemas.microsoft.com/office/drawing/2014/main" id="{D12AFB65-AC19-49B8-828C-CCCB9BD9C84D}"/>
              </a:ext>
            </a:extLst>
          </p:cNvPr>
          <p:cNvPicPr>
            <a:picLocks noChangeAspect="1"/>
          </p:cNvPicPr>
          <p:nvPr/>
        </p:nvPicPr>
        <p:blipFill>
          <a:blip r:embed="rId2"/>
          <a:srcRect b="7213"/>
          <a:stretch>
            <a:fillRect/>
          </a:stretch>
        </p:blipFill>
        <p:spPr>
          <a:xfrm>
            <a:off x="1219200" y="1057975"/>
            <a:ext cx="6458851" cy="4428426"/>
          </a:xfrm>
          <a:prstGeom prst="rect">
            <a:avLst/>
          </a:prstGeom>
        </p:spPr>
      </p:pic>
      <p:sp>
        <p:nvSpPr>
          <p:cNvPr id="3" name="TextBox 2">
            <a:extLst>
              <a:ext uri="{FF2B5EF4-FFF2-40B4-BE49-F238E27FC236}">
                <a16:creationId xmlns:a16="http://schemas.microsoft.com/office/drawing/2014/main" id="{CFEDC252-B857-9483-5263-8BB19C8C1A15}"/>
              </a:ext>
            </a:extLst>
          </p:cNvPr>
          <p:cNvSpPr txBox="1"/>
          <p:nvPr/>
        </p:nvSpPr>
        <p:spPr>
          <a:xfrm>
            <a:off x="3771900" y="5461959"/>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15172226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 Mode</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A data set is said to have </a:t>
            </a:r>
            <a:r>
              <a:rPr sz="2800" b="1" dirty="0"/>
              <a:t>no mode</a:t>
            </a:r>
            <a:r>
              <a:rPr sz="2800" dirty="0"/>
              <a:t> if all observations occur with the same frequency.</a:t>
            </a:r>
          </a:p>
          <a:p>
            <a:endParaRPr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Skewed To The Right &amp; Positively Skewed</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If the distribution of a data set has a long tail on the right, it is said to be </a:t>
            </a:r>
            <a:r>
              <a:rPr sz="2800" b="1" dirty="0"/>
              <a:t>skewed to the right</a:t>
            </a:r>
            <a:r>
              <a:rPr sz="2800" dirty="0"/>
              <a:t> or </a:t>
            </a:r>
            <a:r>
              <a:rPr sz="2800" b="1" dirty="0"/>
              <a:t>positively skewed</a:t>
            </a:r>
            <a:r>
              <a:rPr sz="2800" dirty="0"/>
              <a:t>.</a:t>
            </a:r>
          </a:p>
          <a:p>
            <a:endParaRPr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Skewed To The Left &amp; Negatively Skewed</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If the distribution of a data set has a long tail on the left, it is said to be </a:t>
            </a:r>
            <a:r>
              <a:rPr sz="2800" b="1" dirty="0"/>
              <a:t>skewed to the left</a:t>
            </a:r>
            <a:r>
              <a:rPr sz="2800" dirty="0"/>
              <a:t> or </a:t>
            </a:r>
            <a:r>
              <a:rPr sz="2800" b="1" dirty="0"/>
              <a:t>negatively skewed</a:t>
            </a:r>
            <a:r>
              <a:rPr sz="2800" dirty="0"/>
              <a:t>.</a:t>
            </a:r>
          </a:p>
          <a:p>
            <a:endParaRPr sz="2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Moving Average</a:t>
            </a:r>
          </a:p>
        </p:txBody>
      </p:sp>
      <p:sp>
        <p:nvSpPr>
          <p:cNvPr id="3" name="Text Placeholder 2"/>
          <p:cNvSpPr>
            <a:spLocks noGrp="1"/>
          </p:cNvSpPr>
          <p:nvPr>
            <p:ph type="body" sz="quarter" idx="10"/>
          </p:nvPr>
        </p:nvSpPr>
        <p:spPr>
          <a:xfrm>
            <a:off x="457200" y="1082078"/>
            <a:ext cx="8229600" cy="2651722"/>
          </a:xfrm>
        </p:spPr>
        <p:txBody>
          <a:bodyPr>
            <a:normAutofit/>
          </a:bodyPr>
          <a:lstStyle/>
          <a:p>
            <a:r>
              <a:rPr sz="2800" dirty="0"/>
              <a:t>A </a:t>
            </a:r>
            <a:r>
              <a:rPr sz="2800" b="1" dirty="0"/>
              <a:t>moving average</a:t>
            </a:r>
            <a:r>
              <a:rPr sz="2800" dirty="0"/>
              <a:t> is obtained by adding consecutive observations for a number of periods and dividing the result by the number of periods included in the average.</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Introduction</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dirty="0"/>
              <a:t>While the two histograms are similar, there is a clear difference in the underlying data. The range of waiting times for the doctor’s office is smaller than that of the emergency room. </a:t>
            </a:r>
          </a:p>
          <a:p>
            <a:endParaRPr lang="en-US" dirty="0"/>
          </a:p>
          <a:p>
            <a:r>
              <a:rPr lang="en-US" dirty="0"/>
              <a:t>To precisely describe the differences, we need summary measures to characterize specific data attributes.  </a:t>
            </a:r>
          </a:p>
        </p:txBody>
      </p:sp>
    </p:spTree>
    <p:extLst>
      <p:ext uri="{BB962C8B-B14F-4D97-AF65-F5344CB8AC3E}">
        <p14:creationId xmlns:p14="http://schemas.microsoft.com/office/powerpoint/2010/main" val="256275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Measures Of Location &amp; Central Tendency</a:t>
            </a:r>
            <a:endParaRPr dirty="0"/>
          </a:p>
        </p:txBody>
      </p:sp>
      <p:sp>
        <p:nvSpPr>
          <p:cNvPr id="3" name="Text Placeholder 2"/>
          <p:cNvSpPr>
            <a:spLocks noGrp="1"/>
          </p:cNvSpPr>
          <p:nvPr>
            <p:ph type="body" sz="quarter" idx="10"/>
          </p:nvPr>
        </p:nvSpPr>
        <p:spPr>
          <a:xfrm>
            <a:off x="457200" y="1082078"/>
            <a:ext cx="8229600" cy="2423122"/>
          </a:xfrm>
        </p:spPr>
        <p:txBody>
          <a:bodyPr>
            <a:normAutofit/>
          </a:bodyPr>
          <a:lstStyle/>
          <a:p>
            <a:r>
              <a:rPr sz="2800" dirty="0"/>
              <a:t>Statistical measures that tell us something about the location of the middle of a set of data are called </a:t>
            </a:r>
            <a:r>
              <a:rPr sz="2800" b="1" dirty="0"/>
              <a:t>measures of location</a:t>
            </a:r>
            <a:r>
              <a:rPr sz="2800" dirty="0"/>
              <a:t> or </a:t>
            </a:r>
            <a:r>
              <a:rPr sz="2800" b="1" dirty="0"/>
              <a:t>central tendency</a:t>
            </a:r>
            <a:r>
              <a:rPr sz="2800" dirty="0"/>
              <a:t>.</a:t>
            </a:r>
          </a:p>
        </p:txBody>
      </p:sp>
    </p:spTree>
    <p:extLst>
      <p:ext uri="{BB962C8B-B14F-4D97-AF65-F5344CB8AC3E}">
        <p14:creationId xmlns:p14="http://schemas.microsoft.com/office/powerpoint/2010/main" val="2530764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Numerical Descriptive Statistics</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b="1" dirty="0"/>
              <a:t>Numerical descriptive statistics</a:t>
            </a:r>
            <a:r>
              <a:rPr sz="2800" dirty="0"/>
              <a:t> are numerical summaries of data</a:t>
            </a:r>
            <a:r>
              <a:rPr lang="en-US" dirty="0"/>
              <a:t>.</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Parameters</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Measures that apply to population data are called </a:t>
            </a:r>
            <a:r>
              <a:rPr sz="2800" b="1" dirty="0"/>
              <a:t>parameters</a:t>
            </a:r>
            <a:r>
              <a:rPr sz="2800" dirty="0"/>
              <a:t>.</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Statistics</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Measures that apply to sample data are called </a:t>
            </a:r>
            <a:r>
              <a:rPr sz="2800" b="1" dirty="0"/>
              <a:t>statistics</a:t>
            </a:r>
            <a:r>
              <a:rPr sz="2800" dirty="0"/>
              <a:t>.</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6CE1EA-D659-4395-88FB-441CA57B272C}"/>
</file>

<file path=customXml/itemProps2.xml><?xml version="1.0" encoding="utf-8"?>
<ds:datastoreItem xmlns:ds="http://schemas.openxmlformats.org/officeDocument/2006/customXml" ds:itemID="{C0BBC147-D05D-4BBF-8171-187007781E88}"/>
</file>

<file path=customXml/itemProps3.xml><?xml version="1.0" encoding="utf-8"?>
<ds:datastoreItem xmlns:ds="http://schemas.openxmlformats.org/officeDocument/2006/customXml" ds:itemID="{9C0D7431-28A4-4409-B52C-7296DB02E37F}"/>
</file>

<file path=docProps/app.xml><?xml version="1.0" encoding="utf-8"?>
<Properties xmlns="http://schemas.openxmlformats.org/officeDocument/2006/extended-properties" xmlns:vt="http://schemas.openxmlformats.org/officeDocument/2006/docPropsVTypes">
  <TotalTime>3190</TotalTime>
  <Words>1949</Words>
  <Application>Microsoft Office PowerPoint</Application>
  <PresentationFormat>On-screen Show (4:3)</PresentationFormat>
  <Paragraphs>207</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Courier New</vt:lpstr>
      <vt:lpstr>Cambria Math</vt:lpstr>
      <vt:lpstr>Times New Roman</vt:lpstr>
      <vt:lpstr>Arial</vt:lpstr>
      <vt:lpstr>Calibri</vt:lpstr>
      <vt:lpstr>Office Theme</vt:lpstr>
      <vt:lpstr>Section 4.1</vt:lpstr>
      <vt:lpstr>Introduction—Slide 1</vt:lpstr>
      <vt:lpstr>Introduction—Slide 2</vt:lpstr>
      <vt:lpstr>Introduction—Slide 3</vt:lpstr>
      <vt:lpstr>Introduction—Slide 4</vt:lpstr>
      <vt:lpstr>Definition: Measures Of Location &amp; Central Tendency</vt:lpstr>
      <vt:lpstr>Definition: Numerical Descriptive Statistics</vt:lpstr>
      <vt:lpstr>Definition: Parameters</vt:lpstr>
      <vt:lpstr>Definition: Statistics</vt:lpstr>
      <vt:lpstr>Definition: Inferential Statistics</vt:lpstr>
      <vt:lpstr>Inferential Statistics—Slide 1</vt:lpstr>
      <vt:lpstr>Inferential Statistics—Slide 2</vt:lpstr>
      <vt:lpstr>Formula: Arithmetic Mean</vt:lpstr>
      <vt:lpstr>Example 1: Calculating a Sample Mean of Wait Times—Slide 1</vt:lpstr>
      <vt:lpstr>Example 1: Calculating a Sample Mean of Wait Times—Slide 2</vt:lpstr>
      <vt:lpstr>Definition: Deviation</vt:lpstr>
      <vt:lpstr>Definition: Outlier</vt:lpstr>
      <vt:lpstr>Definition: Resistant Measures</vt:lpstr>
      <vt:lpstr>Formula: Weighted Mean</vt:lpstr>
      <vt:lpstr>Example 2: Calculating a Weighted Mean of Unemployment Rates—Slide 1</vt:lpstr>
      <vt:lpstr>Example 2: Calculating a Weighted Mean of Unemployment Rates—Slide 2</vt:lpstr>
      <vt:lpstr>Example 2: Calculating a Weighted Mean of Unemployment Rates—Slide 3</vt:lpstr>
      <vt:lpstr>Definition: Trimmed Mean</vt:lpstr>
      <vt:lpstr>Example 3: Calculating a Trimmed Mean for Admission Applications—Slide 1</vt:lpstr>
      <vt:lpstr>Example 3: Calculating a Trimmed Mean for Admission Applications—Slide 2</vt:lpstr>
      <vt:lpstr>Definition: Median</vt:lpstr>
      <vt:lpstr>Example 4: Calculating the Median Number of Calls—Slide 1</vt:lpstr>
      <vt:lpstr>Example 4: Calculating the Median Number of Calls—Slide 2</vt:lpstr>
      <vt:lpstr>Example 5: Calculating the Median Test Score—Slide 1</vt:lpstr>
      <vt:lpstr>Example 5: Calculating the Median Test Score—Slide 2</vt:lpstr>
      <vt:lpstr>Example 6: Calculating the Median and Trimmed Mean of Product Returns—Slide 1</vt:lpstr>
      <vt:lpstr>Example 6: Calculating the Median and Trimmed Mean of Product Returns—Slide 2</vt:lpstr>
      <vt:lpstr>Example 6: Calculating the Median and Trimmed Mean of Product Returns—Slide 3</vt:lpstr>
      <vt:lpstr>Example 6: Calculating the Median and Trimmed Mean of Product Returns—Slide 4</vt:lpstr>
      <vt:lpstr>Definition: Mode</vt:lpstr>
      <vt:lpstr>Example 7: Determining the Mode of Paint Defects—Slide 1</vt:lpstr>
      <vt:lpstr>Example 7: Determining the Mode of Paint Defects—Slide 2</vt:lpstr>
      <vt:lpstr>Definition: Bimodal</vt:lpstr>
      <vt:lpstr>Definition: Multimodal</vt:lpstr>
      <vt:lpstr>Definition: No Mode</vt:lpstr>
      <vt:lpstr>Definition: Skewed To The Right &amp; Positively Skewed</vt:lpstr>
      <vt:lpstr>Definition: Skewed To The Left &amp; Negatively Skewed</vt:lpstr>
      <vt:lpstr>Definition: Moving Average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- 4.1 - Measures of Location</dc:title>
  <dc:creator>Hawkes Learning</dc:creator>
  <cp:lastModifiedBy>Hala Assaf</cp:lastModifiedBy>
  <cp:revision>157</cp:revision>
  <dcterms:created xsi:type="dcterms:W3CDTF">2013-04-26T14:43:13Z</dcterms:created>
  <dcterms:modified xsi:type="dcterms:W3CDTF">2025-07-16T07:44:35Z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