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handoutMasterIdLst>
    <p:handoutMasterId r:id="rId36"/>
  </p:handoutMasterIdLst>
  <p:sldIdLst>
    <p:sldId id="256" r:id="rId2"/>
    <p:sldId id="257" r:id="rId3"/>
    <p:sldId id="289" r:id="rId4"/>
    <p:sldId id="258" r:id="rId5"/>
    <p:sldId id="287" r:id="rId6"/>
    <p:sldId id="259" r:id="rId7"/>
    <p:sldId id="260" r:id="rId8"/>
    <p:sldId id="288" r:id="rId9"/>
    <p:sldId id="263" r:id="rId10"/>
    <p:sldId id="264" r:id="rId11"/>
    <p:sldId id="265" r:id="rId12"/>
    <p:sldId id="267" r:id="rId13"/>
    <p:sldId id="268" r:id="rId14"/>
    <p:sldId id="282" r:id="rId15"/>
    <p:sldId id="269" r:id="rId16"/>
    <p:sldId id="271" r:id="rId17"/>
    <p:sldId id="272" r:id="rId18"/>
    <p:sldId id="273" r:id="rId19"/>
    <p:sldId id="290" r:id="rId20"/>
    <p:sldId id="291" r:id="rId21"/>
    <p:sldId id="292" r:id="rId22"/>
    <p:sldId id="295" r:id="rId23"/>
    <p:sldId id="293" r:id="rId24"/>
    <p:sldId id="274" r:id="rId25"/>
    <p:sldId id="296" r:id="rId26"/>
    <p:sldId id="297" r:id="rId27"/>
    <p:sldId id="298" r:id="rId28"/>
    <p:sldId id="299" r:id="rId29"/>
    <p:sldId id="275" r:id="rId30"/>
    <p:sldId id="277" r:id="rId31"/>
    <p:sldId id="278" r:id="rId32"/>
    <p:sldId id="280" r:id="rId33"/>
    <p:sldId id="286" r:id="rId34"/>
  </p:sldIdLst>
  <p:sldSz cx="9144000" cy="6858000" type="screen4x3"/>
  <p:notesSz cx="6858000" cy="9144000"/>
  <p:embeddedFontLst>
    <p:embeddedFont>
      <p:font typeface="Brush Script MT" panose="03060802040406070304" pitchFamily="66" charset="0"/>
      <p:italic r:id="rId37"/>
    </p:embeddedFont>
    <p:embeddedFont>
      <p:font typeface="Cambria Math" panose="02040503050406030204" pitchFamily="18" charset="0"/>
      <p:regular r:id="rId38"/>
    </p:embeddedFont>
    <p:embeddedFont>
      <p:font typeface="STIX" panose="020B060402020202020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673" autoAdjust="0"/>
  </p:normalViewPr>
  <p:slideViewPr>
    <p:cSldViewPr>
      <p:cViewPr varScale="1">
        <p:scale>
          <a:sx n="101" d="100"/>
          <a:sy n="101" d="100"/>
        </p:scale>
        <p:origin x="126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ommentAuthors" Target="commentAuthors.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10/7/2025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4.3</a:t>
            </a:r>
          </a:p>
        </p:txBody>
      </p:sp>
      <p:sp>
        <p:nvSpPr>
          <p:cNvPr id="2" name="Text Placeholder 1"/>
          <p:cNvSpPr>
            <a:spLocks noGrp="1"/>
          </p:cNvSpPr>
          <p:nvPr>
            <p:ph type="body" sz="quarter" idx="10"/>
          </p:nvPr>
        </p:nvSpPr>
        <p:spPr/>
        <p:txBody>
          <a:bodyPr/>
          <a:lstStyle/>
          <a:p>
            <a:pPr algn="ctr"/>
            <a:r>
              <a:rPr dirty="0"/>
              <a:t>Measures of Relative Position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Determining Percentiles of Screening Test Scores</a:t>
            </a:r>
            <a:r>
              <a:rPr lang="en-US" dirty="0"/>
              <a:t>—Slide 1</a:t>
            </a:r>
            <a:endParaRPr dirty="0"/>
          </a:p>
        </p:txBody>
      </p:sp>
      <p:sp>
        <p:nvSpPr>
          <p:cNvPr id="3" name="Text Placeholder 2"/>
          <p:cNvSpPr>
            <a:spLocks noGrp="1"/>
          </p:cNvSpPr>
          <p:nvPr>
            <p:ph type="body" sz="quarter" idx="10"/>
          </p:nvPr>
        </p:nvSpPr>
        <p:spPr/>
        <p:txBody>
          <a:bodyPr>
            <a:normAutofit/>
          </a:bodyPr>
          <a:lstStyle/>
          <a:p>
            <a:r>
              <a:rPr sz="2800" dirty="0"/>
              <a:t>Suppose the </a:t>
            </a:r>
            <a:r>
              <a:rPr sz="2800" dirty="0">
                <a:latin typeface="Cambria Math"/>
              </a:rPr>
              <a:t>40</a:t>
            </a:r>
            <a:r>
              <a:rPr sz="2800" dirty="0"/>
              <a:t> members of your company are given a screening test for a new position. These scores are reported in Table 1. To inform potential employees of their screening test performance you may wish to report various percentiles for the test scores. Find the 10</a:t>
            </a:r>
            <a:r>
              <a:rPr sz="2800" baseline="30000" dirty="0"/>
              <a:t>th</a:t>
            </a:r>
            <a:r>
              <a:rPr sz="2800" dirty="0"/>
              <a:t> and 88</a:t>
            </a:r>
            <a:r>
              <a:rPr sz="2800" baseline="30000" dirty="0"/>
              <a:t>th</a:t>
            </a:r>
            <a:r>
              <a:rPr sz="2800" dirty="0"/>
              <a:t> percentiles for the test.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Determining Percentiles of Screening Test Scores</a:t>
            </a:r>
            <a:r>
              <a:rPr lang="en-US" dirty="0"/>
              <a:t>—Slide 2</a:t>
            </a:r>
            <a:endParaRPr dirty="0"/>
          </a:p>
        </p:txBody>
      </p:sp>
      <p:sp>
        <p:nvSpPr>
          <p:cNvPr id="5" name="TextBox 4">
            <a:extLst>
              <a:ext uri="{FF2B5EF4-FFF2-40B4-BE49-F238E27FC236}">
                <a16:creationId xmlns:a16="http://schemas.microsoft.com/office/drawing/2014/main" id="{406A332B-9ED4-5F6C-FDB5-5820BE5FCA20}"/>
              </a:ext>
            </a:extLst>
          </p:cNvPr>
          <p:cNvSpPr txBox="1"/>
          <p:nvPr/>
        </p:nvSpPr>
        <p:spPr>
          <a:xfrm>
            <a:off x="2286000" y="1078468"/>
            <a:ext cx="4572000" cy="369332"/>
          </a:xfrm>
          <a:prstGeom prst="rect">
            <a:avLst/>
          </a:prstGeom>
          <a:noFill/>
        </p:spPr>
        <p:txBody>
          <a:bodyPr wrap="square">
            <a:spAutoFit/>
          </a:bodyPr>
          <a:lstStyle/>
          <a:p>
            <a:pPr algn="ctr">
              <a:defRPr sz="1800" b="1"/>
            </a:pPr>
            <a:r>
              <a:rPr lang="en-IN" dirty="0"/>
              <a:t>Table 1 – Test Scores</a:t>
            </a:r>
          </a:p>
        </p:txBody>
      </p:sp>
      <p:graphicFrame>
        <p:nvGraphicFramePr>
          <p:cNvPr id="3" name="Table Placeholder 2" descr="The table contains the following numbers arranged in 10 rows and 4 columns:&#10;Row 1: 67, 45, 18, 82,&#10;Row 2: 45, 54, 61, 55,&#10;Row 3: 63, 47, 21, 31,&#10;Row 4: 58, 46, 43, 49,&#10;Row 5: 35, 71, 69, 56,&#10;Row 6: 54, 80, 73, 77,&#10;Row 7: 27, 70, 41, 29,&#10;Row 8: 66, 32, 44, 33,&#10;Row 9: 21, 64, 52, 81,&#10;Row 10: 48, 55, 57, 62."/>
          <p:cNvGraphicFramePr>
            <a:graphicFrameLocks noGrp="1"/>
          </p:cNvGraphicFramePr>
          <p:nvPr>
            <p:ph type="tbl" sz="quarter" idx="10"/>
            <p:extLst>
              <p:ext uri="{D42A27DB-BD31-4B8C-83A1-F6EECF244321}">
                <p14:modId xmlns:p14="http://schemas.microsoft.com/office/powerpoint/2010/main" val="2913804447"/>
              </p:ext>
            </p:extLst>
          </p:nvPr>
        </p:nvGraphicFramePr>
        <p:xfrm>
          <a:off x="457200" y="1549400"/>
          <a:ext cx="8229600" cy="370840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r>
                        <a:rPr sz="1600" dirty="0"/>
                        <a:t>67</a:t>
                      </a:r>
                      <a:endParaRPr sz="1600" dirty="0">
                        <a:latin typeface="Cambria Math"/>
                      </a:endParaRPr>
                    </a:p>
                  </a:txBody>
                  <a:tcPr/>
                </a:tc>
                <a:tc>
                  <a:txBody>
                    <a:bodyPr/>
                    <a:lstStyle/>
                    <a:p>
                      <a:pPr algn="ctr"/>
                      <a:r>
                        <a:rPr sz="1600"/>
                        <a:t>45</a:t>
                      </a:r>
                      <a:endParaRPr sz="1600">
                        <a:latin typeface="Cambria Math"/>
                      </a:endParaRPr>
                    </a:p>
                  </a:txBody>
                  <a:tcPr/>
                </a:tc>
                <a:tc>
                  <a:txBody>
                    <a:bodyPr/>
                    <a:lstStyle/>
                    <a:p>
                      <a:pPr algn="ctr"/>
                      <a:r>
                        <a:rPr sz="1600"/>
                        <a:t>18</a:t>
                      </a:r>
                      <a:endParaRPr sz="1600">
                        <a:latin typeface="Cambria Math"/>
                      </a:endParaRPr>
                    </a:p>
                  </a:txBody>
                  <a:tcPr/>
                </a:tc>
                <a:tc>
                  <a:txBody>
                    <a:bodyPr/>
                    <a:lstStyle/>
                    <a:p>
                      <a:pPr algn="ctr"/>
                      <a:r>
                        <a:rPr sz="1600" dirty="0"/>
                        <a:t>82</a:t>
                      </a:r>
                      <a:endParaRPr sz="1600" dirty="0">
                        <a:latin typeface="Cambria Math"/>
                      </a:endParaRPr>
                    </a:p>
                  </a:txBody>
                  <a:tcPr/>
                </a:tc>
                <a:extLst>
                  <a:ext uri="{0D108BD9-81ED-4DB2-BD59-A6C34878D82A}">
                    <a16:rowId xmlns:a16="http://schemas.microsoft.com/office/drawing/2014/main" val="10001"/>
                  </a:ext>
                </a:extLst>
              </a:tr>
              <a:tr h="370840">
                <a:tc>
                  <a:txBody>
                    <a:bodyPr/>
                    <a:lstStyle/>
                    <a:p>
                      <a:pPr algn="ctr"/>
                      <a:r>
                        <a:rPr sz="1600" dirty="0"/>
                        <a:t>45</a:t>
                      </a:r>
                      <a:endParaRPr sz="1600" dirty="0">
                        <a:latin typeface="Cambria Math"/>
                      </a:endParaRPr>
                    </a:p>
                  </a:txBody>
                  <a:tcPr/>
                </a:tc>
                <a:tc>
                  <a:txBody>
                    <a:bodyPr/>
                    <a:lstStyle/>
                    <a:p>
                      <a:pPr algn="ctr"/>
                      <a:r>
                        <a:rPr sz="1600"/>
                        <a:t>54</a:t>
                      </a:r>
                      <a:endParaRPr sz="1600">
                        <a:latin typeface="Cambria Math"/>
                      </a:endParaRPr>
                    </a:p>
                  </a:txBody>
                  <a:tcPr/>
                </a:tc>
                <a:tc>
                  <a:txBody>
                    <a:bodyPr/>
                    <a:lstStyle/>
                    <a:p>
                      <a:pPr algn="ctr"/>
                      <a:r>
                        <a:rPr sz="1600"/>
                        <a:t>61</a:t>
                      </a:r>
                      <a:endParaRPr sz="1600">
                        <a:latin typeface="Cambria Math"/>
                      </a:endParaRPr>
                    </a:p>
                  </a:txBody>
                  <a:tcPr/>
                </a:tc>
                <a:tc>
                  <a:txBody>
                    <a:bodyPr/>
                    <a:lstStyle/>
                    <a:p>
                      <a:pPr algn="ctr"/>
                      <a:r>
                        <a:rPr sz="1600"/>
                        <a:t>55</a:t>
                      </a:r>
                      <a:endParaRPr sz="1600">
                        <a:latin typeface="Cambria Math"/>
                      </a:endParaRPr>
                    </a:p>
                  </a:txBody>
                  <a:tcPr/>
                </a:tc>
                <a:extLst>
                  <a:ext uri="{0D108BD9-81ED-4DB2-BD59-A6C34878D82A}">
                    <a16:rowId xmlns:a16="http://schemas.microsoft.com/office/drawing/2014/main" val="10002"/>
                  </a:ext>
                </a:extLst>
              </a:tr>
              <a:tr h="370840">
                <a:tc>
                  <a:txBody>
                    <a:bodyPr/>
                    <a:lstStyle/>
                    <a:p>
                      <a:pPr algn="ctr"/>
                      <a:r>
                        <a:rPr sz="1600" dirty="0"/>
                        <a:t>63</a:t>
                      </a:r>
                      <a:endParaRPr sz="1600" dirty="0">
                        <a:latin typeface="Cambria Math"/>
                      </a:endParaRPr>
                    </a:p>
                  </a:txBody>
                  <a:tcPr/>
                </a:tc>
                <a:tc>
                  <a:txBody>
                    <a:bodyPr/>
                    <a:lstStyle/>
                    <a:p>
                      <a:pPr algn="ctr"/>
                      <a:r>
                        <a:rPr sz="1600"/>
                        <a:t>47</a:t>
                      </a:r>
                      <a:endParaRPr sz="1600">
                        <a:latin typeface="Cambria Math"/>
                      </a:endParaRPr>
                    </a:p>
                  </a:txBody>
                  <a:tcPr/>
                </a:tc>
                <a:tc>
                  <a:txBody>
                    <a:bodyPr/>
                    <a:lstStyle/>
                    <a:p>
                      <a:pPr algn="ctr"/>
                      <a:r>
                        <a:rPr sz="1600"/>
                        <a:t>21</a:t>
                      </a:r>
                      <a:endParaRPr sz="1600">
                        <a:latin typeface="Cambria Math"/>
                      </a:endParaRPr>
                    </a:p>
                  </a:txBody>
                  <a:tcPr/>
                </a:tc>
                <a:tc>
                  <a:txBody>
                    <a:bodyPr/>
                    <a:lstStyle/>
                    <a:p>
                      <a:pPr algn="ctr"/>
                      <a:r>
                        <a:rPr sz="1600"/>
                        <a:t>31</a:t>
                      </a:r>
                      <a:endParaRPr sz="1600">
                        <a:latin typeface="Cambria Math"/>
                      </a:endParaRPr>
                    </a:p>
                  </a:txBody>
                  <a:tcPr/>
                </a:tc>
                <a:extLst>
                  <a:ext uri="{0D108BD9-81ED-4DB2-BD59-A6C34878D82A}">
                    <a16:rowId xmlns:a16="http://schemas.microsoft.com/office/drawing/2014/main" val="10003"/>
                  </a:ext>
                </a:extLst>
              </a:tr>
              <a:tr h="370840">
                <a:tc>
                  <a:txBody>
                    <a:bodyPr/>
                    <a:lstStyle/>
                    <a:p>
                      <a:pPr algn="ctr"/>
                      <a:r>
                        <a:rPr sz="1600"/>
                        <a:t>58</a:t>
                      </a:r>
                      <a:endParaRPr sz="1600">
                        <a:latin typeface="Cambria Math"/>
                      </a:endParaRPr>
                    </a:p>
                  </a:txBody>
                  <a:tcPr/>
                </a:tc>
                <a:tc>
                  <a:txBody>
                    <a:bodyPr/>
                    <a:lstStyle/>
                    <a:p>
                      <a:pPr algn="ctr"/>
                      <a:r>
                        <a:rPr sz="1600" dirty="0"/>
                        <a:t>46</a:t>
                      </a:r>
                      <a:endParaRPr sz="1600" dirty="0">
                        <a:latin typeface="Cambria Math"/>
                      </a:endParaRPr>
                    </a:p>
                  </a:txBody>
                  <a:tcPr/>
                </a:tc>
                <a:tc>
                  <a:txBody>
                    <a:bodyPr/>
                    <a:lstStyle/>
                    <a:p>
                      <a:pPr algn="ctr"/>
                      <a:r>
                        <a:rPr sz="1600"/>
                        <a:t>43</a:t>
                      </a:r>
                      <a:endParaRPr sz="1600">
                        <a:latin typeface="Cambria Math"/>
                      </a:endParaRPr>
                    </a:p>
                  </a:txBody>
                  <a:tcPr/>
                </a:tc>
                <a:tc>
                  <a:txBody>
                    <a:bodyPr/>
                    <a:lstStyle/>
                    <a:p>
                      <a:pPr algn="ctr"/>
                      <a:r>
                        <a:rPr sz="1600"/>
                        <a:t>49</a:t>
                      </a:r>
                      <a:endParaRPr sz="1600">
                        <a:latin typeface="Cambria Math"/>
                      </a:endParaRPr>
                    </a:p>
                  </a:txBody>
                  <a:tcPr/>
                </a:tc>
                <a:extLst>
                  <a:ext uri="{0D108BD9-81ED-4DB2-BD59-A6C34878D82A}">
                    <a16:rowId xmlns:a16="http://schemas.microsoft.com/office/drawing/2014/main" val="10004"/>
                  </a:ext>
                </a:extLst>
              </a:tr>
              <a:tr h="370840">
                <a:tc>
                  <a:txBody>
                    <a:bodyPr/>
                    <a:lstStyle/>
                    <a:p>
                      <a:pPr algn="ctr"/>
                      <a:r>
                        <a:rPr sz="1600" dirty="0"/>
                        <a:t>35</a:t>
                      </a:r>
                      <a:endParaRPr sz="1600" dirty="0">
                        <a:latin typeface="Cambria Math"/>
                      </a:endParaRPr>
                    </a:p>
                  </a:txBody>
                  <a:tcPr/>
                </a:tc>
                <a:tc>
                  <a:txBody>
                    <a:bodyPr/>
                    <a:lstStyle/>
                    <a:p>
                      <a:pPr algn="ctr"/>
                      <a:r>
                        <a:rPr sz="1600" dirty="0"/>
                        <a:t>71</a:t>
                      </a:r>
                      <a:endParaRPr sz="1600" dirty="0">
                        <a:latin typeface="Cambria Math"/>
                      </a:endParaRPr>
                    </a:p>
                  </a:txBody>
                  <a:tcPr/>
                </a:tc>
                <a:tc>
                  <a:txBody>
                    <a:bodyPr/>
                    <a:lstStyle/>
                    <a:p>
                      <a:pPr algn="ctr"/>
                      <a:r>
                        <a:rPr sz="1600"/>
                        <a:t>69</a:t>
                      </a:r>
                      <a:endParaRPr sz="1600">
                        <a:latin typeface="Cambria Math"/>
                      </a:endParaRPr>
                    </a:p>
                  </a:txBody>
                  <a:tcPr/>
                </a:tc>
                <a:tc>
                  <a:txBody>
                    <a:bodyPr/>
                    <a:lstStyle/>
                    <a:p>
                      <a:pPr algn="ctr"/>
                      <a:r>
                        <a:rPr sz="1600"/>
                        <a:t>56</a:t>
                      </a:r>
                      <a:endParaRPr sz="1600">
                        <a:latin typeface="Cambria Math"/>
                      </a:endParaRPr>
                    </a:p>
                  </a:txBody>
                  <a:tcPr/>
                </a:tc>
                <a:extLst>
                  <a:ext uri="{0D108BD9-81ED-4DB2-BD59-A6C34878D82A}">
                    <a16:rowId xmlns:a16="http://schemas.microsoft.com/office/drawing/2014/main" val="10005"/>
                  </a:ext>
                </a:extLst>
              </a:tr>
              <a:tr h="370840">
                <a:tc>
                  <a:txBody>
                    <a:bodyPr/>
                    <a:lstStyle/>
                    <a:p>
                      <a:pPr algn="ctr"/>
                      <a:r>
                        <a:rPr sz="1600"/>
                        <a:t>54</a:t>
                      </a:r>
                      <a:endParaRPr sz="1600">
                        <a:latin typeface="Cambria Math"/>
                      </a:endParaRPr>
                    </a:p>
                  </a:txBody>
                  <a:tcPr/>
                </a:tc>
                <a:tc>
                  <a:txBody>
                    <a:bodyPr/>
                    <a:lstStyle/>
                    <a:p>
                      <a:pPr algn="ctr"/>
                      <a:r>
                        <a:rPr sz="1600" dirty="0"/>
                        <a:t>80</a:t>
                      </a:r>
                      <a:endParaRPr sz="1600" dirty="0">
                        <a:latin typeface="Cambria Math"/>
                      </a:endParaRPr>
                    </a:p>
                  </a:txBody>
                  <a:tcPr/>
                </a:tc>
                <a:tc>
                  <a:txBody>
                    <a:bodyPr/>
                    <a:lstStyle/>
                    <a:p>
                      <a:pPr algn="ctr"/>
                      <a:r>
                        <a:rPr sz="1600"/>
                        <a:t>73</a:t>
                      </a:r>
                      <a:endParaRPr sz="1600">
                        <a:latin typeface="Cambria Math"/>
                      </a:endParaRPr>
                    </a:p>
                  </a:txBody>
                  <a:tcPr/>
                </a:tc>
                <a:tc>
                  <a:txBody>
                    <a:bodyPr/>
                    <a:lstStyle/>
                    <a:p>
                      <a:pPr algn="ctr"/>
                      <a:r>
                        <a:rPr sz="1600"/>
                        <a:t>77</a:t>
                      </a:r>
                      <a:endParaRPr sz="1600">
                        <a:latin typeface="Cambria Math"/>
                      </a:endParaRPr>
                    </a:p>
                  </a:txBody>
                  <a:tcPr/>
                </a:tc>
                <a:extLst>
                  <a:ext uri="{0D108BD9-81ED-4DB2-BD59-A6C34878D82A}">
                    <a16:rowId xmlns:a16="http://schemas.microsoft.com/office/drawing/2014/main" val="10006"/>
                  </a:ext>
                </a:extLst>
              </a:tr>
              <a:tr h="370840">
                <a:tc>
                  <a:txBody>
                    <a:bodyPr/>
                    <a:lstStyle/>
                    <a:p>
                      <a:pPr algn="ctr"/>
                      <a:r>
                        <a:rPr sz="1600"/>
                        <a:t>27</a:t>
                      </a:r>
                      <a:endParaRPr sz="1600">
                        <a:latin typeface="Cambria Math"/>
                      </a:endParaRPr>
                    </a:p>
                  </a:txBody>
                  <a:tcPr/>
                </a:tc>
                <a:tc>
                  <a:txBody>
                    <a:bodyPr/>
                    <a:lstStyle/>
                    <a:p>
                      <a:pPr algn="ctr"/>
                      <a:r>
                        <a:rPr sz="1600"/>
                        <a:t>70</a:t>
                      </a:r>
                      <a:endParaRPr sz="1600">
                        <a:latin typeface="Cambria Math"/>
                      </a:endParaRPr>
                    </a:p>
                  </a:txBody>
                  <a:tcPr/>
                </a:tc>
                <a:tc>
                  <a:txBody>
                    <a:bodyPr/>
                    <a:lstStyle/>
                    <a:p>
                      <a:pPr algn="ctr"/>
                      <a:r>
                        <a:rPr sz="1600" dirty="0"/>
                        <a:t>41</a:t>
                      </a:r>
                      <a:endParaRPr sz="1600" dirty="0">
                        <a:latin typeface="Cambria Math"/>
                      </a:endParaRPr>
                    </a:p>
                  </a:txBody>
                  <a:tcPr/>
                </a:tc>
                <a:tc>
                  <a:txBody>
                    <a:bodyPr/>
                    <a:lstStyle/>
                    <a:p>
                      <a:pPr algn="ctr"/>
                      <a:r>
                        <a:rPr sz="1600"/>
                        <a:t>29</a:t>
                      </a:r>
                      <a:endParaRPr sz="1600">
                        <a:latin typeface="Cambria Math"/>
                      </a:endParaRPr>
                    </a:p>
                  </a:txBody>
                  <a:tcPr/>
                </a:tc>
                <a:extLst>
                  <a:ext uri="{0D108BD9-81ED-4DB2-BD59-A6C34878D82A}">
                    <a16:rowId xmlns:a16="http://schemas.microsoft.com/office/drawing/2014/main" val="10007"/>
                  </a:ext>
                </a:extLst>
              </a:tr>
              <a:tr h="370840">
                <a:tc>
                  <a:txBody>
                    <a:bodyPr/>
                    <a:lstStyle/>
                    <a:p>
                      <a:pPr algn="ctr"/>
                      <a:r>
                        <a:rPr sz="1600"/>
                        <a:t>66</a:t>
                      </a:r>
                      <a:endParaRPr sz="1600">
                        <a:latin typeface="Cambria Math"/>
                      </a:endParaRPr>
                    </a:p>
                  </a:txBody>
                  <a:tcPr/>
                </a:tc>
                <a:tc>
                  <a:txBody>
                    <a:bodyPr/>
                    <a:lstStyle/>
                    <a:p>
                      <a:pPr algn="ctr"/>
                      <a:r>
                        <a:rPr sz="1600"/>
                        <a:t>32</a:t>
                      </a:r>
                      <a:endParaRPr sz="1600">
                        <a:latin typeface="Cambria Math"/>
                      </a:endParaRPr>
                    </a:p>
                  </a:txBody>
                  <a:tcPr/>
                </a:tc>
                <a:tc>
                  <a:txBody>
                    <a:bodyPr/>
                    <a:lstStyle/>
                    <a:p>
                      <a:pPr algn="ctr"/>
                      <a:r>
                        <a:rPr sz="1600" dirty="0"/>
                        <a:t>44</a:t>
                      </a:r>
                      <a:endParaRPr sz="1600" dirty="0">
                        <a:latin typeface="Cambria Math"/>
                      </a:endParaRPr>
                    </a:p>
                  </a:txBody>
                  <a:tcPr/>
                </a:tc>
                <a:tc>
                  <a:txBody>
                    <a:bodyPr/>
                    <a:lstStyle/>
                    <a:p>
                      <a:pPr algn="ctr"/>
                      <a:r>
                        <a:rPr sz="1600"/>
                        <a:t>33</a:t>
                      </a:r>
                      <a:endParaRPr sz="1600">
                        <a:latin typeface="Cambria Math"/>
                      </a:endParaRPr>
                    </a:p>
                  </a:txBody>
                  <a:tcPr/>
                </a:tc>
                <a:extLst>
                  <a:ext uri="{0D108BD9-81ED-4DB2-BD59-A6C34878D82A}">
                    <a16:rowId xmlns:a16="http://schemas.microsoft.com/office/drawing/2014/main" val="10008"/>
                  </a:ext>
                </a:extLst>
              </a:tr>
              <a:tr h="370840">
                <a:tc>
                  <a:txBody>
                    <a:bodyPr/>
                    <a:lstStyle/>
                    <a:p>
                      <a:pPr algn="ctr"/>
                      <a:r>
                        <a:rPr sz="1600"/>
                        <a:t>21</a:t>
                      </a:r>
                      <a:endParaRPr sz="1600">
                        <a:latin typeface="Cambria Math"/>
                      </a:endParaRPr>
                    </a:p>
                  </a:txBody>
                  <a:tcPr/>
                </a:tc>
                <a:tc>
                  <a:txBody>
                    <a:bodyPr/>
                    <a:lstStyle/>
                    <a:p>
                      <a:pPr algn="ctr"/>
                      <a:r>
                        <a:rPr sz="1600"/>
                        <a:t>64</a:t>
                      </a:r>
                      <a:endParaRPr sz="1600">
                        <a:latin typeface="Cambria Math"/>
                      </a:endParaRPr>
                    </a:p>
                  </a:txBody>
                  <a:tcPr/>
                </a:tc>
                <a:tc>
                  <a:txBody>
                    <a:bodyPr/>
                    <a:lstStyle/>
                    <a:p>
                      <a:pPr algn="ctr"/>
                      <a:r>
                        <a:rPr sz="1600"/>
                        <a:t>52</a:t>
                      </a:r>
                      <a:endParaRPr sz="1600">
                        <a:latin typeface="Cambria Math"/>
                      </a:endParaRPr>
                    </a:p>
                  </a:txBody>
                  <a:tcPr/>
                </a:tc>
                <a:tc>
                  <a:txBody>
                    <a:bodyPr/>
                    <a:lstStyle/>
                    <a:p>
                      <a:pPr algn="ctr"/>
                      <a:r>
                        <a:rPr sz="1600" dirty="0"/>
                        <a:t>81</a:t>
                      </a:r>
                      <a:endParaRPr sz="1600" dirty="0">
                        <a:latin typeface="Cambria Math"/>
                      </a:endParaRPr>
                    </a:p>
                  </a:txBody>
                  <a:tcPr/>
                </a:tc>
                <a:extLst>
                  <a:ext uri="{0D108BD9-81ED-4DB2-BD59-A6C34878D82A}">
                    <a16:rowId xmlns:a16="http://schemas.microsoft.com/office/drawing/2014/main" val="10009"/>
                  </a:ext>
                </a:extLst>
              </a:tr>
              <a:tr h="370840">
                <a:tc>
                  <a:txBody>
                    <a:bodyPr/>
                    <a:lstStyle/>
                    <a:p>
                      <a:pPr algn="ctr"/>
                      <a:r>
                        <a:rPr sz="1600"/>
                        <a:t>48</a:t>
                      </a:r>
                      <a:endParaRPr sz="1600">
                        <a:latin typeface="Cambria Math"/>
                      </a:endParaRPr>
                    </a:p>
                  </a:txBody>
                  <a:tcPr/>
                </a:tc>
                <a:tc>
                  <a:txBody>
                    <a:bodyPr/>
                    <a:lstStyle/>
                    <a:p>
                      <a:pPr algn="ctr"/>
                      <a:r>
                        <a:rPr sz="1600"/>
                        <a:t>55</a:t>
                      </a:r>
                      <a:endParaRPr sz="1600">
                        <a:latin typeface="Cambria Math"/>
                      </a:endParaRPr>
                    </a:p>
                  </a:txBody>
                  <a:tcPr/>
                </a:tc>
                <a:tc>
                  <a:txBody>
                    <a:bodyPr/>
                    <a:lstStyle/>
                    <a:p>
                      <a:pPr algn="ctr"/>
                      <a:r>
                        <a:rPr sz="1600"/>
                        <a:t>57</a:t>
                      </a:r>
                      <a:endParaRPr sz="1600">
                        <a:latin typeface="Cambria Math"/>
                      </a:endParaRPr>
                    </a:p>
                  </a:txBody>
                  <a:tcPr/>
                </a:tc>
                <a:tc>
                  <a:txBody>
                    <a:bodyPr/>
                    <a:lstStyle/>
                    <a:p>
                      <a:pPr algn="ctr"/>
                      <a:r>
                        <a:rPr sz="1600" dirty="0"/>
                        <a:t>62</a:t>
                      </a:r>
                      <a:endParaRPr sz="1600" dirty="0">
                        <a:latin typeface="Cambria Math"/>
                      </a:endParaRPr>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Determining Percentiles of Screening Test Scores</a:t>
            </a:r>
            <a:r>
              <a:rPr lang="en-US" dirty="0"/>
              <a:t>—Slide 3</a:t>
            </a:r>
            <a:endParaRPr dirty="0"/>
          </a:p>
        </p:txBody>
      </p:sp>
      <p:sp>
        <p:nvSpPr>
          <p:cNvPr id="5" name="TextBox 4">
            <a:extLst>
              <a:ext uri="{FF2B5EF4-FFF2-40B4-BE49-F238E27FC236}">
                <a16:creationId xmlns:a16="http://schemas.microsoft.com/office/drawing/2014/main" id="{4C6A691D-7088-AE95-2C09-A8581198C53D}"/>
              </a:ext>
            </a:extLst>
          </p:cNvPr>
          <p:cNvSpPr txBox="1"/>
          <p:nvPr/>
        </p:nvSpPr>
        <p:spPr>
          <a:xfrm>
            <a:off x="2286000" y="1154668"/>
            <a:ext cx="4572000" cy="369332"/>
          </a:xfrm>
          <a:prstGeom prst="rect">
            <a:avLst/>
          </a:prstGeom>
          <a:noFill/>
        </p:spPr>
        <p:txBody>
          <a:bodyPr wrap="square">
            <a:spAutoFit/>
          </a:bodyPr>
          <a:lstStyle/>
          <a:p>
            <a:pPr algn="ctr">
              <a:defRPr sz="1800" b="1"/>
            </a:pPr>
            <a:r>
              <a:rPr lang="en-US" dirty="0"/>
              <a:t>Table 2 – Ordered Test Scores</a:t>
            </a:r>
          </a:p>
        </p:txBody>
      </p:sp>
      <p:graphicFrame>
        <p:nvGraphicFramePr>
          <p:cNvPr id="3" name="Table Placeholder 2" descr="The table contains the following numbers arranged in 10 rows and 4 columns:&#10;Row 1: 18, 43, 54, 66,&#10;Row 2: 21, 44, 55, 67,&#10;Row 3: 21, 45, 55, 69,&#10;Row 4: 27, 45, 56, 70,&#10;Row 5: 29, 46, 57, 71,&#10;Row 6: 31, 47, 58, 73,&#10;Row 7: 32, 48, 61, 77,&#10;Row 8: 33, 49, 62, 80,&#10;Row 9: 34, 52, 63, 81,&#10;Row 10: 41, 54, 64, 82."/>
          <p:cNvGraphicFramePr>
            <a:graphicFrameLocks noGrp="1"/>
          </p:cNvGraphicFramePr>
          <p:nvPr>
            <p:ph type="tbl" sz="quarter" idx="10"/>
            <p:extLst>
              <p:ext uri="{D42A27DB-BD31-4B8C-83A1-F6EECF244321}">
                <p14:modId xmlns:p14="http://schemas.microsoft.com/office/powerpoint/2010/main" val="97724030"/>
              </p:ext>
            </p:extLst>
          </p:nvPr>
        </p:nvGraphicFramePr>
        <p:xfrm>
          <a:off x="457200" y="1549400"/>
          <a:ext cx="8229600" cy="370840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r>
                        <a:rPr sz="1600" dirty="0"/>
                        <a:t>18</a:t>
                      </a:r>
                      <a:endParaRPr sz="1600" dirty="0">
                        <a:latin typeface="Cambria Math"/>
                      </a:endParaRPr>
                    </a:p>
                  </a:txBody>
                  <a:tcPr/>
                </a:tc>
                <a:tc>
                  <a:txBody>
                    <a:bodyPr/>
                    <a:lstStyle/>
                    <a:p>
                      <a:pPr algn="ctr"/>
                      <a:r>
                        <a:rPr sz="1600"/>
                        <a:t>43</a:t>
                      </a:r>
                      <a:endParaRPr sz="1600">
                        <a:latin typeface="Cambria Math"/>
                      </a:endParaRPr>
                    </a:p>
                  </a:txBody>
                  <a:tcPr/>
                </a:tc>
                <a:tc>
                  <a:txBody>
                    <a:bodyPr/>
                    <a:lstStyle/>
                    <a:p>
                      <a:pPr algn="ctr"/>
                      <a:r>
                        <a:rPr sz="1600"/>
                        <a:t>54</a:t>
                      </a:r>
                      <a:endParaRPr sz="1600">
                        <a:latin typeface="Cambria Math"/>
                      </a:endParaRPr>
                    </a:p>
                  </a:txBody>
                  <a:tcPr/>
                </a:tc>
                <a:tc>
                  <a:txBody>
                    <a:bodyPr/>
                    <a:lstStyle/>
                    <a:p>
                      <a:pPr algn="ctr"/>
                      <a:r>
                        <a:rPr sz="1600" dirty="0"/>
                        <a:t>66</a:t>
                      </a:r>
                      <a:endParaRPr sz="1600" dirty="0">
                        <a:latin typeface="Cambria Math"/>
                      </a:endParaRPr>
                    </a:p>
                  </a:txBody>
                  <a:tcPr/>
                </a:tc>
                <a:extLst>
                  <a:ext uri="{0D108BD9-81ED-4DB2-BD59-A6C34878D82A}">
                    <a16:rowId xmlns:a16="http://schemas.microsoft.com/office/drawing/2014/main" val="10001"/>
                  </a:ext>
                </a:extLst>
              </a:tr>
              <a:tr h="370840">
                <a:tc>
                  <a:txBody>
                    <a:bodyPr/>
                    <a:lstStyle/>
                    <a:p>
                      <a:pPr algn="ctr"/>
                      <a:r>
                        <a:rPr sz="1600" dirty="0"/>
                        <a:t>21</a:t>
                      </a:r>
                      <a:endParaRPr sz="1600" dirty="0">
                        <a:latin typeface="Cambria Math"/>
                      </a:endParaRPr>
                    </a:p>
                  </a:txBody>
                  <a:tcPr/>
                </a:tc>
                <a:tc>
                  <a:txBody>
                    <a:bodyPr/>
                    <a:lstStyle/>
                    <a:p>
                      <a:pPr algn="ctr"/>
                      <a:r>
                        <a:rPr sz="1600"/>
                        <a:t>44</a:t>
                      </a:r>
                      <a:endParaRPr sz="1600">
                        <a:latin typeface="Cambria Math"/>
                      </a:endParaRPr>
                    </a:p>
                  </a:txBody>
                  <a:tcPr/>
                </a:tc>
                <a:tc>
                  <a:txBody>
                    <a:bodyPr/>
                    <a:lstStyle/>
                    <a:p>
                      <a:pPr algn="ctr"/>
                      <a:r>
                        <a:rPr sz="1600"/>
                        <a:t>55</a:t>
                      </a:r>
                      <a:endParaRPr sz="1600">
                        <a:latin typeface="Cambria Math"/>
                      </a:endParaRPr>
                    </a:p>
                  </a:txBody>
                  <a:tcPr/>
                </a:tc>
                <a:tc>
                  <a:txBody>
                    <a:bodyPr/>
                    <a:lstStyle/>
                    <a:p>
                      <a:pPr algn="ctr"/>
                      <a:r>
                        <a:rPr sz="1600"/>
                        <a:t>67</a:t>
                      </a:r>
                      <a:endParaRPr sz="1600">
                        <a:latin typeface="Cambria Math"/>
                      </a:endParaRPr>
                    </a:p>
                  </a:txBody>
                  <a:tcPr/>
                </a:tc>
                <a:extLst>
                  <a:ext uri="{0D108BD9-81ED-4DB2-BD59-A6C34878D82A}">
                    <a16:rowId xmlns:a16="http://schemas.microsoft.com/office/drawing/2014/main" val="10002"/>
                  </a:ext>
                </a:extLst>
              </a:tr>
              <a:tr h="370840">
                <a:tc>
                  <a:txBody>
                    <a:bodyPr/>
                    <a:lstStyle/>
                    <a:p>
                      <a:pPr algn="ctr"/>
                      <a:r>
                        <a:rPr sz="1600"/>
                        <a:t>21</a:t>
                      </a:r>
                      <a:endParaRPr sz="1600">
                        <a:latin typeface="Cambria Math"/>
                      </a:endParaRPr>
                    </a:p>
                  </a:txBody>
                  <a:tcPr/>
                </a:tc>
                <a:tc>
                  <a:txBody>
                    <a:bodyPr/>
                    <a:lstStyle/>
                    <a:p>
                      <a:pPr algn="ctr"/>
                      <a:r>
                        <a:rPr sz="1600" dirty="0"/>
                        <a:t>45</a:t>
                      </a:r>
                      <a:endParaRPr sz="1600" dirty="0">
                        <a:latin typeface="Cambria Math"/>
                      </a:endParaRPr>
                    </a:p>
                  </a:txBody>
                  <a:tcPr/>
                </a:tc>
                <a:tc>
                  <a:txBody>
                    <a:bodyPr/>
                    <a:lstStyle/>
                    <a:p>
                      <a:pPr algn="ctr"/>
                      <a:r>
                        <a:rPr sz="1600"/>
                        <a:t>55</a:t>
                      </a:r>
                      <a:endParaRPr sz="1600">
                        <a:latin typeface="Cambria Math"/>
                      </a:endParaRPr>
                    </a:p>
                  </a:txBody>
                  <a:tcPr/>
                </a:tc>
                <a:tc>
                  <a:txBody>
                    <a:bodyPr/>
                    <a:lstStyle/>
                    <a:p>
                      <a:pPr algn="ctr"/>
                      <a:r>
                        <a:rPr sz="1600"/>
                        <a:t>69</a:t>
                      </a:r>
                      <a:endParaRPr sz="1600">
                        <a:latin typeface="Cambria Math"/>
                      </a:endParaRPr>
                    </a:p>
                  </a:txBody>
                  <a:tcPr/>
                </a:tc>
                <a:extLst>
                  <a:ext uri="{0D108BD9-81ED-4DB2-BD59-A6C34878D82A}">
                    <a16:rowId xmlns:a16="http://schemas.microsoft.com/office/drawing/2014/main" val="10003"/>
                  </a:ext>
                </a:extLst>
              </a:tr>
              <a:tr h="370840">
                <a:tc>
                  <a:txBody>
                    <a:bodyPr/>
                    <a:lstStyle/>
                    <a:p>
                      <a:pPr algn="ctr"/>
                      <a:r>
                        <a:rPr sz="1600"/>
                        <a:t>27</a:t>
                      </a:r>
                      <a:endParaRPr sz="1600">
                        <a:latin typeface="Cambria Math"/>
                      </a:endParaRPr>
                    </a:p>
                  </a:txBody>
                  <a:tcPr/>
                </a:tc>
                <a:tc>
                  <a:txBody>
                    <a:bodyPr/>
                    <a:lstStyle/>
                    <a:p>
                      <a:pPr algn="ctr"/>
                      <a:r>
                        <a:rPr sz="1600" dirty="0"/>
                        <a:t>45</a:t>
                      </a:r>
                      <a:endParaRPr sz="1600" dirty="0">
                        <a:latin typeface="Cambria Math"/>
                      </a:endParaRPr>
                    </a:p>
                  </a:txBody>
                  <a:tcPr/>
                </a:tc>
                <a:tc>
                  <a:txBody>
                    <a:bodyPr/>
                    <a:lstStyle/>
                    <a:p>
                      <a:pPr algn="ctr"/>
                      <a:r>
                        <a:rPr sz="1600"/>
                        <a:t>56</a:t>
                      </a:r>
                      <a:endParaRPr sz="1600">
                        <a:latin typeface="Cambria Math"/>
                      </a:endParaRPr>
                    </a:p>
                  </a:txBody>
                  <a:tcPr/>
                </a:tc>
                <a:tc>
                  <a:txBody>
                    <a:bodyPr/>
                    <a:lstStyle/>
                    <a:p>
                      <a:pPr algn="ctr"/>
                      <a:r>
                        <a:rPr sz="1600"/>
                        <a:t>70</a:t>
                      </a:r>
                      <a:endParaRPr sz="1600">
                        <a:latin typeface="Cambria Math"/>
                      </a:endParaRPr>
                    </a:p>
                  </a:txBody>
                  <a:tcPr/>
                </a:tc>
                <a:extLst>
                  <a:ext uri="{0D108BD9-81ED-4DB2-BD59-A6C34878D82A}">
                    <a16:rowId xmlns:a16="http://schemas.microsoft.com/office/drawing/2014/main" val="10004"/>
                  </a:ext>
                </a:extLst>
              </a:tr>
              <a:tr h="370840">
                <a:tc>
                  <a:txBody>
                    <a:bodyPr/>
                    <a:lstStyle/>
                    <a:p>
                      <a:pPr algn="ctr"/>
                      <a:r>
                        <a:rPr sz="1600" dirty="0"/>
                        <a:t>29</a:t>
                      </a:r>
                      <a:endParaRPr sz="1600" dirty="0">
                        <a:latin typeface="Cambria Math"/>
                      </a:endParaRPr>
                    </a:p>
                  </a:txBody>
                  <a:tcPr/>
                </a:tc>
                <a:tc>
                  <a:txBody>
                    <a:bodyPr/>
                    <a:lstStyle/>
                    <a:p>
                      <a:pPr algn="ctr"/>
                      <a:r>
                        <a:rPr sz="1600"/>
                        <a:t>46</a:t>
                      </a:r>
                      <a:endParaRPr sz="1600">
                        <a:latin typeface="Cambria Math"/>
                      </a:endParaRPr>
                    </a:p>
                  </a:txBody>
                  <a:tcPr/>
                </a:tc>
                <a:tc>
                  <a:txBody>
                    <a:bodyPr/>
                    <a:lstStyle/>
                    <a:p>
                      <a:pPr algn="ctr"/>
                      <a:r>
                        <a:rPr sz="1600" dirty="0"/>
                        <a:t>57</a:t>
                      </a:r>
                      <a:endParaRPr sz="1600" dirty="0">
                        <a:latin typeface="Cambria Math"/>
                      </a:endParaRPr>
                    </a:p>
                  </a:txBody>
                  <a:tcPr/>
                </a:tc>
                <a:tc>
                  <a:txBody>
                    <a:bodyPr/>
                    <a:lstStyle/>
                    <a:p>
                      <a:pPr algn="ctr"/>
                      <a:r>
                        <a:rPr sz="1600"/>
                        <a:t>71</a:t>
                      </a:r>
                      <a:endParaRPr sz="1600">
                        <a:latin typeface="Cambria Math"/>
                      </a:endParaRPr>
                    </a:p>
                  </a:txBody>
                  <a:tcPr/>
                </a:tc>
                <a:extLst>
                  <a:ext uri="{0D108BD9-81ED-4DB2-BD59-A6C34878D82A}">
                    <a16:rowId xmlns:a16="http://schemas.microsoft.com/office/drawing/2014/main" val="10005"/>
                  </a:ext>
                </a:extLst>
              </a:tr>
              <a:tr h="370840">
                <a:tc>
                  <a:txBody>
                    <a:bodyPr/>
                    <a:lstStyle/>
                    <a:p>
                      <a:pPr algn="ctr"/>
                      <a:r>
                        <a:rPr sz="1600"/>
                        <a:t>31</a:t>
                      </a:r>
                      <a:endParaRPr sz="1600">
                        <a:latin typeface="Cambria Math"/>
                      </a:endParaRPr>
                    </a:p>
                  </a:txBody>
                  <a:tcPr/>
                </a:tc>
                <a:tc>
                  <a:txBody>
                    <a:bodyPr/>
                    <a:lstStyle/>
                    <a:p>
                      <a:pPr algn="ctr"/>
                      <a:r>
                        <a:rPr sz="1600"/>
                        <a:t>47</a:t>
                      </a:r>
                      <a:endParaRPr sz="1600">
                        <a:latin typeface="Cambria Math"/>
                      </a:endParaRPr>
                    </a:p>
                  </a:txBody>
                  <a:tcPr/>
                </a:tc>
                <a:tc>
                  <a:txBody>
                    <a:bodyPr/>
                    <a:lstStyle/>
                    <a:p>
                      <a:pPr algn="ctr"/>
                      <a:r>
                        <a:rPr sz="1600" dirty="0"/>
                        <a:t>58</a:t>
                      </a:r>
                      <a:endParaRPr sz="1600" dirty="0">
                        <a:latin typeface="Cambria Math"/>
                      </a:endParaRPr>
                    </a:p>
                  </a:txBody>
                  <a:tcPr/>
                </a:tc>
                <a:tc>
                  <a:txBody>
                    <a:bodyPr/>
                    <a:lstStyle/>
                    <a:p>
                      <a:pPr algn="ctr"/>
                      <a:r>
                        <a:rPr sz="1600"/>
                        <a:t>73</a:t>
                      </a:r>
                      <a:endParaRPr sz="1600">
                        <a:latin typeface="Cambria Math"/>
                      </a:endParaRPr>
                    </a:p>
                  </a:txBody>
                  <a:tcPr/>
                </a:tc>
                <a:extLst>
                  <a:ext uri="{0D108BD9-81ED-4DB2-BD59-A6C34878D82A}">
                    <a16:rowId xmlns:a16="http://schemas.microsoft.com/office/drawing/2014/main" val="10006"/>
                  </a:ext>
                </a:extLst>
              </a:tr>
              <a:tr h="370840">
                <a:tc>
                  <a:txBody>
                    <a:bodyPr/>
                    <a:lstStyle/>
                    <a:p>
                      <a:pPr algn="ctr"/>
                      <a:r>
                        <a:rPr sz="1600"/>
                        <a:t>32</a:t>
                      </a:r>
                      <a:endParaRPr sz="1600">
                        <a:latin typeface="Cambria Math"/>
                      </a:endParaRPr>
                    </a:p>
                  </a:txBody>
                  <a:tcPr/>
                </a:tc>
                <a:tc>
                  <a:txBody>
                    <a:bodyPr/>
                    <a:lstStyle/>
                    <a:p>
                      <a:pPr algn="ctr"/>
                      <a:r>
                        <a:rPr sz="1600"/>
                        <a:t>48</a:t>
                      </a:r>
                      <a:endParaRPr sz="1600">
                        <a:latin typeface="Cambria Math"/>
                      </a:endParaRPr>
                    </a:p>
                  </a:txBody>
                  <a:tcPr/>
                </a:tc>
                <a:tc>
                  <a:txBody>
                    <a:bodyPr/>
                    <a:lstStyle/>
                    <a:p>
                      <a:pPr algn="ctr"/>
                      <a:r>
                        <a:rPr sz="1600"/>
                        <a:t>61</a:t>
                      </a:r>
                      <a:endParaRPr sz="1600">
                        <a:latin typeface="Cambria Math"/>
                      </a:endParaRPr>
                    </a:p>
                  </a:txBody>
                  <a:tcPr/>
                </a:tc>
                <a:tc>
                  <a:txBody>
                    <a:bodyPr/>
                    <a:lstStyle/>
                    <a:p>
                      <a:pPr algn="ctr"/>
                      <a:r>
                        <a:rPr sz="1600" dirty="0"/>
                        <a:t>77</a:t>
                      </a:r>
                      <a:endParaRPr sz="1600" dirty="0">
                        <a:latin typeface="Cambria Math"/>
                      </a:endParaRPr>
                    </a:p>
                  </a:txBody>
                  <a:tcPr/>
                </a:tc>
                <a:extLst>
                  <a:ext uri="{0D108BD9-81ED-4DB2-BD59-A6C34878D82A}">
                    <a16:rowId xmlns:a16="http://schemas.microsoft.com/office/drawing/2014/main" val="10007"/>
                  </a:ext>
                </a:extLst>
              </a:tr>
              <a:tr h="370840">
                <a:tc>
                  <a:txBody>
                    <a:bodyPr/>
                    <a:lstStyle/>
                    <a:p>
                      <a:pPr algn="ctr"/>
                      <a:r>
                        <a:rPr sz="1600"/>
                        <a:t>33</a:t>
                      </a:r>
                      <a:endParaRPr sz="1600">
                        <a:latin typeface="Cambria Math"/>
                      </a:endParaRPr>
                    </a:p>
                  </a:txBody>
                  <a:tcPr/>
                </a:tc>
                <a:tc>
                  <a:txBody>
                    <a:bodyPr/>
                    <a:lstStyle/>
                    <a:p>
                      <a:pPr algn="ctr"/>
                      <a:r>
                        <a:rPr sz="1600"/>
                        <a:t>49</a:t>
                      </a:r>
                      <a:endParaRPr sz="1600">
                        <a:latin typeface="Cambria Math"/>
                      </a:endParaRPr>
                    </a:p>
                  </a:txBody>
                  <a:tcPr/>
                </a:tc>
                <a:tc>
                  <a:txBody>
                    <a:bodyPr/>
                    <a:lstStyle/>
                    <a:p>
                      <a:pPr algn="ctr"/>
                      <a:r>
                        <a:rPr sz="1600"/>
                        <a:t>62</a:t>
                      </a:r>
                      <a:endParaRPr sz="1600">
                        <a:latin typeface="Cambria Math"/>
                      </a:endParaRPr>
                    </a:p>
                  </a:txBody>
                  <a:tcPr/>
                </a:tc>
                <a:tc>
                  <a:txBody>
                    <a:bodyPr/>
                    <a:lstStyle/>
                    <a:p>
                      <a:pPr algn="ctr"/>
                      <a:r>
                        <a:rPr sz="1600" dirty="0"/>
                        <a:t>80</a:t>
                      </a:r>
                      <a:endParaRPr sz="1600" dirty="0">
                        <a:latin typeface="Cambria Math"/>
                      </a:endParaRPr>
                    </a:p>
                  </a:txBody>
                  <a:tcPr/>
                </a:tc>
                <a:extLst>
                  <a:ext uri="{0D108BD9-81ED-4DB2-BD59-A6C34878D82A}">
                    <a16:rowId xmlns:a16="http://schemas.microsoft.com/office/drawing/2014/main" val="10008"/>
                  </a:ext>
                </a:extLst>
              </a:tr>
              <a:tr h="370840">
                <a:tc>
                  <a:txBody>
                    <a:bodyPr/>
                    <a:lstStyle/>
                    <a:p>
                      <a:pPr algn="ctr"/>
                      <a:r>
                        <a:rPr sz="1600"/>
                        <a:t>34</a:t>
                      </a:r>
                      <a:endParaRPr sz="1600">
                        <a:latin typeface="Cambria Math"/>
                      </a:endParaRPr>
                    </a:p>
                  </a:txBody>
                  <a:tcPr/>
                </a:tc>
                <a:tc>
                  <a:txBody>
                    <a:bodyPr/>
                    <a:lstStyle/>
                    <a:p>
                      <a:pPr algn="ctr"/>
                      <a:r>
                        <a:rPr sz="1600"/>
                        <a:t>52</a:t>
                      </a:r>
                      <a:endParaRPr sz="1600">
                        <a:latin typeface="Cambria Math"/>
                      </a:endParaRPr>
                    </a:p>
                  </a:txBody>
                  <a:tcPr/>
                </a:tc>
                <a:tc>
                  <a:txBody>
                    <a:bodyPr/>
                    <a:lstStyle/>
                    <a:p>
                      <a:pPr algn="ctr"/>
                      <a:r>
                        <a:rPr sz="1600"/>
                        <a:t>63</a:t>
                      </a:r>
                      <a:endParaRPr sz="1600">
                        <a:latin typeface="Cambria Math"/>
                      </a:endParaRPr>
                    </a:p>
                  </a:txBody>
                  <a:tcPr/>
                </a:tc>
                <a:tc>
                  <a:txBody>
                    <a:bodyPr/>
                    <a:lstStyle/>
                    <a:p>
                      <a:pPr algn="ctr"/>
                      <a:r>
                        <a:rPr sz="1600" dirty="0"/>
                        <a:t>81</a:t>
                      </a:r>
                      <a:endParaRPr sz="1600" dirty="0">
                        <a:latin typeface="Cambria Math"/>
                      </a:endParaRPr>
                    </a:p>
                  </a:txBody>
                  <a:tcPr/>
                </a:tc>
                <a:extLst>
                  <a:ext uri="{0D108BD9-81ED-4DB2-BD59-A6C34878D82A}">
                    <a16:rowId xmlns:a16="http://schemas.microsoft.com/office/drawing/2014/main" val="10009"/>
                  </a:ext>
                </a:extLst>
              </a:tr>
              <a:tr h="370840">
                <a:tc>
                  <a:txBody>
                    <a:bodyPr/>
                    <a:lstStyle/>
                    <a:p>
                      <a:pPr algn="ctr"/>
                      <a:r>
                        <a:rPr sz="1600"/>
                        <a:t>41</a:t>
                      </a:r>
                      <a:endParaRPr sz="1600">
                        <a:latin typeface="Cambria Math"/>
                      </a:endParaRPr>
                    </a:p>
                  </a:txBody>
                  <a:tcPr/>
                </a:tc>
                <a:tc>
                  <a:txBody>
                    <a:bodyPr/>
                    <a:lstStyle/>
                    <a:p>
                      <a:pPr algn="ctr"/>
                      <a:r>
                        <a:rPr sz="1600"/>
                        <a:t>54</a:t>
                      </a:r>
                      <a:endParaRPr sz="1600">
                        <a:latin typeface="Cambria Math"/>
                      </a:endParaRPr>
                    </a:p>
                  </a:txBody>
                  <a:tcPr/>
                </a:tc>
                <a:tc>
                  <a:txBody>
                    <a:bodyPr/>
                    <a:lstStyle/>
                    <a:p>
                      <a:pPr algn="ctr"/>
                      <a:r>
                        <a:rPr sz="1600"/>
                        <a:t>64</a:t>
                      </a:r>
                      <a:endParaRPr sz="1600">
                        <a:latin typeface="Cambria Math"/>
                      </a:endParaRPr>
                    </a:p>
                  </a:txBody>
                  <a:tcPr/>
                </a:tc>
                <a:tc>
                  <a:txBody>
                    <a:bodyPr/>
                    <a:lstStyle/>
                    <a:p>
                      <a:pPr algn="ctr"/>
                      <a:r>
                        <a:rPr sz="1600" dirty="0"/>
                        <a:t>82</a:t>
                      </a:r>
                      <a:endParaRPr sz="1600" dirty="0">
                        <a:latin typeface="Cambria Math"/>
                      </a:endParaRPr>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Determining Percentiles of Screening Test Scores</a:t>
            </a:r>
            <a:r>
              <a:rPr lang="en-US" dirty="0"/>
              <a:t>—Slide 4</a:t>
            </a:r>
            <a:endParaRPr dirty="0"/>
          </a:p>
        </p:txBody>
      </p:sp>
      <p:sp>
        <p:nvSpPr>
          <p:cNvPr id="3" name="Text Placeholder 2"/>
          <p:cNvSpPr>
            <a:spLocks noGrp="1"/>
          </p:cNvSpPr>
          <p:nvPr>
            <p:ph type="body" sz="quarter" idx="10"/>
          </p:nvPr>
        </p:nvSpPr>
        <p:spPr/>
        <p:txBody>
          <a:bodyPr>
            <a:normAutofit/>
          </a:bodyPr>
          <a:lstStyle/>
          <a:p>
            <a:r>
              <a:rPr sz="2400" b="1" dirty="0"/>
              <a:t>Solution</a:t>
            </a:r>
          </a:p>
          <a:p>
            <a:r>
              <a:rPr sz="2400" dirty="0"/>
              <a:t>In order to calculate the percentiles, the data must be placed in an ordered array (Table 2). To compute the 10</a:t>
            </a:r>
            <a:r>
              <a:rPr sz="2400" baseline="30000" dirty="0"/>
              <a:t>th</a:t>
            </a:r>
            <a:r>
              <a:rPr sz="2400" dirty="0"/>
              <a:t> percentile, its position in the ordered array must be determined.</a:t>
            </a:r>
          </a:p>
          <a:p>
            <a:pPr>
              <a:defRPr sz="2800"/>
            </a:pPr>
            <a:r>
              <a:rPr sz="2400" dirty="0"/>
              <a:t>The number of observations,</a:t>
            </a:r>
            <a:r>
              <a:rPr lang="en-US" sz="2400" dirty="0"/>
              <a:t> </a:t>
            </a:r>
            <a:r>
              <a:rPr lang="en-US" sz="2400" i="1" dirty="0"/>
              <a:t>n</a:t>
            </a:r>
            <a:r>
              <a:rPr lang="en-US" sz="2400" dirty="0"/>
              <a:t> = 40.</a:t>
            </a:r>
            <a:endParaRPr sz="2400" dirty="0"/>
          </a:p>
          <a:p>
            <a:pPr>
              <a:defRPr sz="2800"/>
            </a:pPr>
            <a:r>
              <a:rPr sz="2400" dirty="0"/>
              <a:t>The percentile, </a:t>
            </a:r>
            <a:r>
              <a:rPr lang="en-US" sz="2400" i="1" dirty="0"/>
              <a:t>P</a:t>
            </a:r>
            <a:r>
              <a:rPr lang="en-US" sz="2400" dirty="0"/>
              <a:t> = 10.</a:t>
            </a:r>
            <a:endParaRPr sz="2400" dirty="0"/>
          </a:p>
          <a:p>
            <a:pPr>
              <a:defRPr sz="2800"/>
            </a:pPr>
            <a:r>
              <a:rPr sz="2400" dirty="0"/>
              <a:t>The location of the percentile, </a:t>
            </a:r>
            <a:r>
              <a:rPr lang="en-US" sz="2400" dirty="0"/>
              <a:t>		</a:t>
            </a:r>
          </a:p>
          <a:p>
            <a:pPr>
              <a:defRPr sz="2800"/>
            </a:pPr>
            <a:endParaRPr lang="en-US" sz="2400" dirty="0"/>
          </a:p>
          <a:p>
            <a:pPr>
              <a:defRPr sz="2800"/>
            </a:pPr>
            <a:endParaRPr lang="en-IN" sz="2400" dirty="0"/>
          </a:p>
          <a:p>
            <a:pPr>
              <a:defRPr sz="2800"/>
            </a:pPr>
            <a:endParaRPr sz="2400" dirty="0"/>
          </a:p>
          <a:p>
            <a:pPr algn="ctr">
              <a:defRPr sz="2800"/>
            </a:pPr>
            <a:endParaRPr sz="2400" dirty="0"/>
          </a:p>
        </p:txBody>
      </p:sp>
      <p:graphicFrame>
        <p:nvGraphicFramePr>
          <p:cNvPr id="8" name="Object 7" descr="l equals 40 times open parenthesis 10 divided by 100 close parenthesis equals 4.">
            <a:extLst>
              <a:ext uri="{FF2B5EF4-FFF2-40B4-BE49-F238E27FC236}">
                <a16:creationId xmlns:a16="http://schemas.microsoft.com/office/drawing/2014/main" id="{797C4EFA-A7E1-12D2-9AC3-37E32B9E9980}"/>
              </a:ext>
            </a:extLst>
          </p:cNvPr>
          <p:cNvGraphicFramePr>
            <a:graphicFrameLocks noChangeAspect="1"/>
          </p:cNvGraphicFramePr>
          <p:nvPr>
            <p:extLst>
              <p:ext uri="{D42A27DB-BD31-4B8C-83A1-F6EECF244321}">
                <p14:modId xmlns:p14="http://schemas.microsoft.com/office/powerpoint/2010/main" val="1994352918"/>
              </p:ext>
            </p:extLst>
          </p:nvPr>
        </p:nvGraphicFramePr>
        <p:xfrm>
          <a:off x="4408488" y="3416300"/>
          <a:ext cx="1993900" cy="749300"/>
        </p:xfrm>
        <a:graphic>
          <a:graphicData uri="http://schemas.openxmlformats.org/presentationml/2006/ole">
            <mc:AlternateContent xmlns:mc="http://schemas.openxmlformats.org/markup-compatibility/2006">
              <mc:Choice xmlns:v="urn:schemas-microsoft-com:vml" Requires="v">
                <p:oleObj name="Equation" r:id="rId2" imgW="1993680" imgH="749160" progId="Equation.DSMT4">
                  <p:embed/>
                </p:oleObj>
              </mc:Choice>
              <mc:Fallback>
                <p:oleObj name="Equation" r:id="rId2" imgW="1993680" imgH="749160" progId="Equation.DSMT4">
                  <p:embed/>
                  <p:pic>
                    <p:nvPicPr>
                      <p:cNvPr id="0" name=""/>
                      <p:cNvPicPr/>
                      <p:nvPr/>
                    </p:nvPicPr>
                    <p:blipFill>
                      <a:blip r:embed="rId3"/>
                      <a:stretch>
                        <a:fillRect/>
                      </a:stretch>
                    </p:blipFill>
                    <p:spPr>
                      <a:xfrm>
                        <a:off x="4408488" y="3416300"/>
                        <a:ext cx="1993900" cy="7493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6D479A7-6986-789B-E345-E62C543A7906}"/>
              </a:ext>
            </a:extLst>
          </p:cNvPr>
          <p:cNvSpPr txBox="1"/>
          <p:nvPr/>
        </p:nvSpPr>
        <p:spPr>
          <a:xfrm>
            <a:off x="6553200" y="3560910"/>
            <a:ext cx="1828800" cy="461665"/>
          </a:xfrm>
          <a:prstGeom prst="rect">
            <a:avLst/>
          </a:prstGeom>
          <a:noFill/>
        </p:spPr>
        <p:txBody>
          <a:bodyPr wrap="square">
            <a:spAutoFit/>
          </a:bodyPr>
          <a:lstStyle/>
          <a:p>
            <a:r>
              <a:rPr lang="en-IN" sz="2400" dirty="0"/>
              <a:t>Since </a:t>
            </a:r>
            <a:r>
              <a:rPr lang="en-IN" sz="2400" dirty="0">
                <a:latin typeface="Brush Script MT" panose="03060802040406070304" pitchFamily="66" charset="0"/>
              </a:rPr>
              <a:t>l </a:t>
            </a:r>
            <a:r>
              <a:rPr lang="en-IN" sz="2400" dirty="0"/>
              <a:t>is an</a:t>
            </a:r>
          </a:p>
        </p:txBody>
      </p:sp>
      <p:sp>
        <p:nvSpPr>
          <p:cNvPr id="9" name="TextBox 8">
            <a:extLst>
              <a:ext uri="{FF2B5EF4-FFF2-40B4-BE49-F238E27FC236}">
                <a16:creationId xmlns:a16="http://schemas.microsoft.com/office/drawing/2014/main" id="{E2C6CCFF-2A6E-7263-ED1E-98FCD3537F7F}"/>
              </a:ext>
            </a:extLst>
          </p:cNvPr>
          <p:cNvSpPr txBox="1"/>
          <p:nvPr/>
        </p:nvSpPr>
        <p:spPr>
          <a:xfrm>
            <a:off x="533400" y="4057471"/>
            <a:ext cx="8153400" cy="1200329"/>
          </a:xfrm>
          <a:prstGeom prst="rect">
            <a:avLst/>
          </a:prstGeom>
          <a:noFill/>
        </p:spPr>
        <p:txBody>
          <a:bodyPr wrap="square">
            <a:spAutoFit/>
          </a:bodyPr>
          <a:lstStyle/>
          <a:p>
            <a:r>
              <a:rPr lang="en-US" sz="2400" dirty="0"/>
              <a:t>integer, the 4</a:t>
            </a:r>
            <a:r>
              <a:rPr lang="en-US" sz="2400" baseline="30000" dirty="0"/>
              <a:t>th</a:t>
            </a:r>
            <a:r>
              <a:rPr lang="en-US" sz="2400" dirty="0"/>
              <a:t> and 5</a:t>
            </a:r>
            <a:r>
              <a:rPr lang="en-US" sz="2400" baseline="30000" dirty="0"/>
              <a:t>th</a:t>
            </a:r>
            <a:r>
              <a:rPr lang="en-US" sz="2400" dirty="0"/>
              <a:t> observations in the array must be averaged. Since the fourth data value is </a:t>
            </a:r>
            <a:r>
              <a:rPr lang="en-US" sz="2400" dirty="0">
                <a:latin typeface="Cambria Math"/>
              </a:rPr>
              <a:t>27</a:t>
            </a:r>
            <a:r>
              <a:rPr lang="en-US" sz="2400" dirty="0"/>
              <a:t> and the fifth data value is </a:t>
            </a:r>
            <a:r>
              <a:rPr lang="en-US" sz="2400" dirty="0">
                <a:latin typeface="Cambria Math"/>
              </a:rPr>
              <a:t>29</a:t>
            </a:r>
            <a:r>
              <a:rPr lang="en-US" sz="2400" dirty="0"/>
              <a:t>, then the 10</a:t>
            </a:r>
            <a:r>
              <a:rPr lang="en-US" sz="2400" baseline="30000" dirty="0"/>
              <a:t>th</a:t>
            </a:r>
            <a:r>
              <a:rPr lang="en-US" sz="2400" dirty="0"/>
              <a:t> percentile is calculated as follows.</a:t>
            </a:r>
            <a:endParaRPr lang="en-IN" sz="2400" dirty="0"/>
          </a:p>
        </p:txBody>
      </p:sp>
      <p:pic>
        <p:nvPicPr>
          <p:cNvPr id="18" name="Picture 17" descr="Tenth percentile equals 27 plus 29 whole divided by 2 equals 28.">
            <a:extLst>
              <a:ext uri="{FF2B5EF4-FFF2-40B4-BE49-F238E27FC236}">
                <a16:creationId xmlns:a16="http://schemas.microsoft.com/office/drawing/2014/main" id="{69166BD0-BAD6-C45D-84D5-323470904DB2}"/>
              </a:ext>
            </a:extLst>
          </p:cNvPr>
          <p:cNvPicPr>
            <a:picLocks noChangeAspect="1"/>
          </p:cNvPicPr>
          <p:nvPr/>
        </p:nvPicPr>
        <p:blipFill>
          <a:blip r:embed="rId4"/>
          <a:stretch>
            <a:fillRect/>
          </a:stretch>
        </p:blipFill>
        <p:spPr>
          <a:xfrm>
            <a:off x="2514600" y="5205779"/>
            <a:ext cx="3876675" cy="7810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7567-8FB3-456F-807A-20E46BAB3828}"/>
              </a:ext>
            </a:extLst>
          </p:cNvPr>
          <p:cNvSpPr>
            <a:spLocks noGrp="1"/>
          </p:cNvSpPr>
          <p:nvPr>
            <p:ph type="title"/>
          </p:nvPr>
        </p:nvSpPr>
        <p:spPr/>
        <p:txBody>
          <a:bodyPr/>
          <a:lstStyle/>
          <a:p>
            <a:r>
              <a:rPr lang="en-US" dirty="0"/>
              <a:t>Example 2: Determining Percentiles of Screening Test Scores—Slide 5</a:t>
            </a:r>
            <a:endParaRPr lang="en-IN" dirty="0"/>
          </a:p>
        </p:txBody>
      </p:sp>
      <p:sp>
        <p:nvSpPr>
          <p:cNvPr id="3" name="Text Placeholder 2">
            <a:extLst>
              <a:ext uri="{FF2B5EF4-FFF2-40B4-BE49-F238E27FC236}">
                <a16:creationId xmlns:a16="http://schemas.microsoft.com/office/drawing/2014/main" id="{7E94A6C0-CB37-427C-99E1-8D46E4C7032E}"/>
              </a:ext>
            </a:extLst>
          </p:cNvPr>
          <p:cNvSpPr>
            <a:spLocks noGrp="1"/>
          </p:cNvSpPr>
          <p:nvPr>
            <p:ph type="body" sz="quarter" idx="10"/>
          </p:nvPr>
        </p:nvSpPr>
        <p:spPr/>
        <p:txBody>
          <a:bodyPr/>
          <a:lstStyle/>
          <a:p>
            <a:r>
              <a:rPr lang="en-IN" sz="2800" dirty="0"/>
              <a:t>To determine the 88</a:t>
            </a:r>
            <a:r>
              <a:rPr lang="en-IN" sz="2800" baseline="30000" dirty="0"/>
              <a:t>th</a:t>
            </a:r>
            <a:r>
              <a:rPr lang="en-IN" sz="2800" dirty="0"/>
              <a:t> percentile, first calculate its location in the ordered array.</a:t>
            </a:r>
          </a:p>
          <a:p>
            <a:pPr algn="ctr">
              <a:defRPr sz="2800"/>
            </a:pPr>
            <a:endParaRPr lang="en-US" sz="2800" dirty="0"/>
          </a:p>
          <a:p>
            <a:pPr algn="ctr">
              <a:defRPr sz="2800"/>
            </a:pPr>
            <a:endParaRPr lang="ar-AE" sz="2800" dirty="0"/>
          </a:p>
          <a:p>
            <a:endParaRPr lang="en-IN" dirty="0"/>
          </a:p>
        </p:txBody>
      </p:sp>
      <p:pic>
        <p:nvPicPr>
          <p:cNvPr id="7" name="Picture 6" descr="l equals 40 times open parenthesis 88 divided by 100 close parenthesis equals 35.2.">
            <a:extLst>
              <a:ext uri="{FF2B5EF4-FFF2-40B4-BE49-F238E27FC236}">
                <a16:creationId xmlns:a16="http://schemas.microsoft.com/office/drawing/2014/main" id="{1E3D69A6-E022-2D8B-FFB8-0544BB2F3097}"/>
              </a:ext>
            </a:extLst>
          </p:cNvPr>
          <p:cNvPicPr>
            <a:picLocks noChangeAspect="1"/>
          </p:cNvPicPr>
          <p:nvPr/>
        </p:nvPicPr>
        <p:blipFill>
          <a:blip r:embed="rId2"/>
          <a:stretch>
            <a:fillRect/>
          </a:stretch>
        </p:blipFill>
        <p:spPr>
          <a:xfrm>
            <a:off x="2971800" y="2135088"/>
            <a:ext cx="2676525" cy="876300"/>
          </a:xfrm>
          <a:prstGeom prst="rect">
            <a:avLst/>
          </a:prstGeom>
        </p:spPr>
      </p:pic>
      <p:sp>
        <p:nvSpPr>
          <p:cNvPr id="8" name="TextBox 7">
            <a:extLst>
              <a:ext uri="{FF2B5EF4-FFF2-40B4-BE49-F238E27FC236}">
                <a16:creationId xmlns:a16="http://schemas.microsoft.com/office/drawing/2014/main" id="{9C5A5C1D-1B75-C3BE-277E-1DB5F418724D}"/>
              </a:ext>
            </a:extLst>
          </p:cNvPr>
          <p:cNvSpPr txBox="1"/>
          <p:nvPr/>
        </p:nvSpPr>
        <p:spPr>
          <a:xfrm>
            <a:off x="457200" y="3060918"/>
            <a:ext cx="8153400" cy="1815882"/>
          </a:xfrm>
          <a:prstGeom prst="rect">
            <a:avLst/>
          </a:prstGeom>
          <a:noFill/>
        </p:spPr>
        <p:txBody>
          <a:bodyPr wrap="square">
            <a:spAutoFit/>
          </a:bodyPr>
          <a:lstStyle/>
          <a:p>
            <a:r>
              <a:rPr lang="en-IN" sz="2800" dirty="0"/>
              <a:t>Since the location is not an integer, its value is rounded up to </a:t>
            </a:r>
            <a:r>
              <a:rPr lang="en-IN" sz="2800" dirty="0">
                <a:latin typeface="Cambria Math"/>
              </a:rPr>
              <a:t>36</a:t>
            </a:r>
            <a:r>
              <a:rPr lang="en-IN" sz="2800" dirty="0"/>
              <a:t>. The 36</a:t>
            </a:r>
            <a:r>
              <a:rPr lang="en-IN" sz="2800" baseline="30000" dirty="0"/>
              <a:t>th</a:t>
            </a:r>
            <a:r>
              <a:rPr lang="en-IN" sz="2800" dirty="0"/>
              <a:t> observation in the ordered array will correspond to the 88</a:t>
            </a:r>
            <a:r>
              <a:rPr lang="en-IN" sz="2800" baseline="30000" dirty="0"/>
              <a:t>th</a:t>
            </a:r>
            <a:r>
              <a:rPr lang="en-IN" sz="2800" dirty="0"/>
              <a:t> percentile. The 36</a:t>
            </a:r>
            <a:r>
              <a:rPr lang="en-IN" sz="2800" baseline="30000" dirty="0"/>
              <a:t>th</a:t>
            </a:r>
            <a:r>
              <a:rPr lang="en-IN" sz="2800" dirty="0"/>
              <a:t> value is </a:t>
            </a:r>
            <a:r>
              <a:rPr lang="en-IN" sz="2800" dirty="0">
                <a:latin typeface="Cambria Math"/>
              </a:rPr>
              <a:t>73</a:t>
            </a:r>
            <a:r>
              <a:rPr lang="en-IN" sz="2800" dirty="0"/>
              <a:t> in Table 2, so </a:t>
            </a:r>
            <a:r>
              <a:rPr lang="en-IN" sz="2800" dirty="0">
                <a:latin typeface="Cambria Math"/>
              </a:rPr>
              <a:t>73</a:t>
            </a:r>
            <a:r>
              <a:rPr lang="en-IN" sz="2800" dirty="0"/>
              <a:t> is the 88</a:t>
            </a:r>
            <a:r>
              <a:rPr lang="en-IN" sz="2800" baseline="30000" dirty="0"/>
              <a:t>th</a:t>
            </a:r>
            <a:r>
              <a:rPr lang="en-IN" sz="2800" dirty="0"/>
              <a:t> percentile.</a:t>
            </a:r>
          </a:p>
        </p:txBody>
      </p:sp>
    </p:spTree>
    <p:extLst>
      <p:ext uri="{BB962C8B-B14F-4D97-AF65-F5344CB8AC3E}">
        <p14:creationId xmlns:p14="http://schemas.microsoft.com/office/powerpoint/2010/main" val="3594024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Formula: Percentile</a:t>
            </a:r>
          </a:p>
        </p:txBody>
      </p:sp>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lang="en-US" sz="2800" dirty="0"/>
              <a:t>The </a:t>
            </a:r>
            <a:r>
              <a:rPr lang="en-US" sz="2800" b="1" dirty="0"/>
              <a:t>percentile</a:t>
            </a:r>
            <a:r>
              <a:rPr lang="en-US" sz="2800" dirty="0"/>
              <a:t> of some data value </a:t>
            </a:r>
            <a:r>
              <a:rPr lang="en-US" sz="2800" i="1" dirty="0"/>
              <a:t>x</a:t>
            </a:r>
            <a:r>
              <a:rPr lang="en-US" sz="2800" dirty="0"/>
              <a:t> is given by:</a:t>
            </a:r>
          </a:p>
          <a:p>
            <a:pPr>
              <a:defRPr sz="2800"/>
            </a:pPr>
            <a:endParaRPr lang="en-US" sz="2800" dirty="0"/>
          </a:p>
          <a:p>
            <a:endParaRPr sz="2800" dirty="0"/>
          </a:p>
        </p:txBody>
      </p:sp>
      <p:pic>
        <p:nvPicPr>
          <p:cNvPr id="8" name="Picture 7" descr="open fraction Number of data values less than or equal to x divided by total number of data values close fraction multiplied by one hundred.">
            <a:extLst>
              <a:ext uri="{FF2B5EF4-FFF2-40B4-BE49-F238E27FC236}">
                <a16:creationId xmlns:a16="http://schemas.microsoft.com/office/drawing/2014/main" id="{54935974-EAE1-4049-6CC1-275295E86E2A}"/>
              </a:ext>
            </a:extLst>
          </p:cNvPr>
          <p:cNvPicPr>
            <a:picLocks noChangeAspect="1"/>
          </p:cNvPicPr>
          <p:nvPr/>
        </p:nvPicPr>
        <p:blipFill>
          <a:blip r:embed="rId2"/>
          <a:stretch>
            <a:fillRect/>
          </a:stretch>
        </p:blipFill>
        <p:spPr>
          <a:xfrm>
            <a:off x="838200" y="1981200"/>
            <a:ext cx="6991350" cy="8477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Quartiles</a:t>
            </a:r>
          </a:p>
        </p:txBody>
      </p:sp>
      <p:sp>
        <p:nvSpPr>
          <p:cNvPr id="3" name="Text Placeholder 2"/>
          <p:cNvSpPr>
            <a:spLocks noGrp="1"/>
          </p:cNvSpPr>
          <p:nvPr>
            <p:ph type="body" sz="quarter" idx="10"/>
          </p:nvPr>
        </p:nvSpPr>
        <p:spPr>
          <a:xfrm>
            <a:off x="457200" y="1082078"/>
            <a:ext cx="8229600" cy="1508722"/>
          </a:xfrm>
        </p:spPr>
        <p:txBody>
          <a:bodyPr>
            <a:normAutofit/>
          </a:bodyPr>
          <a:lstStyle/>
          <a:p>
            <a:pPr>
              <a:defRPr sz="2800"/>
            </a:pPr>
            <a:r>
              <a:rPr sz="2800" b="1" dirty="0"/>
              <a:t>Quartiles</a:t>
            </a:r>
            <a:r>
              <a:rPr sz="2800" dirty="0"/>
              <a:t> are the</a:t>
            </a:r>
            <a:r>
              <a:rPr lang="en-US" sz="2800" dirty="0"/>
              <a:t> 25</a:t>
            </a:r>
            <a:r>
              <a:rPr lang="en-US" sz="2800" baseline="30000" dirty="0"/>
              <a:t>th</a:t>
            </a:r>
            <a:r>
              <a:rPr lang="en-US" sz="2800" dirty="0"/>
              <a:t>, 50</a:t>
            </a:r>
            <a:r>
              <a:rPr lang="en-US" sz="2800" baseline="30000" dirty="0"/>
              <a:t>th</a:t>
            </a:r>
            <a:r>
              <a:rPr lang="en-US" sz="2800" dirty="0"/>
              <a:t>, and 75</a:t>
            </a:r>
            <a:r>
              <a:rPr lang="en-US" sz="2800" baseline="30000" dirty="0"/>
              <a:t>th</a:t>
            </a:r>
            <a:r>
              <a:rPr lang="en-US" sz="2800" dirty="0"/>
              <a:t> </a:t>
            </a:r>
            <a:r>
              <a:rPr sz="2800" dirty="0"/>
              <a:t>percentiles. They divide the data into four equal parts and are denoted as </a:t>
            </a:r>
            <a:r>
              <a:rPr lang="en-US" sz="2800" i="1" dirty="0"/>
              <a:t>Q</a:t>
            </a:r>
            <a:r>
              <a:rPr lang="en-US" sz="2800" dirty="0">
                <a:latin typeface="Calibri" panose="020F0502020204030204" pitchFamily="34" charset="0"/>
                <a:ea typeface="Calibri" panose="020F0502020204030204" pitchFamily="34" charset="0"/>
                <a:cs typeface="Calibri" panose="020F0502020204030204" pitchFamily="34" charset="0"/>
              </a:rPr>
              <a:t>₁</a:t>
            </a:r>
            <a:r>
              <a:rPr lang="en-US" sz="2800" dirty="0"/>
              <a:t>, </a:t>
            </a:r>
            <a:r>
              <a:rPr lang="en-US" sz="2800" i="1" dirty="0"/>
              <a:t>Q</a:t>
            </a:r>
            <a:r>
              <a:rPr lang="en-US" dirty="0">
                <a:latin typeface="Calibri" panose="020F0502020204030204" pitchFamily="34" charset="0"/>
                <a:ea typeface="Calibri" panose="020F0502020204030204" pitchFamily="34" charset="0"/>
                <a:cs typeface="Calibri" panose="020F0502020204030204" pitchFamily="34" charset="0"/>
              </a:rPr>
              <a:t>₂</a:t>
            </a:r>
            <a:r>
              <a:rPr lang="en-US" sz="2800" dirty="0"/>
              <a:t>, and </a:t>
            </a:r>
            <a:r>
              <a:rPr lang="en-US" sz="2800" i="1" dirty="0"/>
              <a:t>Q</a:t>
            </a:r>
            <a:r>
              <a:rPr lang="en-US" dirty="0">
                <a:latin typeface="Calibri" panose="020F0502020204030204" pitchFamily="34" charset="0"/>
                <a:ea typeface="Calibri" panose="020F0502020204030204" pitchFamily="34" charset="0"/>
                <a:cs typeface="Calibri" panose="020F0502020204030204" pitchFamily="34" charset="0"/>
              </a:rPr>
              <a:t>₃.</a:t>
            </a:r>
            <a:endParaRPr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Formula: Interquartile Range</a:t>
            </a:r>
          </a:p>
        </p:txBody>
      </p:sp>
      <p:sp>
        <p:nvSpPr>
          <p:cNvPr id="3" name="Text Placeholder 2"/>
          <p:cNvSpPr>
            <a:spLocks noGrp="1"/>
          </p:cNvSpPr>
          <p:nvPr>
            <p:ph type="body" sz="quarter" idx="10"/>
          </p:nvPr>
        </p:nvSpPr>
        <p:spPr>
          <a:xfrm>
            <a:off x="457200" y="1082078"/>
            <a:ext cx="8229600" cy="1965922"/>
          </a:xfrm>
        </p:spPr>
        <p:txBody>
          <a:bodyPr>
            <a:normAutofit/>
          </a:bodyPr>
          <a:lstStyle/>
          <a:p>
            <a:r>
              <a:rPr sz="2800" dirty="0"/>
              <a:t>The </a:t>
            </a:r>
            <a:r>
              <a:rPr sz="2800" b="1" dirty="0"/>
              <a:t>interquartile range</a:t>
            </a:r>
            <a:r>
              <a:rPr sz="2800" dirty="0"/>
              <a:t> is a measure of dispersion which describes the range of the middle fifty percent of the data.</a:t>
            </a:r>
          </a:p>
          <a:p>
            <a:pPr algn="ctr">
              <a:defRPr sz="2800"/>
            </a:pPr>
            <a:r>
              <a:rPr lang="en-US" dirty="0"/>
              <a:t>I</a:t>
            </a:r>
            <a:r>
              <a:rPr lang="en-US" sz="100" dirty="0"/>
              <a:t> </a:t>
            </a:r>
            <a:r>
              <a:rPr lang="en-US" dirty="0"/>
              <a:t>Q</a:t>
            </a:r>
            <a:r>
              <a:rPr lang="en-US" sz="100" dirty="0"/>
              <a:t> </a:t>
            </a:r>
            <a:r>
              <a:rPr lang="en-US" dirty="0"/>
              <a:t>R = </a:t>
            </a:r>
            <a:r>
              <a:rPr lang="en-US" i="1" dirty="0"/>
              <a:t>Q</a:t>
            </a:r>
            <a:r>
              <a:rPr lang="en-US" dirty="0">
                <a:latin typeface="Calibri" panose="020F0502020204030204" pitchFamily="34" charset="0"/>
                <a:ea typeface="Calibri" panose="020F0502020204030204" pitchFamily="34" charset="0"/>
                <a:cs typeface="Calibri" panose="020F0502020204030204" pitchFamily="34" charset="0"/>
              </a:rPr>
              <a:t>₃ −</a:t>
            </a:r>
            <a:r>
              <a:rPr lang="en-US" dirty="0"/>
              <a:t> </a:t>
            </a:r>
            <a:r>
              <a:rPr lang="en-US" i="1" dirty="0"/>
              <a:t>Q</a:t>
            </a:r>
            <a:r>
              <a:rPr lang="en-US" dirty="0">
                <a:latin typeface="Calibri" panose="020F0502020204030204" pitchFamily="34" charset="0"/>
                <a:ea typeface="Calibri" panose="020F0502020204030204" pitchFamily="34" charset="0"/>
                <a:cs typeface="Calibri" panose="020F0502020204030204" pitchFamily="34" charset="0"/>
              </a:rPr>
              <a:t>₁</a:t>
            </a:r>
            <a:endParaRP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Box Plot</a:t>
            </a:r>
          </a:p>
        </p:txBody>
      </p:sp>
      <p:sp>
        <p:nvSpPr>
          <p:cNvPr id="3" name="Text Placeholder 2"/>
          <p:cNvSpPr>
            <a:spLocks noGrp="1"/>
          </p:cNvSpPr>
          <p:nvPr>
            <p:ph type="body" sz="quarter" idx="10"/>
          </p:nvPr>
        </p:nvSpPr>
        <p:spPr>
          <a:xfrm>
            <a:off x="457200" y="1082078"/>
            <a:ext cx="8229600" cy="1889722"/>
          </a:xfrm>
        </p:spPr>
        <p:txBody>
          <a:bodyPr>
            <a:normAutofit/>
          </a:bodyPr>
          <a:lstStyle/>
          <a:p>
            <a:r>
              <a:rPr sz="2800" dirty="0"/>
              <a:t>A </a:t>
            </a:r>
            <a:r>
              <a:rPr sz="2800" b="1" dirty="0"/>
              <a:t>box plot</a:t>
            </a:r>
            <a:r>
              <a:rPr sz="2800" dirty="0"/>
              <a:t> is a graphical summary of the data that has a box-like shape and displays the central tendency, the spread, the skewness, and the potential existence of outliers in the data.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Box Plot – Graphing with Quartiles</a:t>
            </a:r>
            <a:r>
              <a:rPr lang="en-US" dirty="0"/>
              <a:t>—Slide 1</a:t>
            </a:r>
            <a:endParaRPr dirty="0"/>
          </a:p>
        </p:txBody>
      </p:sp>
      <p:sp>
        <p:nvSpPr>
          <p:cNvPr id="3" name="Text Placeholder 2"/>
          <p:cNvSpPr>
            <a:spLocks noGrp="1"/>
          </p:cNvSpPr>
          <p:nvPr>
            <p:ph type="body" sz="quarter" idx="10"/>
          </p:nvPr>
        </p:nvSpPr>
        <p:spPr/>
        <p:txBody>
          <a:bodyPr>
            <a:normAutofit/>
          </a:bodyPr>
          <a:lstStyle/>
          <a:p>
            <a:r>
              <a:rPr lang="en-US" dirty="0"/>
              <a:t>A very important use of quartiles is in the construction of box plots. Box plots are graphical summaries of the central tendency, the spread, the skewness, and the potential existence of outliers in the data. </a:t>
            </a:r>
          </a:p>
          <a:p>
            <a:endParaRPr lang="en-US" dirty="0"/>
          </a:p>
          <a:p>
            <a:r>
              <a:rPr lang="en-US" dirty="0"/>
              <a:t>Figure 1 displays a box plot of the screening test data from Example 2</a:t>
            </a:r>
            <a:r>
              <a:rPr lang="en-IN" sz="2800" dirty="0"/>
              <a:t>:</a:t>
            </a:r>
            <a:endParaRPr sz="2800" dirty="0"/>
          </a:p>
        </p:txBody>
      </p:sp>
    </p:spTree>
    <p:extLst>
      <p:ext uri="{BB962C8B-B14F-4D97-AF65-F5344CB8AC3E}">
        <p14:creationId xmlns:p14="http://schemas.microsoft.com/office/powerpoint/2010/main" val="349763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Definition:</a:t>
            </a:r>
            <a:r>
              <a:rPr sz="2800" dirty="0"/>
              <a:t> </a:t>
            </a:r>
            <a:r>
              <a:rPr lang="en-US" sz="2800" i="1" dirty="0"/>
              <a:t>P</a:t>
            </a:r>
            <a:r>
              <a:rPr lang="en-US" sz="1050" i="1" dirty="0"/>
              <a:t> </a:t>
            </a:r>
            <a:r>
              <a:rPr lang="en-US" sz="2800" baseline="30000" dirty="0" err="1"/>
              <a:t>th</a:t>
            </a:r>
            <a:r>
              <a:rPr sz="2800" dirty="0"/>
              <a:t> </a:t>
            </a:r>
            <a:r>
              <a:rPr dirty="0"/>
              <a:t>Percentile</a:t>
            </a:r>
          </a:p>
        </p:txBody>
      </p:sp>
      <p:sp>
        <p:nvSpPr>
          <p:cNvPr id="3" name="Text Placeholder 2"/>
          <p:cNvSpPr>
            <a:spLocks noGrp="1"/>
          </p:cNvSpPr>
          <p:nvPr>
            <p:ph type="body" sz="quarter" idx="10"/>
          </p:nvPr>
        </p:nvSpPr>
        <p:spPr>
          <a:xfrm>
            <a:off x="457200" y="1082078"/>
            <a:ext cx="8229600" cy="3108922"/>
          </a:xfrm>
        </p:spPr>
        <p:txBody>
          <a:bodyPr>
            <a:normAutofit/>
          </a:bodyPr>
          <a:lstStyle/>
          <a:p>
            <a:pPr>
              <a:defRPr sz="2800"/>
            </a:pPr>
            <a:r>
              <a:rPr sz="2800" dirty="0"/>
              <a:t>Given a set of data</a:t>
            </a:r>
            <a:br>
              <a:rPr lang="en-US" sz="2800" dirty="0"/>
            </a:br>
            <a:endParaRPr sz="2800" dirty="0"/>
          </a:p>
        </p:txBody>
      </p:sp>
      <p:pic>
        <p:nvPicPr>
          <p:cNvPr id="6" name="Picture 5" descr="x sub 1, x sub 2, so on, x sub n,">
            <a:extLst>
              <a:ext uri="{FF2B5EF4-FFF2-40B4-BE49-F238E27FC236}">
                <a16:creationId xmlns:a16="http://schemas.microsoft.com/office/drawing/2014/main" id="{500B73D8-4825-F614-12F7-ADCAAAC39E7E}"/>
              </a:ext>
            </a:extLst>
          </p:cNvPr>
          <p:cNvPicPr>
            <a:picLocks noChangeAspect="1"/>
          </p:cNvPicPr>
          <p:nvPr/>
        </p:nvPicPr>
        <p:blipFill>
          <a:blip r:embed="rId2"/>
          <a:stretch>
            <a:fillRect/>
          </a:stretch>
        </p:blipFill>
        <p:spPr>
          <a:xfrm>
            <a:off x="3276600" y="1169096"/>
            <a:ext cx="1524000" cy="419100"/>
          </a:xfrm>
          <a:prstGeom prst="rect">
            <a:avLst/>
          </a:prstGeom>
        </p:spPr>
      </p:pic>
      <p:sp>
        <p:nvSpPr>
          <p:cNvPr id="7" name="TextBox 6">
            <a:extLst>
              <a:ext uri="{FF2B5EF4-FFF2-40B4-BE49-F238E27FC236}">
                <a16:creationId xmlns:a16="http://schemas.microsoft.com/office/drawing/2014/main" id="{7FA73ED0-4237-FC1C-7503-83C9E56E1B1F}"/>
              </a:ext>
            </a:extLst>
          </p:cNvPr>
          <p:cNvSpPr txBox="1"/>
          <p:nvPr/>
        </p:nvSpPr>
        <p:spPr>
          <a:xfrm>
            <a:off x="457200" y="1600200"/>
            <a:ext cx="8229600" cy="1815882"/>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000000"/>
                </a:solidFill>
                <a:effectLst/>
                <a:uLnTx/>
                <a:uFillTx/>
                <a:latin typeface="Calibri"/>
                <a:ea typeface="+mn-ea"/>
                <a:cs typeface="+mn-cs"/>
              </a:rPr>
              <a:t>the </a:t>
            </a:r>
            <a:r>
              <a:rPr kumimoji="0" lang="en-US" sz="2800" b="0" i="1" u="none" strike="noStrike" kern="1200" cap="none" spc="0" normalizeH="0" baseline="0" noProof="0" dirty="0">
                <a:ln>
                  <a:noFill/>
                </a:ln>
                <a:solidFill>
                  <a:srgbClr val="000000"/>
                </a:solidFill>
                <a:effectLst/>
                <a:uLnTx/>
                <a:uFillTx/>
                <a:latin typeface="Calibri"/>
                <a:ea typeface="+mn-ea"/>
                <a:cs typeface="+mn-cs"/>
              </a:rPr>
              <a:t>P</a:t>
            </a:r>
            <a:r>
              <a:rPr kumimoji="0" lang="en-US" sz="1050" b="0" i="1" u="none" strike="noStrike" kern="1200" cap="none" spc="0" normalizeH="0" baseline="0" noProof="0" dirty="0">
                <a:ln>
                  <a:noFill/>
                </a:ln>
                <a:solidFill>
                  <a:srgbClr val="000000"/>
                </a:solidFill>
                <a:effectLst/>
                <a:uLnTx/>
                <a:uFillTx/>
                <a:latin typeface="Calibri"/>
                <a:ea typeface="+mn-ea"/>
                <a:cs typeface="+mn-cs"/>
              </a:rPr>
              <a:t> </a:t>
            </a:r>
            <a:r>
              <a:rPr kumimoji="0" lang="en-US" sz="2800" b="0" i="0" u="none" strike="noStrike" kern="1200" cap="none" spc="0" normalizeH="0" baseline="30000" noProof="0" dirty="0" err="1">
                <a:ln>
                  <a:noFill/>
                </a:ln>
                <a:solidFill>
                  <a:srgbClr val="000000"/>
                </a:solidFill>
                <a:effectLst/>
                <a:uLnTx/>
                <a:uFillTx/>
                <a:latin typeface="Calibri"/>
                <a:ea typeface="+mn-ea"/>
                <a:cs typeface="+mn-cs"/>
              </a:rPr>
              <a:t>th</a:t>
            </a:r>
            <a:r>
              <a:rPr kumimoji="0" lang="en-US" sz="2800" b="0" i="0" u="none" strike="noStrike" kern="1200" cap="none" spc="0" normalizeH="0" baseline="0" noProof="0" dirty="0">
                <a:ln>
                  <a:noFill/>
                </a:ln>
                <a:solidFill>
                  <a:srgbClr val="000000"/>
                </a:solidFill>
                <a:effectLst/>
                <a:uLnTx/>
                <a:uFillTx/>
                <a:latin typeface="Calibri"/>
                <a:ea typeface="+mn-ea"/>
                <a:cs typeface="+mn-cs"/>
              </a:rPr>
              <a:t> percentile is a value, say </a:t>
            </a:r>
            <a:r>
              <a:rPr kumimoji="0" lang="en-US" sz="2800" b="0" i="1" u="none" strike="noStrike" kern="1200" cap="none" spc="0" normalizeH="0" baseline="0" noProof="0" dirty="0">
                <a:ln>
                  <a:noFill/>
                </a:ln>
                <a:solidFill>
                  <a:srgbClr val="000000"/>
                </a:solidFill>
                <a:effectLst/>
                <a:uLnTx/>
                <a:uFillTx/>
                <a:latin typeface="Calibri"/>
                <a:ea typeface="+mn-ea"/>
                <a:cs typeface="+mn-cs"/>
              </a:rPr>
              <a:t>x</a:t>
            </a:r>
            <a:r>
              <a:rPr kumimoji="0" lang="en-US" sz="2800" b="0" i="0" u="none" strike="noStrike" kern="1200" cap="none" spc="0" normalizeH="0" baseline="0" noProof="0" dirty="0">
                <a:ln>
                  <a:noFill/>
                </a:ln>
                <a:solidFill>
                  <a:srgbClr val="000000"/>
                </a:solidFill>
                <a:effectLst/>
                <a:uLnTx/>
                <a:uFillTx/>
                <a:latin typeface="Calibri"/>
                <a:ea typeface="+mn-ea"/>
                <a:cs typeface="+mn-cs"/>
              </a:rPr>
              <a:t>, such that approximately </a:t>
            </a:r>
            <a:r>
              <a:rPr kumimoji="0" lang="en-US" sz="2800" b="0" i="1" u="none" strike="noStrike" kern="1200" cap="none" spc="0" normalizeH="0" baseline="0" noProof="0" dirty="0">
                <a:ln>
                  <a:noFill/>
                </a:ln>
                <a:solidFill>
                  <a:srgbClr val="000000"/>
                </a:solidFill>
                <a:effectLst/>
                <a:uLnTx/>
                <a:uFillTx/>
                <a:latin typeface="Calibri"/>
                <a:ea typeface="+mn-ea"/>
                <a:cs typeface="+mn-cs"/>
              </a:rPr>
              <a:t>P</a:t>
            </a:r>
            <a:r>
              <a:rPr kumimoji="0" lang="en-US" sz="2800" b="0" i="0" u="none" strike="noStrike" kern="1200" cap="none" spc="0" normalizeH="0" baseline="0" noProof="0" dirty="0">
                <a:ln>
                  <a:noFill/>
                </a:ln>
                <a:solidFill>
                  <a:srgbClr val="000000"/>
                </a:solidFill>
                <a:effectLst/>
                <a:uLnTx/>
                <a:uFillTx/>
                <a:latin typeface="Calibri"/>
                <a:ea typeface="+mn-ea"/>
                <a:cs typeface="+mn-cs"/>
              </a:rPr>
              <a:t> percent of the data is less than or equal to </a:t>
            </a:r>
            <a:r>
              <a:rPr kumimoji="0" lang="en-US" sz="2800" b="0" i="1" u="none" strike="noStrike" kern="1200" cap="none" spc="0" normalizeH="0" baseline="0" noProof="0" dirty="0">
                <a:ln>
                  <a:noFill/>
                </a:ln>
                <a:solidFill>
                  <a:srgbClr val="000000"/>
                </a:solidFill>
                <a:effectLst/>
                <a:uLnTx/>
                <a:uFillTx/>
                <a:latin typeface="Calibri"/>
                <a:ea typeface="+mn-ea"/>
                <a:cs typeface="+mn-cs"/>
              </a:rPr>
              <a:t>x</a:t>
            </a:r>
            <a:r>
              <a:rPr kumimoji="0" lang="en-US" sz="2800" b="0" i="0" u="none" strike="noStrike" kern="1200" cap="none" spc="0" normalizeH="0" baseline="0" noProof="0" dirty="0">
                <a:ln>
                  <a:noFill/>
                </a:ln>
                <a:solidFill>
                  <a:srgbClr val="000000"/>
                </a:solidFill>
                <a:effectLst/>
                <a:uLnTx/>
                <a:uFillTx/>
                <a:latin typeface="Calibri"/>
                <a:ea typeface="+mn-ea"/>
                <a:cs typeface="+mn-cs"/>
              </a:rPr>
              <a:t> and approximately (100 </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0" i="0" u="none" strike="noStrike" kern="1200" cap="none" spc="0" normalizeH="0" baseline="0" noProof="0" dirty="0">
                <a:ln>
                  <a:noFill/>
                </a:ln>
                <a:solidFill>
                  <a:srgbClr val="000000"/>
                </a:solidFill>
                <a:effectLst/>
                <a:uLnTx/>
                <a:uFillTx/>
                <a:latin typeface="Calibri"/>
                <a:ea typeface="+mn-ea"/>
                <a:cs typeface="+mn-cs"/>
              </a:rPr>
              <a:t> </a:t>
            </a:r>
            <a:r>
              <a:rPr kumimoji="0" lang="en-US" sz="2800" b="0" i="1" u="none" strike="noStrike" kern="1200" cap="none" spc="0" normalizeH="0" baseline="0" noProof="0" dirty="0">
                <a:ln>
                  <a:noFill/>
                </a:ln>
                <a:solidFill>
                  <a:srgbClr val="000000"/>
                </a:solidFill>
                <a:effectLst/>
                <a:uLnTx/>
                <a:uFillTx/>
                <a:latin typeface="Calibri"/>
                <a:ea typeface="+mn-ea"/>
                <a:cs typeface="+mn-cs"/>
              </a:rPr>
              <a:t>P</a:t>
            </a:r>
            <a:r>
              <a:rPr kumimoji="0" lang="en-US" sz="2800" b="0" i="0" u="none" strike="noStrike" kern="1200" cap="none" spc="0" normalizeH="0" baseline="0" noProof="0" dirty="0">
                <a:ln>
                  <a:noFill/>
                </a:ln>
                <a:solidFill>
                  <a:srgbClr val="000000"/>
                </a:solidFill>
                <a:effectLst/>
                <a:uLnTx/>
                <a:uFillTx/>
                <a:latin typeface="Calibri"/>
                <a:ea typeface="+mn-ea"/>
                <a:cs typeface="+mn-cs"/>
              </a:rPr>
              <a:t>) percent of the data is greater than or equal to </a:t>
            </a:r>
            <a:r>
              <a:rPr kumimoji="0" lang="en-US" sz="2800" b="0" i="1" u="none" strike="noStrike" kern="1200" cap="none" spc="0" normalizeH="0" baseline="0" noProof="0" dirty="0">
                <a:ln>
                  <a:noFill/>
                </a:ln>
                <a:solidFill>
                  <a:srgbClr val="000000"/>
                </a:solidFill>
                <a:effectLst/>
                <a:uLnTx/>
                <a:uFillTx/>
                <a:latin typeface="Calibri"/>
                <a:ea typeface="+mn-ea"/>
                <a:cs typeface="+mn-cs"/>
              </a:rPr>
              <a:t>x</a:t>
            </a:r>
            <a:r>
              <a:rPr kumimoji="0" lang="en-US" sz="2800" b="0" i="0" u="none" strike="noStrike" kern="1200" cap="none" spc="0" normalizeH="0" baseline="0" noProof="0" dirty="0">
                <a:ln>
                  <a:noFill/>
                </a:ln>
                <a:solidFill>
                  <a:srgbClr val="000000"/>
                </a:solidFill>
                <a:effectLst/>
                <a:uLnTx/>
                <a:uFillTx/>
                <a:latin typeface="Calibri"/>
                <a:ea typeface="+mn-ea"/>
                <a:cs typeface="+mn-cs"/>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Box Plot – Graphing with Quartiles</a:t>
            </a:r>
            <a:r>
              <a:rPr lang="en-US" dirty="0"/>
              <a:t>—Slide 2</a:t>
            </a:r>
            <a:endParaRPr dirty="0"/>
          </a:p>
        </p:txBody>
      </p:sp>
      <p:pic>
        <p:nvPicPr>
          <p:cNvPr id="5" name="Picture 4" descr="A box plot oriented horizontally. The horizontal axis ranges from 0 to 100 in increments of 10. The median is 54. Q1 is 42 and Q3 is 65. The whiskers extend to the minimum of 18 and to the maximum of 82.">
            <a:extLst>
              <a:ext uri="{FF2B5EF4-FFF2-40B4-BE49-F238E27FC236}">
                <a16:creationId xmlns:a16="http://schemas.microsoft.com/office/drawing/2014/main" id="{6704FF62-0108-4660-B5AA-BBD0DCD8DE76}"/>
              </a:ext>
            </a:extLst>
          </p:cNvPr>
          <p:cNvPicPr>
            <a:picLocks noChangeAspect="1"/>
          </p:cNvPicPr>
          <p:nvPr/>
        </p:nvPicPr>
        <p:blipFill>
          <a:blip r:embed="rId2"/>
          <a:srcRect b="13889"/>
          <a:stretch>
            <a:fillRect/>
          </a:stretch>
        </p:blipFill>
        <p:spPr>
          <a:xfrm>
            <a:off x="1371600" y="1447800"/>
            <a:ext cx="6583679" cy="2362200"/>
          </a:xfrm>
          <a:prstGeom prst="rect">
            <a:avLst/>
          </a:prstGeom>
        </p:spPr>
      </p:pic>
      <p:sp>
        <p:nvSpPr>
          <p:cNvPr id="3" name="TextBox 2">
            <a:extLst>
              <a:ext uri="{FF2B5EF4-FFF2-40B4-BE49-F238E27FC236}">
                <a16:creationId xmlns:a16="http://schemas.microsoft.com/office/drawing/2014/main" id="{4239C94A-D9B2-D468-0D69-2C71D6329BFE}"/>
              </a:ext>
            </a:extLst>
          </p:cNvPr>
          <p:cNvSpPr txBox="1"/>
          <p:nvPr/>
        </p:nvSpPr>
        <p:spPr>
          <a:xfrm>
            <a:off x="4038600" y="3810000"/>
            <a:ext cx="1600200" cy="461665"/>
          </a:xfrm>
          <a:prstGeom prst="rect">
            <a:avLst/>
          </a:prstGeom>
          <a:noFill/>
        </p:spPr>
        <p:txBody>
          <a:bodyPr wrap="square">
            <a:spAutoFit/>
          </a:bodyPr>
          <a:lstStyle/>
          <a:p>
            <a:pPr algn="ctr"/>
            <a:r>
              <a:rPr lang="en-IN" sz="2400" dirty="0"/>
              <a:t>Figure 1</a:t>
            </a:r>
          </a:p>
        </p:txBody>
      </p:sp>
    </p:spTree>
    <p:extLst>
      <p:ext uri="{BB962C8B-B14F-4D97-AF65-F5344CB8AC3E}">
        <p14:creationId xmlns:p14="http://schemas.microsoft.com/office/powerpoint/2010/main" val="4059181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Box Plot – Graphing with Quartiles</a:t>
            </a:r>
            <a:r>
              <a:rPr lang="en-US" dirty="0"/>
              <a:t>—Slide 3</a:t>
            </a:r>
            <a:endParaRPr dirty="0"/>
          </a:p>
        </p:txBody>
      </p:sp>
      <p:sp>
        <p:nvSpPr>
          <p:cNvPr id="3" name="Text Placeholder 2"/>
          <p:cNvSpPr>
            <a:spLocks noGrp="1"/>
          </p:cNvSpPr>
          <p:nvPr>
            <p:ph type="body" sz="quarter" idx="10"/>
          </p:nvPr>
        </p:nvSpPr>
        <p:spPr/>
        <p:txBody>
          <a:bodyPr>
            <a:normAutofit lnSpcReduction="10000"/>
          </a:bodyPr>
          <a:lstStyle/>
          <a:p>
            <a:pPr algn="just"/>
            <a:r>
              <a:rPr lang="en-US" dirty="0"/>
              <a:t>The box plot is constructed from five summary measures: the largest data value, the smallest data value, the 25</a:t>
            </a:r>
            <a:r>
              <a:rPr lang="en-US" baseline="30000" dirty="0"/>
              <a:t>th</a:t>
            </a:r>
            <a:r>
              <a:rPr lang="en-US" dirty="0"/>
              <a:t> percentile, the 75</a:t>
            </a:r>
            <a:r>
              <a:rPr lang="en-US" baseline="30000" dirty="0"/>
              <a:t>th</a:t>
            </a:r>
            <a:r>
              <a:rPr lang="en-US" dirty="0"/>
              <a:t> percentile, and the median. </a:t>
            </a:r>
          </a:p>
          <a:p>
            <a:pPr algn="just"/>
            <a:endParaRPr lang="en-US" dirty="0"/>
          </a:p>
          <a:p>
            <a:pPr algn="just"/>
            <a:r>
              <a:rPr lang="en-US" dirty="0"/>
              <a:t>The lower boundary of the box is the 25</a:t>
            </a:r>
            <a:r>
              <a:rPr lang="en-US" baseline="30000" dirty="0"/>
              <a:t>th</a:t>
            </a:r>
            <a:r>
              <a:rPr lang="en-US" dirty="0"/>
              <a:t> percentile. The upper boundary of the box is the 75</a:t>
            </a:r>
            <a:r>
              <a:rPr lang="en-US" baseline="30000" dirty="0"/>
              <a:t>th</a:t>
            </a:r>
            <a:r>
              <a:rPr lang="en-US" dirty="0"/>
              <a:t> percentile. The median is marked with a line through the box. </a:t>
            </a:r>
          </a:p>
          <a:p>
            <a:pPr algn="just"/>
            <a:endParaRPr lang="en-US" dirty="0"/>
          </a:p>
          <a:p>
            <a:pPr algn="just"/>
            <a:r>
              <a:rPr lang="en-US" dirty="0"/>
              <a:t>The box itself represents the middle 50% of the data, and the length of the box is the interquartile range. </a:t>
            </a:r>
            <a:endParaRPr lang="en-IN" dirty="0"/>
          </a:p>
        </p:txBody>
      </p:sp>
    </p:spTree>
    <p:extLst>
      <p:ext uri="{BB962C8B-B14F-4D97-AF65-F5344CB8AC3E}">
        <p14:creationId xmlns:p14="http://schemas.microsoft.com/office/powerpoint/2010/main" val="1453822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Box Plot – Graphing with Quartiles</a:t>
            </a:r>
            <a:r>
              <a:rPr lang="en-US" dirty="0"/>
              <a:t>—Slide 4</a:t>
            </a:r>
            <a:endParaRPr dirty="0"/>
          </a:p>
        </p:txBody>
      </p:sp>
      <p:pic>
        <p:nvPicPr>
          <p:cNvPr id="5" name="Picture 4" descr="A graph depicts the horizontal box plot of the number of franchise wins per season 1961 to 2019. The horizontal axis ranges from 0 to 120, in increments of 10. There are four box plots plotted. The red box depicts Yankees, the green box depicts Dodgers, the yellow box depicts Cubs, and the blue box depicts Braves. The red box plots data are as follows: minimum value at 67, lower quartile at 81, the median at 90, upper quartile at 98, the maximum value at 115, and the left outliers at 60. The green box plots data are as follows: minimum value at 62, lower quartile at 80, the median at 89, upper quartile at 95, the maximum value at 109, and the left outliers at 57. The yellow box plots data are as follows: minimum value at 49, lower quartile at 70, the median at 78, upper quartile at 82, the maximum value at 102, and the left outliers at 37. The blue box plots data are as follows: minimum value at 50, lower quartile at 70, the median at 82, upper quartile at 93, and the maximum value at 108. A cross symbol is marked on the center of the medians.">
            <a:extLst>
              <a:ext uri="{FF2B5EF4-FFF2-40B4-BE49-F238E27FC236}">
                <a16:creationId xmlns:a16="http://schemas.microsoft.com/office/drawing/2014/main" id="{E79F605F-C7CA-440C-A12E-14C6E8C6C437}"/>
              </a:ext>
            </a:extLst>
          </p:cNvPr>
          <p:cNvPicPr>
            <a:picLocks noChangeAspect="1"/>
          </p:cNvPicPr>
          <p:nvPr/>
        </p:nvPicPr>
        <p:blipFill>
          <a:blip r:embed="rId2"/>
          <a:srcRect b="7505"/>
          <a:stretch>
            <a:fillRect/>
          </a:stretch>
        </p:blipFill>
        <p:spPr>
          <a:xfrm>
            <a:off x="1168905" y="1371601"/>
            <a:ext cx="6806190" cy="4114800"/>
          </a:xfrm>
          <a:prstGeom prst="rect">
            <a:avLst/>
          </a:prstGeom>
        </p:spPr>
      </p:pic>
      <p:sp>
        <p:nvSpPr>
          <p:cNvPr id="3" name="TextBox 2">
            <a:extLst>
              <a:ext uri="{FF2B5EF4-FFF2-40B4-BE49-F238E27FC236}">
                <a16:creationId xmlns:a16="http://schemas.microsoft.com/office/drawing/2014/main" id="{CDF75DB1-0807-6217-E7C9-41BB4EB71F0C}"/>
              </a:ext>
            </a:extLst>
          </p:cNvPr>
          <p:cNvSpPr txBox="1"/>
          <p:nvPr/>
        </p:nvSpPr>
        <p:spPr>
          <a:xfrm>
            <a:off x="3771900" y="5597882"/>
            <a:ext cx="1600200" cy="461665"/>
          </a:xfrm>
          <a:prstGeom prst="rect">
            <a:avLst/>
          </a:prstGeom>
          <a:noFill/>
        </p:spPr>
        <p:txBody>
          <a:bodyPr wrap="square">
            <a:spAutoFit/>
          </a:bodyPr>
          <a:lstStyle/>
          <a:p>
            <a:pPr algn="ctr"/>
            <a:r>
              <a:rPr lang="en-IN" sz="2400" dirty="0"/>
              <a:t>Figure 2</a:t>
            </a:r>
          </a:p>
        </p:txBody>
      </p:sp>
    </p:spTree>
    <p:extLst>
      <p:ext uri="{BB962C8B-B14F-4D97-AF65-F5344CB8AC3E}">
        <p14:creationId xmlns:p14="http://schemas.microsoft.com/office/powerpoint/2010/main" val="2662818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Box Plot – Graphing with Quartiles</a:t>
            </a:r>
            <a:r>
              <a:rPr lang="en-US" dirty="0"/>
              <a:t>—Slide 5</a:t>
            </a:r>
            <a:endParaRPr dirty="0"/>
          </a:p>
        </p:txBody>
      </p:sp>
      <p:sp>
        <p:nvSpPr>
          <p:cNvPr id="3" name="Text Placeholder 2"/>
          <p:cNvSpPr>
            <a:spLocks noGrp="1"/>
          </p:cNvSpPr>
          <p:nvPr>
            <p:ph type="body" sz="quarter" idx="10"/>
          </p:nvPr>
        </p:nvSpPr>
        <p:spPr/>
        <p:txBody>
          <a:bodyPr>
            <a:normAutofit/>
          </a:bodyPr>
          <a:lstStyle/>
          <a:p>
            <a:pPr algn="just"/>
            <a:r>
              <a:rPr lang="en-US" dirty="0"/>
              <a:t>In Figure 1, a line is drawn from the 25</a:t>
            </a:r>
            <a:r>
              <a:rPr lang="en-US" baseline="30000" dirty="0"/>
              <a:t>th</a:t>
            </a:r>
            <a:r>
              <a:rPr lang="en-US" dirty="0"/>
              <a:t> percentile to the smallest test score of 18, and another line is drawn from the 75</a:t>
            </a:r>
            <a:r>
              <a:rPr lang="en-US" baseline="30000" dirty="0"/>
              <a:t>th</a:t>
            </a:r>
            <a:r>
              <a:rPr lang="en-US" dirty="0"/>
              <a:t> percentile to the largest score of 82. </a:t>
            </a:r>
          </a:p>
          <a:p>
            <a:pPr algn="just"/>
            <a:endParaRPr lang="en-US" dirty="0"/>
          </a:p>
          <a:p>
            <a:pPr algn="just"/>
            <a:r>
              <a:rPr lang="en-US" dirty="0"/>
              <a:t>These lines are often referred to as whiskers and the box plot is often referred to as the box and whisker plot. </a:t>
            </a:r>
          </a:p>
        </p:txBody>
      </p:sp>
    </p:spTree>
    <p:extLst>
      <p:ext uri="{BB962C8B-B14F-4D97-AF65-F5344CB8AC3E}">
        <p14:creationId xmlns:p14="http://schemas.microsoft.com/office/powerpoint/2010/main" val="543232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Outlier</a:t>
            </a:r>
          </a:p>
        </p:txBody>
      </p:sp>
      <p:sp>
        <p:nvSpPr>
          <p:cNvPr id="3" name="Text Placeholder 2"/>
          <p:cNvSpPr>
            <a:spLocks noGrp="1"/>
          </p:cNvSpPr>
          <p:nvPr>
            <p:ph type="body" sz="quarter" idx="10"/>
          </p:nvPr>
        </p:nvSpPr>
        <p:spPr>
          <a:xfrm>
            <a:off x="457200" y="1082078"/>
            <a:ext cx="8229600" cy="1508722"/>
          </a:xfrm>
        </p:spPr>
        <p:txBody>
          <a:bodyPr>
            <a:normAutofit/>
          </a:bodyPr>
          <a:lstStyle/>
          <a:p>
            <a:r>
              <a:rPr sz="2800" dirty="0"/>
              <a:t>A data point is considered an </a:t>
            </a:r>
            <a:r>
              <a:rPr sz="2800" b="1" dirty="0"/>
              <a:t>outlier</a:t>
            </a:r>
            <a:r>
              <a:rPr sz="2800" dirty="0"/>
              <a:t> if it is</a:t>
            </a:r>
            <a:r>
              <a:rPr lang="en-US" sz="2800" dirty="0"/>
              <a:t> 1.5 </a:t>
            </a:r>
            <a:r>
              <a:rPr sz="2800" dirty="0"/>
              <a:t>times the interquartile range above the 75</a:t>
            </a:r>
            <a:r>
              <a:rPr sz="2800" baseline="30000" dirty="0"/>
              <a:t>th</a:t>
            </a:r>
            <a:r>
              <a:rPr sz="2800" dirty="0"/>
              <a:t> percentile or</a:t>
            </a:r>
            <a:r>
              <a:rPr lang="en-US" sz="2800" dirty="0"/>
              <a:t> 1.5 </a:t>
            </a:r>
            <a:r>
              <a:rPr sz="2800" dirty="0"/>
              <a:t>times the interquartile range below the 25</a:t>
            </a:r>
            <a:r>
              <a:rPr sz="2800" baseline="30000" dirty="0"/>
              <a:t>th</a:t>
            </a:r>
            <a:r>
              <a:rPr sz="2800" dirty="0"/>
              <a:t> percentile.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
            </a:r>
            <a:r>
              <a:rPr lang="en-IN" dirty="0" err="1"/>
              <a:t>etecting</a:t>
            </a:r>
            <a:r>
              <a:rPr lang="en-IN" dirty="0"/>
              <a:t> Outliers</a:t>
            </a:r>
            <a:r>
              <a:rPr lang="en-US" dirty="0"/>
              <a:t>—Slide 1</a:t>
            </a:r>
            <a:endParaRPr dirty="0"/>
          </a:p>
        </p:txBody>
      </p:sp>
      <p:sp>
        <p:nvSpPr>
          <p:cNvPr id="3" name="Text Placeholder 2"/>
          <p:cNvSpPr>
            <a:spLocks noGrp="1"/>
          </p:cNvSpPr>
          <p:nvPr>
            <p:ph type="body" sz="quarter" idx="10"/>
          </p:nvPr>
        </p:nvSpPr>
        <p:spPr/>
        <p:txBody>
          <a:bodyPr>
            <a:normAutofit/>
          </a:bodyPr>
          <a:lstStyle/>
          <a:p>
            <a:pPr algn="just"/>
            <a:r>
              <a:rPr lang="en-US" sz="2400" dirty="0"/>
              <a:t>The concept of an outlier is arbitrary. What you consider an outlier and what someone else considers an outlier may not be the same thing. However, one definition of an outlier which has gained some acceptance is developed in the context of a box plot. </a:t>
            </a:r>
          </a:p>
          <a:p>
            <a:pPr algn="just"/>
            <a:endParaRPr lang="en-US" sz="2400" dirty="0"/>
          </a:p>
          <a:p>
            <a:pPr algn="just"/>
            <a:r>
              <a:rPr lang="en-US" sz="2400" dirty="0"/>
              <a:t>If there is an outlier in the data set, the whiskers are drawn to the largest or smallest data value which is within 1.5 times the interquartile range from the box, and the outliers are marked with an open circle. For example, suppose test scores of 110 and 2 were added to the screening test data:</a:t>
            </a:r>
            <a:endParaRPr lang="en-IN" sz="2400" dirty="0"/>
          </a:p>
        </p:txBody>
      </p:sp>
    </p:spTree>
    <p:extLst>
      <p:ext uri="{BB962C8B-B14F-4D97-AF65-F5344CB8AC3E}">
        <p14:creationId xmlns:p14="http://schemas.microsoft.com/office/powerpoint/2010/main" val="440396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
            </a:r>
            <a:r>
              <a:rPr lang="en-IN" dirty="0" err="1"/>
              <a:t>etecting</a:t>
            </a:r>
            <a:r>
              <a:rPr lang="en-IN" dirty="0"/>
              <a:t> Outliers</a:t>
            </a:r>
            <a:r>
              <a:rPr lang="en-US" dirty="0"/>
              <a:t>—Slide 2</a:t>
            </a:r>
            <a:endParaRPr dirty="0"/>
          </a:p>
        </p:txBody>
      </p:sp>
      <p:sp>
        <p:nvSpPr>
          <p:cNvPr id="4" name="TextBox 3">
            <a:extLst>
              <a:ext uri="{FF2B5EF4-FFF2-40B4-BE49-F238E27FC236}">
                <a16:creationId xmlns:a16="http://schemas.microsoft.com/office/drawing/2014/main" id="{FF0651EC-A720-DA0C-2C21-1D1A17876F4C}"/>
              </a:ext>
            </a:extLst>
          </p:cNvPr>
          <p:cNvSpPr txBox="1"/>
          <p:nvPr/>
        </p:nvSpPr>
        <p:spPr>
          <a:xfrm>
            <a:off x="2286000" y="1295400"/>
            <a:ext cx="4572000" cy="369332"/>
          </a:xfrm>
          <a:prstGeom prst="rect">
            <a:avLst/>
          </a:prstGeom>
          <a:noFill/>
        </p:spPr>
        <p:txBody>
          <a:bodyPr wrap="square">
            <a:spAutoFit/>
          </a:bodyPr>
          <a:lstStyle/>
          <a:p>
            <a:pPr algn="ctr">
              <a:defRPr sz="1800" b="1"/>
            </a:pPr>
            <a:r>
              <a:rPr lang="en-US" dirty="0"/>
              <a:t>Table 3 – Ordered New Test Scores</a:t>
            </a:r>
          </a:p>
        </p:txBody>
      </p:sp>
      <p:graphicFrame>
        <p:nvGraphicFramePr>
          <p:cNvPr id="3" name="Table Placeholder 2" descr="The table contains the following numbers arranged in 11 rows and 4 columns:&#10;Row 1: 2, 43, 55, 69,&#10;Row 2: 18, 44, 55, 70,&#10;Row 3: 21, 45, 56, 71,&#10;Row 4: 21, 45, 57, 73,&#10;Row 5: 27, 46, 58, 77,&#10;Row 6: 29, 47, 61, 80,&#10;Row 7: 31, 48, 62, 81,&#10;Row 8: 32, 49, 63, 82,&#10;Row 9: 33, 52, 64, 110,&#10;Row 10: 34, 54, 66,&#10;Row 11: 41, 54, 67.">
            <a:extLst>
              <a:ext uri="{FF2B5EF4-FFF2-40B4-BE49-F238E27FC236}">
                <a16:creationId xmlns:a16="http://schemas.microsoft.com/office/drawing/2014/main" id="{3E1A1B4E-F124-4B25-D27D-05CFA85EA538}"/>
              </a:ext>
            </a:extLst>
          </p:cNvPr>
          <p:cNvGraphicFramePr>
            <a:graphicFrameLocks/>
          </p:cNvGraphicFramePr>
          <p:nvPr>
            <p:extLst>
              <p:ext uri="{D42A27DB-BD31-4B8C-83A1-F6EECF244321}">
                <p14:modId xmlns:p14="http://schemas.microsoft.com/office/powerpoint/2010/main" val="640178019"/>
              </p:ext>
            </p:extLst>
          </p:nvPr>
        </p:nvGraphicFramePr>
        <p:xfrm>
          <a:off x="457200" y="1752600"/>
          <a:ext cx="8229600" cy="407924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r>
                        <a:rPr lang="en-US" sz="1600" dirty="0"/>
                        <a:t>2</a:t>
                      </a:r>
                      <a:endParaRPr sz="1600" dirty="0">
                        <a:latin typeface="Cambria Math"/>
                      </a:endParaRPr>
                    </a:p>
                  </a:txBody>
                  <a:tcPr/>
                </a:tc>
                <a:tc>
                  <a:txBody>
                    <a:bodyPr/>
                    <a:lstStyle/>
                    <a:p>
                      <a:pPr algn="ctr"/>
                      <a:r>
                        <a:rPr lang="en-US" sz="1600" dirty="0"/>
                        <a:t>43</a:t>
                      </a:r>
                      <a:endParaRPr sz="1600" dirty="0">
                        <a:latin typeface="Cambria Math"/>
                      </a:endParaRPr>
                    </a:p>
                  </a:txBody>
                  <a:tcPr/>
                </a:tc>
                <a:tc>
                  <a:txBody>
                    <a:bodyPr/>
                    <a:lstStyle/>
                    <a:p>
                      <a:pPr algn="ctr"/>
                      <a:r>
                        <a:rPr lang="en-US" sz="1600" dirty="0"/>
                        <a:t>55</a:t>
                      </a:r>
                      <a:endParaRPr sz="1600" dirty="0">
                        <a:latin typeface="Cambria Math"/>
                      </a:endParaRPr>
                    </a:p>
                  </a:txBody>
                  <a:tcPr/>
                </a:tc>
                <a:tc>
                  <a:txBody>
                    <a:bodyPr/>
                    <a:lstStyle/>
                    <a:p>
                      <a:pPr algn="ctr"/>
                      <a:r>
                        <a:rPr lang="en-US" sz="1600" dirty="0"/>
                        <a:t>69</a:t>
                      </a:r>
                      <a:endParaRPr sz="1600" dirty="0">
                        <a:latin typeface="Cambria Math"/>
                      </a:endParaRPr>
                    </a:p>
                  </a:txBody>
                  <a:tcPr/>
                </a:tc>
                <a:extLst>
                  <a:ext uri="{0D108BD9-81ED-4DB2-BD59-A6C34878D82A}">
                    <a16:rowId xmlns:a16="http://schemas.microsoft.com/office/drawing/2014/main" val="10001"/>
                  </a:ext>
                </a:extLst>
              </a:tr>
              <a:tr h="370840">
                <a:tc>
                  <a:txBody>
                    <a:bodyPr/>
                    <a:lstStyle/>
                    <a:p>
                      <a:pPr algn="ctr"/>
                      <a:r>
                        <a:rPr lang="en-US" sz="1600" dirty="0"/>
                        <a:t>18</a:t>
                      </a:r>
                      <a:endParaRPr sz="1600" dirty="0">
                        <a:latin typeface="Cambria Math"/>
                      </a:endParaRPr>
                    </a:p>
                  </a:txBody>
                  <a:tcPr/>
                </a:tc>
                <a:tc>
                  <a:txBody>
                    <a:bodyPr/>
                    <a:lstStyle/>
                    <a:p>
                      <a:pPr algn="ctr"/>
                      <a:r>
                        <a:rPr lang="en-US" sz="1600" dirty="0"/>
                        <a:t>44</a:t>
                      </a:r>
                      <a:endParaRPr sz="1600" dirty="0">
                        <a:latin typeface="Cambria Math"/>
                      </a:endParaRPr>
                    </a:p>
                  </a:txBody>
                  <a:tcPr/>
                </a:tc>
                <a:tc>
                  <a:txBody>
                    <a:bodyPr/>
                    <a:lstStyle/>
                    <a:p>
                      <a:pPr algn="ctr"/>
                      <a:r>
                        <a:rPr lang="en-US" sz="1600" dirty="0"/>
                        <a:t>55</a:t>
                      </a:r>
                      <a:endParaRPr sz="1600" dirty="0">
                        <a:latin typeface="Cambria Math"/>
                      </a:endParaRPr>
                    </a:p>
                  </a:txBody>
                  <a:tcPr/>
                </a:tc>
                <a:tc>
                  <a:txBody>
                    <a:bodyPr/>
                    <a:lstStyle/>
                    <a:p>
                      <a:pPr algn="ctr"/>
                      <a:r>
                        <a:rPr lang="en-US" sz="1600" dirty="0"/>
                        <a:t>70</a:t>
                      </a:r>
                      <a:endParaRPr sz="1600" dirty="0">
                        <a:latin typeface="Cambria Math"/>
                      </a:endParaRPr>
                    </a:p>
                  </a:txBody>
                  <a:tcPr/>
                </a:tc>
                <a:extLst>
                  <a:ext uri="{0D108BD9-81ED-4DB2-BD59-A6C34878D82A}">
                    <a16:rowId xmlns:a16="http://schemas.microsoft.com/office/drawing/2014/main" val="10002"/>
                  </a:ext>
                </a:extLst>
              </a:tr>
              <a:tr h="370840">
                <a:tc>
                  <a:txBody>
                    <a:bodyPr/>
                    <a:lstStyle/>
                    <a:p>
                      <a:pPr algn="ctr"/>
                      <a:r>
                        <a:rPr lang="en-US" sz="1600" dirty="0"/>
                        <a:t>21</a:t>
                      </a:r>
                      <a:endParaRPr sz="1600" dirty="0">
                        <a:latin typeface="Cambria Math"/>
                      </a:endParaRPr>
                    </a:p>
                  </a:txBody>
                  <a:tcPr/>
                </a:tc>
                <a:tc>
                  <a:txBody>
                    <a:bodyPr/>
                    <a:lstStyle/>
                    <a:p>
                      <a:pPr algn="ctr"/>
                      <a:r>
                        <a:rPr lang="en-US" sz="1600" dirty="0"/>
                        <a:t>45</a:t>
                      </a:r>
                      <a:endParaRPr sz="1600" dirty="0">
                        <a:latin typeface="Cambria Math"/>
                      </a:endParaRPr>
                    </a:p>
                  </a:txBody>
                  <a:tcPr/>
                </a:tc>
                <a:tc>
                  <a:txBody>
                    <a:bodyPr/>
                    <a:lstStyle/>
                    <a:p>
                      <a:pPr algn="ctr"/>
                      <a:r>
                        <a:rPr lang="en-US" sz="1600" dirty="0"/>
                        <a:t>56</a:t>
                      </a:r>
                      <a:endParaRPr sz="1600" dirty="0">
                        <a:latin typeface="Cambria Math"/>
                      </a:endParaRPr>
                    </a:p>
                  </a:txBody>
                  <a:tcPr/>
                </a:tc>
                <a:tc>
                  <a:txBody>
                    <a:bodyPr/>
                    <a:lstStyle/>
                    <a:p>
                      <a:pPr algn="ctr"/>
                      <a:r>
                        <a:rPr lang="en-US" sz="1600" dirty="0"/>
                        <a:t>71</a:t>
                      </a:r>
                      <a:endParaRPr sz="1600" dirty="0">
                        <a:latin typeface="Cambria Math"/>
                      </a:endParaRPr>
                    </a:p>
                  </a:txBody>
                  <a:tcPr/>
                </a:tc>
                <a:extLst>
                  <a:ext uri="{0D108BD9-81ED-4DB2-BD59-A6C34878D82A}">
                    <a16:rowId xmlns:a16="http://schemas.microsoft.com/office/drawing/2014/main" val="10003"/>
                  </a:ext>
                </a:extLst>
              </a:tr>
              <a:tr h="370840">
                <a:tc>
                  <a:txBody>
                    <a:bodyPr/>
                    <a:lstStyle/>
                    <a:p>
                      <a:pPr algn="ctr"/>
                      <a:r>
                        <a:rPr lang="en-US" sz="1600" dirty="0"/>
                        <a:t>21</a:t>
                      </a:r>
                      <a:endParaRPr sz="1600" dirty="0">
                        <a:latin typeface="Cambria Math"/>
                      </a:endParaRPr>
                    </a:p>
                  </a:txBody>
                  <a:tcPr/>
                </a:tc>
                <a:tc>
                  <a:txBody>
                    <a:bodyPr/>
                    <a:lstStyle/>
                    <a:p>
                      <a:pPr algn="ctr"/>
                      <a:r>
                        <a:rPr lang="en-US" sz="1600" dirty="0"/>
                        <a:t>45</a:t>
                      </a:r>
                      <a:endParaRPr sz="1600" dirty="0">
                        <a:latin typeface="Cambria Math"/>
                      </a:endParaRPr>
                    </a:p>
                  </a:txBody>
                  <a:tcPr/>
                </a:tc>
                <a:tc>
                  <a:txBody>
                    <a:bodyPr/>
                    <a:lstStyle/>
                    <a:p>
                      <a:pPr algn="ctr"/>
                      <a:r>
                        <a:rPr lang="en-US" sz="1600" dirty="0"/>
                        <a:t>57</a:t>
                      </a:r>
                      <a:endParaRPr sz="1600" dirty="0">
                        <a:latin typeface="Cambria Math"/>
                      </a:endParaRPr>
                    </a:p>
                  </a:txBody>
                  <a:tcPr/>
                </a:tc>
                <a:tc>
                  <a:txBody>
                    <a:bodyPr/>
                    <a:lstStyle/>
                    <a:p>
                      <a:pPr algn="ctr"/>
                      <a:r>
                        <a:rPr lang="en-US" sz="1600" dirty="0"/>
                        <a:t>73</a:t>
                      </a:r>
                      <a:endParaRPr sz="1600" dirty="0">
                        <a:latin typeface="Cambria Math"/>
                      </a:endParaRPr>
                    </a:p>
                  </a:txBody>
                  <a:tcPr/>
                </a:tc>
                <a:extLst>
                  <a:ext uri="{0D108BD9-81ED-4DB2-BD59-A6C34878D82A}">
                    <a16:rowId xmlns:a16="http://schemas.microsoft.com/office/drawing/2014/main" val="10004"/>
                  </a:ext>
                </a:extLst>
              </a:tr>
              <a:tr h="370840">
                <a:tc>
                  <a:txBody>
                    <a:bodyPr/>
                    <a:lstStyle/>
                    <a:p>
                      <a:pPr algn="ctr"/>
                      <a:r>
                        <a:rPr lang="en-US" sz="1600" dirty="0"/>
                        <a:t>27</a:t>
                      </a:r>
                      <a:endParaRPr sz="1600" dirty="0">
                        <a:latin typeface="Cambria Math"/>
                      </a:endParaRPr>
                    </a:p>
                  </a:txBody>
                  <a:tcPr/>
                </a:tc>
                <a:tc>
                  <a:txBody>
                    <a:bodyPr/>
                    <a:lstStyle/>
                    <a:p>
                      <a:pPr algn="ctr"/>
                      <a:r>
                        <a:rPr lang="en-US" sz="1600" dirty="0"/>
                        <a:t>46</a:t>
                      </a:r>
                      <a:endParaRPr sz="1600" dirty="0">
                        <a:latin typeface="Cambria Math"/>
                      </a:endParaRPr>
                    </a:p>
                  </a:txBody>
                  <a:tcPr/>
                </a:tc>
                <a:tc>
                  <a:txBody>
                    <a:bodyPr/>
                    <a:lstStyle/>
                    <a:p>
                      <a:pPr algn="ctr"/>
                      <a:r>
                        <a:rPr lang="en-US" sz="1600" dirty="0"/>
                        <a:t>58</a:t>
                      </a:r>
                      <a:endParaRPr sz="1600" dirty="0">
                        <a:latin typeface="Cambria Math"/>
                      </a:endParaRPr>
                    </a:p>
                  </a:txBody>
                  <a:tcPr/>
                </a:tc>
                <a:tc>
                  <a:txBody>
                    <a:bodyPr/>
                    <a:lstStyle/>
                    <a:p>
                      <a:pPr algn="ctr"/>
                      <a:r>
                        <a:rPr lang="en-US" sz="1600" dirty="0"/>
                        <a:t>77</a:t>
                      </a:r>
                      <a:endParaRPr sz="1600" dirty="0">
                        <a:latin typeface="Cambria Math"/>
                      </a:endParaRPr>
                    </a:p>
                  </a:txBody>
                  <a:tcPr/>
                </a:tc>
                <a:extLst>
                  <a:ext uri="{0D108BD9-81ED-4DB2-BD59-A6C34878D82A}">
                    <a16:rowId xmlns:a16="http://schemas.microsoft.com/office/drawing/2014/main" val="10005"/>
                  </a:ext>
                </a:extLst>
              </a:tr>
              <a:tr h="370840">
                <a:tc>
                  <a:txBody>
                    <a:bodyPr/>
                    <a:lstStyle/>
                    <a:p>
                      <a:pPr algn="ctr"/>
                      <a:r>
                        <a:rPr lang="en-US" sz="1600" dirty="0"/>
                        <a:t>29</a:t>
                      </a:r>
                      <a:endParaRPr sz="1600" dirty="0">
                        <a:latin typeface="Cambria Math"/>
                      </a:endParaRPr>
                    </a:p>
                  </a:txBody>
                  <a:tcPr/>
                </a:tc>
                <a:tc>
                  <a:txBody>
                    <a:bodyPr/>
                    <a:lstStyle/>
                    <a:p>
                      <a:pPr algn="ctr"/>
                      <a:r>
                        <a:rPr lang="en-US" sz="1600" dirty="0"/>
                        <a:t>47</a:t>
                      </a:r>
                      <a:endParaRPr sz="1600" dirty="0">
                        <a:latin typeface="Cambria Math"/>
                      </a:endParaRPr>
                    </a:p>
                  </a:txBody>
                  <a:tcPr/>
                </a:tc>
                <a:tc>
                  <a:txBody>
                    <a:bodyPr/>
                    <a:lstStyle/>
                    <a:p>
                      <a:pPr algn="ctr"/>
                      <a:r>
                        <a:rPr lang="en-US" sz="1600" dirty="0"/>
                        <a:t>61</a:t>
                      </a:r>
                      <a:endParaRPr sz="1600" dirty="0">
                        <a:latin typeface="Cambria Math"/>
                      </a:endParaRPr>
                    </a:p>
                  </a:txBody>
                  <a:tcPr/>
                </a:tc>
                <a:tc>
                  <a:txBody>
                    <a:bodyPr/>
                    <a:lstStyle/>
                    <a:p>
                      <a:pPr algn="ctr"/>
                      <a:r>
                        <a:rPr lang="en-US" sz="1600" dirty="0"/>
                        <a:t>80</a:t>
                      </a:r>
                      <a:endParaRPr sz="1600" dirty="0">
                        <a:latin typeface="Cambria Math"/>
                      </a:endParaRPr>
                    </a:p>
                  </a:txBody>
                  <a:tcPr/>
                </a:tc>
                <a:extLst>
                  <a:ext uri="{0D108BD9-81ED-4DB2-BD59-A6C34878D82A}">
                    <a16:rowId xmlns:a16="http://schemas.microsoft.com/office/drawing/2014/main" val="10006"/>
                  </a:ext>
                </a:extLst>
              </a:tr>
              <a:tr h="370840">
                <a:tc>
                  <a:txBody>
                    <a:bodyPr/>
                    <a:lstStyle/>
                    <a:p>
                      <a:pPr algn="ctr"/>
                      <a:r>
                        <a:rPr lang="en-US" sz="1600" dirty="0"/>
                        <a:t>31</a:t>
                      </a:r>
                      <a:endParaRPr sz="1600" dirty="0">
                        <a:latin typeface="Cambria Math"/>
                      </a:endParaRPr>
                    </a:p>
                  </a:txBody>
                  <a:tcPr/>
                </a:tc>
                <a:tc>
                  <a:txBody>
                    <a:bodyPr/>
                    <a:lstStyle/>
                    <a:p>
                      <a:pPr algn="ctr"/>
                      <a:r>
                        <a:rPr lang="en-US" sz="1600" dirty="0"/>
                        <a:t>48</a:t>
                      </a:r>
                      <a:endParaRPr sz="1600" dirty="0">
                        <a:latin typeface="Cambria Math"/>
                      </a:endParaRPr>
                    </a:p>
                  </a:txBody>
                  <a:tcPr/>
                </a:tc>
                <a:tc>
                  <a:txBody>
                    <a:bodyPr/>
                    <a:lstStyle/>
                    <a:p>
                      <a:pPr algn="ctr"/>
                      <a:r>
                        <a:rPr lang="en-US" sz="1600" dirty="0"/>
                        <a:t>62</a:t>
                      </a:r>
                      <a:endParaRPr sz="1600" dirty="0">
                        <a:latin typeface="Cambria Math"/>
                      </a:endParaRPr>
                    </a:p>
                  </a:txBody>
                  <a:tcPr/>
                </a:tc>
                <a:tc>
                  <a:txBody>
                    <a:bodyPr/>
                    <a:lstStyle/>
                    <a:p>
                      <a:pPr algn="ctr"/>
                      <a:r>
                        <a:rPr lang="en-US" sz="1600" dirty="0"/>
                        <a:t>81</a:t>
                      </a:r>
                      <a:endParaRPr sz="1600" dirty="0">
                        <a:latin typeface="Cambria Math"/>
                      </a:endParaRPr>
                    </a:p>
                  </a:txBody>
                  <a:tcPr/>
                </a:tc>
                <a:extLst>
                  <a:ext uri="{0D108BD9-81ED-4DB2-BD59-A6C34878D82A}">
                    <a16:rowId xmlns:a16="http://schemas.microsoft.com/office/drawing/2014/main" val="10007"/>
                  </a:ext>
                </a:extLst>
              </a:tr>
              <a:tr h="370840">
                <a:tc>
                  <a:txBody>
                    <a:bodyPr/>
                    <a:lstStyle/>
                    <a:p>
                      <a:pPr algn="ctr"/>
                      <a:r>
                        <a:rPr lang="en-US" sz="1600" dirty="0"/>
                        <a:t>32</a:t>
                      </a:r>
                      <a:endParaRPr sz="1600" dirty="0">
                        <a:latin typeface="Cambria Math"/>
                      </a:endParaRPr>
                    </a:p>
                  </a:txBody>
                  <a:tcPr/>
                </a:tc>
                <a:tc>
                  <a:txBody>
                    <a:bodyPr/>
                    <a:lstStyle/>
                    <a:p>
                      <a:pPr algn="ctr"/>
                      <a:r>
                        <a:rPr lang="en-US" sz="1600" dirty="0"/>
                        <a:t>49</a:t>
                      </a:r>
                      <a:endParaRPr sz="1600" dirty="0">
                        <a:latin typeface="Cambria Math"/>
                      </a:endParaRPr>
                    </a:p>
                  </a:txBody>
                  <a:tcPr/>
                </a:tc>
                <a:tc>
                  <a:txBody>
                    <a:bodyPr/>
                    <a:lstStyle/>
                    <a:p>
                      <a:pPr algn="ctr"/>
                      <a:r>
                        <a:rPr lang="en-US" sz="1600" dirty="0"/>
                        <a:t>63</a:t>
                      </a:r>
                      <a:endParaRPr sz="1600" dirty="0">
                        <a:latin typeface="Cambria Math"/>
                      </a:endParaRPr>
                    </a:p>
                  </a:txBody>
                  <a:tcPr/>
                </a:tc>
                <a:tc>
                  <a:txBody>
                    <a:bodyPr/>
                    <a:lstStyle/>
                    <a:p>
                      <a:pPr algn="ctr"/>
                      <a:r>
                        <a:rPr lang="en-US" sz="1600" dirty="0">
                          <a:latin typeface="Cambria Math"/>
                        </a:rPr>
                        <a:t>82</a:t>
                      </a:r>
                      <a:endParaRPr sz="1600" dirty="0">
                        <a:latin typeface="Cambria Math"/>
                      </a:endParaRPr>
                    </a:p>
                  </a:txBody>
                  <a:tcPr/>
                </a:tc>
                <a:extLst>
                  <a:ext uri="{0D108BD9-81ED-4DB2-BD59-A6C34878D82A}">
                    <a16:rowId xmlns:a16="http://schemas.microsoft.com/office/drawing/2014/main" val="10008"/>
                  </a:ext>
                </a:extLst>
              </a:tr>
              <a:tr h="370840">
                <a:tc>
                  <a:txBody>
                    <a:bodyPr/>
                    <a:lstStyle/>
                    <a:p>
                      <a:pPr algn="ctr"/>
                      <a:r>
                        <a:rPr lang="en-US" sz="1600" dirty="0">
                          <a:latin typeface="Cambria Math"/>
                        </a:rPr>
                        <a:t>33</a:t>
                      </a:r>
                      <a:endParaRPr sz="1600" dirty="0">
                        <a:latin typeface="Cambria Math"/>
                      </a:endParaRPr>
                    </a:p>
                  </a:txBody>
                  <a:tcPr/>
                </a:tc>
                <a:tc>
                  <a:txBody>
                    <a:bodyPr/>
                    <a:lstStyle/>
                    <a:p>
                      <a:pPr algn="ctr"/>
                      <a:r>
                        <a:rPr lang="en-US" sz="1600" dirty="0">
                          <a:latin typeface="Cambria Math"/>
                        </a:rPr>
                        <a:t>52</a:t>
                      </a:r>
                      <a:endParaRPr sz="1600" dirty="0">
                        <a:latin typeface="Cambria Math"/>
                      </a:endParaRPr>
                    </a:p>
                  </a:txBody>
                  <a:tcPr/>
                </a:tc>
                <a:tc>
                  <a:txBody>
                    <a:bodyPr/>
                    <a:lstStyle/>
                    <a:p>
                      <a:pPr algn="ctr"/>
                      <a:r>
                        <a:rPr lang="en-US" sz="1600" dirty="0">
                          <a:latin typeface="Cambria Math"/>
                        </a:rPr>
                        <a:t>64</a:t>
                      </a:r>
                      <a:endParaRPr sz="1600" dirty="0">
                        <a:latin typeface="Cambria Math"/>
                      </a:endParaRPr>
                    </a:p>
                  </a:txBody>
                  <a:tcPr/>
                </a:tc>
                <a:tc>
                  <a:txBody>
                    <a:bodyPr/>
                    <a:lstStyle/>
                    <a:p>
                      <a:pPr algn="ctr"/>
                      <a:r>
                        <a:rPr lang="en-US" sz="1600" dirty="0">
                          <a:latin typeface="Cambria Math"/>
                        </a:rPr>
                        <a:t>110</a:t>
                      </a:r>
                      <a:endParaRPr sz="1600" dirty="0">
                        <a:latin typeface="Cambria Math"/>
                      </a:endParaRPr>
                    </a:p>
                  </a:txBody>
                  <a:tcPr/>
                </a:tc>
                <a:extLst>
                  <a:ext uri="{0D108BD9-81ED-4DB2-BD59-A6C34878D82A}">
                    <a16:rowId xmlns:a16="http://schemas.microsoft.com/office/drawing/2014/main" val="2424901148"/>
                  </a:ext>
                </a:extLst>
              </a:tr>
              <a:tr h="370840">
                <a:tc>
                  <a:txBody>
                    <a:bodyPr/>
                    <a:lstStyle/>
                    <a:p>
                      <a:pPr algn="ctr"/>
                      <a:r>
                        <a:rPr lang="en-US" sz="1600" dirty="0"/>
                        <a:t>34</a:t>
                      </a:r>
                      <a:endParaRPr sz="1600" dirty="0">
                        <a:latin typeface="Cambria Math"/>
                      </a:endParaRPr>
                    </a:p>
                  </a:txBody>
                  <a:tcPr/>
                </a:tc>
                <a:tc>
                  <a:txBody>
                    <a:bodyPr/>
                    <a:lstStyle/>
                    <a:p>
                      <a:pPr algn="ctr"/>
                      <a:r>
                        <a:rPr lang="en-US" sz="1600" dirty="0"/>
                        <a:t>54</a:t>
                      </a:r>
                      <a:endParaRPr sz="1600" dirty="0">
                        <a:latin typeface="Cambria Math"/>
                      </a:endParaRPr>
                    </a:p>
                  </a:txBody>
                  <a:tcPr/>
                </a:tc>
                <a:tc>
                  <a:txBody>
                    <a:bodyPr/>
                    <a:lstStyle/>
                    <a:p>
                      <a:pPr algn="ctr"/>
                      <a:r>
                        <a:rPr lang="en-US" sz="1600" dirty="0"/>
                        <a:t>66</a:t>
                      </a:r>
                      <a:endParaRPr sz="1600" dirty="0">
                        <a:latin typeface="Cambria Math"/>
                      </a:endParaRPr>
                    </a:p>
                  </a:txBody>
                  <a:tcPr/>
                </a:tc>
                <a:tc>
                  <a:txBody>
                    <a:bodyPr/>
                    <a:lstStyle/>
                    <a:p>
                      <a:pPr algn="ctr"/>
                      <a:endParaRPr sz="1600" dirty="0">
                        <a:latin typeface="Cambria Math"/>
                      </a:endParaRPr>
                    </a:p>
                  </a:txBody>
                  <a:tcPr/>
                </a:tc>
                <a:extLst>
                  <a:ext uri="{0D108BD9-81ED-4DB2-BD59-A6C34878D82A}">
                    <a16:rowId xmlns:a16="http://schemas.microsoft.com/office/drawing/2014/main" val="10009"/>
                  </a:ext>
                </a:extLst>
              </a:tr>
              <a:tr h="370840">
                <a:tc>
                  <a:txBody>
                    <a:bodyPr/>
                    <a:lstStyle/>
                    <a:p>
                      <a:pPr algn="ctr"/>
                      <a:r>
                        <a:rPr lang="en-US" sz="1600" dirty="0"/>
                        <a:t>41</a:t>
                      </a:r>
                      <a:endParaRPr sz="1600" dirty="0">
                        <a:latin typeface="Cambria Math"/>
                      </a:endParaRPr>
                    </a:p>
                  </a:txBody>
                  <a:tcPr/>
                </a:tc>
                <a:tc>
                  <a:txBody>
                    <a:bodyPr/>
                    <a:lstStyle/>
                    <a:p>
                      <a:pPr algn="ctr"/>
                      <a:r>
                        <a:rPr lang="en-US" sz="1600" dirty="0"/>
                        <a:t>54</a:t>
                      </a:r>
                      <a:endParaRPr sz="1600" dirty="0">
                        <a:latin typeface="Cambria Math"/>
                      </a:endParaRPr>
                    </a:p>
                  </a:txBody>
                  <a:tcPr/>
                </a:tc>
                <a:tc>
                  <a:txBody>
                    <a:bodyPr/>
                    <a:lstStyle/>
                    <a:p>
                      <a:pPr algn="ctr"/>
                      <a:r>
                        <a:rPr lang="en-US" sz="1600" dirty="0"/>
                        <a:t>67</a:t>
                      </a:r>
                      <a:endParaRPr sz="1600" dirty="0">
                        <a:latin typeface="Cambria Math"/>
                      </a:endParaRPr>
                    </a:p>
                  </a:txBody>
                  <a:tcPr/>
                </a:tc>
                <a:tc>
                  <a:txBody>
                    <a:bodyPr/>
                    <a:lstStyle/>
                    <a:p>
                      <a:pPr algn="ctr"/>
                      <a:endParaRPr sz="1600" dirty="0">
                        <a:latin typeface="Cambria Math"/>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96412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
            </a:r>
            <a:r>
              <a:rPr lang="en-IN" dirty="0" err="1"/>
              <a:t>etecting</a:t>
            </a:r>
            <a:r>
              <a:rPr lang="en-IN" dirty="0"/>
              <a:t> Outliers</a:t>
            </a:r>
            <a:r>
              <a:rPr lang="en-US" dirty="0"/>
              <a:t>—Slide 3</a:t>
            </a:r>
            <a:endParaRPr dirty="0"/>
          </a:p>
        </p:txBody>
      </p:sp>
      <p:sp>
        <p:nvSpPr>
          <p:cNvPr id="3" name="Text Placeholder 2"/>
          <p:cNvSpPr>
            <a:spLocks noGrp="1"/>
          </p:cNvSpPr>
          <p:nvPr>
            <p:ph type="body" sz="quarter" idx="10"/>
          </p:nvPr>
        </p:nvSpPr>
        <p:spPr/>
        <p:txBody>
          <a:bodyPr>
            <a:normAutofit fontScale="92500" lnSpcReduction="20000"/>
          </a:bodyPr>
          <a:lstStyle/>
          <a:p>
            <a:pPr algn="just"/>
            <a:r>
              <a:rPr lang="en-US" sz="2400" dirty="0"/>
              <a:t>For the new screening test data, the 25</a:t>
            </a:r>
            <a:r>
              <a:rPr lang="en-US" sz="2400" baseline="30000" dirty="0"/>
              <a:t>th</a:t>
            </a:r>
            <a:r>
              <a:rPr lang="en-US" sz="2400" dirty="0"/>
              <a:t> percentile is 41 and the 75</a:t>
            </a:r>
            <a:r>
              <a:rPr lang="en-US" sz="2400" baseline="30000" dirty="0"/>
              <a:t>th</a:t>
            </a:r>
            <a:r>
              <a:rPr lang="en-US" sz="2400" dirty="0"/>
              <a:t> percentile is 66, meaning that the interquartile range is 66 − 41 = 25. </a:t>
            </a:r>
            <a:br>
              <a:rPr lang="en-US" sz="2400" dirty="0"/>
            </a:br>
            <a:r>
              <a:rPr lang="en-US" sz="2400" dirty="0"/>
              <a:t>A value is considered an outlier if the data value is: </a:t>
            </a:r>
          </a:p>
          <a:p>
            <a:r>
              <a:rPr lang="en-US" sz="2400" dirty="0"/>
              <a:t>larger than the 75</a:t>
            </a:r>
            <a:r>
              <a:rPr lang="en-US" sz="2400" baseline="30000" dirty="0"/>
              <a:t>th</a:t>
            </a:r>
            <a:r>
              <a:rPr lang="en-US" sz="2400" dirty="0"/>
              <a:t> percentile + 1.5 times the interquartile range. </a:t>
            </a:r>
          </a:p>
          <a:p>
            <a:endParaRPr lang="en-IN" sz="2400" dirty="0"/>
          </a:p>
          <a:p>
            <a:pPr algn="ctr"/>
            <a:r>
              <a:rPr lang="en-IN" sz="2400" dirty="0"/>
              <a:t>66 + 1.5 ⋅ 25 = 103.5 </a:t>
            </a:r>
          </a:p>
          <a:p>
            <a:r>
              <a:rPr lang="en-US" sz="2400" dirty="0"/>
              <a:t>smaller than the 25</a:t>
            </a:r>
            <a:r>
              <a:rPr lang="en-US" sz="2400" baseline="30000" dirty="0"/>
              <a:t>th</a:t>
            </a:r>
            <a:r>
              <a:rPr lang="en-US" sz="2400" dirty="0"/>
              <a:t> percentile </a:t>
            </a:r>
            <a:r>
              <a:rPr lang="en-US" sz="2400" dirty="0">
                <a:latin typeface="Calibri" panose="020F0502020204030204" pitchFamily="34" charset="0"/>
                <a:ea typeface="Calibri" panose="020F0502020204030204" pitchFamily="34" charset="0"/>
                <a:cs typeface="Calibri" panose="020F0502020204030204" pitchFamily="34" charset="0"/>
              </a:rPr>
              <a:t>−</a:t>
            </a:r>
            <a:r>
              <a:rPr lang="en-US" sz="2400" dirty="0"/>
              <a:t> 1.5 times the interquartile range. </a:t>
            </a:r>
          </a:p>
          <a:p>
            <a:endParaRPr lang="en-IN" sz="2400" dirty="0"/>
          </a:p>
          <a:p>
            <a:pPr algn="ctr"/>
            <a:r>
              <a:rPr lang="en-IN" sz="2400" dirty="0"/>
              <a:t>41 − 1.5 ⋅ 25 = 3.5 </a:t>
            </a:r>
          </a:p>
          <a:p>
            <a:pPr algn="just"/>
            <a:r>
              <a:rPr lang="en-US" sz="2400" dirty="0"/>
              <a:t>Since 110 is larger than 103.5, it is considered an outlier. Since 2 is smaller than 3.5, it is also considered an outlier. Figure 3 shows the box plot of the screening test data with the outliers incorporated. Notice that the whiskers did not change because 82 and 18 are still the largest and smallest observations within 1.5 times the interquartile range from the box. </a:t>
            </a:r>
            <a:endParaRPr lang="en-IN" sz="2400" dirty="0"/>
          </a:p>
        </p:txBody>
      </p:sp>
    </p:spTree>
    <p:extLst>
      <p:ext uri="{BB962C8B-B14F-4D97-AF65-F5344CB8AC3E}">
        <p14:creationId xmlns:p14="http://schemas.microsoft.com/office/powerpoint/2010/main" val="845823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
            </a:r>
            <a:r>
              <a:rPr lang="en-IN" dirty="0" err="1"/>
              <a:t>etecting</a:t>
            </a:r>
            <a:r>
              <a:rPr lang="en-IN" dirty="0"/>
              <a:t> Outliers</a:t>
            </a:r>
            <a:r>
              <a:rPr lang="en-US" dirty="0"/>
              <a:t>—Slide 4</a:t>
            </a:r>
            <a:endParaRPr dirty="0"/>
          </a:p>
        </p:txBody>
      </p:sp>
      <p:pic>
        <p:nvPicPr>
          <p:cNvPr id="5" name="Picture 4" descr="A box plot oriented horizontally. The horizontal axis ranges from 0 to 110 in increments of 10. The median is 54. Q1 is 41 and Q3 is 66. The whiskers extend from a minimum of 18 to a maximum of 82. Outliers of 2 and 110 are marked by open circles.">
            <a:extLst>
              <a:ext uri="{FF2B5EF4-FFF2-40B4-BE49-F238E27FC236}">
                <a16:creationId xmlns:a16="http://schemas.microsoft.com/office/drawing/2014/main" id="{B9D7DBE9-7C99-46D1-9357-27A9CC72E73E}"/>
              </a:ext>
            </a:extLst>
          </p:cNvPr>
          <p:cNvPicPr>
            <a:picLocks noChangeAspect="1"/>
          </p:cNvPicPr>
          <p:nvPr/>
        </p:nvPicPr>
        <p:blipFill>
          <a:blip r:embed="rId2"/>
          <a:srcRect b="14706"/>
          <a:stretch>
            <a:fillRect/>
          </a:stretch>
        </p:blipFill>
        <p:spPr>
          <a:xfrm>
            <a:off x="1595021" y="1676400"/>
            <a:ext cx="6133523" cy="2209800"/>
          </a:xfrm>
          <a:prstGeom prst="rect">
            <a:avLst/>
          </a:prstGeom>
        </p:spPr>
      </p:pic>
      <p:sp>
        <p:nvSpPr>
          <p:cNvPr id="3" name="TextBox 2">
            <a:extLst>
              <a:ext uri="{FF2B5EF4-FFF2-40B4-BE49-F238E27FC236}">
                <a16:creationId xmlns:a16="http://schemas.microsoft.com/office/drawing/2014/main" id="{CB8AE8FD-3C19-CD2A-E926-F975506C8771}"/>
              </a:ext>
            </a:extLst>
          </p:cNvPr>
          <p:cNvSpPr txBox="1"/>
          <p:nvPr/>
        </p:nvSpPr>
        <p:spPr>
          <a:xfrm>
            <a:off x="3771900" y="3962400"/>
            <a:ext cx="1600200" cy="461665"/>
          </a:xfrm>
          <a:prstGeom prst="rect">
            <a:avLst/>
          </a:prstGeom>
          <a:noFill/>
        </p:spPr>
        <p:txBody>
          <a:bodyPr wrap="square">
            <a:spAutoFit/>
          </a:bodyPr>
          <a:lstStyle/>
          <a:p>
            <a:pPr algn="ctr"/>
            <a:r>
              <a:rPr lang="en-IN" sz="2400" dirty="0"/>
              <a:t>Figure 3</a:t>
            </a:r>
          </a:p>
        </p:txBody>
      </p:sp>
    </p:spTree>
    <p:extLst>
      <p:ext uri="{BB962C8B-B14F-4D97-AF65-F5344CB8AC3E}">
        <p14:creationId xmlns:p14="http://schemas.microsoft.com/office/powerpoint/2010/main" val="566008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Formula:</a:t>
            </a:r>
            <a:r>
              <a:rPr sz="2800" dirty="0"/>
              <a:t> </a:t>
            </a:r>
            <a:r>
              <a:rPr lang="en-US" sz="2800" i="1" dirty="0"/>
              <a:t>z</a:t>
            </a:r>
            <a:r>
              <a:rPr dirty="0"/>
              <a:t>-Score</a:t>
            </a:r>
          </a:p>
        </p:txBody>
      </p:sp>
      <p:sp>
        <p:nvSpPr>
          <p:cNvPr id="3" name="Text Placeholder 2"/>
          <p:cNvSpPr>
            <a:spLocks noGrp="1"/>
          </p:cNvSpPr>
          <p:nvPr>
            <p:ph type="body" sz="quarter" idx="10"/>
          </p:nvPr>
        </p:nvSpPr>
        <p:spPr>
          <a:xfrm>
            <a:off x="457200" y="1082078"/>
            <a:ext cx="8229600" cy="2042122"/>
          </a:xfrm>
        </p:spPr>
        <p:txBody>
          <a:bodyPr>
            <a:normAutofit/>
          </a:bodyPr>
          <a:lstStyle/>
          <a:p>
            <a:pPr>
              <a:defRPr sz="2800"/>
            </a:pPr>
            <a:r>
              <a:rPr sz="2800" dirty="0"/>
              <a:t>The </a:t>
            </a:r>
            <a:r>
              <a:rPr lang="en-US" sz="2800" i="1" dirty="0"/>
              <a:t>z</a:t>
            </a:r>
            <a:r>
              <a:rPr sz="2800" dirty="0"/>
              <a:t>-score transforms a data value into the number of standard deviations that value is from the mean.</a:t>
            </a:r>
          </a:p>
          <a:p>
            <a:pPr algn="ctr">
              <a:defRPr sz="2800"/>
            </a:pPr>
            <a:endParaRPr sz="2800" dirty="0"/>
          </a:p>
          <a:p>
            <a:endParaRPr sz="2800" dirty="0"/>
          </a:p>
        </p:txBody>
      </p:sp>
      <p:pic>
        <p:nvPicPr>
          <p:cNvPr id="8" name="Picture 7" descr="z equals x minus mu all divided by sigma.">
            <a:extLst>
              <a:ext uri="{FF2B5EF4-FFF2-40B4-BE49-F238E27FC236}">
                <a16:creationId xmlns:a16="http://schemas.microsoft.com/office/drawing/2014/main" id="{A8A6FD9D-AB39-E289-ADCC-F2DE1D3087C9}"/>
              </a:ext>
            </a:extLst>
          </p:cNvPr>
          <p:cNvPicPr>
            <a:picLocks noChangeAspect="1"/>
          </p:cNvPicPr>
          <p:nvPr/>
        </p:nvPicPr>
        <p:blipFill>
          <a:blip r:embed="rId2"/>
          <a:stretch>
            <a:fillRect/>
          </a:stretch>
        </p:blipFill>
        <p:spPr>
          <a:xfrm>
            <a:off x="3886200" y="2103139"/>
            <a:ext cx="1257300" cy="8477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 the </a:t>
            </a:r>
            <a:r>
              <a:rPr lang="en-US" i="1" dirty="0"/>
              <a:t>P</a:t>
            </a:r>
            <a:r>
              <a:rPr lang="en-US" sz="1050" i="1" dirty="0"/>
              <a:t> </a:t>
            </a:r>
            <a:r>
              <a:rPr lang="en-US" baseline="30000" dirty="0" err="1"/>
              <a:t>th</a:t>
            </a:r>
            <a:r>
              <a:rPr lang="en-US" baseline="30000" dirty="0"/>
              <a:t> </a:t>
            </a:r>
            <a:r>
              <a:rPr lang="en-IN" dirty="0"/>
              <a:t>Percentile</a:t>
            </a:r>
            <a:endParaRPr dirty="0"/>
          </a:p>
        </p:txBody>
      </p:sp>
      <p:pic>
        <p:nvPicPr>
          <p:cNvPr id="5" name="Picture 4" descr="The image is a flowchart that describes the steps for finding the Pth percentile of a dataset. The process begins with a box titled &quot;Finding the Pth Percentile.&quot; The first step is to &quot;Arrange the data in ascending order.&quot; &#10;From there, the flowchart moves to a second box that says, &quot;To find the location of the Pth percentile in the ordered data, calculate, l equals n times open fraction P divided by 100 close fraction where n is the number of observations in the ordered data.&quot; &#10;The flowchart then presents a decision point: &quot;Is L an integer?&quot; If the answer is &quot;Yes,&quot; the process follows the right arrow to a box that says, &quot;Average the data value in the l th location with the data value in the open parenthesis l plus 1 close parenthesis th location.&quot;&#10;&quot;If the answer is &quot;No,&quot; the process follows the down arrow to a box that says, &quot;Round l up to next greatest integer.&quot; This is followed by another box that says, &quot;Find the data value in the l th location.&quot;">
            <a:extLst>
              <a:ext uri="{FF2B5EF4-FFF2-40B4-BE49-F238E27FC236}">
                <a16:creationId xmlns:a16="http://schemas.microsoft.com/office/drawing/2014/main" id="{FF5D0F7F-957B-4DCC-BDE8-69741B27A085}"/>
              </a:ext>
            </a:extLst>
          </p:cNvPr>
          <p:cNvPicPr>
            <a:picLocks noChangeAspect="1"/>
          </p:cNvPicPr>
          <p:nvPr/>
        </p:nvPicPr>
        <p:blipFill>
          <a:blip r:embed="rId2"/>
          <a:srcRect b="11128"/>
          <a:stretch>
            <a:fillRect/>
          </a:stretch>
        </p:blipFill>
        <p:spPr>
          <a:xfrm>
            <a:off x="457200" y="1752601"/>
            <a:ext cx="8044519" cy="2667000"/>
          </a:xfrm>
          <a:prstGeom prst="rect">
            <a:avLst/>
          </a:prstGeom>
        </p:spPr>
      </p:pic>
      <p:sp>
        <p:nvSpPr>
          <p:cNvPr id="3" name="Text Placeholder 2">
            <a:extLst>
              <a:ext uri="{FF2B5EF4-FFF2-40B4-BE49-F238E27FC236}">
                <a16:creationId xmlns:a16="http://schemas.microsoft.com/office/drawing/2014/main" id="{043638B4-5DE9-1CF9-FB40-8C4DB15A551C}"/>
              </a:ext>
            </a:extLst>
          </p:cNvPr>
          <p:cNvSpPr>
            <a:spLocks noGrp="1"/>
          </p:cNvSpPr>
          <p:nvPr>
            <p:ph type="body" sz="quarter" idx="10"/>
          </p:nvPr>
        </p:nvSpPr>
        <p:spPr>
          <a:xfrm>
            <a:off x="457200" y="4648200"/>
            <a:ext cx="8229600" cy="1180513"/>
          </a:xfrm>
        </p:spPr>
        <p:txBody>
          <a:bodyPr>
            <a:normAutofit/>
          </a:bodyPr>
          <a:lstStyle/>
          <a:p>
            <a:r>
              <a:rPr lang="en-US" dirty="0"/>
              <a:t>To determine the </a:t>
            </a:r>
            <a:r>
              <a:rPr lang="en-US" i="1" dirty="0"/>
              <a:t>P</a:t>
            </a:r>
            <a:r>
              <a:rPr lang="en-US" sz="1050" i="1" dirty="0"/>
              <a:t> </a:t>
            </a:r>
            <a:r>
              <a:rPr lang="en-US" baseline="30000" dirty="0" err="1"/>
              <a:t>th</a:t>
            </a:r>
            <a:r>
              <a:rPr lang="en-US" dirty="0"/>
              <a:t> percentile, perform the following steps.</a:t>
            </a:r>
            <a:endParaRPr sz="2800" dirty="0">
              <a:latin typeface="Cambria Math"/>
            </a:endParaRPr>
          </a:p>
        </p:txBody>
      </p:sp>
    </p:spTree>
    <p:extLst>
      <p:ext uri="{BB962C8B-B14F-4D97-AF65-F5344CB8AC3E}">
        <p14:creationId xmlns:p14="http://schemas.microsoft.com/office/powerpoint/2010/main" val="1807066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a</a:t>
            </a:r>
            <a:r>
              <a:rPr sz="2800" dirty="0"/>
              <a:t> </a:t>
            </a:r>
            <a:r>
              <a:rPr lang="en-US" sz="2800" i="1" dirty="0"/>
              <a:t>z</a:t>
            </a:r>
            <a:r>
              <a:rPr dirty="0"/>
              <a:t>-Score for Test Scores</a:t>
            </a:r>
            <a:r>
              <a:rPr lang="en-US" dirty="0"/>
              <a:t>—Slide 1</a:t>
            </a:r>
            <a:endParaRPr dirty="0"/>
          </a:p>
        </p:txBody>
      </p:sp>
      <p:sp>
        <p:nvSpPr>
          <p:cNvPr id="3" name="Text Placeholder 2"/>
          <p:cNvSpPr>
            <a:spLocks noGrp="1"/>
          </p:cNvSpPr>
          <p:nvPr>
            <p:ph type="body" sz="quarter" idx="10"/>
          </p:nvPr>
        </p:nvSpPr>
        <p:spPr/>
        <p:txBody>
          <a:bodyPr>
            <a:normAutofit/>
          </a:bodyPr>
          <a:lstStyle/>
          <a:p>
            <a:r>
              <a:rPr sz="2800" dirty="0"/>
              <a:t>Suppose you scored an </a:t>
            </a:r>
            <a:r>
              <a:rPr sz="2800" dirty="0">
                <a:latin typeface="Cambria Math"/>
              </a:rPr>
              <a:t>86</a:t>
            </a:r>
            <a:r>
              <a:rPr sz="2800" dirty="0"/>
              <a:t> on your marketing test and a </a:t>
            </a:r>
            <a:r>
              <a:rPr sz="2800" dirty="0">
                <a:latin typeface="Cambria Math"/>
              </a:rPr>
              <a:t>94</a:t>
            </a:r>
            <a:r>
              <a:rPr sz="2800" dirty="0"/>
              <a:t> on your management test. The mean and standard deviations of the two tests are given below.</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a</a:t>
            </a:r>
            <a:r>
              <a:rPr sz="2800" dirty="0"/>
              <a:t> </a:t>
            </a:r>
            <a:r>
              <a:rPr lang="en-US" sz="2800" i="1" dirty="0"/>
              <a:t>z</a:t>
            </a:r>
            <a:r>
              <a:rPr dirty="0"/>
              <a:t>-Score for Test Scores</a:t>
            </a:r>
            <a:r>
              <a:rPr lang="en-US" dirty="0"/>
              <a:t>—Slide 2</a:t>
            </a:r>
            <a:endParaRPr dirty="0"/>
          </a:p>
        </p:txBody>
      </p:sp>
      <p:sp>
        <p:nvSpPr>
          <p:cNvPr id="6" name="TextBox 5">
            <a:extLst>
              <a:ext uri="{FF2B5EF4-FFF2-40B4-BE49-F238E27FC236}">
                <a16:creationId xmlns:a16="http://schemas.microsoft.com/office/drawing/2014/main" id="{15A748D8-AB74-4443-F3F5-B802DB4487F6}"/>
              </a:ext>
            </a:extLst>
          </p:cNvPr>
          <p:cNvSpPr txBox="1"/>
          <p:nvPr/>
        </p:nvSpPr>
        <p:spPr>
          <a:xfrm>
            <a:off x="2324100" y="1148950"/>
            <a:ext cx="4572000" cy="369332"/>
          </a:xfrm>
          <a:prstGeom prst="rect">
            <a:avLst/>
          </a:prstGeom>
          <a:noFill/>
        </p:spPr>
        <p:txBody>
          <a:bodyPr wrap="square">
            <a:spAutoFit/>
          </a:bodyPr>
          <a:lstStyle/>
          <a:p>
            <a:pPr algn="ctr">
              <a:defRPr sz="1800" b="1"/>
            </a:pPr>
            <a:r>
              <a:rPr lang="en-IN" dirty="0"/>
              <a:t>Table 4 – Test Scores</a:t>
            </a:r>
          </a:p>
        </p:txBody>
      </p:sp>
      <p:graphicFrame>
        <p:nvGraphicFramePr>
          <p:cNvPr id="3" name="Table Placeholder 2" descr="Table showing the mean and standard deviation of scores for two courses.&#10;&#10;For Marketing, the mean score is 74 and the standard deviation is 10.&#10;For Management, the mean score is 82 and the standard deviation is 11."/>
          <p:cNvGraphicFramePr>
            <a:graphicFrameLocks noGrp="1"/>
          </p:cNvGraphicFramePr>
          <p:nvPr>
            <p:ph type="tbl" sz="quarter" idx="10"/>
            <p:extLst>
              <p:ext uri="{D42A27DB-BD31-4B8C-83A1-F6EECF244321}">
                <p14:modId xmlns:p14="http://schemas.microsoft.com/office/powerpoint/2010/main" val="1120198702"/>
              </p:ext>
            </p:extLst>
          </p:nvPr>
        </p:nvGraphicFramePr>
        <p:xfrm>
          <a:off x="457200" y="1630680"/>
          <a:ext cx="8229600" cy="111252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dirty="0"/>
                        <a:t>Course</a:t>
                      </a:r>
                    </a:p>
                  </a:txBody>
                  <a:tcPr/>
                </a:tc>
                <a:tc>
                  <a:txBody>
                    <a:bodyPr/>
                    <a:lstStyle/>
                    <a:p>
                      <a:pPr algn="ctr">
                        <a:defRPr sz="1800" b="1"/>
                      </a:pPr>
                      <a:r>
                        <a:t>Mean</a:t>
                      </a:r>
                    </a:p>
                  </a:txBody>
                  <a:tcPr/>
                </a:tc>
                <a:tc>
                  <a:txBody>
                    <a:bodyPr/>
                    <a:lstStyle/>
                    <a:p>
                      <a:pPr algn="ctr">
                        <a:defRPr sz="1800" b="1"/>
                      </a:pPr>
                      <a:r>
                        <a:rPr dirty="0"/>
                        <a:t>Standard Deviation</a:t>
                      </a:r>
                    </a:p>
                  </a:txBody>
                  <a:tcPr/>
                </a:tc>
                <a:extLst>
                  <a:ext uri="{0D108BD9-81ED-4DB2-BD59-A6C34878D82A}">
                    <a16:rowId xmlns:a16="http://schemas.microsoft.com/office/drawing/2014/main" val="10001"/>
                  </a:ext>
                </a:extLst>
              </a:tr>
              <a:tr h="370840">
                <a:tc>
                  <a:txBody>
                    <a:bodyPr/>
                    <a:lstStyle/>
                    <a:p>
                      <a:pPr algn="ctr">
                        <a:defRPr sz="1800" b="1"/>
                      </a:pPr>
                      <a:r>
                        <a:t>Marketing</a:t>
                      </a:r>
                    </a:p>
                  </a:txBody>
                  <a:tcPr/>
                </a:tc>
                <a:tc>
                  <a:txBody>
                    <a:bodyPr/>
                    <a:lstStyle/>
                    <a:p>
                      <a:pPr algn="ctr"/>
                      <a:r>
                        <a:rPr sz="1800"/>
                        <a:t>74</a:t>
                      </a:r>
                      <a:endParaRPr sz="1800">
                        <a:latin typeface="Cambria Math"/>
                      </a:endParaRPr>
                    </a:p>
                  </a:txBody>
                  <a:tcPr/>
                </a:tc>
                <a:tc>
                  <a:txBody>
                    <a:bodyPr/>
                    <a:lstStyle/>
                    <a:p>
                      <a:pPr algn="ctr"/>
                      <a:r>
                        <a:rPr sz="1800"/>
                        <a:t>10</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defRPr sz="1800" b="1"/>
                      </a:pPr>
                      <a:r>
                        <a:t>Management</a:t>
                      </a:r>
                    </a:p>
                  </a:txBody>
                  <a:tcPr/>
                </a:tc>
                <a:tc>
                  <a:txBody>
                    <a:bodyPr/>
                    <a:lstStyle/>
                    <a:p>
                      <a:pPr algn="ctr"/>
                      <a:r>
                        <a:rPr sz="1800" dirty="0"/>
                        <a:t>82</a:t>
                      </a:r>
                      <a:endParaRPr sz="1800" dirty="0">
                        <a:latin typeface="Cambria Math"/>
                      </a:endParaRPr>
                    </a:p>
                  </a:txBody>
                  <a:tcPr/>
                </a:tc>
                <a:tc>
                  <a:txBody>
                    <a:bodyPr/>
                    <a:lstStyle/>
                    <a:p>
                      <a:pPr algn="ctr"/>
                      <a:r>
                        <a:rPr sz="1800" dirty="0"/>
                        <a:t>11</a:t>
                      </a:r>
                      <a:endParaRPr sz="1800" dirty="0">
                        <a:latin typeface="Cambria Math"/>
                      </a:endParaRPr>
                    </a:p>
                  </a:txBody>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A16E7E31-9B57-4E80-A138-C582BA1653A0}"/>
              </a:ext>
            </a:extLst>
          </p:cNvPr>
          <p:cNvSpPr txBox="1"/>
          <p:nvPr/>
        </p:nvSpPr>
        <p:spPr>
          <a:xfrm>
            <a:off x="609600" y="2881913"/>
            <a:ext cx="8001000" cy="830997"/>
          </a:xfrm>
          <a:prstGeom prst="rect">
            <a:avLst/>
          </a:prstGeom>
          <a:noFill/>
        </p:spPr>
        <p:txBody>
          <a:bodyPr wrap="square">
            <a:spAutoFit/>
          </a:bodyPr>
          <a:lstStyle/>
          <a:p>
            <a:pPr>
              <a:defRPr sz="2800"/>
            </a:pPr>
            <a:r>
              <a:rPr lang="en-US" sz="2400" dirty="0">
                <a:ea typeface="Cambria Math" panose="02040503050406030204" pitchFamily="18" charset="0"/>
              </a:rPr>
              <a:t>What are the </a:t>
            </a:r>
            <a:r>
              <a:rPr lang="en-US" sz="2400" i="1" dirty="0">
                <a:ea typeface="Cambria Math" panose="02040503050406030204" pitchFamily="18" charset="0"/>
              </a:rPr>
              <a:t>z</a:t>
            </a:r>
            <a:r>
              <a:rPr lang="en-US" sz="2400" dirty="0">
                <a:ea typeface="Cambria Math" panose="02040503050406030204" pitchFamily="18" charset="0"/>
              </a:rPr>
              <a:t>-scores for your two tests? On which of the tests did you perform relatively better?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a</a:t>
            </a:r>
            <a:r>
              <a:rPr sz="2800" dirty="0"/>
              <a:t> </a:t>
            </a:r>
            <a:r>
              <a:rPr lang="en-US" sz="2800" i="1" dirty="0"/>
              <a:t>z</a:t>
            </a:r>
            <a:r>
              <a:rPr dirty="0"/>
              <a:t>-Score for Test Scores</a:t>
            </a:r>
            <a:r>
              <a:rPr lang="en-US" dirty="0"/>
              <a:t>—Slide 3</a:t>
            </a:r>
            <a:endParaRPr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a:t>
            </a:r>
            <a:r>
              <a:rPr lang="en-US" sz="2800" i="1" dirty="0"/>
              <a:t>z</a:t>
            </a:r>
            <a:r>
              <a:rPr sz="2800" dirty="0"/>
              <a:t>-score for the marketing test is</a:t>
            </a:r>
            <a:r>
              <a:rPr lang="en-US" sz="2800" dirty="0"/>
              <a:t> </a:t>
            </a:r>
            <a:endParaRPr sz="2800" dirty="0"/>
          </a:p>
          <a:p>
            <a:pPr>
              <a:defRPr sz="2800"/>
            </a:pPr>
            <a:endParaRPr lang="en-US" sz="2800" dirty="0"/>
          </a:p>
          <a:p>
            <a:pPr>
              <a:defRPr sz="2800"/>
            </a:pPr>
            <a:endParaRPr sz="2800" dirty="0"/>
          </a:p>
        </p:txBody>
      </p:sp>
      <p:pic>
        <p:nvPicPr>
          <p:cNvPr id="12" name="Picture 11" descr="z equals eighty six minus seventy four all divided by ten equals one point two zero.">
            <a:extLst>
              <a:ext uri="{FF2B5EF4-FFF2-40B4-BE49-F238E27FC236}">
                <a16:creationId xmlns:a16="http://schemas.microsoft.com/office/drawing/2014/main" id="{EA29735D-5189-D14C-231B-900C9D0B45A1}"/>
              </a:ext>
            </a:extLst>
          </p:cNvPr>
          <p:cNvPicPr>
            <a:picLocks noChangeAspect="1"/>
          </p:cNvPicPr>
          <p:nvPr/>
        </p:nvPicPr>
        <p:blipFill>
          <a:blip r:embed="rId2"/>
          <a:stretch>
            <a:fillRect/>
          </a:stretch>
        </p:blipFill>
        <p:spPr>
          <a:xfrm>
            <a:off x="5791200" y="1447800"/>
            <a:ext cx="2190750" cy="723900"/>
          </a:xfrm>
          <a:prstGeom prst="rect">
            <a:avLst/>
          </a:prstGeom>
        </p:spPr>
      </p:pic>
      <p:sp>
        <p:nvSpPr>
          <p:cNvPr id="17" name="TextBox 16">
            <a:extLst>
              <a:ext uri="{FF2B5EF4-FFF2-40B4-BE49-F238E27FC236}">
                <a16:creationId xmlns:a16="http://schemas.microsoft.com/office/drawing/2014/main" id="{85542030-9CCE-373A-B434-E4F6CF38D256}"/>
              </a:ext>
            </a:extLst>
          </p:cNvPr>
          <p:cNvSpPr txBox="1"/>
          <p:nvPr/>
        </p:nvSpPr>
        <p:spPr>
          <a:xfrm>
            <a:off x="457200" y="2576840"/>
            <a:ext cx="6096000" cy="523220"/>
          </a:xfrm>
          <a:prstGeom prst="rect">
            <a:avLst/>
          </a:prstGeom>
          <a:noFill/>
        </p:spPr>
        <p:txBody>
          <a:bodyPr wrap="square">
            <a:spAutoFit/>
          </a:bodyPr>
          <a:lstStyle/>
          <a:p>
            <a:r>
              <a:rPr lang="en-US" sz="2800" dirty="0"/>
              <a:t>The </a:t>
            </a:r>
            <a:r>
              <a:rPr lang="en-US" sz="2800" i="1" dirty="0"/>
              <a:t>z</a:t>
            </a:r>
            <a:r>
              <a:rPr lang="en-US" sz="2800" dirty="0"/>
              <a:t>-score for the management test is</a:t>
            </a:r>
            <a:endParaRPr lang="en-IN" sz="2800" dirty="0"/>
          </a:p>
        </p:txBody>
      </p:sp>
      <p:pic>
        <p:nvPicPr>
          <p:cNvPr id="10" name="Picture 9" descr="z equals ninety four minus eighty two all divided by eleven is approximately equal to one point zero nine.">
            <a:extLst>
              <a:ext uri="{FF2B5EF4-FFF2-40B4-BE49-F238E27FC236}">
                <a16:creationId xmlns:a16="http://schemas.microsoft.com/office/drawing/2014/main" id="{40AE2FEB-B470-5D7A-F3C8-3DFF08023DD7}"/>
              </a:ext>
            </a:extLst>
          </p:cNvPr>
          <p:cNvPicPr>
            <a:picLocks noChangeAspect="1"/>
          </p:cNvPicPr>
          <p:nvPr/>
        </p:nvPicPr>
        <p:blipFill>
          <a:blip r:embed="rId3"/>
          <a:stretch>
            <a:fillRect/>
          </a:stretch>
        </p:blipFill>
        <p:spPr>
          <a:xfrm>
            <a:off x="6248400" y="2500069"/>
            <a:ext cx="2190750" cy="723900"/>
          </a:xfrm>
          <a:prstGeom prst="rect">
            <a:avLst/>
          </a:prstGeom>
        </p:spPr>
      </p:pic>
      <p:sp>
        <p:nvSpPr>
          <p:cNvPr id="19" name="TextBox 18">
            <a:extLst>
              <a:ext uri="{FF2B5EF4-FFF2-40B4-BE49-F238E27FC236}">
                <a16:creationId xmlns:a16="http://schemas.microsoft.com/office/drawing/2014/main" id="{1F9140D0-3029-6D7A-28B5-205C621E5CDA}"/>
              </a:ext>
            </a:extLst>
          </p:cNvPr>
          <p:cNvSpPr txBox="1"/>
          <p:nvPr/>
        </p:nvSpPr>
        <p:spPr>
          <a:xfrm>
            <a:off x="457200" y="3347877"/>
            <a:ext cx="8153400" cy="1815882"/>
          </a:xfrm>
          <a:prstGeom prst="rect">
            <a:avLst/>
          </a:prstGeom>
          <a:noFill/>
        </p:spPr>
        <p:txBody>
          <a:bodyPr wrap="square">
            <a:spAutoFit/>
          </a:bodyPr>
          <a:lstStyle/>
          <a:p>
            <a:r>
              <a:rPr lang="en-US" sz="2800" dirty="0"/>
              <a:t>On the marketing test you scored </a:t>
            </a:r>
            <a:r>
              <a:rPr lang="en-US" sz="2800" dirty="0">
                <a:latin typeface="Cambria Math"/>
              </a:rPr>
              <a:t>1.20</a:t>
            </a:r>
            <a:r>
              <a:rPr lang="en-US" sz="2800" dirty="0"/>
              <a:t> standard deviations above the mean, compared to only </a:t>
            </a:r>
            <a:r>
              <a:rPr lang="en-US" sz="2800" dirty="0">
                <a:latin typeface="Cambria Math"/>
              </a:rPr>
              <a:t>1.09</a:t>
            </a:r>
            <a:r>
              <a:rPr lang="en-US" sz="2800" dirty="0"/>
              <a:t> standard deviations above the mean for the management test.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4C6C9-CB3E-484C-B133-C43AA01D42FD}"/>
              </a:ext>
            </a:extLst>
          </p:cNvPr>
          <p:cNvSpPr>
            <a:spLocks noGrp="1"/>
          </p:cNvSpPr>
          <p:nvPr>
            <p:ph type="title"/>
          </p:nvPr>
        </p:nvSpPr>
        <p:spPr/>
        <p:txBody>
          <a:bodyPr/>
          <a:lstStyle/>
          <a:p>
            <a:r>
              <a:rPr lang="en-US" dirty="0"/>
              <a:t>Example 3: Calculating a </a:t>
            </a:r>
            <a:r>
              <a:rPr lang="en-US" sz="2800" i="1" dirty="0"/>
              <a:t>z</a:t>
            </a:r>
            <a:r>
              <a:rPr lang="en-US" dirty="0"/>
              <a:t>-Score for Test Scores—Slide 4</a:t>
            </a:r>
            <a:endParaRPr lang="en-IN" dirty="0"/>
          </a:p>
        </p:txBody>
      </p:sp>
      <p:sp>
        <p:nvSpPr>
          <p:cNvPr id="3" name="Text Placeholder 2">
            <a:extLst>
              <a:ext uri="{FF2B5EF4-FFF2-40B4-BE49-F238E27FC236}">
                <a16:creationId xmlns:a16="http://schemas.microsoft.com/office/drawing/2014/main" id="{39B6629A-E1C0-4D56-AE2C-1F2A1B610D0B}"/>
              </a:ext>
            </a:extLst>
          </p:cNvPr>
          <p:cNvSpPr>
            <a:spLocks noGrp="1"/>
          </p:cNvSpPr>
          <p:nvPr>
            <p:ph type="body" sz="quarter" idx="10"/>
          </p:nvPr>
        </p:nvSpPr>
        <p:spPr/>
        <p:txBody>
          <a:bodyPr/>
          <a:lstStyle/>
          <a:p>
            <a:r>
              <a:rPr lang="en-US" sz="2800" dirty="0"/>
              <a:t>Even though the raw score on the management test is larger than the raw score on the marketing test, relative to the means of the data sets, the performance on the marketing test was slightly better. Once again, changing the scale of the data has beneficial effects. It enables the comparison of two measurements that are drawn from different populations.</a:t>
            </a:r>
            <a:endParaRPr lang="en-IN" dirty="0"/>
          </a:p>
        </p:txBody>
      </p:sp>
    </p:spTree>
    <p:extLst>
      <p:ext uri="{BB962C8B-B14F-4D97-AF65-F5344CB8AC3E}">
        <p14:creationId xmlns:p14="http://schemas.microsoft.com/office/powerpoint/2010/main" val="3308642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Procedure</a:t>
            </a:r>
            <a:r>
              <a:rPr lang="en-US" dirty="0"/>
              <a:t>: Finding the </a:t>
            </a:r>
            <a:r>
              <a:rPr lang="en-US" i="1" dirty="0"/>
              <a:t>P</a:t>
            </a:r>
            <a:r>
              <a:rPr lang="en-US" sz="1050" i="1" dirty="0"/>
              <a:t> </a:t>
            </a:r>
            <a:r>
              <a:rPr lang="en-US" baseline="30000" dirty="0" err="1"/>
              <a:t>th</a:t>
            </a:r>
            <a:r>
              <a:rPr lang="en-US" dirty="0"/>
              <a:t> Percentile—Slide 1</a:t>
            </a:r>
            <a:endParaRPr dirty="0"/>
          </a:p>
        </p:txBody>
      </p:sp>
      <p:sp>
        <p:nvSpPr>
          <p:cNvPr id="3" name="Text Placeholder 2"/>
          <p:cNvSpPr>
            <a:spLocks noGrp="1"/>
          </p:cNvSpPr>
          <p:nvPr>
            <p:ph type="body" sz="quarter" idx="10"/>
          </p:nvPr>
        </p:nvSpPr>
        <p:spPr/>
        <p:txBody>
          <a:bodyPr>
            <a:normAutofit/>
          </a:bodyPr>
          <a:lstStyle/>
          <a:p>
            <a:pPr>
              <a:defRPr sz="2800" b="1"/>
            </a:pPr>
            <a:r>
              <a:rPr lang="en-IN" sz="2800" dirty="0"/>
              <a:t>Finding the </a:t>
            </a:r>
            <a:r>
              <a:rPr lang="en-IN" sz="2800" i="1" dirty="0"/>
              <a:t>P</a:t>
            </a:r>
            <a:r>
              <a:rPr lang="en-IN" sz="1050" i="1" dirty="0"/>
              <a:t> </a:t>
            </a:r>
            <a:r>
              <a:rPr lang="en-IN" sz="2800" baseline="30000" dirty="0" err="1"/>
              <a:t>th</a:t>
            </a:r>
            <a:r>
              <a:rPr lang="en-IN" sz="2800" dirty="0"/>
              <a:t> Percentile</a:t>
            </a:r>
          </a:p>
          <a:p>
            <a:pPr marL="542925" indent="-542925">
              <a:defRPr sz="2800"/>
            </a:pPr>
            <a:r>
              <a:rPr lang="en-IN" dirty="0"/>
              <a:t>1.	​</a:t>
            </a:r>
            <a:r>
              <a:rPr lang="en-IN" sz="2800" dirty="0"/>
              <a:t>Form an ordered array by placing the data in order from smallest to largest.</a:t>
            </a:r>
          </a:p>
          <a:p>
            <a:pPr marL="542925" indent="-542925">
              <a:defRPr sz="2800"/>
            </a:pPr>
            <a:r>
              <a:rPr lang="en-IN" dirty="0"/>
              <a:t>2.​	</a:t>
            </a:r>
            <a:r>
              <a:rPr lang="en-IN" sz="2800" dirty="0"/>
              <a:t>To find the location of the </a:t>
            </a:r>
            <a:r>
              <a:rPr lang="en-IN" sz="2800" i="1" dirty="0"/>
              <a:t>P</a:t>
            </a:r>
            <a:r>
              <a:rPr lang="en-IN" sz="1050" dirty="0"/>
              <a:t> </a:t>
            </a:r>
            <a:r>
              <a:rPr lang="en-IN" sz="2800" baseline="30000" dirty="0" err="1"/>
              <a:t>th</a:t>
            </a:r>
            <a:r>
              <a:rPr lang="en-IN" sz="2800" dirty="0"/>
              <a:t> percentile in the ordered array, let</a:t>
            </a:r>
          </a:p>
          <a:p>
            <a:pPr algn="ctr">
              <a:defRPr sz="2800"/>
            </a:pPr>
            <a:r>
              <a:rPr lang="en-IN" dirty="0"/>
              <a:t>​</a:t>
            </a:r>
          </a:p>
          <a:p>
            <a:pPr algn="ctr">
              <a:defRPr sz="2800"/>
            </a:pPr>
            <a:endParaRPr lang="ar-AE" dirty="0"/>
          </a:p>
          <a:p>
            <a:pPr>
              <a:defRPr sz="2800"/>
            </a:pPr>
            <a:r>
              <a:rPr lang="ar-AE" dirty="0"/>
              <a:t>​</a:t>
            </a:r>
            <a:endParaRPr lang="en-IN" sz="2800" dirty="0"/>
          </a:p>
        </p:txBody>
      </p:sp>
      <p:pic>
        <p:nvPicPr>
          <p:cNvPr id="7" name="Picture 6" descr="l equals n times open parenthesis P divided by 100 close parenthesis.">
            <a:extLst>
              <a:ext uri="{FF2B5EF4-FFF2-40B4-BE49-F238E27FC236}">
                <a16:creationId xmlns:a16="http://schemas.microsoft.com/office/drawing/2014/main" id="{B1219065-C2BA-410F-4A75-FADA4BE27DC2}"/>
              </a:ext>
            </a:extLst>
          </p:cNvPr>
          <p:cNvPicPr>
            <a:picLocks noChangeAspect="1"/>
          </p:cNvPicPr>
          <p:nvPr/>
        </p:nvPicPr>
        <p:blipFill>
          <a:blip r:embed="rId2"/>
          <a:stretch>
            <a:fillRect/>
          </a:stretch>
        </p:blipFill>
        <p:spPr>
          <a:xfrm>
            <a:off x="3429000" y="3657600"/>
            <a:ext cx="1647825" cy="876300"/>
          </a:xfrm>
          <a:prstGeom prst="rect">
            <a:avLst/>
          </a:prstGeom>
        </p:spPr>
      </p:pic>
      <p:sp>
        <p:nvSpPr>
          <p:cNvPr id="8" name="TextBox 7">
            <a:extLst>
              <a:ext uri="{FF2B5EF4-FFF2-40B4-BE49-F238E27FC236}">
                <a16:creationId xmlns:a16="http://schemas.microsoft.com/office/drawing/2014/main" id="{3FCA4A04-CC95-17BA-9E88-ED7741453666}"/>
              </a:ext>
            </a:extLst>
          </p:cNvPr>
          <p:cNvSpPr txBox="1"/>
          <p:nvPr/>
        </p:nvSpPr>
        <p:spPr>
          <a:xfrm>
            <a:off x="533400" y="4724400"/>
            <a:ext cx="7924800" cy="954107"/>
          </a:xfrm>
          <a:prstGeom prst="rect">
            <a:avLst/>
          </a:prstGeom>
          <a:noFill/>
        </p:spPr>
        <p:txBody>
          <a:bodyPr wrap="square">
            <a:spAutoFit/>
          </a:bodyPr>
          <a:lstStyle/>
          <a:p>
            <a:r>
              <a:rPr lang="en-IN" sz="2800" dirty="0">
                <a:solidFill>
                  <a:srgbClr val="000000"/>
                </a:solidFill>
              </a:rPr>
              <a:t>where </a:t>
            </a:r>
            <a:r>
              <a:rPr lang="en-IN" sz="2800" i="1" dirty="0">
                <a:solidFill>
                  <a:srgbClr val="000000"/>
                </a:solidFill>
              </a:rPr>
              <a:t>n</a:t>
            </a:r>
            <a:r>
              <a:rPr lang="en-IN" sz="2800" dirty="0">
                <a:solidFill>
                  <a:srgbClr val="000000"/>
                </a:solidFill>
              </a:rPr>
              <a:t> is the number of observations in the ordered data.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Finding the </a:t>
            </a:r>
            <a:r>
              <a:rPr lang="en-US" i="1" dirty="0"/>
              <a:t>P</a:t>
            </a:r>
            <a:r>
              <a:rPr lang="en-US" sz="1050" i="1" dirty="0"/>
              <a:t> </a:t>
            </a:r>
            <a:r>
              <a:rPr lang="en-US" baseline="30000" dirty="0" err="1"/>
              <a:t>th</a:t>
            </a:r>
            <a:r>
              <a:rPr lang="en-US" dirty="0"/>
              <a:t> Percentile—Slide 2</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IN" dirty="0"/>
              <a:t>3.​	</a:t>
            </a:r>
            <a:r>
              <a:rPr lang="en-IN" sz="2800" dirty="0"/>
              <a:t>If </a:t>
            </a:r>
            <a:r>
              <a:rPr lang="en-IN" sz="2800" dirty="0">
                <a:latin typeface="Brush Script MT" panose="03060802040406070304" pitchFamily="66" charset="0"/>
              </a:rPr>
              <a:t>l</a:t>
            </a:r>
            <a:r>
              <a:rPr lang="en-IN" sz="2800" dirty="0"/>
              <a:t> is not an integer, then round </a:t>
            </a:r>
            <a:r>
              <a:rPr lang="en-IN" sz="2800" dirty="0">
                <a:latin typeface="Brush Script MT" panose="03060802040406070304" pitchFamily="66" charset="0"/>
              </a:rPr>
              <a:t>l</a:t>
            </a:r>
            <a:r>
              <a:rPr lang="en-IN" sz="2800" dirty="0"/>
              <a:t> up to the next greatest integer. For example, if </a:t>
            </a:r>
            <a:r>
              <a:rPr lang="en-IN" dirty="0">
                <a:latin typeface="Brush Script MT" panose="03060802040406070304" pitchFamily="66" charset="0"/>
              </a:rPr>
              <a:t>l</a:t>
            </a:r>
            <a:r>
              <a:rPr lang="en-IN" dirty="0">
                <a:latin typeface="STIX" pitchFamily="50" charset="0"/>
                <a:ea typeface="STIX" pitchFamily="50" charset="0"/>
                <a:cs typeface="STIX" pitchFamily="50" charset="0"/>
                <a:sym typeface="Symbol Tiger Expert" panose="05050102010706020507" pitchFamily="18" charset="2"/>
              </a:rPr>
              <a:t> = 7.1</a:t>
            </a:r>
            <a:r>
              <a:rPr lang="en-IN" sz="2800" dirty="0"/>
              <a:t>, then round </a:t>
            </a:r>
            <a:r>
              <a:rPr lang="en-IN" dirty="0">
                <a:latin typeface="Brush Script MT" panose="03060802040406070304" pitchFamily="66" charset="0"/>
              </a:rPr>
              <a:t>l</a:t>
            </a:r>
            <a:r>
              <a:rPr lang="en-IN" sz="2800" dirty="0"/>
              <a:t> up to </a:t>
            </a:r>
            <a:r>
              <a:rPr lang="en-IN" sz="2800" dirty="0">
                <a:latin typeface="Cambria Math"/>
              </a:rPr>
              <a:t>8</a:t>
            </a:r>
            <a:r>
              <a:rPr lang="en-IN" sz="2800" dirty="0"/>
              <a:t> and find the data value in the </a:t>
            </a:r>
            <a:r>
              <a:rPr lang="en-IN" dirty="0">
                <a:latin typeface="Brush Script MT" panose="03060802040406070304" pitchFamily="66" charset="0"/>
              </a:rPr>
              <a:t>l</a:t>
            </a:r>
            <a:r>
              <a:rPr lang="en-IN" sz="1050" dirty="0">
                <a:latin typeface="Brush Script MT" panose="03060802040406070304" pitchFamily="66" charset="0"/>
              </a:rPr>
              <a:t> </a:t>
            </a:r>
            <a:r>
              <a:rPr lang="en-IN" sz="1050" dirty="0">
                <a:latin typeface="STIX" pitchFamily="50" charset="0"/>
                <a:ea typeface="STIX" pitchFamily="50" charset="0"/>
                <a:cs typeface="STIX" pitchFamily="50" charset="0"/>
                <a:sym typeface="Symbol Tiger Expert" panose="05050102010706020507" pitchFamily="18" charset="2"/>
              </a:rPr>
              <a:t> </a:t>
            </a:r>
            <a:r>
              <a:rPr lang="en-IN" baseline="30000" dirty="0" err="1">
                <a:latin typeface="STIX" pitchFamily="50" charset="0"/>
                <a:ea typeface="STIX" pitchFamily="50" charset="0"/>
                <a:cs typeface="STIX" pitchFamily="50" charset="0"/>
                <a:sym typeface="Symbol Tiger Expert" panose="05050102010706020507" pitchFamily="18" charset="2"/>
              </a:rPr>
              <a:t>th</a:t>
            </a:r>
            <a:r>
              <a:rPr lang="en-IN" sz="2800" dirty="0"/>
              <a:t> location. If </a:t>
            </a:r>
            <a:r>
              <a:rPr lang="en-IN" dirty="0">
                <a:latin typeface="Brush Script MT" panose="03060802040406070304" pitchFamily="66" charset="0"/>
              </a:rPr>
              <a:t>l</a:t>
            </a:r>
            <a:r>
              <a:rPr lang="en-IN" dirty="0">
                <a:latin typeface="STIX" pitchFamily="50" charset="0"/>
                <a:ea typeface="STIX" pitchFamily="50" charset="0"/>
                <a:cs typeface="STIX" pitchFamily="50" charset="0"/>
                <a:sym typeface="Symbol Tiger Expert" panose="05050102010706020507" pitchFamily="18" charset="2"/>
              </a:rPr>
              <a:t> </a:t>
            </a:r>
            <a:r>
              <a:rPr lang="en-IN" sz="2800" dirty="0"/>
              <a:t>is an integer value, then average the data value in the </a:t>
            </a:r>
            <a:r>
              <a:rPr lang="en-IN" dirty="0">
                <a:latin typeface="Brush Script MT" panose="03060802040406070304" pitchFamily="66" charset="0"/>
              </a:rPr>
              <a:t>l</a:t>
            </a:r>
            <a:r>
              <a:rPr lang="en-IN" sz="1050" dirty="0">
                <a:latin typeface="STIX" pitchFamily="50" charset="0"/>
                <a:ea typeface="STIX" pitchFamily="50" charset="0"/>
                <a:cs typeface="STIX" pitchFamily="50" charset="0"/>
                <a:sym typeface="Symbol Tiger Expert" panose="05050102010706020507" pitchFamily="18" charset="2"/>
              </a:rPr>
              <a:t> </a:t>
            </a:r>
            <a:r>
              <a:rPr lang="en-IN" baseline="30000" dirty="0" err="1">
                <a:latin typeface="STIX" pitchFamily="50" charset="0"/>
                <a:ea typeface="STIX" pitchFamily="50" charset="0"/>
                <a:cs typeface="STIX" pitchFamily="50" charset="0"/>
                <a:sym typeface="Symbol Tiger Expert" panose="05050102010706020507" pitchFamily="18" charset="2"/>
              </a:rPr>
              <a:t>th</a:t>
            </a:r>
            <a:r>
              <a:rPr lang="en-IN" baseline="30000" dirty="0">
                <a:latin typeface="STIX" pitchFamily="50" charset="0"/>
                <a:ea typeface="STIX" pitchFamily="50" charset="0"/>
                <a:cs typeface="STIX" pitchFamily="50" charset="0"/>
                <a:sym typeface="Symbol Tiger Expert" panose="05050102010706020507" pitchFamily="18" charset="2"/>
              </a:rPr>
              <a:t> </a:t>
            </a:r>
            <a:r>
              <a:rPr lang="en-IN" sz="2800" dirty="0"/>
              <a:t>location with the data value in the              (</a:t>
            </a:r>
            <a:r>
              <a:rPr lang="en-IN" dirty="0">
                <a:latin typeface="Brush Script MT" panose="03060802040406070304" pitchFamily="66" charset="0"/>
              </a:rPr>
              <a:t>l</a:t>
            </a:r>
            <a:r>
              <a:rPr lang="en-IN" dirty="0">
                <a:latin typeface="STIX" pitchFamily="50" charset="0"/>
                <a:ea typeface="STIX" pitchFamily="50" charset="0"/>
                <a:cs typeface="STIX" pitchFamily="50" charset="0"/>
                <a:sym typeface="Symbol Tiger Expert" panose="05050102010706020507" pitchFamily="18" charset="2"/>
              </a:rPr>
              <a:t> + </a:t>
            </a:r>
            <a:r>
              <a:rPr lang="en-IN" dirty="0">
                <a:latin typeface="+mj-lt"/>
                <a:ea typeface="STIX" pitchFamily="50" charset="0"/>
                <a:cs typeface="STIX" pitchFamily="50" charset="0"/>
                <a:sym typeface="Symbol Tiger Expert" panose="05050102010706020507" pitchFamily="18" charset="2"/>
              </a:rPr>
              <a:t>1</a:t>
            </a:r>
            <a:r>
              <a:rPr lang="en-IN" dirty="0">
                <a:ea typeface="STIX" pitchFamily="50" charset="0"/>
                <a:cs typeface="STIX" pitchFamily="50" charset="0"/>
                <a:sym typeface="Symbol Tiger Expert" panose="05050102010706020507" pitchFamily="18" charset="2"/>
              </a:rPr>
              <a:t>)</a:t>
            </a:r>
            <a:r>
              <a:rPr lang="en-IN" sz="1050" dirty="0">
                <a:latin typeface="STIX" pitchFamily="50" charset="0"/>
                <a:ea typeface="STIX" pitchFamily="50" charset="0"/>
                <a:cs typeface="STIX" pitchFamily="50" charset="0"/>
                <a:sym typeface="Symbol Tiger Expert" panose="05050102010706020507" pitchFamily="18" charset="2"/>
              </a:rPr>
              <a:t> </a:t>
            </a:r>
            <a:r>
              <a:rPr lang="en-IN" baseline="30000" dirty="0" err="1">
                <a:latin typeface="STIX" pitchFamily="50" charset="0"/>
                <a:ea typeface="STIX" pitchFamily="50" charset="0"/>
                <a:cs typeface="STIX" pitchFamily="50" charset="0"/>
                <a:sym typeface="Symbol Tiger Expert" panose="05050102010706020507" pitchFamily="18" charset="2"/>
              </a:rPr>
              <a:t>th</a:t>
            </a:r>
            <a:r>
              <a:rPr lang="en-IN" dirty="0">
                <a:latin typeface="STIX" pitchFamily="50" charset="0"/>
                <a:ea typeface="STIX" pitchFamily="50" charset="0"/>
                <a:cs typeface="STIX" pitchFamily="50" charset="0"/>
                <a:sym typeface="Symbol Tiger Expert" panose="05050102010706020507" pitchFamily="18" charset="2"/>
              </a:rPr>
              <a:t> </a:t>
            </a:r>
            <a:r>
              <a:rPr lang="en-IN" sz="2800" dirty="0"/>
              <a:t>location.</a:t>
            </a:r>
            <a:endParaRPr sz="2800" dirty="0"/>
          </a:p>
        </p:txBody>
      </p:sp>
    </p:spTree>
    <p:extLst>
      <p:ext uri="{BB962C8B-B14F-4D97-AF65-F5344CB8AC3E}">
        <p14:creationId xmlns:p14="http://schemas.microsoft.com/office/powerpoint/2010/main" val="2240248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Determining Percentiles of Scanning Errors</a:t>
            </a:r>
            <a:r>
              <a:rPr lang="en-US" dirty="0"/>
              <a:t>—Slide 1</a:t>
            </a:r>
            <a:endParaRPr dirty="0"/>
          </a:p>
        </p:txBody>
      </p:sp>
      <p:sp>
        <p:nvSpPr>
          <p:cNvPr id="3" name="Text Placeholder 2"/>
          <p:cNvSpPr>
            <a:spLocks noGrp="1"/>
          </p:cNvSpPr>
          <p:nvPr>
            <p:ph type="body" sz="quarter" idx="10"/>
          </p:nvPr>
        </p:nvSpPr>
        <p:spPr/>
        <p:txBody>
          <a:bodyPr>
            <a:normAutofit/>
          </a:bodyPr>
          <a:lstStyle/>
          <a:p>
            <a:r>
              <a:rPr sz="2800" dirty="0"/>
              <a:t>The grocery store manager wanted to know if the new bar code scanner had improved in its ability to scan products without error. The data below represent the number of scanning errors found in a random sample taken from the scanner. Find the 50</a:t>
            </a:r>
            <a:r>
              <a:rPr sz="2800" baseline="30000" dirty="0"/>
              <a:t>th</a:t>
            </a:r>
            <a:r>
              <a:rPr sz="2800" dirty="0"/>
              <a:t> percentile for the following data set.</a:t>
            </a:r>
            <a:endParaRPr lang="en-US" sz="2800" dirty="0"/>
          </a:p>
          <a:p>
            <a:endParaRPr sz="2800" dirty="0"/>
          </a:p>
          <a:p>
            <a:pPr algn="ctr"/>
            <a:r>
              <a:rPr sz="2800" dirty="0">
                <a:latin typeface="Cambria Math"/>
              </a:rPr>
              <a:t>3</a:t>
            </a:r>
            <a:r>
              <a:rPr sz="2800" dirty="0"/>
              <a:t>, </a:t>
            </a:r>
            <a:r>
              <a:rPr sz="2800" dirty="0">
                <a:latin typeface="Cambria Math"/>
              </a:rPr>
              <a:t>5</a:t>
            </a:r>
            <a:r>
              <a:rPr sz="2800" dirty="0"/>
              <a:t>, </a:t>
            </a:r>
            <a:r>
              <a:rPr sz="2800" dirty="0">
                <a:latin typeface="Cambria Math"/>
              </a:rPr>
              <a:t>0</a:t>
            </a:r>
            <a:r>
              <a:rPr sz="2800" dirty="0"/>
              <a:t>, </a:t>
            </a:r>
            <a:r>
              <a:rPr sz="2800" dirty="0">
                <a:latin typeface="Cambria Math"/>
              </a:rPr>
              <a:t>1</a:t>
            </a:r>
            <a:r>
              <a:rPr sz="2800" dirty="0"/>
              <a:t>, </a:t>
            </a:r>
            <a:r>
              <a:rPr sz="2800" dirty="0">
                <a:latin typeface="Cambria Math"/>
              </a:rPr>
              <a:t>9</a:t>
            </a:r>
            <a:r>
              <a:rPr sz="2800" dirty="0"/>
              <a:t>, </a:t>
            </a:r>
            <a:r>
              <a:rPr sz="2800" dirty="0">
                <a:latin typeface="Cambria Math"/>
              </a:rPr>
              <a:t>2</a:t>
            </a:r>
            <a:r>
              <a:rPr sz="2800" dirty="0"/>
              <a:t>, </a:t>
            </a:r>
            <a:r>
              <a:rPr sz="2800" dirty="0">
                <a:latin typeface="Cambria Math"/>
              </a:rPr>
              <a:t>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a:t>
            </a:r>
            <a:r>
              <a:rPr dirty="0"/>
              <a:t>: Determining Percentiles of Scanning Errors</a:t>
            </a:r>
            <a:r>
              <a:rPr lang="en-US" dirty="0"/>
              <a:t>—Slide 2</a:t>
            </a:r>
            <a:endParaRPr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number of observations, </a:t>
            </a:r>
            <a:r>
              <a:rPr lang="en-US" sz="2800" i="1" dirty="0"/>
              <a:t>n</a:t>
            </a:r>
            <a:r>
              <a:rPr lang="en-US" sz="2800" dirty="0"/>
              <a:t> = 7.</a:t>
            </a:r>
            <a:endParaRPr sz="2800" dirty="0"/>
          </a:p>
          <a:p>
            <a:pPr>
              <a:defRPr sz="2800"/>
            </a:pPr>
            <a:r>
              <a:rPr sz="2800" dirty="0"/>
              <a:t>The percentile, </a:t>
            </a:r>
            <a:r>
              <a:rPr lang="en-US" sz="2800" i="1" dirty="0"/>
              <a:t>P</a:t>
            </a:r>
            <a:r>
              <a:rPr lang="en-US" sz="2800" dirty="0"/>
              <a:t> = 50.</a:t>
            </a:r>
            <a:endParaRPr sz="2800" dirty="0"/>
          </a:p>
          <a:p>
            <a:pPr>
              <a:defRPr sz="2800"/>
            </a:pPr>
            <a:r>
              <a:rPr sz="2800" dirty="0"/>
              <a:t>The location of the percentile, </a:t>
            </a:r>
            <a:endParaRPr lang="en-IN" sz="2800" dirty="0"/>
          </a:p>
        </p:txBody>
      </p:sp>
      <p:pic>
        <p:nvPicPr>
          <p:cNvPr id="12" name="Picture 11" descr="l equals 7 times open parenthesis 50 divided by 100 close parenthesis equals 3.5.">
            <a:extLst>
              <a:ext uri="{FF2B5EF4-FFF2-40B4-BE49-F238E27FC236}">
                <a16:creationId xmlns:a16="http://schemas.microsoft.com/office/drawing/2014/main" id="{C810127A-47DA-C0A6-1D56-DF522055B883}"/>
              </a:ext>
            </a:extLst>
          </p:cNvPr>
          <p:cNvPicPr>
            <a:picLocks noChangeAspect="1"/>
          </p:cNvPicPr>
          <p:nvPr/>
        </p:nvPicPr>
        <p:blipFill>
          <a:blip r:embed="rId2"/>
          <a:stretch>
            <a:fillRect/>
          </a:stretch>
        </p:blipFill>
        <p:spPr>
          <a:xfrm>
            <a:off x="4953000" y="2466975"/>
            <a:ext cx="2209800" cy="809625"/>
          </a:xfrm>
          <a:prstGeom prst="rect">
            <a:avLst/>
          </a:prstGeom>
        </p:spPr>
      </p:pic>
      <p:sp>
        <p:nvSpPr>
          <p:cNvPr id="10" name="TextBox 9">
            <a:extLst>
              <a:ext uri="{FF2B5EF4-FFF2-40B4-BE49-F238E27FC236}">
                <a16:creationId xmlns:a16="http://schemas.microsoft.com/office/drawing/2014/main" id="{4F95705F-8392-F526-357E-FB22AB419150}"/>
              </a:ext>
            </a:extLst>
          </p:cNvPr>
          <p:cNvSpPr txBox="1"/>
          <p:nvPr/>
        </p:nvSpPr>
        <p:spPr>
          <a:xfrm>
            <a:off x="457200" y="3137118"/>
            <a:ext cx="8077200" cy="954107"/>
          </a:xfrm>
          <a:prstGeom prst="rect">
            <a:avLst/>
          </a:prstGeom>
          <a:noFill/>
        </p:spPr>
        <p:txBody>
          <a:bodyPr wrap="square">
            <a:spAutoFit/>
          </a:bodyPr>
          <a:lstStyle/>
          <a:p>
            <a:r>
              <a:rPr lang="en-US" sz="2800" dirty="0"/>
              <a:t>Since the location of the percentile is not an integer, the value is rounded up to 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00FBC-D376-4B1E-86F6-ADFBC8A3D636}"/>
              </a:ext>
            </a:extLst>
          </p:cNvPr>
          <p:cNvSpPr>
            <a:spLocks noGrp="1"/>
          </p:cNvSpPr>
          <p:nvPr>
            <p:ph type="title"/>
          </p:nvPr>
        </p:nvSpPr>
        <p:spPr/>
        <p:txBody>
          <a:bodyPr/>
          <a:lstStyle/>
          <a:p>
            <a:r>
              <a:rPr lang="en-US" dirty="0"/>
              <a:t>Example 1: Determining Percentiles of Scanning Errors—Slide 3</a:t>
            </a:r>
            <a:endParaRPr lang="en-IN" dirty="0"/>
          </a:p>
        </p:txBody>
      </p:sp>
      <p:sp>
        <p:nvSpPr>
          <p:cNvPr id="6" name="TextBox 5">
            <a:extLst>
              <a:ext uri="{FF2B5EF4-FFF2-40B4-BE49-F238E27FC236}">
                <a16:creationId xmlns:a16="http://schemas.microsoft.com/office/drawing/2014/main" id="{3CF497B0-2160-686A-AAAA-9A579F373978}"/>
              </a:ext>
            </a:extLst>
          </p:cNvPr>
          <p:cNvSpPr txBox="1"/>
          <p:nvPr/>
        </p:nvSpPr>
        <p:spPr>
          <a:xfrm>
            <a:off x="457200" y="1179493"/>
            <a:ext cx="822960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Thus, the fourth observation in the ordered array is the 50</a:t>
            </a:r>
            <a:r>
              <a:rPr kumimoji="0" lang="en-US" sz="2800" b="0" i="0" u="none" strike="noStrike" kern="1200" cap="none" spc="0" normalizeH="0" baseline="30000" noProof="0" dirty="0">
                <a:ln>
                  <a:noFill/>
                </a:ln>
                <a:solidFill>
                  <a:srgbClr val="366092"/>
                </a:solidFill>
                <a:effectLst/>
                <a:uLnTx/>
                <a:uFillTx/>
                <a:latin typeface="Calibri"/>
                <a:ea typeface="+mn-ea"/>
                <a:cs typeface="+mn-cs"/>
              </a:rPr>
              <a:t>th</a:t>
            </a:r>
            <a:r>
              <a:rPr kumimoji="0" lang="en-US" sz="2800" b="0" i="0" u="none" strike="noStrike" kern="1200" cap="none" spc="0" normalizeH="0" baseline="0" noProof="0" dirty="0">
                <a:ln>
                  <a:noFill/>
                </a:ln>
                <a:solidFill>
                  <a:srgbClr val="366092"/>
                </a:solidFill>
                <a:effectLst/>
                <a:uLnTx/>
                <a:uFillTx/>
                <a:latin typeface="Calibri"/>
                <a:ea typeface="+mn-ea"/>
                <a:cs typeface="+mn-cs"/>
              </a:rPr>
              <a:t> percentile.</a:t>
            </a:r>
          </a:p>
        </p:txBody>
      </p:sp>
      <p:pic>
        <p:nvPicPr>
          <p:cNvPr id="9" name="Picture 8" descr="Zero, one, two, three, five, seven, nine.&#10;The fourth observation three is marked.">
            <a:extLst>
              <a:ext uri="{FF2B5EF4-FFF2-40B4-BE49-F238E27FC236}">
                <a16:creationId xmlns:a16="http://schemas.microsoft.com/office/drawing/2014/main" id="{4498BD1D-37B9-DAA6-1558-06D52D93EBB8}"/>
              </a:ext>
            </a:extLst>
          </p:cNvPr>
          <p:cNvPicPr>
            <a:picLocks noChangeAspect="1"/>
          </p:cNvPicPr>
          <p:nvPr/>
        </p:nvPicPr>
        <p:blipFill>
          <a:blip r:embed="rId2"/>
          <a:stretch>
            <a:fillRect/>
          </a:stretch>
        </p:blipFill>
        <p:spPr>
          <a:xfrm>
            <a:off x="2600326" y="2362200"/>
            <a:ext cx="2895600" cy="1647825"/>
          </a:xfrm>
          <a:prstGeom prst="rect">
            <a:avLst/>
          </a:prstGeom>
        </p:spPr>
      </p:pic>
      <p:sp>
        <p:nvSpPr>
          <p:cNvPr id="4" name="Text Placeholder 2">
            <a:extLst>
              <a:ext uri="{FF2B5EF4-FFF2-40B4-BE49-F238E27FC236}">
                <a16:creationId xmlns:a16="http://schemas.microsoft.com/office/drawing/2014/main" id="{F85641CF-8853-44D9-898C-68A0213E258A}"/>
              </a:ext>
            </a:extLst>
          </p:cNvPr>
          <p:cNvSpPr>
            <a:spLocks noGrp="1"/>
          </p:cNvSpPr>
          <p:nvPr>
            <p:ph type="body" sz="quarter" idx="10"/>
          </p:nvPr>
        </p:nvSpPr>
        <p:spPr>
          <a:xfrm>
            <a:off x="533400" y="4343400"/>
            <a:ext cx="8382000" cy="1161463"/>
          </a:xfrm>
        </p:spPr>
        <p:txBody>
          <a:bodyPr>
            <a:normAutofit/>
          </a:bodyPr>
          <a:lstStyle/>
          <a:p>
            <a:pPr>
              <a:defRPr sz="2800"/>
            </a:pPr>
            <a:r>
              <a:rPr lang="en-US" dirty="0"/>
              <a:t>Therefore, the median value (which is the 50</a:t>
            </a:r>
            <a:r>
              <a:rPr lang="en-US" baseline="30000" dirty="0"/>
              <a:t>th</a:t>
            </a:r>
            <a:r>
              <a:rPr lang="en-US" dirty="0"/>
              <a:t> percentile) is 3.</a:t>
            </a:r>
            <a:endParaRPr lang="en-US" sz="2800" dirty="0"/>
          </a:p>
        </p:txBody>
      </p:sp>
    </p:spTree>
    <p:extLst>
      <p:ext uri="{BB962C8B-B14F-4D97-AF65-F5344CB8AC3E}">
        <p14:creationId xmlns:p14="http://schemas.microsoft.com/office/powerpoint/2010/main" val="495919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Interpreting Percentiles</a:t>
            </a:r>
          </a:p>
        </p:txBody>
      </p:sp>
      <p:sp>
        <p:nvSpPr>
          <p:cNvPr id="3" name="Text Placeholder 2"/>
          <p:cNvSpPr>
            <a:spLocks noGrp="1"/>
          </p:cNvSpPr>
          <p:nvPr>
            <p:ph type="body" sz="quarter" idx="10"/>
          </p:nvPr>
        </p:nvSpPr>
        <p:spPr/>
        <p:txBody>
          <a:bodyPr>
            <a:normAutofit fontScale="92500" lnSpcReduction="20000"/>
          </a:bodyPr>
          <a:lstStyle/>
          <a:p>
            <a:r>
              <a:rPr sz="2800" dirty="0"/>
              <a:t>When students take the </a:t>
            </a:r>
            <a:r>
              <a:rPr sz="2800" b="1" dirty="0"/>
              <a:t>SAT</a:t>
            </a:r>
            <a:r>
              <a:rPr sz="2800" dirty="0"/>
              <a:t>, they receive a copy of their scores as well as the percentile they fall into. </a:t>
            </a:r>
            <a:endParaRPr lang="en-US" dirty="0"/>
          </a:p>
          <a:p>
            <a:endParaRPr lang="en-US" sz="2800" dirty="0"/>
          </a:p>
          <a:p>
            <a:r>
              <a:rPr sz="2800" dirty="0"/>
              <a:t>If a student receives a score of </a:t>
            </a:r>
            <a:r>
              <a:rPr sz="2800" dirty="0">
                <a:latin typeface="Cambria Math"/>
              </a:rPr>
              <a:t>620</a:t>
            </a:r>
            <a:r>
              <a:rPr sz="2800" dirty="0"/>
              <a:t> on the Reading Test, they might fall into the 84</a:t>
            </a:r>
            <a:r>
              <a:rPr sz="2800" baseline="30000" dirty="0"/>
              <a:t>th</a:t>
            </a:r>
            <a:r>
              <a:rPr sz="2800" dirty="0"/>
              <a:t> percentile. This means that they received a higher score than </a:t>
            </a:r>
            <a:r>
              <a:rPr sz="2800" dirty="0">
                <a:latin typeface="Cambria Math"/>
              </a:rPr>
              <a:t>84</a:t>
            </a:r>
            <a:r>
              <a:rPr sz="2800" dirty="0"/>
              <a:t> percent of the students.</a:t>
            </a:r>
            <a:r>
              <a:rPr lang="en-US" sz="2800" dirty="0"/>
              <a:t> The same score on the Math Test might place the student into the 80</a:t>
            </a:r>
            <a:r>
              <a:rPr lang="en-US" sz="2800" baseline="30000" dirty="0"/>
              <a:t>th</a:t>
            </a:r>
            <a:r>
              <a:rPr lang="en-US" sz="2800" dirty="0"/>
              <a:t> percentile. </a:t>
            </a:r>
          </a:p>
          <a:p>
            <a:endParaRPr lang="en-US" sz="2800" dirty="0"/>
          </a:p>
          <a:p>
            <a:r>
              <a:rPr lang="en-US" sz="2800" dirty="0"/>
              <a:t>Receiving a score of </a:t>
            </a:r>
            <a:r>
              <a:rPr lang="en-US" sz="2800" dirty="0">
                <a:latin typeface="Cambria Math"/>
              </a:rPr>
              <a:t>800</a:t>
            </a:r>
            <a:r>
              <a:rPr lang="en-US" sz="2800" dirty="0"/>
              <a:t> on the Reading Test or the Math Test will put the student in the 99</a:t>
            </a:r>
            <a:r>
              <a:rPr lang="en-US" sz="2800" baseline="30000" dirty="0"/>
              <a:t>th</a:t>
            </a:r>
            <a:r>
              <a:rPr lang="en-US" sz="2800" dirty="0"/>
              <a:t> percentile. This means that less than </a:t>
            </a:r>
            <a:r>
              <a:rPr lang="en-US" sz="2800" dirty="0">
                <a:latin typeface="Cambria Math"/>
              </a:rPr>
              <a:t>1</a:t>
            </a:r>
            <a:r>
              <a:rPr lang="en-US" sz="2800" dirty="0"/>
              <a:t> percent of the students taking the </a:t>
            </a:r>
            <a:r>
              <a:rPr lang="en-US" sz="2800" b="1" dirty="0"/>
              <a:t>SAT</a:t>
            </a:r>
            <a:r>
              <a:rPr lang="en-US" sz="2800" dirty="0"/>
              <a:t> had the same score.</a:t>
            </a:r>
            <a:endParaRPr lang="en-IN" dirty="0"/>
          </a:p>
          <a:p>
            <a:endParaRPr sz="2800" dirty="0"/>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898950D-8137-4BAE-A5E3-D44AD1F6D4A5}"/>
</file>

<file path=customXml/itemProps2.xml><?xml version="1.0" encoding="utf-8"?>
<ds:datastoreItem xmlns:ds="http://schemas.openxmlformats.org/officeDocument/2006/customXml" ds:itemID="{D8EFBC8E-828C-4A68-B5C0-6D38012DF14F}"/>
</file>

<file path=customXml/itemProps3.xml><?xml version="1.0" encoding="utf-8"?>
<ds:datastoreItem xmlns:ds="http://schemas.openxmlformats.org/officeDocument/2006/customXml" ds:itemID="{110E26DE-3605-4B7F-9922-4706EA965E62}"/>
</file>

<file path=docProps/app.xml><?xml version="1.0" encoding="utf-8"?>
<Properties xmlns="http://schemas.openxmlformats.org/officeDocument/2006/extended-properties" xmlns:vt="http://schemas.openxmlformats.org/officeDocument/2006/docPropsVTypes">
  <TotalTime>1350</TotalTime>
  <Words>1886</Words>
  <Application>Microsoft Office PowerPoint</Application>
  <PresentationFormat>On-screen Show (4:3)</PresentationFormat>
  <Paragraphs>247</Paragraphs>
  <Slides>33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STIX</vt:lpstr>
      <vt:lpstr>Calibri</vt:lpstr>
      <vt:lpstr>Brush Script MT</vt:lpstr>
      <vt:lpstr>Cambria Math</vt:lpstr>
      <vt:lpstr>Courier New</vt:lpstr>
      <vt:lpstr>Arial</vt:lpstr>
      <vt:lpstr>Office Theme</vt:lpstr>
      <vt:lpstr>Equation</vt:lpstr>
      <vt:lpstr>Section 4.3</vt:lpstr>
      <vt:lpstr>Definition: P th Percentile</vt:lpstr>
      <vt:lpstr>Finding the P th Percentile</vt:lpstr>
      <vt:lpstr>Procedure: Finding the P th Percentile—Slide 1</vt:lpstr>
      <vt:lpstr>Procedure: Finding the P th Percentile—Slide 2</vt:lpstr>
      <vt:lpstr>Example 1: Determining Percentiles of Scanning Errors—Slide 1</vt:lpstr>
      <vt:lpstr>Example 1: Determining Percentiles of Scanning Errors—Slide 2</vt:lpstr>
      <vt:lpstr>Example 1: Determining Percentiles of Scanning Errors—Slide 3</vt:lpstr>
      <vt:lpstr>Interpreting Percentiles</vt:lpstr>
      <vt:lpstr>Example 2: Determining Percentiles of Screening Test Scores—Slide 1</vt:lpstr>
      <vt:lpstr>Example 2: Determining Percentiles of Screening Test Scores—Slide 2</vt:lpstr>
      <vt:lpstr>Example 2: Determining Percentiles of Screening Test Scores—Slide 3</vt:lpstr>
      <vt:lpstr>Example 2: Determining Percentiles of Screening Test Scores—Slide 4</vt:lpstr>
      <vt:lpstr>Example 2: Determining Percentiles of Screening Test Scores—Slide 5</vt:lpstr>
      <vt:lpstr>Formula: Percentile</vt:lpstr>
      <vt:lpstr>Definition: Quartiles</vt:lpstr>
      <vt:lpstr>Formula: Interquartile Range</vt:lpstr>
      <vt:lpstr>Definition: Box Plot</vt:lpstr>
      <vt:lpstr>Box Plot – Graphing with Quartiles—Slide 1</vt:lpstr>
      <vt:lpstr>Box Plot – Graphing with Quartiles—Slide 2</vt:lpstr>
      <vt:lpstr>Box Plot – Graphing with Quartiles—Slide 3</vt:lpstr>
      <vt:lpstr>Box Plot – Graphing with Quartiles—Slide 4</vt:lpstr>
      <vt:lpstr>Box Plot – Graphing with Quartiles—Slide 5</vt:lpstr>
      <vt:lpstr>Definition: Outlier</vt:lpstr>
      <vt:lpstr>Detecting Outliers—Slide 1</vt:lpstr>
      <vt:lpstr>Detecting Outliers—Slide 2</vt:lpstr>
      <vt:lpstr>Detecting Outliers—Slide 3</vt:lpstr>
      <vt:lpstr>Detecting Outliers—Slide 4</vt:lpstr>
      <vt:lpstr>Formula: z-Score</vt:lpstr>
      <vt:lpstr>Example 3: Calculating a z-Score for Test Scores—Slide 1</vt:lpstr>
      <vt:lpstr>Example 3: Calculating a z-Score for Test Scores—Slide 2</vt:lpstr>
      <vt:lpstr>Example 3: Calculating a z-Score for Test Scores—Slide 3</vt:lpstr>
      <vt:lpstr>Example 3: Calculating a z-Score for Test Scores—Slide 4</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Business Statistics, 2nd Edition - 4.3 - Measures of Relative Position</dc:title>
  <dc:creator>Hawkes Learning</dc:creator>
  <cp:lastModifiedBy>Sangeetha Pallikala</cp:lastModifiedBy>
  <cp:revision>152</cp:revision>
  <dcterms:created xsi:type="dcterms:W3CDTF">2013-04-26T14:43:13Z</dcterms:created>
  <dcterms:modified xsi:type="dcterms:W3CDTF">2025-10-07T08:55:45Z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