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274" r:id="rId3"/>
    <p:sldId id="275" r:id="rId4"/>
    <p:sldId id="276" r:id="rId5"/>
    <p:sldId id="277" r:id="rId6"/>
    <p:sldId id="278" r:id="rId7"/>
    <p:sldId id="279" r:id="rId8"/>
    <p:sldId id="280" r:id="rId9"/>
    <p:sldId id="281" r:id="rId10"/>
    <p:sldId id="257" r:id="rId11"/>
    <p:sldId id="282" r:id="rId12"/>
    <p:sldId id="283" r:id="rId13"/>
    <p:sldId id="284" r:id="rId14"/>
    <p:sldId id="258" r:id="rId15"/>
    <p:sldId id="259" r:id="rId16"/>
    <p:sldId id="261" r:id="rId17"/>
    <p:sldId id="262" r:id="rId18"/>
    <p:sldId id="268" r:id="rId19"/>
    <p:sldId id="269" r:id="rId20"/>
    <p:sldId id="271" r:id="rId21"/>
    <p:sldId id="272" r:id="rId22"/>
    <p:sldId id="273" r:id="rId23"/>
    <p:sldId id="263" r:id="rId24"/>
    <p:sldId id="265" r:id="rId25"/>
    <p:sldId id="266" r:id="rId26"/>
    <p:sldId id="270" r:id="rId27"/>
  </p:sldIdLst>
  <p:sldSz cx="9144000" cy="6858000" type="screen4x3"/>
  <p:notesSz cx="6858000" cy="9144000"/>
  <p:embeddedFontLst>
    <p:embeddedFont>
      <p:font typeface="Cambria Math" panose="02040503050406030204" pitchFamily="18" charset="0"/>
      <p:regular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08" autoAdjust="0"/>
    <p:restoredTop sz="94673" autoAdjust="0"/>
  </p:normalViewPr>
  <p:slideViewPr>
    <p:cSldViewPr>
      <p:cViewPr varScale="1">
        <p:scale>
          <a:sx n="101" d="100"/>
          <a:sy n="101" d="100"/>
        </p:scale>
        <p:origin x="1224"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4.4</a:t>
            </a:r>
          </a:p>
        </p:txBody>
      </p:sp>
      <p:sp>
        <p:nvSpPr>
          <p:cNvPr id="2" name="Text Placeholder 1"/>
          <p:cNvSpPr>
            <a:spLocks noGrp="1"/>
          </p:cNvSpPr>
          <p:nvPr>
            <p:ph type="body" sz="quarter" idx="10"/>
          </p:nvPr>
        </p:nvSpPr>
        <p:spPr/>
        <p:txBody>
          <a:bodyPr/>
          <a:lstStyle/>
          <a:p>
            <a:pPr algn="ctr"/>
            <a:r>
              <a:t>Data Subsetting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err="1"/>
              <a:t>Subsetting</a:t>
            </a:r>
            <a:r>
              <a:rPr lang="en-US" dirty="0"/>
              <a:t>—Slide 1</a:t>
            </a:r>
            <a:endParaRPr dirty="0"/>
          </a:p>
        </p:txBody>
      </p:sp>
      <p:sp>
        <p:nvSpPr>
          <p:cNvPr id="3" name="Text Placeholder 2"/>
          <p:cNvSpPr>
            <a:spLocks noGrp="1"/>
          </p:cNvSpPr>
          <p:nvPr>
            <p:ph type="body" sz="quarter" idx="10"/>
          </p:nvPr>
        </p:nvSpPr>
        <p:spPr>
          <a:xfrm>
            <a:off x="457200" y="1082078"/>
            <a:ext cx="8229600" cy="1584922"/>
          </a:xfrm>
        </p:spPr>
        <p:txBody>
          <a:bodyPr>
            <a:normAutofit/>
          </a:bodyPr>
          <a:lstStyle/>
          <a:p>
            <a:r>
              <a:rPr sz="2800" b="1" dirty="0" err="1"/>
              <a:t>Subsetting</a:t>
            </a:r>
            <a:r>
              <a:rPr sz="2800" dirty="0"/>
              <a:t> occurs when a variable is used to break up the data into smaller groups to show more structure in the data.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err="1"/>
              <a:t>Subsetting</a:t>
            </a:r>
            <a:r>
              <a:rPr lang="en-US" dirty="0"/>
              <a:t>—Slide 2</a:t>
            </a:r>
            <a:endParaRPr dirty="0"/>
          </a:p>
        </p:txBody>
      </p:sp>
      <p:pic>
        <p:nvPicPr>
          <p:cNvPr id="7" name="Picture 6" descr="A graph depicts a histogram plot titled, Average Tuition and Fees at Two Year Institutions 2019 to 2020. The horizontal axis represents Tuition &amp; Fees in $ ranging from 1000 to 9000, in increments of 1000. The vertical axis represents the Number of Institutions ranging from 0 to 20, in increments of 5. The values plotted are as follows: (1000 to 2000 at 2.5), (2000 to 3000 at 3), (3000 to 4000 at 11), (4000 to 5000 at 19), (5000 to 6000 at 10), (6000 to 7000 at 2.5), (7000 to 8000 at 1), and (8000 to 9000 at 1).&#10;Two year Institutions (n equals 49),&#10;Mean Tuition is $4,488,&#10;Median Tuition is $4,495,&#10;Trimmed Mean Tuition is $4,456,&#10;Standard deviation is $1,286,&#10;Q1 equals $3,779,&#10;Q3 equals $5,245,&#10;Minimum is $1,428 and&#10;Maximum is $8,205">
            <a:extLst>
              <a:ext uri="{FF2B5EF4-FFF2-40B4-BE49-F238E27FC236}">
                <a16:creationId xmlns:a16="http://schemas.microsoft.com/office/drawing/2014/main" id="{935971D0-7C81-427F-A90E-688A243C9309}"/>
              </a:ext>
            </a:extLst>
          </p:cNvPr>
          <p:cNvPicPr>
            <a:picLocks noChangeAspect="1"/>
          </p:cNvPicPr>
          <p:nvPr/>
        </p:nvPicPr>
        <p:blipFill>
          <a:blip r:embed="rId2"/>
          <a:srcRect b="9584"/>
          <a:stretch>
            <a:fillRect/>
          </a:stretch>
        </p:blipFill>
        <p:spPr>
          <a:xfrm>
            <a:off x="609600" y="1449369"/>
            <a:ext cx="7239000" cy="3579831"/>
          </a:xfrm>
          <a:prstGeom prst="rect">
            <a:avLst/>
          </a:prstGeom>
        </p:spPr>
      </p:pic>
      <p:sp>
        <p:nvSpPr>
          <p:cNvPr id="3" name="TextBox 2">
            <a:extLst>
              <a:ext uri="{FF2B5EF4-FFF2-40B4-BE49-F238E27FC236}">
                <a16:creationId xmlns:a16="http://schemas.microsoft.com/office/drawing/2014/main" id="{7516C7F7-F6AC-1CEE-8581-2E09EE5781A4}"/>
              </a:ext>
            </a:extLst>
          </p:cNvPr>
          <p:cNvSpPr txBox="1"/>
          <p:nvPr/>
        </p:nvSpPr>
        <p:spPr>
          <a:xfrm>
            <a:off x="4648200" y="5029200"/>
            <a:ext cx="1600200" cy="461665"/>
          </a:xfrm>
          <a:prstGeom prst="rect">
            <a:avLst/>
          </a:prstGeom>
          <a:noFill/>
        </p:spPr>
        <p:txBody>
          <a:bodyPr wrap="square">
            <a:spAutoFit/>
          </a:bodyPr>
          <a:lstStyle/>
          <a:p>
            <a:pPr algn="ctr"/>
            <a:r>
              <a:rPr lang="en-IN" sz="2400" dirty="0"/>
              <a:t>Figure 2</a:t>
            </a:r>
          </a:p>
        </p:txBody>
      </p:sp>
    </p:spTree>
    <p:extLst>
      <p:ext uri="{BB962C8B-B14F-4D97-AF65-F5344CB8AC3E}">
        <p14:creationId xmlns:p14="http://schemas.microsoft.com/office/powerpoint/2010/main" val="1153453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err="1"/>
              <a:t>Subsetting</a:t>
            </a:r>
            <a:r>
              <a:rPr lang="en-US" dirty="0"/>
              <a:t>—Slide 3</a:t>
            </a:r>
            <a:endParaRPr dirty="0"/>
          </a:p>
        </p:txBody>
      </p:sp>
      <p:pic>
        <p:nvPicPr>
          <p:cNvPr id="4" name="Picture 3" descr="A graph depicts a histogram plot titled, Average Tuition and Fees at Four Year Institutions 2019 to 2020. The horizontal axis represents Tuition &amp; Fees in $ ranging from 2500 to 17,500, in increments of 2500. The vertical axis represents the Number of Institutions ranging from 0 to 20.0, in increments of 5.0. The values plotted are as follows: (2500 to 5000 at 1), (5000 to 7500 at 6), (7500 to 10,000 at 20.0), (10,000 to 12,500 at 12.5), (12,500 to 15,000 at 10.0), and (15,000 to 17,500 at 2.5).&#10;Four year Institutions (n equals 52),&#10;Mean Tuition is $10,335,&#10;Median Tuition is $9,847,&#10;Trimmed Mean Tuition is $10,214,&#10;Standard deviation is $2,737,&#10;Q1 equals $8,511,&#10;Q3 equals $11,881,&#10;Minimum is $4,299 and&#10;Maximum is $17,186">
            <a:extLst>
              <a:ext uri="{FF2B5EF4-FFF2-40B4-BE49-F238E27FC236}">
                <a16:creationId xmlns:a16="http://schemas.microsoft.com/office/drawing/2014/main" id="{37C8EF09-8226-4CE5-B845-1F6F22AA3BED}"/>
              </a:ext>
            </a:extLst>
          </p:cNvPr>
          <p:cNvPicPr>
            <a:picLocks noChangeAspect="1"/>
          </p:cNvPicPr>
          <p:nvPr/>
        </p:nvPicPr>
        <p:blipFill>
          <a:blip r:embed="rId2"/>
          <a:srcRect b="6332"/>
          <a:stretch>
            <a:fillRect/>
          </a:stretch>
        </p:blipFill>
        <p:spPr>
          <a:xfrm>
            <a:off x="609600" y="1295401"/>
            <a:ext cx="7772400" cy="3733800"/>
          </a:xfrm>
          <a:prstGeom prst="rect">
            <a:avLst/>
          </a:prstGeom>
        </p:spPr>
      </p:pic>
      <p:sp>
        <p:nvSpPr>
          <p:cNvPr id="3" name="TextBox 2">
            <a:extLst>
              <a:ext uri="{FF2B5EF4-FFF2-40B4-BE49-F238E27FC236}">
                <a16:creationId xmlns:a16="http://schemas.microsoft.com/office/drawing/2014/main" id="{5473C0E8-9DA0-35F6-82D6-11F0FBEE7713}"/>
              </a:ext>
            </a:extLst>
          </p:cNvPr>
          <p:cNvSpPr txBox="1"/>
          <p:nvPr/>
        </p:nvSpPr>
        <p:spPr>
          <a:xfrm>
            <a:off x="5181600" y="5029201"/>
            <a:ext cx="1600200" cy="461665"/>
          </a:xfrm>
          <a:prstGeom prst="rect">
            <a:avLst/>
          </a:prstGeom>
          <a:noFill/>
        </p:spPr>
        <p:txBody>
          <a:bodyPr wrap="square">
            <a:spAutoFit/>
          </a:bodyPr>
          <a:lstStyle/>
          <a:p>
            <a:pPr algn="ctr"/>
            <a:r>
              <a:rPr lang="en-IN" sz="2400" dirty="0"/>
              <a:t>Figure 3</a:t>
            </a:r>
          </a:p>
        </p:txBody>
      </p:sp>
    </p:spTree>
    <p:extLst>
      <p:ext uri="{BB962C8B-B14F-4D97-AF65-F5344CB8AC3E}">
        <p14:creationId xmlns:p14="http://schemas.microsoft.com/office/powerpoint/2010/main" val="1408425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err="1"/>
              <a:t>Subsetting</a:t>
            </a:r>
            <a:r>
              <a:rPr lang="en-US" dirty="0"/>
              <a:t>—Slide 4</a:t>
            </a:r>
            <a:endParaRPr dirty="0"/>
          </a:p>
        </p:txBody>
      </p:sp>
      <p:sp>
        <p:nvSpPr>
          <p:cNvPr id="3" name="Text Placeholder 2"/>
          <p:cNvSpPr>
            <a:spLocks noGrp="1"/>
          </p:cNvSpPr>
          <p:nvPr>
            <p:ph type="body" sz="quarter" idx="10"/>
          </p:nvPr>
        </p:nvSpPr>
        <p:spPr/>
        <p:txBody>
          <a:bodyPr>
            <a:normAutofit/>
          </a:bodyPr>
          <a:lstStyle/>
          <a:p>
            <a:r>
              <a:rPr lang="en-US" dirty="0"/>
              <a:t>The data </a:t>
            </a:r>
            <a:r>
              <a:rPr lang="en-US" dirty="0" err="1"/>
              <a:t>subsetting</a:t>
            </a:r>
            <a:r>
              <a:rPr lang="en-US" dirty="0"/>
              <a:t> suggests that the data cluster between $0 and $5,000 revealed in the histogram in Figure 1 is the result of merging data from different kinds of educational institutions. Once the data are </a:t>
            </a:r>
            <a:r>
              <a:rPr lang="en-US" dirty="0" err="1"/>
              <a:t>subsetted</a:t>
            </a:r>
            <a:r>
              <a:rPr lang="en-US" dirty="0"/>
              <a:t>, the cluster at the lower end of the data disappears. </a:t>
            </a:r>
          </a:p>
        </p:txBody>
      </p:sp>
    </p:spTree>
    <p:extLst>
      <p:ext uri="{BB962C8B-B14F-4D97-AF65-F5344CB8AC3E}">
        <p14:creationId xmlns:p14="http://schemas.microsoft.com/office/powerpoint/2010/main" val="397387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An Example of Simpson's </a:t>
            </a:r>
            <a:br>
              <a:rPr lang="en-US" dirty="0"/>
            </a:br>
            <a:r>
              <a:rPr dirty="0"/>
              <a:t>Paradox</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A few years ago, a discrimination lawsuit was filed against the California Department of Developmental Services (</a:t>
            </a:r>
            <a:r>
              <a:rPr sz="2800" b="1" dirty="0"/>
              <a:t>DDS</a:t>
            </a:r>
            <a:r>
              <a:rPr sz="2800" dirty="0"/>
              <a:t>). The California </a:t>
            </a:r>
            <a:r>
              <a:rPr sz="2800" b="1" dirty="0"/>
              <a:t>DDS</a:t>
            </a:r>
            <a:r>
              <a:rPr sz="2800" dirty="0"/>
              <a:t> provides funding for developmentally-disabled individuals within the state. The lawsuit claimed that White Non-Hispanics were receiving more funding than Hispanics. If this was true, the </a:t>
            </a:r>
            <a:r>
              <a:rPr sz="2800" b="1" dirty="0"/>
              <a:t>DDS</a:t>
            </a:r>
            <a:r>
              <a:rPr sz="2800" dirty="0"/>
              <a:t> would face some serious legal and financial ramifications, so they hired several statisticians to analyze the data behind the issue. Were these claims of discrimination by a state department actually true?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An Example of Simpson's </a:t>
            </a:r>
            <a:br>
              <a:rPr lang="en-US" dirty="0"/>
            </a:br>
            <a:r>
              <a:rPr dirty="0"/>
              <a:t>Paradox</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First, we will create box plots to visualize how the lawsuit arose. We will look at the relationship between ethnicity and expenditure by plotting expenditure grouped by the different ethnicities.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An Example of Simpson's </a:t>
            </a:r>
            <a:br>
              <a:rPr lang="en-US" dirty="0"/>
            </a:br>
            <a:r>
              <a:rPr dirty="0"/>
              <a:t>Paradox</a:t>
            </a:r>
            <a:r>
              <a:rPr lang="en-US" dirty="0"/>
              <a:t>—Slide 3</a:t>
            </a:r>
            <a:endParaRPr dirty="0"/>
          </a:p>
        </p:txBody>
      </p:sp>
      <p:pic>
        <p:nvPicPr>
          <p:cNvPr id="5" name="Content Placeholder 4" descr="A box and whisker plot titled “California D D S Expenditure by Ethnicity” is shown. The vertical axis of the graph is labeled “Expenditures, in U.S. Dollars” ranging from 0 to 80000, in increments of 10000. &#10;The first box plot denoting “Native American” has its whiskers extended from 4000 to 58000, with a minimum value at 4000, lower quartile at 10000, vertical bar at 42000, upper quartile at 57000, and maximum value at 58000. A cross symbol is marked below the vertical bar.&#10;The second box plot denoting “Asian” has its whiskers extended from 0 to 75000 with a minimum value at 0, lower quartile at 4000, vertical bar at 9500, upper quartile at 35000, and maximum value at 75000. A cross symbol is marked above the vertical bar.&#10;The third box plot denoting “African American” has its whiskers extended from 0 to 60000 with a minimum value at 0, lower quartile at 5000, vertical bar at 9000, upper quartile at 42000, and maximum value at 60000. A cross symbol is marked above the vertical bar.&#10;The fourth box plot denoting “Hispanic” has its whiskers extended from 0 to 17000 with a minimum value at 0, lower quartile at 3000, vertical bar at 4000, upper quartile at 10000, and maximum value at 17000. A cross symbol is marked on the upper quartile.&#10;The fifth box plot denoting “Multi Race” has its whiskers extended from 500 to 7000 with a minimum value at 500, lower quartile at 1000, vertical bar at 3000, upper quartile at 4000, and maximum value at 7000. A cross symbol is marked on the upper quartile.&#10;The sixth box plot denoting “Native Hawaiian” has no whiskers, and the quartiles are extended from 39000 to 50000, with the vertical bar at 40500. A cross symbol is marked above the vertical bar.&#10;The seventh box plot denoting “Other” has no whiskers, and the quartiles are extended from 3000 to 4000, with the vertical bar at 3500. A cross symbol is marked on the vertical bar.&#10;The eighth box plot denoting “White Non Hispanic” has its whiskers extended from 0 to 69000 with a minimum value at 0, lower quartile at 4000, vertical bar at 16000, upper quartile at 43000, and maximum value at 69000. A cross symbol is marked above the vertical bar.&#10;">
            <a:extLst>
              <a:ext uri="{FF2B5EF4-FFF2-40B4-BE49-F238E27FC236}">
                <a16:creationId xmlns:a16="http://schemas.microsoft.com/office/drawing/2014/main" id="{1DA275A5-A060-40B1-B9B0-0A58374C8632}"/>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25945" y="1069574"/>
            <a:ext cx="5260655" cy="4645426"/>
          </a:xfrm>
        </p:spPr>
      </p:pic>
      <p:sp>
        <p:nvSpPr>
          <p:cNvPr id="3" name="TextBox 2">
            <a:extLst>
              <a:ext uri="{FF2B5EF4-FFF2-40B4-BE49-F238E27FC236}">
                <a16:creationId xmlns:a16="http://schemas.microsoft.com/office/drawing/2014/main" id="{CCD23B1B-0EFA-D8AE-EB45-0E757B552E87}"/>
              </a:ext>
            </a:extLst>
          </p:cNvPr>
          <p:cNvSpPr txBox="1"/>
          <p:nvPr/>
        </p:nvSpPr>
        <p:spPr>
          <a:xfrm>
            <a:off x="3771900" y="5638800"/>
            <a:ext cx="1600200" cy="461665"/>
          </a:xfrm>
          <a:prstGeom prst="rect">
            <a:avLst/>
          </a:prstGeom>
          <a:noFill/>
        </p:spPr>
        <p:txBody>
          <a:bodyPr wrap="square">
            <a:spAutoFit/>
          </a:bodyPr>
          <a:lstStyle/>
          <a:p>
            <a:pPr algn="ctr"/>
            <a:r>
              <a:rPr lang="en-IN" sz="2400" dirty="0"/>
              <a:t>Figure 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An Example of Simpson's </a:t>
            </a:r>
            <a:br>
              <a:rPr lang="en-US" dirty="0"/>
            </a:br>
            <a:r>
              <a:rPr dirty="0"/>
              <a:t>Paradox</a:t>
            </a:r>
            <a:r>
              <a:rPr lang="en-US" dirty="0"/>
              <a:t>—Slide 4</a:t>
            </a:r>
            <a:endParaRPr dirty="0"/>
          </a:p>
        </p:txBody>
      </p:sp>
      <p:sp>
        <p:nvSpPr>
          <p:cNvPr id="3" name="Text Placeholder 2"/>
          <p:cNvSpPr>
            <a:spLocks noGrp="1"/>
          </p:cNvSpPr>
          <p:nvPr>
            <p:ph type="body" sz="quarter" idx="10"/>
          </p:nvPr>
        </p:nvSpPr>
        <p:spPr/>
        <p:txBody>
          <a:bodyPr>
            <a:normAutofit/>
          </a:bodyPr>
          <a:lstStyle/>
          <a:p>
            <a:r>
              <a:rPr sz="2800" dirty="0"/>
              <a:t>If the data </a:t>
            </a:r>
            <a:r>
              <a:rPr lang="en-US" sz="2800" dirty="0"/>
              <a:t>are</a:t>
            </a:r>
            <a:r>
              <a:rPr sz="2800" dirty="0"/>
              <a:t> examined on a purely ethnic basis, then the figure above suggests that there is discrimination towards multiple different ethnic groups. But</a:t>
            </a:r>
            <a:r>
              <a:rPr lang="en-US" dirty="0"/>
              <a:t> </a:t>
            </a:r>
            <a:r>
              <a:rPr sz="2800" dirty="0"/>
              <a:t>we need to think about any variables that could be confounding this picture.</a:t>
            </a:r>
          </a:p>
          <a:p>
            <a:r>
              <a:rPr sz="2800" dirty="0"/>
              <a:t>The statisticians discovered that age played a massive role in the expenditure per person, because more costs are associated with caring for older developmentally-disabled individuals.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19C32-7D4E-4405-917A-24CBF7C5F041}"/>
              </a:ext>
            </a:extLst>
          </p:cNvPr>
          <p:cNvSpPr>
            <a:spLocks noGrp="1"/>
          </p:cNvSpPr>
          <p:nvPr>
            <p:ph type="title"/>
          </p:nvPr>
        </p:nvSpPr>
        <p:spPr/>
        <p:txBody>
          <a:bodyPr/>
          <a:lstStyle/>
          <a:p>
            <a:r>
              <a:rPr lang="en-US" dirty="0"/>
              <a:t>Example 1: An Example of Simpson’s </a:t>
            </a:r>
            <a:br>
              <a:rPr lang="en-US" dirty="0"/>
            </a:br>
            <a:r>
              <a:rPr lang="en-US" dirty="0"/>
              <a:t>Paradox—Slide 5</a:t>
            </a:r>
            <a:endParaRPr lang="en-IN" dirty="0"/>
          </a:p>
        </p:txBody>
      </p:sp>
      <p:sp>
        <p:nvSpPr>
          <p:cNvPr id="3" name="Text Placeholder 2">
            <a:extLst>
              <a:ext uri="{FF2B5EF4-FFF2-40B4-BE49-F238E27FC236}">
                <a16:creationId xmlns:a16="http://schemas.microsoft.com/office/drawing/2014/main" id="{1DCB6AAA-16F4-4707-8701-B635E704BFFA}"/>
              </a:ext>
            </a:extLst>
          </p:cNvPr>
          <p:cNvSpPr>
            <a:spLocks noGrp="1"/>
          </p:cNvSpPr>
          <p:nvPr>
            <p:ph type="body" sz="quarter" idx="10"/>
          </p:nvPr>
        </p:nvSpPr>
        <p:spPr/>
        <p:txBody>
          <a:bodyPr/>
          <a:lstStyle/>
          <a:p>
            <a:r>
              <a:rPr lang="en-US" sz="2800" dirty="0"/>
              <a:t>To account for the variation in expenditure between different ages, the statisticians decided to subset the whole data set into six different age groups, and then examine the expenditure by ethnicity within each age group to see if the discrimination claim still held true. The box plots in the following figures illustrate their findings.</a:t>
            </a:r>
          </a:p>
          <a:p>
            <a:endParaRPr lang="en-IN" dirty="0"/>
          </a:p>
        </p:txBody>
      </p:sp>
    </p:spTree>
    <p:extLst>
      <p:ext uri="{BB962C8B-B14F-4D97-AF65-F5344CB8AC3E}">
        <p14:creationId xmlns:p14="http://schemas.microsoft.com/office/powerpoint/2010/main" val="28440132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8CDE5-1219-4C69-8E75-C4FB13EFA2A9}"/>
              </a:ext>
            </a:extLst>
          </p:cNvPr>
          <p:cNvSpPr>
            <a:spLocks noGrp="1"/>
          </p:cNvSpPr>
          <p:nvPr>
            <p:ph type="title"/>
          </p:nvPr>
        </p:nvSpPr>
        <p:spPr/>
        <p:txBody>
          <a:bodyPr/>
          <a:lstStyle/>
          <a:p>
            <a:r>
              <a:rPr lang="en-US" dirty="0"/>
              <a:t>Example 1: An Example of Simpson’s </a:t>
            </a:r>
            <a:br>
              <a:rPr lang="en-US" dirty="0"/>
            </a:br>
            <a:r>
              <a:rPr lang="en-US" dirty="0"/>
              <a:t>Paradox—Slide 6</a:t>
            </a:r>
            <a:endParaRPr lang="en-IN" dirty="0"/>
          </a:p>
        </p:txBody>
      </p:sp>
      <p:pic>
        <p:nvPicPr>
          <p:cNvPr id="5" name="Picture 4" descr="A graph depicts the vertical box plot of 0 to 5 years old. The vertical axis represents expenditures, ranging from 0 to 10000, in increments of 1000. There are five box plots plotted in the graph. &#10;The first plot ranges between 300 and 2500 with a minimum value at 300, lower quartile at 1100, median at 1200, upper quartile at 2000, and maximum value at 2500. A cross symbol is marked on the median line. &#10;The second plot ranges between 100 and 1500 with lower quartile at 100, median at 1200, upper quartile at 1500. A cross symbol is marked on the center of the second box plot. &#10;The third plot ranges between 100 and 2500 with a minimum value at 100, lower quartile at 1000, median at 1300, upper quartile at 1800, and maximum value at 2500. A cross symbol is marked on the median line. &#10;The fourth plot ranges between 500 and 2400 with a minimum value at 500, lower quartile at 1000, median at 2300, upper quartile at 2400, and maximum value at 2400. A cross symbol is marked on the center of the fourth box plot. &#10;The fifth plot ranges between 100 and 2900 with a minimum value at 100, lower quartile at 800, median at 1200, upper quartile at 2000, and maximum value at 2900. A cross symbol is marked at the center of the fifth box plot. All values are estimated.&#10;">
            <a:extLst>
              <a:ext uri="{FF2B5EF4-FFF2-40B4-BE49-F238E27FC236}">
                <a16:creationId xmlns:a16="http://schemas.microsoft.com/office/drawing/2014/main" id="{3B3E44D7-219E-496B-8D79-8F8A0935D6BE}"/>
              </a:ext>
            </a:extLst>
          </p:cNvPr>
          <p:cNvPicPr>
            <a:picLocks noChangeAspect="1"/>
          </p:cNvPicPr>
          <p:nvPr/>
        </p:nvPicPr>
        <p:blipFill>
          <a:blip r:embed="rId2"/>
          <a:srcRect b="7383"/>
          <a:stretch>
            <a:fillRect/>
          </a:stretch>
        </p:blipFill>
        <p:spPr>
          <a:xfrm>
            <a:off x="518547" y="1104575"/>
            <a:ext cx="8106906" cy="4305625"/>
          </a:xfrm>
          <a:prstGeom prst="rect">
            <a:avLst/>
          </a:prstGeom>
        </p:spPr>
      </p:pic>
      <p:sp>
        <p:nvSpPr>
          <p:cNvPr id="4" name="TextBox 3">
            <a:extLst>
              <a:ext uri="{FF2B5EF4-FFF2-40B4-BE49-F238E27FC236}">
                <a16:creationId xmlns:a16="http://schemas.microsoft.com/office/drawing/2014/main" id="{37FCE35B-F646-6D2A-2D26-B00F01C7DEC4}"/>
              </a:ext>
            </a:extLst>
          </p:cNvPr>
          <p:cNvSpPr txBox="1"/>
          <p:nvPr/>
        </p:nvSpPr>
        <p:spPr>
          <a:xfrm>
            <a:off x="4267200" y="5410200"/>
            <a:ext cx="1600200" cy="461665"/>
          </a:xfrm>
          <a:prstGeom prst="rect">
            <a:avLst/>
          </a:prstGeom>
          <a:noFill/>
        </p:spPr>
        <p:txBody>
          <a:bodyPr wrap="square">
            <a:spAutoFit/>
          </a:bodyPr>
          <a:lstStyle/>
          <a:p>
            <a:pPr algn="ctr"/>
            <a:r>
              <a:rPr lang="en-IN" sz="2400" dirty="0"/>
              <a:t>Figure 5</a:t>
            </a:r>
          </a:p>
        </p:txBody>
      </p:sp>
    </p:spTree>
    <p:extLst>
      <p:ext uri="{BB962C8B-B14F-4D97-AF65-F5344CB8AC3E}">
        <p14:creationId xmlns:p14="http://schemas.microsoft.com/office/powerpoint/2010/main" val="3163183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Data </a:t>
            </a:r>
            <a:r>
              <a:rPr lang="en-US" dirty="0" err="1"/>
              <a:t>Subsetting</a:t>
            </a:r>
            <a:r>
              <a:rPr lang="en-US" dirty="0"/>
              <a:t>—Slide 1</a:t>
            </a:r>
            <a:endParaRPr dirty="0"/>
          </a:p>
        </p:txBody>
      </p:sp>
      <p:sp>
        <p:nvSpPr>
          <p:cNvPr id="3" name="Text Placeholder 2"/>
          <p:cNvSpPr>
            <a:spLocks noGrp="1"/>
          </p:cNvSpPr>
          <p:nvPr>
            <p:ph type="body" sz="quarter" idx="10"/>
          </p:nvPr>
        </p:nvSpPr>
        <p:spPr/>
        <p:txBody>
          <a:bodyPr>
            <a:normAutofit/>
          </a:bodyPr>
          <a:lstStyle/>
          <a:p>
            <a:r>
              <a:rPr lang="en-US" dirty="0"/>
              <a:t>Data </a:t>
            </a:r>
            <a:r>
              <a:rPr lang="en-US" dirty="0" err="1"/>
              <a:t>subsetting</a:t>
            </a:r>
            <a:r>
              <a:rPr lang="en-US" dirty="0"/>
              <a:t> is used to provide more clarity and structure to the data. The histogram on the next slide depicts the same data in Example 6 but has more intervals to give us a better spread of the data. Due to the large number of observations between $3,750 and $5,000, the histogram appears to be right-skewed. Were the histogram bell-shaped, it would be easier to identify the center of the data. Thus, it is sometimes prudent to separate the tuition data (i.e., data </a:t>
            </a:r>
            <a:r>
              <a:rPr lang="en-US" dirty="0" err="1"/>
              <a:t>subsetting</a:t>
            </a:r>
            <a:r>
              <a:rPr lang="en-US" dirty="0"/>
              <a:t>) into two groups—tuition for two-year institutions and tuition for four-year institutions. </a:t>
            </a:r>
            <a:endParaRPr dirty="0"/>
          </a:p>
        </p:txBody>
      </p:sp>
    </p:spTree>
    <p:extLst>
      <p:ext uri="{BB962C8B-B14F-4D97-AF65-F5344CB8AC3E}">
        <p14:creationId xmlns:p14="http://schemas.microsoft.com/office/powerpoint/2010/main" val="15444565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6AB84-7A66-49F8-BF15-413A7D693E6C}"/>
              </a:ext>
            </a:extLst>
          </p:cNvPr>
          <p:cNvSpPr>
            <a:spLocks noGrp="1"/>
          </p:cNvSpPr>
          <p:nvPr>
            <p:ph type="title"/>
          </p:nvPr>
        </p:nvSpPr>
        <p:spPr/>
        <p:txBody>
          <a:bodyPr/>
          <a:lstStyle/>
          <a:p>
            <a:r>
              <a:rPr lang="en-US" dirty="0"/>
              <a:t>Example 1: An Example of Simpson’s </a:t>
            </a:r>
            <a:br>
              <a:rPr lang="en-US" dirty="0"/>
            </a:br>
            <a:r>
              <a:rPr lang="en-US" dirty="0"/>
              <a:t>Paradox—Slide 7</a:t>
            </a:r>
            <a:endParaRPr lang="en-IN" dirty="0"/>
          </a:p>
        </p:txBody>
      </p:sp>
      <p:pic>
        <p:nvPicPr>
          <p:cNvPr id="5" name="Picture 4" descr="A graph depicts the vertical box plot of 6 to 12 years old. The vertical axis represents expenditures, ranging from 0 to 10000, in increments of 1000. There are five box plots plotted in the graph. &#10;The first plot ranges between 500 and 3500 with a minimum value at 500, lower quartile at 1600, median at 2000, upper quartile at 2600, and maximum value at 3500. A cross symbol is marked right above the center of the median line. &#10;The second plot ranges between 1100 and 4000 with a minimum value at 1100, lower quartile at 1500 median at 2200, upper quartile at 3100, and maximum value at 4000. A cross symbol is marked right above the center of the median line. &#10;The third plot ranges between 800 and 4100 with a minimum value at 800, lower quartile at 1500, median at 2100, upper quartile at 3000, and maximum value at 4100. A cross symbol is marked right above the center of the median line.&#10;The fourth plot ranges between 500 and 3200 with a minimum value at 500, lower quartile at 1000, median at 2100, upper quartile at 3000, and maximum value at 3200. A cross symbol is marked on the center of the median line. &#10;The fifth plot ranges between 500 and 3500 with a minimum value at 500, lower quartile at 1400, median at 2100, upper quartile at 2600, and maximum value at 3500. A cross symbol is marked on the center of the median line. All values are estimated.&#10;">
            <a:extLst>
              <a:ext uri="{FF2B5EF4-FFF2-40B4-BE49-F238E27FC236}">
                <a16:creationId xmlns:a16="http://schemas.microsoft.com/office/drawing/2014/main" id="{038251EF-364A-44B1-8FC3-AF018CA3660E}"/>
              </a:ext>
            </a:extLst>
          </p:cNvPr>
          <p:cNvPicPr>
            <a:picLocks noChangeAspect="1"/>
          </p:cNvPicPr>
          <p:nvPr/>
        </p:nvPicPr>
        <p:blipFill>
          <a:blip r:embed="rId2"/>
          <a:srcRect b="6892"/>
          <a:stretch>
            <a:fillRect/>
          </a:stretch>
        </p:blipFill>
        <p:spPr>
          <a:xfrm>
            <a:off x="456625" y="1042655"/>
            <a:ext cx="8230749" cy="4443746"/>
          </a:xfrm>
          <a:prstGeom prst="rect">
            <a:avLst/>
          </a:prstGeom>
        </p:spPr>
      </p:pic>
      <p:sp>
        <p:nvSpPr>
          <p:cNvPr id="4" name="TextBox 3">
            <a:extLst>
              <a:ext uri="{FF2B5EF4-FFF2-40B4-BE49-F238E27FC236}">
                <a16:creationId xmlns:a16="http://schemas.microsoft.com/office/drawing/2014/main" id="{E9495318-1D8B-CC0E-625F-C3A8B637F5DB}"/>
              </a:ext>
            </a:extLst>
          </p:cNvPr>
          <p:cNvSpPr txBox="1"/>
          <p:nvPr/>
        </p:nvSpPr>
        <p:spPr>
          <a:xfrm>
            <a:off x="4267200" y="5457826"/>
            <a:ext cx="1600200" cy="461665"/>
          </a:xfrm>
          <a:prstGeom prst="rect">
            <a:avLst/>
          </a:prstGeom>
          <a:noFill/>
        </p:spPr>
        <p:txBody>
          <a:bodyPr wrap="square">
            <a:spAutoFit/>
          </a:bodyPr>
          <a:lstStyle/>
          <a:p>
            <a:pPr algn="ctr"/>
            <a:r>
              <a:rPr lang="en-IN" sz="2400" dirty="0"/>
              <a:t>Figure 6</a:t>
            </a:r>
          </a:p>
        </p:txBody>
      </p:sp>
    </p:spTree>
    <p:extLst>
      <p:ext uri="{BB962C8B-B14F-4D97-AF65-F5344CB8AC3E}">
        <p14:creationId xmlns:p14="http://schemas.microsoft.com/office/powerpoint/2010/main" val="2548691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21C65-4A21-4B98-8F74-12072683B3BB}"/>
              </a:ext>
            </a:extLst>
          </p:cNvPr>
          <p:cNvSpPr>
            <a:spLocks noGrp="1"/>
          </p:cNvSpPr>
          <p:nvPr>
            <p:ph type="title"/>
          </p:nvPr>
        </p:nvSpPr>
        <p:spPr/>
        <p:txBody>
          <a:bodyPr/>
          <a:lstStyle/>
          <a:p>
            <a:r>
              <a:rPr lang="en-US" dirty="0"/>
              <a:t>Example 1: An Example of Simpson’s </a:t>
            </a:r>
            <a:br>
              <a:rPr lang="en-US" dirty="0"/>
            </a:br>
            <a:r>
              <a:rPr lang="en-US" dirty="0"/>
              <a:t>Paradox—Slide 8</a:t>
            </a:r>
            <a:endParaRPr lang="en-IN" dirty="0"/>
          </a:p>
        </p:txBody>
      </p:sp>
      <p:pic>
        <p:nvPicPr>
          <p:cNvPr id="5" name="Picture 4" descr="A graph depicts the vertical box plot of 13 to 17 years old. The vertical axis represents expenditures, ranging from 0 to 10000, in increments of 1000. There are seven box plots plotted in the graph. &#10;The first plot is plotted on 3600. The first plot represents a line with a cross symbol, marked at the center of the line. &#10;The second plot ranges between 1300 and 5000 with a minimum value at 1300, lower quartile at 3000, median at 3500, upper quartile at 4100, maximum value at 5800, and the right outliers at 500. A cross symbol is marked next to the median line. &#10;The third plot ranges between 2800 and 5800 with a minimum value at 2800, lower quartile at 3800, median at 4700, upper quartile at 5100, and maximum value at 5800. A cross symbol is marked next to the median line. &#10;The fourth plot ranges between 1500 and 5900 with a minimum value at 1500, lower quartile at 3300, median at 4000, upper quartile at 4800, and maximum value at 5900. A cross symbol is marked at the center of the median line.&#10; The fifth plot ranges between 1900 and 5300 with a minimum value at 1900, lower quartile at 3400, median at 3700, upper quartile at 5000, and maximum value at 5300. A cross symbol is marked near the center of the median line.&#10;The sixth plot ranges between 2000 and 4700 with lower quartile at 2000, median at 3300, upper quartile at 4700. A cross symbol is marked at the center of the median line. &#10;The seventh plot ranges between 1100 and 6900 with a minimum value at 1100, lower quartile at 3000, median at 4000, upper quartile at 4600, and maximum value at 6900. A cross symbol is marked at the center of the median line. All values are estimated.&#10;">
            <a:extLst>
              <a:ext uri="{FF2B5EF4-FFF2-40B4-BE49-F238E27FC236}">
                <a16:creationId xmlns:a16="http://schemas.microsoft.com/office/drawing/2014/main" id="{06FD261F-0478-446E-88C7-DFB0A5338E19}"/>
              </a:ext>
            </a:extLst>
          </p:cNvPr>
          <p:cNvPicPr>
            <a:picLocks noChangeAspect="1"/>
          </p:cNvPicPr>
          <p:nvPr/>
        </p:nvPicPr>
        <p:blipFill>
          <a:blip r:embed="rId2"/>
          <a:srcRect b="7470"/>
          <a:stretch>
            <a:fillRect/>
          </a:stretch>
        </p:blipFill>
        <p:spPr>
          <a:xfrm>
            <a:off x="513783" y="1099813"/>
            <a:ext cx="8116433" cy="4310388"/>
          </a:xfrm>
          <a:prstGeom prst="rect">
            <a:avLst/>
          </a:prstGeom>
        </p:spPr>
      </p:pic>
      <p:sp>
        <p:nvSpPr>
          <p:cNvPr id="4" name="TextBox 3">
            <a:extLst>
              <a:ext uri="{FF2B5EF4-FFF2-40B4-BE49-F238E27FC236}">
                <a16:creationId xmlns:a16="http://schemas.microsoft.com/office/drawing/2014/main" id="{58BD31AE-1F85-6895-7AF4-489AACECDA7C}"/>
              </a:ext>
            </a:extLst>
          </p:cNvPr>
          <p:cNvSpPr txBox="1"/>
          <p:nvPr/>
        </p:nvSpPr>
        <p:spPr>
          <a:xfrm>
            <a:off x="4191000" y="5472445"/>
            <a:ext cx="1600200" cy="461665"/>
          </a:xfrm>
          <a:prstGeom prst="rect">
            <a:avLst/>
          </a:prstGeom>
          <a:noFill/>
        </p:spPr>
        <p:txBody>
          <a:bodyPr wrap="square">
            <a:spAutoFit/>
          </a:bodyPr>
          <a:lstStyle/>
          <a:p>
            <a:pPr algn="ctr"/>
            <a:r>
              <a:rPr lang="en-IN" sz="2400" dirty="0"/>
              <a:t>Figure 7</a:t>
            </a:r>
          </a:p>
        </p:txBody>
      </p:sp>
    </p:spTree>
    <p:extLst>
      <p:ext uri="{BB962C8B-B14F-4D97-AF65-F5344CB8AC3E}">
        <p14:creationId xmlns:p14="http://schemas.microsoft.com/office/powerpoint/2010/main" val="17468320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ED3BC-09A6-4B59-8E2E-FFEED256FA41}"/>
              </a:ext>
            </a:extLst>
          </p:cNvPr>
          <p:cNvSpPr>
            <a:spLocks noGrp="1"/>
          </p:cNvSpPr>
          <p:nvPr>
            <p:ph type="title"/>
          </p:nvPr>
        </p:nvSpPr>
        <p:spPr/>
        <p:txBody>
          <a:bodyPr/>
          <a:lstStyle/>
          <a:p>
            <a:r>
              <a:rPr lang="en-US" dirty="0"/>
              <a:t>Example 1: An Example of Simpson’s </a:t>
            </a:r>
            <a:br>
              <a:rPr lang="en-US" dirty="0"/>
            </a:br>
            <a:r>
              <a:rPr lang="en-US" dirty="0"/>
              <a:t>Paradox—Slide 9</a:t>
            </a:r>
            <a:endParaRPr lang="en-IN" dirty="0"/>
          </a:p>
        </p:txBody>
      </p:sp>
      <p:pic>
        <p:nvPicPr>
          <p:cNvPr id="5" name="Picture 4" descr="A graph depicts the vertical box plot of 18 to 21 years old. The vertical axis represents expenditures, ranging from 0 to 20000, in increments of 2000. There are five box plots plotted in the graph. &#10;The first plot ranges between 2600 and 12800 with a minimum value at 2600, lower quartile at 7800, median at 10000, upper quartile at 11800, and maximum value at 13800, and the left outliner at 18100. A cross symbol is marked near the center of the median line. &#10;The second plot ranges between 4300 and 12000 with a minimum value at 4300, lower quartile at 6100, median at 8900, upper quartile at 11800, and maximum value at 12000. A cross symbol is marked at the center of the median line. &#10;The third plot ranges between 3200 and 16800 with a minimum value at 3200, lower quartile at 7800, median at 10000, upper quartile at 12000, and maximum value at 16800. A cross symbol is marked at the center of the median line. &#10;The fourth plot ranges between 7800 and 11000 with lower quartile at 7800, median at 9000, and upper quartile at 11000. A cross symbol is marked at the center of the median line. &#10;The fifth plot ranges between 3000 and 16000 with a minimum value at 3000, lower quartile at 8000, median at 10000, upper quartile at 12000, and maximum value at 16000. A cross symbol is marked at the center of the median line. All values are estimated.&#10;">
            <a:extLst>
              <a:ext uri="{FF2B5EF4-FFF2-40B4-BE49-F238E27FC236}">
                <a16:creationId xmlns:a16="http://schemas.microsoft.com/office/drawing/2014/main" id="{435C563F-278D-48F4-BA51-85739A1F6643}"/>
              </a:ext>
            </a:extLst>
          </p:cNvPr>
          <p:cNvPicPr>
            <a:picLocks noChangeAspect="1"/>
          </p:cNvPicPr>
          <p:nvPr/>
        </p:nvPicPr>
        <p:blipFill>
          <a:blip r:embed="rId2"/>
          <a:srcRect b="10006"/>
          <a:stretch>
            <a:fillRect/>
          </a:stretch>
        </p:blipFill>
        <p:spPr>
          <a:xfrm>
            <a:off x="513783" y="1047417"/>
            <a:ext cx="8116433" cy="4286583"/>
          </a:xfrm>
          <a:prstGeom prst="rect">
            <a:avLst/>
          </a:prstGeom>
        </p:spPr>
      </p:pic>
      <p:sp>
        <p:nvSpPr>
          <p:cNvPr id="4" name="TextBox 3">
            <a:extLst>
              <a:ext uri="{FF2B5EF4-FFF2-40B4-BE49-F238E27FC236}">
                <a16:creationId xmlns:a16="http://schemas.microsoft.com/office/drawing/2014/main" id="{8775AA2C-804F-686B-DDA0-33161FEDAD84}"/>
              </a:ext>
            </a:extLst>
          </p:cNvPr>
          <p:cNvSpPr txBox="1"/>
          <p:nvPr/>
        </p:nvSpPr>
        <p:spPr>
          <a:xfrm>
            <a:off x="4191000" y="5329535"/>
            <a:ext cx="1600200" cy="461665"/>
          </a:xfrm>
          <a:prstGeom prst="rect">
            <a:avLst/>
          </a:prstGeom>
          <a:noFill/>
        </p:spPr>
        <p:txBody>
          <a:bodyPr wrap="square">
            <a:spAutoFit/>
          </a:bodyPr>
          <a:lstStyle/>
          <a:p>
            <a:pPr algn="ctr"/>
            <a:r>
              <a:rPr lang="en-IN" sz="2400" dirty="0"/>
              <a:t>Figure 8</a:t>
            </a:r>
          </a:p>
        </p:txBody>
      </p:sp>
    </p:spTree>
    <p:extLst>
      <p:ext uri="{BB962C8B-B14F-4D97-AF65-F5344CB8AC3E}">
        <p14:creationId xmlns:p14="http://schemas.microsoft.com/office/powerpoint/2010/main" val="5391474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An Example of Simpson's </a:t>
            </a:r>
            <a:br>
              <a:rPr lang="en-US" dirty="0"/>
            </a:br>
            <a:r>
              <a:rPr dirty="0"/>
              <a:t>Paradox</a:t>
            </a:r>
            <a:r>
              <a:rPr lang="en-US" dirty="0"/>
              <a:t>—Slide 10</a:t>
            </a:r>
            <a:endParaRPr dirty="0"/>
          </a:p>
        </p:txBody>
      </p:sp>
      <p:pic>
        <p:nvPicPr>
          <p:cNvPr id="5" name="Content Placeholder 4" descr="A box and whisker plot titled “22 to 50 Years Old” is shown. The vertical axis of the graph is labeled “Expenditures”, ranging from 0 to 80000, in increments of 10000. &#10;There are seven box plots plotted in the graph. &#10;The first plot is plotted on 29000, it represents a line with a cross symbol, marked at the center of the line. &#10;The second plot ranges between 26000 and 54000 with a minimum value at 26000, lower quartile at 34000, median at 40000, upper quartile at 45000, and maximum value at 54000. A cross symbol is marked on the median line.&#10;The third box plot ranges between 29000 and 51000 with a minimum value at 29000, lower quartile at 38000, median at 41000, upper quartile at 45000, and maximum value at 51000. A cross symbol is marked next to the median line.&#10;The fourth box plot ranges between 28000 and 51000 with a minimum value at 28000, lower quartile at 38000, median at 40000, upper quartile at 46000, and maximum value at 51000. A cross symbol is marked above the median line.&#10;The fifth plot is plotted on 38000, it represents a line with a cross symbol, marked at the median line. &#10;The sixth box plot ranges between 38000 and 40000 with a lower quartile at 38000, median at 3500, upper quartile at 40000. A cross symbol is marked on the median line.&#10;The seventh box plot ranges between 26000 and 54000 with a minimum value at 26000, lower quartile at 37000, median at 41000, upper quartile at 43000, maximum value at 54000, and the right outliers at 59000. A cross symbol is marked on the median line.">
            <a:extLst>
              <a:ext uri="{FF2B5EF4-FFF2-40B4-BE49-F238E27FC236}">
                <a16:creationId xmlns:a16="http://schemas.microsoft.com/office/drawing/2014/main" id="{D1B1EA2C-1B32-40E6-AA94-B5C532340071}"/>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90750" y="1269206"/>
            <a:ext cx="4762500" cy="4476750"/>
          </a:xfrm>
        </p:spPr>
      </p:pic>
      <p:sp>
        <p:nvSpPr>
          <p:cNvPr id="3" name="TextBox 2">
            <a:extLst>
              <a:ext uri="{FF2B5EF4-FFF2-40B4-BE49-F238E27FC236}">
                <a16:creationId xmlns:a16="http://schemas.microsoft.com/office/drawing/2014/main" id="{A7D04F52-184F-A2BB-2295-62DF25B2B86B}"/>
              </a:ext>
            </a:extLst>
          </p:cNvPr>
          <p:cNvSpPr txBox="1"/>
          <p:nvPr/>
        </p:nvSpPr>
        <p:spPr>
          <a:xfrm>
            <a:off x="4114800" y="5524210"/>
            <a:ext cx="1600200" cy="461665"/>
          </a:xfrm>
          <a:prstGeom prst="rect">
            <a:avLst/>
          </a:prstGeom>
          <a:noFill/>
        </p:spPr>
        <p:txBody>
          <a:bodyPr wrap="square">
            <a:spAutoFit/>
          </a:bodyPr>
          <a:lstStyle/>
          <a:p>
            <a:pPr algn="ctr"/>
            <a:r>
              <a:rPr lang="en-IN" sz="2400" dirty="0"/>
              <a:t>Figure 9</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An Example of Simpson's </a:t>
            </a:r>
            <a:br>
              <a:rPr lang="en-US" dirty="0"/>
            </a:br>
            <a:r>
              <a:rPr dirty="0"/>
              <a:t>Paradox</a:t>
            </a:r>
            <a:r>
              <a:rPr lang="en-US" dirty="0"/>
              <a:t>—Slide 11</a:t>
            </a:r>
            <a:endParaRPr dirty="0"/>
          </a:p>
        </p:txBody>
      </p:sp>
      <p:pic>
        <p:nvPicPr>
          <p:cNvPr id="5" name="Content Placeholder 4" descr="A box and whisker plot titled “51 plus Years Old” is shown. The vertical axis of the graph is labeled “Expenditures” ranging from 0 to 80000, in increments of 10000. &#10;There are seven box plots plotted in the graph. &#10;The first plot ranges between 56000 and 58000 with a lower quartile at 56000, median at 57000, and an upper quartile at 58000. A cross symbol is marked on the median line.&#10;The second plot ranges between 42000 and 60000 with a minimum value at 42000, lower quartile at 51000, median at 55000, upper quartile at 57000, maximum value at 60000 and the right outliers at 76000. A cross symbol is marked on the median line.&#10;The third box plot ranges between 47000 and 60500 with a minimum value at 47000, lower quartile at 49000, median at 55000, upper quartile at 58000, and maximum value at 60500. A cross symbol is marked next to the median line.&#10;The fourth box plot ranges between 47000 and 66000 with a minimum value at 47000, lower quartile at 51000, median at 55000, upper quartile at 60000, and maximum value at 66000. A cross symbol is marked above the median line.&#10;The fifth plot is plotted on 50000, it represents a line with a cross symbol, marked at the median line. &#10;The sixth box plot ranges between 33000 and 69000 with a minimum value at 33000, lower quartile at 49000, median at 53000, upper quartile at 57000, and maximum value at 69000. A cross symbol is marked on the median line.&#10;">
            <a:extLst>
              <a:ext uri="{FF2B5EF4-FFF2-40B4-BE49-F238E27FC236}">
                <a16:creationId xmlns:a16="http://schemas.microsoft.com/office/drawing/2014/main" id="{BB979DAD-C561-4572-AAFE-91FD5195A192}"/>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90750" y="1269206"/>
            <a:ext cx="4762500" cy="4476750"/>
          </a:xfrm>
        </p:spPr>
      </p:pic>
      <p:sp>
        <p:nvSpPr>
          <p:cNvPr id="3" name="TextBox 2">
            <a:extLst>
              <a:ext uri="{FF2B5EF4-FFF2-40B4-BE49-F238E27FC236}">
                <a16:creationId xmlns:a16="http://schemas.microsoft.com/office/drawing/2014/main" id="{07B81FF6-B1BF-D22A-1EB5-9EB3C27A3C66}"/>
              </a:ext>
            </a:extLst>
          </p:cNvPr>
          <p:cNvSpPr txBox="1"/>
          <p:nvPr/>
        </p:nvSpPr>
        <p:spPr>
          <a:xfrm>
            <a:off x="4114800" y="5515123"/>
            <a:ext cx="1600200" cy="461665"/>
          </a:xfrm>
          <a:prstGeom prst="rect">
            <a:avLst/>
          </a:prstGeom>
          <a:noFill/>
        </p:spPr>
        <p:txBody>
          <a:bodyPr wrap="square">
            <a:spAutoFit/>
          </a:bodyPr>
          <a:lstStyle/>
          <a:p>
            <a:pPr algn="ctr"/>
            <a:r>
              <a:rPr lang="en-IN" sz="2400" dirty="0"/>
              <a:t>Figure 10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An Example of Simpson's </a:t>
            </a:r>
            <a:br>
              <a:rPr lang="en-US" dirty="0"/>
            </a:br>
            <a:r>
              <a:rPr dirty="0"/>
              <a:t>Paradox</a:t>
            </a:r>
            <a:r>
              <a:rPr lang="en-US" dirty="0"/>
              <a:t>—Slide 12</a:t>
            </a:r>
            <a:endParaRPr dirty="0"/>
          </a:p>
        </p:txBody>
      </p:sp>
      <p:sp>
        <p:nvSpPr>
          <p:cNvPr id="3" name="Text Placeholder 2"/>
          <p:cNvSpPr>
            <a:spLocks noGrp="1"/>
          </p:cNvSpPr>
          <p:nvPr>
            <p:ph type="body" sz="quarter" idx="10"/>
          </p:nvPr>
        </p:nvSpPr>
        <p:spPr/>
        <p:txBody>
          <a:bodyPr>
            <a:normAutofit/>
          </a:bodyPr>
          <a:lstStyle/>
          <a:p>
            <a:r>
              <a:rPr sz="2800" dirty="0"/>
              <a:t>To the surprise of many involved, the box plots were roughly the same for each ethnic group once age was considered. There was no evidence of discrimination once the confounding variable "age" was accounted for.</a:t>
            </a:r>
            <a:endParaRPr lang="en-US" dirty="0"/>
          </a:p>
          <a:p>
            <a:endParaRPr sz="2800" dirty="0"/>
          </a:p>
          <a:p>
            <a:r>
              <a:rPr sz="2800" dirty="0"/>
              <a:t>This is a classic example of Simpson's paradox, which states that the perceived association between two variables (ethnicity and expenditures per person in this case) can be drastically affected by a third variable.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64703-FD12-4966-A7CA-7A4431365D72}"/>
              </a:ext>
            </a:extLst>
          </p:cNvPr>
          <p:cNvSpPr>
            <a:spLocks noGrp="1"/>
          </p:cNvSpPr>
          <p:nvPr>
            <p:ph type="title"/>
          </p:nvPr>
        </p:nvSpPr>
        <p:spPr/>
        <p:txBody>
          <a:bodyPr/>
          <a:lstStyle/>
          <a:p>
            <a:r>
              <a:rPr lang="en-US" dirty="0"/>
              <a:t>Example 1: An Example of Simpson’s </a:t>
            </a:r>
            <a:br>
              <a:rPr lang="en-US" dirty="0"/>
            </a:br>
            <a:r>
              <a:rPr lang="en-US" dirty="0"/>
              <a:t>Paradox—Slide 13</a:t>
            </a:r>
            <a:endParaRPr lang="en-IN" dirty="0"/>
          </a:p>
        </p:txBody>
      </p:sp>
      <p:sp>
        <p:nvSpPr>
          <p:cNvPr id="3" name="Text Placeholder 2">
            <a:extLst>
              <a:ext uri="{FF2B5EF4-FFF2-40B4-BE49-F238E27FC236}">
                <a16:creationId xmlns:a16="http://schemas.microsoft.com/office/drawing/2014/main" id="{909B6AB1-5BB1-4BB7-9A60-0928A8970E6B}"/>
              </a:ext>
            </a:extLst>
          </p:cNvPr>
          <p:cNvSpPr>
            <a:spLocks noGrp="1"/>
          </p:cNvSpPr>
          <p:nvPr>
            <p:ph type="body" sz="quarter" idx="10"/>
          </p:nvPr>
        </p:nvSpPr>
        <p:spPr/>
        <p:txBody>
          <a:bodyPr/>
          <a:lstStyle/>
          <a:p>
            <a:r>
              <a:rPr lang="en-US" sz="2800" dirty="0"/>
              <a:t>When the data are partitioned by the third variable (age in our case) the "alleged" relationship may not exist or be just the opposite. </a:t>
            </a:r>
          </a:p>
          <a:p>
            <a:endParaRPr lang="en-US" dirty="0"/>
          </a:p>
          <a:p>
            <a:r>
              <a:rPr lang="en-US" sz="2800" dirty="0"/>
              <a:t>When analyzing data, it is good to keep in mind Oscar Wilde’s cautionary quote, "the truth is rarely pure, and never simple". We must always be very cautious when attributing causation.</a:t>
            </a:r>
            <a:endParaRPr lang="en-IN" dirty="0"/>
          </a:p>
        </p:txBody>
      </p:sp>
    </p:spTree>
    <p:extLst>
      <p:ext uri="{BB962C8B-B14F-4D97-AF65-F5344CB8AC3E}">
        <p14:creationId xmlns:p14="http://schemas.microsoft.com/office/powerpoint/2010/main" val="831136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Data </a:t>
            </a:r>
            <a:r>
              <a:rPr lang="en-US" dirty="0" err="1"/>
              <a:t>Subsetting</a:t>
            </a:r>
            <a:r>
              <a:rPr lang="en-US" dirty="0"/>
              <a:t>—Slide 2</a:t>
            </a:r>
            <a:endParaRPr dirty="0"/>
          </a:p>
        </p:txBody>
      </p:sp>
      <p:pic>
        <p:nvPicPr>
          <p:cNvPr id="5" name="Picture 4" descr="A graph depicts a histogram plot titled, Average Tuition and Fees at 2- and 4- Year US Colleges and Universities. The horizontal axis represents Tuition &amp; Fees in $ ranging from 0 to 17,500, in increments of 1250. The vertical axis represents Number of Institutions ranging from 0 to 30, in increments of 5. The values plotted are as follows (1250 to 2500 at 2.5), (2500 to 3750 at 7.5), (3750 to 5000 at 25), (5000 to 6250 at 10), (6250 to 7500 at 7.5), (7500 to 8750 at 8.5), , (8750 to 10,000 at 12.5), (10,000 to 11,250 at 7.5), (11,250 to 12,500 at 2.5), (12,500 to 13,750 at 7.5), (13,750 to 15,000 at 2.5), (15,000 to 16,250 at 2), and (16,250 to 17,500 at 1).">
            <a:extLst>
              <a:ext uri="{FF2B5EF4-FFF2-40B4-BE49-F238E27FC236}">
                <a16:creationId xmlns:a16="http://schemas.microsoft.com/office/drawing/2014/main" id="{B0F9B29F-2292-4F51-851D-E4DDFC0ABF6D}"/>
              </a:ext>
            </a:extLst>
          </p:cNvPr>
          <p:cNvPicPr>
            <a:picLocks noChangeAspect="1"/>
          </p:cNvPicPr>
          <p:nvPr/>
        </p:nvPicPr>
        <p:blipFill>
          <a:blip r:embed="rId2"/>
          <a:srcRect b="6563"/>
          <a:stretch>
            <a:fillRect/>
          </a:stretch>
        </p:blipFill>
        <p:spPr>
          <a:xfrm>
            <a:off x="1295400" y="1148497"/>
            <a:ext cx="5638800" cy="4261703"/>
          </a:xfrm>
          <a:prstGeom prst="rect">
            <a:avLst/>
          </a:prstGeom>
        </p:spPr>
      </p:pic>
      <p:sp>
        <p:nvSpPr>
          <p:cNvPr id="3" name="TextBox 2">
            <a:extLst>
              <a:ext uri="{FF2B5EF4-FFF2-40B4-BE49-F238E27FC236}">
                <a16:creationId xmlns:a16="http://schemas.microsoft.com/office/drawing/2014/main" id="{587F8EFC-AD9F-6B60-0564-F80F876BEFAC}"/>
              </a:ext>
            </a:extLst>
          </p:cNvPr>
          <p:cNvSpPr txBox="1"/>
          <p:nvPr/>
        </p:nvSpPr>
        <p:spPr>
          <a:xfrm>
            <a:off x="3581400" y="5472260"/>
            <a:ext cx="1600200" cy="461665"/>
          </a:xfrm>
          <a:prstGeom prst="rect">
            <a:avLst/>
          </a:prstGeom>
          <a:noFill/>
        </p:spPr>
        <p:txBody>
          <a:bodyPr wrap="square">
            <a:spAutoFit/>
          </a:bodyPr>
          <a:lstStyle/>
          <a:p>
            <a:pPr algn="ctr"/>
            <a:r>
              <a:rPr lang="en-IN" sz="2400" dirty="0"/>
              <a:t>Figure 1</a:t>
            </a:r>
          </a:p>
        </p:txBody>
      </p:sp>
    </p:spTree>
    <p:extLst>
      <p:ext uri="{BB962C8B-B14F-4D97-AF65-F5344CB8AC3E}">
        <p14:creationId xmlns:p14="http://schemas.microsoft.com/office/powerpoint/2010/main" val="3974590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Data </a:t>
            </a:r>
            <a:r>
              <a:rPr lang="en-US" dirty="0" err="1"/>
              <a:t>Subsetting</a:t>
            </a:r>
            <a:r>
              <a:rPr lang="en-US" dirty="0"/>
              <a:t>—Slide 3</a:t>
            </a:r>
            <a:endParaRPr dirty="0"/>
          </a:p>
        </p:txBody>
      </p:sp>
      <p:sp>
        <p:nvSpPr>
          <p:cNvPr id="3" name="Text Placeholder 2"/>
          <p:cNvSpPr>
            <a:spLocks noGrp="1"/>
          </p:cNvSpPr>
          <p:nvPr>
            <p:ph type="body" sz="quarter" idx="10"/>
          </p:nvPr>
        </p:nvSpPr>
        <p:spPr/>
        <p:txBody>
          <a:bodyPr>
            <a:normAutofit/>
          </a:bodyPr>
          <a:lstStyle/>
          <a:p>
            <a:pPr algn="just"/>
            <a:r>
              <a:rPr lang="en-US" sz="2600" dirty="0"/>
              <a:t>There are several measurements that can be used to describe the location or central value of the tuition and fees data. The mode is not considered because the data are quantitative and because there are many observations. Moreover, the mode is not a very informative measure of central tendency. </a:t>
            </a:r>
          </a:p>
          <a:p>
            <a:pPr algn="just"/>
            <a:r>
              <a:rPr lang="en-US" sz="2600" dirty="0"/>
              <a:t>Since the median of the data ($7,098) is a bit smaller than the mean ($7,498) and smaller than the trimmed mean ($7,206), the choice will make a difference. </a:t>
            </a:r>
          </a:p>
          <a:p>
            <a:pPr algn="just"/>
            <a:r>
              <a:rPr lang="en-US" sz="2600" dirty="0"/>
              <a:t>Which one of the three candidate measurements should be considered as the central value of the data? </a:t>
            </a:r>
            <a:endParaRPr sz="2600" dirty="0"/>
          </a:p>
        </p:txBody>
      </p:sp>
    </p:spTree>
    <p:extLst>
      <p:ext uri="{BB962C8B-B14F-4D97-AF65-F5344CB8AC3E}">
        <p14:creationId xmlns:p14="http://schemas.microsoft.com/office/powerpoint/2010/main" val="225958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Data </a:t>
            </a:r>
            <a:r>
              <a:rPr lang="en-US" dirty="0" err="1"/>
              <a:t>Subsetting</a:t>
            </a:r>
            <a:r>
              <a:rPr lang="en-US" dirty="0"/>
              <a:t>—Slide 4</a:t>
            </a:r>
            <a:endParaRPr dirty="0"/>
          </a:p>
        </p:txBody>
      </p:sp>
      <p:sp>
        <p:nvSpPr>
          <p:cNvPr id="3" name="Text Placeholder 2"/>
          <p:cNvSpPr>
            <a:spLocks noGrp="1"/>
          </p:cNvSpPr>
          <p:nvPr>
            <p:ph type="body" sz="quarter" idx="10"/>
          </p:nvPr>
        </p:nvSpPr>
        <p:spPr/>
        <p:txBody>
          <a:bodyPr>
            <a:normAutofit/>
          </a:bodyPr>
          <a:lstStyle/>
          <a:p>
            <a:pPr algn="just"/>
            <a:r>
              <a:rPr lang="en-US" sz="2600" dirty="0"/>
              <a:t>The choice is not easy. You are justified in selecting any of the three statistical measures (median, mean, or trimmed mean). Reporting two measures (the mean and median) would not be a bad idea. </a:t>
            </a:r>
          </a:p>
          <a:p>
            <a:pPr algn="just"/>
            <a:endParaRPr lang="en-US" sz="2600" dirty="0"/>
          </a:p>
          <a:p>
            <a:pPr algn="just"/>
            <a:r>
              <a:rPr lang="en-US" sz="2600" dirty="0"/>
              <a:t>If only one measure is reported, identify the measure as the mean or the median rather than the average. The term “average” is a bit too ambiguous in current usage.  </a:t>
            </a:r>
          </a:p>
        </p:txBody>
      </p:sp>
    </p:spTree>
    <p:extLst>
      <p:ext uri="{BB962C8B-B14F-4D97-AF65-F5344CB8AC3E}">
        <p14:creationId xmlns:p14="http://schemas.microsoft.com/office/powerpoint/2010/main" val="870896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Describing Dispersion of the Tuition Data—Slide 1 </a:t>
            </a:r>
            <a:endParaRPr sz="3100" dirty="0"/>
          </a:p>
        </p:txBody>
      </p:sp>
      <p:sp>
        <p:nvSpPr>
          <p:cNvPr id="3" name="Text Placeholder 2"/>
          <p:cNvSpPr>
            <a:spLocks noGrp="1"/>
          </p:cNvSpPr>
          <p:nvPr>
            <p:ph type="body" sz="quarter" idx="10"/>
          </p:nvPr>
        </p:nvSpPr>
        <p:spPr/>
        <p:txBody>
          <a:bodyPr>
            <a:normAutofit/>
          </a:bodyPr>
          <a:lstStyle/>
          <a:p>
            <a:pPr algn="just"/>
            <a:r>
              <a:rPr lang="en-US" sz="2600" dirty="0"/>
              <a:t>Several measurements which assess variation have been discussed, including variance, standard deviation, mean absolute deviation, and percentiles. Since the variance and standard deviation are different forms of the same measurement, usually only the standard deviation is reported. </a:t>
            </a:r>
          </a:p>
          <a:p>
            <a:pPr algn="just"/>
            <a:endParaRPr lang="en-US" sz="2600" dirty="0"/>
          </a:p>
          <a:p>
            <a:pPr algn="just"/>
            <a:r>
              <a:rPr lang="en-US" sz="2600" dirty="0"/>
              <a:t>For the tuition data, a reasonable description of dispersion for the 101 values would be given by the following statistics.   </a:t>
            </a:r>
          </a:p>
        </p:txBody>
      </p:sp>
    </p:spTree>
    <p:extLst>
      <p:ext uri="{BB962C8B-B14F-4D97-AF65-F5344CB8AC3E}">
        <p14:creationId xmlns:p14="http://schemas.microsoft.com/office/powerpoint/2010/main" val="1993839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Describing Dispersion of the Tuition Data—Slide 2</a:t>
            </a:r>
            <a:endParaRPr sz="3100" dirty="0"/>
          </a:p>
        </p:txBody>
      </p:sp>
      <p:sp>
        <p:nvSpPr>
          <p:cNvPr id="6" name="TextBox 5">
            <a:extLst>
              <a:ext uri="{FF2B5EF4-FFF2-40B4-BE49-F238E27FC236}">
                <a16:creationId xmlns:a16="http://schemas.microsoft.com/office/drawing/2014/main" id="{8F30BDE0-17BE-1D82-D919-23D552B21B02}"/>
              </a:ext>
            </a:extLst>
          </p:cNvPr>
          <p:cNvSpPr txBox="1"/>
          <p:nvPr/>
        </p:nvSpPr>
        <p:spPr>
          <a:xfrm>
            <a:off x="609600" y="1524000"/>
            <a:ext cx="4495800" cy="369332"/>
          </a:xfrm>
          <a:prstGeom prst="rect">
            <a:avLst/>
          </a:prstGeom>
          <a:noFill/>
        </p:spPr>
        <p:txBody>
          <a:bodyPr wrap="square">
            <a:spAutoFit/>
          </a:bodyPr>
          <a:lstStyle/>
          <a:p>
            <a:pPr algn="ctr">
              <a:defRPr sz="1800" b="1"/>
            </a:pPr>
            <a:r>
              <a:rPr lang="en-IN" dirty="0"/>
              <a:t>Table 1 – Tuition Data</a:t>
            </a:r>
          </a:p>
        </p:txBody>
      </p:sp>
      <p:graphicFrame>
        <p:nvGraphicFramePr>
          <p:cNvPr id="3" name="Table Placeholder 2" descr="The table shows three measures of location and their corresponding values:&#10;Mean is $7498,&#10;Median is $7098,&#10;10 percent Trimmed Mean is $7206.">
            <a:extLst>
              <a:ext uri="{FF2B5EF4-FFF2-40B4-BE49-F238E27FC236}">
                <a16:creationId xmlns:a16="http://schemas.microsoft.com/office/drawing/2014/main" id="{C4E5EC08-4A85-9385-2D0D-2C9E5D04988F}"/>
              </a:ext>
            </a:extLst>
          </p:cNvPr>
          <p:cNvGraphicFramePr>
            <a:graphicFrameLocks/>
          </p:cNvGraphicFramePr>
          <p:nvPr>
            <p:extLst>
              <p:ext uri="{D42A27DB-BD31-4B8C-83A1-F6EECF244321}">
                <p14:modId xmlns:p14="http://schemas.microsoft.com/office/powerpoint/2010/main" val="761037747"/>
              </p:ext>
            </p:extLst>
          </p:nvPr>
        </p:nvGraphicFramePr>
        <p:xfrm>
          <a:off x="609600" y="1945640"/>
          <a:ext cx="4495800" cy="1483360"/>
        </p:xfrm>
        <a:graphic>
          <a:graphicData uri="http://schemas.openxmlformats.org/drawingml/2006/table">
            <a:tbl>
              <a:tblPr firstRow="1" bandRow="1">
                <a:tableStyleId>{5940675A-B579-460E-94D1-54222C63F5DA}</a:tableStyleId>
              </a:tblPr>
              <a:tblGrid>
                <a:gridCol w="2185459">
                  <a:extLst>
                    <a:ext uri="{9D8B030D-6E8A-4147-A177-3AD203B41FA5}">
                      <a16:colId xmlns:a16="http://schemas.microsoft.com/office/drawing/2014/main" val="20000"/>
                    </a:ext>
                  </a:extLst>
                </a:gridCol>
                <a:gridCol w="2310341">
                  <a:extLst>
                    <a:ext uri="{9D8B030D-6E8A-4147-A177-3AD203B41FA5}">
                      <a16:colId xmlns:a16="http://schemas.microsoft.com/office/drawing/2014/main" val="20001"/>
                    </a:ext>
                  </a:extLst>
                </a:gridCol>
              </a:tblGrid>
              <a:tr h="370840">
                <a:tc>
                  <a:txBody>
                    <a:bodyPr/>
                    <a:lstStyle/>
                    <a:p>
                      <a:pPr algn="ctr">
                        <a:defRPr sz="1800" b="1"/>
                      </a:pPr>
                      <a:r>
                        <a:rPr lang="en-US" dirty="0"/>
                        <a:t>Measure of Location</a:t>
                      </a:r>
                      <a:endParaRPr dirty="0"/>
                    </a:p>
                  </a:txBody>
                  <a:tcPr/>
                </a:tc>
                <a:tc>
                  <a:txBody>
                    <a:bodyPr/>
                    <a:lstStyle/>
                    <a:p>
                      <a:pPr algn="ctr">
                        <a:defRPr sz="1800" b="1"/>
                      </a:pPr>
                      <a:r>
                        <a:rPr lang="en-US" dirty="0"/>
                        <a:t>Value</a:t>
                      </a:r>
                      <a:endParaRPr dirty="0"/>
                    </a:p>
                  </a:txBody>
                  <a:tcPr/>
                </a:tc>
                <a:extLst>
                  <a:ext uri="{0D108BD9-81ED-4DB2-BD59-A6C34878D82A}">
                    <a16:rowId xmlns:a16="http://schemas.microsoft.com/office/drawing/2014/main" val="10001"/>
                  </a:ext>
                </a:extLst>
              </a:tr>
              <a:tr h="370840">
                <a:tc>
                  <a:txBody>
                    <a:bodyPr/>
                    <a:lstStyle/>
                    <a:p>
                      <a:pPr algn="ctr">
                        <a:defRPr sz="1800" b="1"/>
                      </a:pPr>
                      <a:r>
                        <a:rPr lang="en-US" b="0" dirty="0"/>
                        <a:t>Mean</a:t>
                      </a:r>
                      <a:endParaRPr b="0" dirty="0"/>
                    </a:p>
                  </a:txBody>
                  <a:tcPr/>
                </a:tc>
                <a:tc>
                  <a:txBody>
                    <a:bodyPr/>
                    <a:lstStyle/>
                    <a:p>
                      <a:pPr algn="ctr"/>
                      <a:r>
                        <a:rPr lang="en-US" sz="1800" dirty="0"/>
                        <a:t>$7498</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defRPr sz="1800" b="1"/>
                      </a:pPr>
                      <a:r>
                        <a:rPr lang="en-US" b="0" dirty="0"/>
                        <a:t>Median</a:t>
                      </a:r>
                      <a:endParaRPr b="0" dirty="0"/>
                    </a:p>
                  </a:txBody>
                  <a:tcPr/>
                </a:tc>
                <a:tc>
                  <a:txBody>
                    <a:bodyPr/>
                    <a:lstStyle/>
                    <a:p>
                      <a:pPr algn="ctr"/>
                      <a:r>
                        <a:rPr lang="en-US" sz="1800" dirty="0"/>
                        <a:t>$7098</a:t>
                      </a:r>
                      <a:endParaRPr sz="1800" dirty="0">
                        <a:latin typeface="Cambria Math"/>
                      </a:endParaRPr>
                    </a:p>
                  </a:txBody>
                  <a:tcPr/>
                </a:tc>
                <a:extLst>
                  <a:ext uri="{0D108BD9-81ED-4DB2-BD59-A6C34878D82A}">
                    <a16:rowId xmlns:a16="http://schemas.microsoft.com/office/drawing/2014/main" val="10003"/>
                  </a:ext>
                </a:extLst>
              </a:tr>
              <a:tr h="370840">
                <a:tc>
                  <a:txBody>
                    <a:bodyPr/>
                    <a:lstStyle/>
                    <a:p>
                      <a:pPr algn="ctr">
                        <a:defRPr sz="1800" b="1"/>
                      </a:pPr>
                      <a:r>
                        <a:rPr lang="en-US" b="0" dirty="0"/>
                        <a:t>10% Trimmed Mean</a:t>
                      </a:r>
                      <a:endParaRPr b="0" dirty="0"/>
                    </a:p>
                  </a:txBody>
                  <a:tcPr/>
                </a:tc>
                <a:tc>
                  <a:txBody>
                    <a:bodyPr/>
                    <a:lstStyle/>
                    <a:p>
                      <a:pPr algn="ctr"/>
                      <a:r>
                        <a:rPr lang="en-US" sz="1800" dirty="0"/>
                        <a:t>$7206</a:t>
                      </a:r>
                      <a:endParaRPr sz="1800" dirty="0">
                        <a:latin typeface="Cambria Math"/>
                      </a:endParaRPr>
                    </a:p>
                  </a:txBody>
                  <a:tcPr/>
                </a:tc>
                <a:extLst>
                  <a:ext uri="{0D108BD9-81ED-4DB2-BD59-A6C34878D82A}">
                    <a16:rowId xmlns:a16="http://schemas.microsoft.com/office/drawing/2014/main" val="10004"/>
                  </a:ext>
                </a:extLst>
              </a:tr>
            </a:tbl>
          </a:graphicData>
        </a:graphic>
      </p:graphicFrame>
      <p:sp>
        <p:nvSpPr>
          <p:cNvPr id="4" name="Text Placeholder 2">
            <a:extLst>
              <a:ext uri="{FF2B5EF4-FFF2-40B4-BE49-F238E27FC236}">
                <a16:creationId xmlns:a16="http://schemas.microsoft.com/office/drawing/2014/main" id="{58FACE3F-F4E5-60CE-479C-CD5E7F41B4A5}"/>
              </a:ext>
            </a:extLst>
          </p:cNvPr>
          <p:cNvSpPr>
            <a:spLocks noGrp="1"/>
          </p:cNvSpPr>
          <p:nvPr>
            <p:ph type="body" sz="quarter" idx="10"/>
          </p:nvPr>
        </p:nvSpPr>
        <p:spPr>
          <a:xfrm>
            <a:off x="5276850" y="1828800"/>
            <a:ext cx="3409950" cy="2473960"/>
          </a:xfrm>
        </p:spPr>
        <p:txBody>
          <a:bodyPr>
            <a:normAutofit/>
          </a:bodyPr>
          <a:lstStyle/>
          <a:p>
            <a:r>
              <a:rPr lang="en-US" sz="2200" dirty="0"/>
              <a:t>Standard Deviation: $3,639,</a:t>
            </a:r>
          </a:p>
          <a:p>
            <a:r>
              <a:rPr lang="en-US" sz="2200" dirty="0"/>
              <a:t>Minimum: $1,428,</a:t>
            </a:r>
          </a:p>
          <a:p>
            <a:r>
              <a:rPr lang="en-US" sz="2200" dirty="0"/>
              <a:t>First Quartile (</a:t>
            </a:r>
            <a:r>
              <a:rPr lang="en-US" sz="2200" i="1" dirty="0"/>
              <a:t>Q</a:t>
            </a:r>
            <a:r>
              <a:rPr lang="en-US" sz="2200" dirty="0">
                <a:latin typeface="Calibri" panose="020F0502020204030204" pitchFamily="34" charset="0"/>
                <a:ea typeface="Calibri" panose="020F0502020204030204" pitchFamily="34" charset="0"/>
                <a:cs typeface="Calibri" panose="020F0502020204030204" pitchFamily="34" charset="0"/>
              </a:rPr>
              <a:t>₁</a:t>
            </a:r>
            <a:r>
              <a:rPr lang="en-US" sz="2200" dirty="0"/>
              <a:t>): $4,471,</a:t>
            </a:r>
          </a:p>
          <a:p>
            <a:r>
              <a:rPr lang="en-US" sz="2200" dirty="0"/>
              <a:t>Median (</a:t>
            </a:r>
            <a:r>
              <a:rPr lang="en-US" sz="2200" i="1" dirty="0"/>
              <a:t>Q</a:t>
            </a:r>
            <a:r>
              <a:rPr lang="en-US" sz="2200" dirty="0">
                <a:latin typeface="Calibri" panose="020F0502020204030204" pitchFamily="34" charset="0"/>
                <a:ea typeface="Calibri" panose="020F0502020204030204" pitchFamily="34" charset="0"/>
                <a:cs typeface="Calibri" panose="020F0502020204030204" pitchFamily="34" charset="0"/>
              </a:rPr>
              <a:t>₂</a:t>
            </a:r>
            <a:r>
              <a:rPr lang="en-US" sz="2200" dirty="0"/>
              <a:t>): $7,098,</a:t>
            </a:r>
          </a:p>
          <a:p>
            <a:r>
              <a:rPr lang="en-US" sz="2200" dirty="0"/>
              <a:t>Third Quartile (Q</a:t>
            </a:r>
            <a:r>
              <a:rPr lang="en-US" sz="2200" dirty="0">
                <a:latin typeface="Calibri" panose="020F0502020204030204" pitchFamily="34" charset="0"/>
                <a:ea typeface="Calibri" panose="020F0502020204030204" pitchFamily="34" charset="0"/>
                <a:cs typeface="Calibri" panose="020F0502020204030204" pitchFamily="34" charset="0"/>
              </a:rPr>
              <a:t>₃</a:t>
            </a:r>
            <a:r>
              <a:rPr lang="en-US" sz="2200" dirty="0"/>
              <a:t>): $9,984,</a:t>
            </a:r>
          </a:p>
          <a:p>
            <a:r>
              <a:rPr lang="en-US" sz="2200" dirty="0"/>
              <a:t>Maximum: $17,186</a:t>
            </a:r>
            <a:endParaRPr sz="2200" dirty="0"/>
          </a:p>
        </p:txBody>
      </p:sp>
    </p:spTree>
    <p:extLst>
      <p:ext uri="{BB962C8B-B14F-4D97-AF65-F5344CB8AC3E}">
        <p14:creationId xmlns:p14="http://schemas.microsoft.com/office/powerpoint/2010/main" val="131042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Describing Dispersion of the Tuition Data—Slide 3</a:t>
            </a:r>
            <a:endParaRPr sz="3100" dirty="0"/>
          </a:p>
        </p:txBody>
      </p:sp>
      <p:sp>
        <p:nvSpPr>
          <p:cNvPr id="5" name="TextBox 4">
            <a:extLst>
              <a:ext uri="{FF2B5EF4-FFF2-40B4-BE49-F238E27FC236}">
                <a16:creationId xmlns:a16="http://schemas.microsoft.com/office/drawing/2014/main" id="{944A6ED6-2656-1A9C-32FF-24C31920BCEA}"/>
              </a:ext>
            </a:extLst>
          </p:cNvPr>
          <p:cNvSpPr txBox="1"/>
          <p:nvPr/>
        </p:nvSpPr>
        <p:spPr>
          <a:xfrm>
            <a:off x="1857375" y="1371600"/>
            <a:ext cx="4495800" cy="369332"/>
          </a:xfrm>
          <a:prstGeom prst="rect">
            <a:avLst/>
          </a:prstGeom>
          <a:noFill/>
        </p:spPr>
        <p:txBody>
          <a:bodyPr wrap="square">
            <a:spAutoFit/>
          </a:bodyPr>
          <a:lstStyle/>
          <a:p>
            <a:pPr algn="ctr">
              <a:defRPr sz="1800" b="1"/>
            </a:pPr>
            <a:r>
              <a:rPr lang="en-IN" dirty="0"/>
              <a:t>Table 2 – Tuition Data Percentiles</a:t>
            </a:r>
          </a:p>
        </p:txBody>
      </p:sp>
      <p:graphicFrame>
        <p:nvGraphicFramePr>
          <p:cNvPr id="3" name="Table Placeholder 2" descr="The table lists percentiles and their corresponding values:&#10;100th percentile (Maximum): $17,186,&#10;90th percentile: $13,244,&#10;75th percentile (Q3): $9,984,&#10;50th percentile (Q2): $7,098,&#10;25th percentile (Q1): $4,471,&#10;10th percentile: $3,600,&#10;0 percentile (Minimum): $1,428">
            <a:extLst>
              <a:ext uri="{FF2B5EF4-FFF2-40B4-BE49-F238E27FC236}">
                <a16:creationId xmlns:a16="http://schemas.microsoft.com/office/drawing/2014/main" id="{D9C80F3C-9D7E-8282-492C-A30D0B3F2809}"/>
              </a:ext>
            </a:extLst>
          </p:cNvPr>
          <p:cNvGraphicFramePr>
            <a:graphicFrameLocks/>
          </p:cNvGraphicFramePr>
          <p:nvPr>
            <p:extLst>
              <p:ext uri="{D42A27DB-BD31-4B8C-83A1-F6EECF244321}">
                <p14:modId xmlns:p14="http://schemas.microsoft.com/office/powerpoint/2010/main" val="2172236744"/>
              </p:ext>
            </p:extLst>
          </p:nvPr>
        </p:nvGraphicFramePr>
        <p:xfrm>
          <a:off x="1828800" y="1828800"/>
          <a:ext cx="4495800" cy="2966720"/>
        </p:xfrm>
        <a:graphic>
          <a:graphicData uri="http://schemas.openxmlformats.org/drawingml/2006/table">
            <a:tbl>
              <a:tblPr firstRow="1" bandRow="1">
                <a:tableStyleId>{5940675A-B579-460E-94D1-54222C63F5DA}</a:tableStyleId>
              </a:tblPr>
              <a:tblGrid>
                <a:gridCol w="2185459">
                  <a:extLst>
                    <a:ext uri="{9D8B030D-6E8A-4147-A177-3AD203B41FA5}">
                      <a16:colId xmlns:a16="http://schemas.microsoft.com/office/drawing/2014/main" val="20000"/>
                    </a:ext>
                  </a:extLst>
                </a:gridCol>
                <a:gridCol w="2310341">
                  <a:extLst>
                    <a:ext uri="{9D8B030D-6E8A-4147-A177-3AD203B41FA5}">
                      <a16:colId xmlns:a16="http://schemas.microsoft.com/office/drawing/2014/main" val="20001"/>
                    </a:ext>
                  </a:extLst>
                </a:gridCol>
              </a:tblGrid>
              <a:tr h="370840">
                <a:tc>
                  <a:txBody>
                    <a:bodyPr/>
                    <a:lstStyle/>
                    <a:p>
                      <a:pPr algn="ctr">
                        <a:defRPr sz="1800" b="1"/>
                      </a:pPr>
                      <a:r>
                        <a:rPr lang="en-US" dirty="0"/>
                        <a:t>Percentile</a:t>
                      </a:r>
                      <a:endParaRPr dirty="0"/>
                    </a:p>
                  </a:txBody>
                  <a:tcPr/>
                </a:tc>
                <a:tc>
                  <a:txBody>
                    <a:bodyPr/>
                    <a:lstStyle/>
                    <a:p>
                      <a:pPr algn="ctr">
                        <a:defRPr sz="1800" b="1"/>
                      </a:pPr>
                      <a:r>
                        <a:rPr lang="en-US" dirty="0"/>
                        <a:t>Value</a:t>
                      </a:r>
                      <a:endParaRPr dirty="0"/>
                    </a:p>
                  </a:txBody>
                  <a:tcPr/>
                </a:tc>
                <a:extLst>
                  <a:ext uri="{0D108BD9-81ED-4DB2-BD59-A6C34878D82A}">
                    <a16:rowId xmlns:a16="http://schemas.microsoft.com/office/drawing/2014/main" val="10001"/>
                  </a:ext>
                </a:extLst>
              </a:tr>
              <a:tr h="370840">
                <a:tc>
                  <a:txBody>
                    <a:bodyPr/>
                    <a:lstStyle/>
                    <a:p>
                      <a:pPr algn="ctr">
                        <a:defRPr sz="1800" b="1"/>
                      </a:pPr>
                      <a:r>
                        <a:rPr lang="en-US" b="0" dirty="0"/>
                        <a:t>100</a:t>
                      </a:r>
                      <a:r>
                        <a:rPr lang="en-US" b="0" baseline="30000" dirty="0"/>
                        <a:t>th</a:t>
                      </a:r>
                      <a:r>
                        <a:rPr lang="en-US" b="0" dirty="0"/>
                        <a:t> (Max)</a:t>
                      </a:r>
                      <a:endParaRPr b="0" dirty="0"/>
                    </a:p>
                  </a:txBody>
                  <a:tcPr/>
                </a:tc>
                <a:tc>
                  <a:txBody>
                    <a:bodyPr/>
                    <a:lstStyle/>
                    <a:p>
                      <a:pPr algn="ctr"/>
                      <a:r>
                        <a:rPr lang="en-US" sz="1800" dirty="0"/>
                        <a:t>$17,186</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defRPr sz="1800" b="1"/>
                      </a:pPr>
                      <a:r>
                        <a:rPr lang="en-US" b="0" dirty="0"/>
                        <a:t>90</a:t>
                      </a:r>
                      <a:r>
                        <a:rPr lang="en-US" b="0" baseline="30000" dirty="0"/>
                        <a:t>th</a:t>
                      </a:r>
                      <a:endParaRPr b="0" dirty="0"/>
                    </a:p>
                  </a:txBody>
                  <a:tcPr/>
                </a:tc>
                <a:tc>
                  <a:txBody>
                    <a:bodyPr/>
                    <a:lstStyle/>
                    <a:p>
                      <a:pPr algn="ctr"/>
                      <a:r>
                        <a:rPr lang="en-US" sz="1800" dirty="0"/>
                        <a:t>$13,244</a:t>
                      </a:r>
                      <a:endParaRPr sz="1800" dirty="0">
                        <a:latin typeface="Cambria Math"/>
                      </a:endParaRPr>
                    </a:p>
                  </a:txBody>
                  <a:tcPr/>
                </a:tc>
                <a:extLst>
                  <a:ext uri="{0D108BD9-81ED-4DB2-BD59-A6C34878D82A}">
                    <a16:rowId xmlns:a16="http://schemas.microsoft.com/office/drawing/2014/main" val="10003"/>
                  </a:ext>
                </a:extLst>
              </a:tr>
              <a:tr h="370840">
                <a:tc>
                  <a:txBody>
                    <a:bodyPr/>
                    <a:lstStyle/>
                    <a:p>
                      <a:pPr algn="ctr">
                        <a:defRPr sz="1800" b="1"/>
                      </a:pPr>
                      <a:r>
                        <a:rPr lang="en-US" b="0" dirty="0"/>
                        <a:t>75</a:t>
                      </a:r>
                      <a:r>
                        <a:rPr lang="en-US" b="0" baseline="30000" dirty="0"/>
                        <a:t>th</a:t>
                      </a:r>
                      <a:r>
                        <a:rPr lang="en-US" b="0" dirty="0"/>
                        <a:t> (Q</a:t>
                      </a:r>
                      <a:r>
                        <a:rPr lang="en-US" b="0" baseline="-25000" dirty="0"/>
                        <a:t>3</a:t>
                      </a:r>
                      <a:r>
                        <a:rPr lang="en-US" b="0" dirty="0"/>
                        <a:t>)</a:t>
                      </a:r>
                      <a:endParaRPr b="0" dirty="0"/>
                    </a:p>
                  </a:txBody>
                  <a:tcPr/>
                </a:tc>
                <a:tc>
                  <a:txBody>
                    <a:bodyPr/>
                    <a:lstStyle/>
                    <a:p>
                      <a:pPr algn="ctr"/>
                      <a:r>
                        <a:rPr lang="en-US" sz="1800" dirty="0"/>
                        <a:t>$9,984</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defRPr sz="1800" b="1"/>
                      </a:pPr>
                      <a:r>
                        <a:rPr lang="en-US" b="0" dirty="0"/>
                        <a:t>50</a:t>
                      </a:r>
                      <a:r>
                        <a:rPr lang="en-US" b="0" baseline="30000" dirty="0"/>
                        <a:t>th</a:t>
                      </a:r>
                      <a:r>
                        <a:rPr lang="en-US" b="0" dirty="0"/>
                        <a:t> (Q</a:t>
                      </a:r>
                      <a:r>
                        <a:rPr lang="en-US" b="0" baseline="-25000" dirty="0"/>
                        <a:t>2</a:t>
                      </a:r>
                      <a:r>
                        <a:rPr lang="en-US" b="0" dirty="0"/>
                        <a:t>)</a:t>
                      </a:r>
                      <a:endParaRPr b="0" dirty="0"/>
                    </a:p>
                  </a:txBody>
                  <a:tcPr/>
                </a:tc>
                <a:tc>
                  <a:txBody>
                    <a:bodyPr/>
                    <a:lstStyle/>
                    <a:p>
                      <a:pPr algn="ctr"/>
                      <a:r>
                        <a:rPr lang="en-US" sz="1800" dirty="0">
                          <a:latin typeface="+mn-lt"/>
                          <a:ea typeface="Cambria Math" panose="02040503050406030204" pitchFamily="18" charset="0"/>
                        </a:rPr>
                        <a:t>$7,098</a:t>
                      </a:r>
                      <a:endParaRPr sz="1800" dirty="0">
                        <a:latin typeface="+mn-lt"/>
                        <a:ea typeface="Cambria Math" panose="02040503050406030204" pitchFamily="18" charset="0"/>
                      </a:endParaRPr>
                    </a:p>
                  </a:txBody>
                  <a:tcPr/>
                </a:tc>
                <a:extLst>
                  <a:ext uri="{0D108BD9-81ED-4DB2-BD59-A6C34878D82A}">
                    <a16:rowId xmlns:a16="http://schemas.microsoft.com/office/drawing/2014/main" val="1543227558"/>
                  </a:ext>
                </a:extLst>
              </a:tr>
              <a:tr h="370840">
                <a:tc>
                  <a:txBody>
                    <a:bodyPr/>
                    <a:lstStyle/>
                    <a:p>
                      <a:pPr algn="ctr">
                        <a:defRPr sz="1800" b="1"/>
                      </a:pPr>
                      <a:r>
                        <a:rPr lang="en-US" b="0" dirty="0"/>
                        <a:t>25</a:t>
                      </a:r>
                      <a:r>
                        <a:rPr lang="en-US" b="0" baseline="30000" dirty="0"/>
                        <a:t>th</a:t>
                      </a:r>
                      <a:r>
                        <a:rPr lang="en-US" b="0" dirty="0"/>
                        <a:t> (Q</a:t>
                      </a:r>
                      <a:r>
                        <a:rPr lang="en-US" b="0" baseline="-25000" dirty="0"/>
                        <a:t>1</a:t>
                      </a:r>
                      <a:r>
                        <a:rPr lang="en-US" b="0" dirty="0"/>
                        <a:t>)</a:t>
                      </a:r>
                      <a:endParaRPr b="0" dirty="0"/>
                    </a:p>
                  </a:txBody>
                  <a:tcPr/>
                </a:tc>
                <a:tc>
                  <a:txBody>
                    <a:bodyPr/>
                    <a:lstStyle/>
                    <a:p>
                      <a:pPr algn="ctr"/>
                      <a:r>
                        <a:rPr lang="en-US" sz="1800" dirty="0">
                          <a:latin typeface="+mn-lt"/>
                        </a:rPr>
                        <a:t>$4,471</a:t>
                      </a:r>
                      <a:endParaRPr sz="1800" dirty="0">
                        <a:latin typeface="+mn-lt"/>
                      </a:endParaRPr>
                    </a:p>
                  </a:txBody>
                  <a:tcPr/>
                </a:tc>
                <a:extLst>
                  <a:ext uri="{0D108BD9-81ED-4DB2-BD59-A6C34878D82A}">
                    <a16:rowId xmlns:a16="http://schemas.microsoft.com/office/drawing/2014/main" val="2043874013"/>
                  </a:ext>
                </a:extLst>
              </a:tr>
              <a:tr h="370840">
                <a:tc>
                  <a:txBody>
                    <a:bodyPr/>
                    <a:lstStyle/>
                    <a:p>
                      <a:pPr algn="ctr">
                        <a:defRPr sz="1800" b="1"/>
                      </a:pPr>
                      <a:r>
                        <a:rPr lang="en-US" b="0" dirty="0"/>
                        <a:t>10</a:t>
                      </a:r>
                      <a:r>
                        <a:rPr lang="en-US" b="0" baseline="30000" dirty="0"/>
                        <a:t>th</a:t>
                      </a:r>
                      <a:endParaRPr b="0" dirty="0"/>
                    </a:p>
                  </a:txBody>
                  <a:tcPr/>
                </a:tc>
                <a:tc>
                  <a:txBody>
                    <a:bodyPr/>
                    <a:lstStyle/>
                    <a:p>
                      <a:pPr algn="ctr"/>
                      <a:r>
                        <a:rPr lang="en-US" sz="1800" dirty="0">
                          <a:latin typeface="+mn-lt"/>
                        </a:rPr>
                        <a:t>$3,600</a:t>
                      </a:r>
                      <a:endParaRPr sz="1800" dirty="0">
                        <a:latin typeface="+mn-lt"/>
                      </a:endParaRPr>
                    </a:p>
                  </a:txBody>
                  <a:tcPr/>
                </a:tc>
                <a:extLst>
                  <a:ext uri="{0D108BD9-81ED-4DB2-BD59-A6C34878D82A}">
                    <a16:rowId xmlns:a16="http://schemas.microsoft.com/office/drawing/2014/main" val="2652317019"/>
                  </a:ext>
                </a:extLst>
              </a:tr>
              <a:tr h="370840">
                <a:tc>
                  <a:txBody>
                    <a:bodyPr/>
                    <a:lstStyle/>
                    <a:p>
                      <a:pPr algn="ctr">
                        <a:defRPr sz="1800" b="1"/>
                      </a:pPr>
                      <a:r>
                        <a:rPr lang="en-US" b="0" dirty="0"/>
                        <a:t>0 (Min)</a:t>
                      </a:r>
                      <a:endParaRPr b="0" dirty="0"/>
                    </a:p>
                  </a:txBody>
                  <a:tcPr/>
                </a:tc>
                <a:tc>
                  <a:txBody>
                    <a:bodyPr/>
                    <a:lstStyle/>
                    <a:p>
                      <a:pPr algn="ctr"/>
                      <a:r>
                        <a:rPr lang="en-US" sz="1800" dirty="0">
                          <a:latin typeface="+mn-lt"/>
                        </a:rPr>
                        <a:t>$1,428</a:t>
                      </a:r>
                      <a:endParaRPr sz="1800" dirty="0">
                        <a:latin typeface="+mn-lt"/>
                      </a:endParaRPr>
                    </a:p>
                  </a:txBody>
                  <a:tcPr/>
                </a:tc>
                <a:extLst>
                  <a:ext uri="{0D108BD9-81ED-4DB2-BD59-A6C34878D82A}">
                    <a16:rowId xmlns:a16="http://schemas.microsoft.com/office/drawing/2014/main" val="3667423166"/>
                  </a:ext>
                </a:extLst>
              </a:tr>
            </a:tbl>
          </a:graphicData>
        </a:graphic>
      </p:graphicFrame>
    </p:spTree>
    <p:extLst>
      <p:ext uri="{BB962C8B-B14F-4D97-AF65-F5344CB8AC3E}">
        <p14:creationId xmlns:p14="http://schemas.microsoft.com/office/powerpoint/2010/main" val="342733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Describing Dispersion of the Tuition Data—Slide 4</a:t>
            </a:r>
            <a:endParaRPr sz="3100" dirty="0"/>
          </a:p>
        </p:txBody>
      </p:sp>
      <p:sp>
        <p:nvSpPr>
          <p:cNvPr id="3" name="Text Placeholder 2"/>
          <p:cNvSpPr>
            <a:spLocks noGrp="1"/>
          </p:cNvSpPr>
          <p:nvPr>
            <p:ph type="body" sz="quarter" idx="10"/>
          </p:nvPr>
        </p:nvSpPr>
        <p:spPr/>
        <p:txBody>
          <a:bodyPr>
            <a:normAutofit/>
          </a:bodyPr>
          <a:lstStyle/>
          <a:p>
            <a:pPr algn="just"/>
            <a:r>
              <a:rPr lang="en-US" sz="2600" dirty="0"/>
              <a:t>The histogram in Figure 1 reveals that there appears to be a bundle of data between $0 and $5,000. What might be the reason for this? We could be looking at the difference between two-year and four-year institutions. This supposition could be checked rather easily if the data are divided (</a:t>
            </a:r>
            <a:r>
              <a:rPr lang="en-US" sz="2600" dirty="0" err="1"/>
              <a:t>subsetted</a:t>
            </a:r>
            <a:r>
              <a:rPr lang="en-US" sz="2600" dirty="0"/>
              <a:t>) into two-year and four-year schools. </a:t>
            </a:r>
          </a:p>
          <a:p>
            <a:pPr algn="just"/>
            <a:r>
              <a:rPr lang="en-US" sz="2600" dirty="0"/>
              <a:t>The structure of a batch of data is often exposed by using another variable to break the data into smaller groups. This is called </a:t>
            </a:r>
            <a:r>
              <a:rPr lang="en-US" sz="2600" dirty="0" err="1"/>
              <a:t>subsetting</a:t>
            </a:r>
            <a:r>
              <a:rPr lang="en-US" sz="2600" dirty="0"/>
              <a:t>. A natural structuring of the tuition data is a grouping of two-year and four-year institutions. </a:t>
            </a:r>
          </a:p>
        </p:txBody>
      </p:sp>
    </p:spTree>
    <p:extLst>
      <p:ext uri="{BB962C8B-B14F-4D97-AF65-F5344CB8AC3E}">
        <p14:creationId xmlns:p14="http://schemas.microsoft.com/office/powerpoint/2010/main" val="2875366734"/>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C108872-BECD-4AFF-9F72-CF410D24EAFE}"/>
</file>

<file path=customXml/itemProps2.xml><?xml version="1.0" encoding="utf-8"?>
<ds:datastoreItem xmlns:ds="http://schemas.openxmlformats.org/officeDocument/2006/customXml" ds:itemID="{95654F24-A933-4757-8371-AFE300208238}"/>
</file>

<file path=customXml/itemProps3.xml><?xml version="1.0" encoding="utf-8"?>
<ds:datastoreItem xmlns:ds="http://schemas.openxmlformats.org/officeDocument/2006/customXml" ds:itemID="{D078A295-A57C-49C0-A80D-299E3D7B7155}"/>
</file>

<file path=docProps/app.xml><?xml version="1.0" encoding="utf-8"?>
<Properties xmlns="http://schemas.openxmlformats.org/officeDocument/2006/extended-properties" xmlns:vt="http://schemas.openxmlformats.org/officeDocument/2006/docPropsVTypes">
  <TotalTime>1250</TotalTime>
  <Words>1291</Words>
  <Application>Microsoft Office PowerPoint</Application>
  <PresentationFormat>On-screen Show (4:3)</PresentationFormat>
  <Paragraphs>95</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Cambria Math</vt:lpstr>
      <vt:lpstr>Courier New</vt:lpstr>
      <vt:lpstr>Calibri</vt:lpstr>
      <vt:lpstr>Arial</vt:lpstr>
      <vt:lpstr>Office Theme</vt:lpstr>
      <vt:lpstr>Section 4.4</vt:lpstr>
      <vt:lpstr>Data Subsetting—Slide 1</vt:lpstr>
      <vt:lpstr>Data Subsetting—Slide 2</vt:lpstr>
      <vt:lpstr>Data Subsetting—Slide 3</vt:lpstr>
      <vt:lpstr>Data Subsetting—Slide 4</vt:lpstr>
      <vt:lpstr>Describing Dispersion of the Tuition Data—Slide 1 </vt:lpstr>
      <vt:lpstr>Describing Dispersion of the Tuition Data—Slide 2</vt:lpstr>
      <vt:lpstr>Describing Dispersion of the Tuition Data—Slide 3</vt:lpstr>
      <vt:lpstr>Describing Dispersion of the Tuition Data—Slide 4</vt:lpstr>
      <vt:lpstr>Definition: Subsetting—Slide 1</vt:lpstr>
      <vt:lpstr>Subsetting—Slide 2</vt:lpstr>
      <vt:lpstr>Subsetting—Slide 3</vt:lpstr>
      <vt:lpstr>Subsetting—Slide 4</vt:lpstr>
      <vt:lpstr>Example 1: An Example of Simpson's  Paradox—Slide 1</vt:lpstr>
      <vt:lpstr>Example 1: An Example of Simpson's  Paradox—Slide 2</vt:lpstr>
      <vt:lpstr>Example 1: An Example of Simpson's  Paradox—Slide 3</vt:lpstr>
      <vt:lpstr>Example 1: An Example of Simpson's  Paradox—Slide 4</vt:lpstr>
      <vt:lpstr>Example 1: An Example of Simpson’s  Paradox—Slide 5</vt:lpstr>
      <vt:lpstr>Example 1: An Example of Simpson’s  Paradox—Slide 6</vt:lpstr>
      <vt:lpstr>Example 1: An Example of Simpson’s  Paradox—Slide 7</vt:lpstr>
      <vt:lpstr>Example 1: An Example of Simpson’s  Paradox—Slide 8</vt:lpstr>
      <vt:lpstr>Example 1: An Example of Simpson’s  Paradox—Slide 9</vt:lpstr>
      <vt:lpstr>Example 1: An Example of Simpson's  Paradox—Slide 10</vt:lpstr>
      <vt:lpstr>Example 1: An Example of Simpson's  Paradox—Slide 11</vt:lpstr>
      <vt:lpstr>Example 1: An Example of Simpson's  Paradox—Slide 12</vt:lpstr>
      <vt:lpstr>Example 1: An Example of Simpson’s  Paradox—Slide 13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- 4.4 - Data Subsetting</dc:title>
  <dc:creator>Hawkes Learning</dc:creator>
  <cp:lastModifiedBy>Sangeetha Pallikala</cp:lastModifiedBy>
  <cp:revision>145</cp:revision>
  <dcterms:created xsi:type="dcterms:W3CDTF">2013-04-26T14:43:13Z</dcterms:created>
  <dcterms:modified xsi:type="dcterms:W3CDTF">2025-09-16T13:32:36Z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