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257" r:id="rId3"/>
    <p:sldId id="258" r:id="rId4"/>
    <p:sldId id="266" r:id="rId5"/>
    <p:sldId id="259" r:id="rId6"/>
    <p:sldId id="260" r:id="rId7"/>
    <p:sldId id="261" r:id="rId8"/>
    <p:sldId id="262" r:id="rId9"/>
    <p:sldId id="263" r:id="rId10"/>
    <p:sldId id="264" r:id="rId11"/>
    <p:sldId id="265" r:id="rId12"/>
    <p:sldId id="268" r:id="rId13"/>
  </p:sldIdLst>
  <p:sldSz cx="9144000" cy="6858000" type="screen4x3"/>
  <p:notesSz cx="6858000" cy="9144000"/>
  <p:embeddedFontLst>
    <p:embeddedFont>
      <p:font typeface="Cambria Math" panose="02040503050406030204" pitchFamily="18" charset="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4.5</a:t>
            </a:r>
          </a:p>
        </p:txBody>
      </p:sp>
      <p:sp>
        <p:nvSpPr>
          <p:cNvPr id="2" name="Text Placeholder 1"/>
          <p:cNvSpPr>
            <a:spLocks noGrp="1"/>
          </p:cNvSpPr>
          <p:nvPr>
            <p:ph type="body" sz="quarter" idx="10"/>
          </p:nvPr>
        </p:nvSpPr>
        <p:spPr/>
        <p:txBody>
          <a:bodyPr/>
          <a:lstStyle/>
          <a:p>
            <a:pPr algn="ctr"/>
            <a:r>
              <a:rPr dirty="0"/>
              <a:t>Analyzing Grouped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Mean and Variance of Grouped Data</a:t>
            </a:r>
            <a:r>
              <a:rPr lang="en-US" dirty="0"/>
              <a:t>—Slide 4</a:t>
            </a:r>
            <a:endParaRPr dirty="0"/>
          </a:p>
        </p:txBody>
      </p:sp>
      <p:sp>
        <p:nvSpPr>
          <p:cNvPr id="5" name="TextBox 4">
            <a:extLst>
              <a:ext uri="{FF2B5EF4-FFF2-40B4-BE49-F238E27FC236}">
                <a16:creationId xmlns:a16="http://schemas.microsoft.com/office/drawing/2014/main" id="{F63B472D-4AC4-7F6F-5DFD-728B59DE741B}"/>
              </a:ext>
            </a:extLst>
          </p:cNvPr>
          <p:cNvSpPr txBox="1"/>
          <p:nvPr/>
        </p:nvSpPr>
        <p:spPr>
          <a:xfrm>
            <a:off x="1295400" y="1078468"/>
            <a:ext cx="6400800" cy="369332"/>
          </a:xfrm>
          <a:prstGeom prst="rect">
            <a:avLst/>
          </a:prstGeom>
          <a:noFill/>
        </p:spPr>
        <p:txBody>
          <a:bodyPr wrap="square">
            <a:spAutoFit/>
          </a:bodyPr>
          <a:lstStyle/>
          <a:p>
            <a:pPr algn="ctr">
              <a:defRPr sz="1800" b="1"/>
            </a:pPr>
            <a:r>
              <a:rPr lang="en-US" dirty="0"/>
              <a:t>Table 2 – Midpoints and Other Required Calculations</a:t>
            </a:r>
          </a:p>
        </p:txBody>
      </p:sp>
      <mc:AlternateContent xmlns:mc="http://schemas.openxmlformats.org/markup-compatibility/2006">
        <mc:Choice xmlns:a14="http://schemas.microsoft.com/office/drawing/2010/main" Requires="a14">
          <p:graphicFrame>
            <p:nvGraphicFramePr>
              <p:cNvPr id="3" name="Table Placeholder 2" descr="The table contains 11 rows and 6 columns, shows the following values:&#10;Columns:&#10;Cash on Hand (Millions of Dollars) The interval of cash values,&#10;Midpoint M subscript i,&#10;Frequency f subscript i,&#10;f subscript i times M subscript i,&#10;M subscript i squared,&#10;f subscript i times M subscript i squared.&#10;Rows:&#10;0 to 10: midpoint 5, frequency 10, f subscript i times M subscript i is 50, M subscript i squared is 25, f sub i times M subscript i squared is 250,&#10;10 to 20: midpoint 15, frequency 7, product 105, squared 225, product squared 1575,&#10;20 to 30: midpoint 25, frequency 7, product 175, squared 625, product squared 4375,&#10;30 to 40: midpoint 35, frequency 7, product 245, squared 1225, product squared 8575,&#10;40 to 50: midpoint 45, frequency 1, product 45, squared 2025, product squared 2025,&#10;50 to 60: midpoint 55, frequency 4, product 220, squared 3025, product squared 12,100,&#10;60 to 70: midpoint 65, frequency 2, product 130, squared 4225, product squared 8450,&#10;70 to 80: midpoint 75, frequency 2, product 150, squared 5625, product squared 11,250,&#10;80 to 90: midpoint 85, frequency 2, product 170, squared 7225, product squared 14,450,&#10;90 to 100: midpoint 95, frequency 3, product 285, squared 9025, product squared 27,075.&#10;Totals frequency is 45, f subscript i times M subscript i is 1575, M subscript i squared is 33,250 and f subscript i times M subscript i squared is 90,125.&#10;"/>
              <p:cNvGraphicFramePr>
                <a:graphicFrameLocks noGrp="1"/>
              </p:cNvGraphicFramePr>
              <p:nvPr>
                <p:ph type="tbl" sz="quarter" idx="10"/>
                <p:extLst>
                  <p:ext uri="{D42A27DB-BD31-4B8C-83A1-F6EECF244321}">
                    <p14:modId xmlns:p14="http://schemas.microsoft.com/office/powerpoint/2010/main" val="2781706359"/>
                  </p:ext>
                </p:extLst>
              </p:nvPr>
            </p:nvGraphicFramePr>
            <p:xfrm>
              <a:off x="457200" y="1502363"/>
              <a:ext cx="8001000" cy="4441237"/>
            </p:xfrm>
            <a:graphic>
              <a:graphicData uri="http://schemas.openxmlformats.org/drawingml/2006/table">
                <a:tbl>
                  <a:tblPr firstRow="1" bandRow="1">
                    <a:tableStyleId>{5940675A-B579-460E-94D1-54222C63F5DA}</a:tableStyleId>
                  </a:tblPr>
                  <a:tblGrid>
                    <a:gridCol w="1333500">
                      <a:extLst>
                        <a:ext uri="{9D8B030D-6E8A-4147-A177-3AD203B41FA5}">
                          <a16:colId xmlns:a16="http://schemas.microsoft.com/office/drawing/2014/main" val="20000"/>
                        </a:ext>
                      </a:extLst>
                    </a:gridCol>
                    <a:gridCol w="1333500">
                      <a:extLst>
                        <a:ext uri="{9D8B030D-6E8A-4147-A177-3AD203B41FA5}">
                          <a16:colId xmlns:a16="http://schemas.microsoft.com/office/drawing/2014/main" val="20001"/>
                        </a:ext>
                      </a:extLst>
                    </a:gridCol>
                    <a:gridCol w="1333500">
                      <a:extLst>
                        <a:ext uri="{9D8B030D-6E8A-4147-A177-3AD203B41FA5}">
                          <a16:colId xmlns:a16="http://schemas.microsoft.com/office/drawing/2014/main" val="20002"/>
                        </a:ext>
                      </a:extLst>
                    </a:gridCol>
                    <a:gridCol w="1333500">
                      <a:extLst>
                        <a:ext uri="{9D8B030D-6E8A-4147-A177-3AD203B41FA5}">
                          <a16:colId xmlns:a16="http://schemas.microsoft.com/office/drawing/2014/main" val="20003"/>
                        </a:ext>
                      </a:extLst>
                    </a:gridCol>
                    <a:gridCol w="1333500">
                      <a:extLst>
                        <a:ext uri="{9D8B030D-6E8A-4147-A177-3AD203B41FA5}">
                          <a16:colId xmlns:a16="http://schemas.microsoft.com/office/drawing/2014/main" val="20004"/>
                        </a:ext>
                      </a:extLst>
                    </a:gridCol>
                    <a:gridCol w="1333500">
                      <a:extLst>
                        <a:ext uri="{9D8B030D-6E8A-4147-A177-3AD203B41FA5}">
                          <a16:colId xmlns:a16="http://schemas.microsoft.com/office/drawing/2014/main" val="20005"/>
                        </a:ext>
                      </a:extLst>
                    </a:gridCol>
                  </a:tblGrid>
                  <a:tr h="701442">
                    <a:tc>
                      <a:txBody>
                        <a:bodyPr/>
                        <a:lstStyle/>
                        <a:p>
                          <a:pPr algn="ctr">
                            <a:defRPr sz="1400" b="1"/>
                          </a:pPr>
                          <a:r>
                            <a:rPr dirty="0"/>
                            <a:t>Cash on Hand (Millions of Dollars)</a:t>
                          </a:r>
                        </a:p>
                      </a:txBody>
                      <a:tcPr/>
                    </a:tc>
                    <a:tc>
                      <a:txBody>
                        <a:bodyPr/>
                        <a:lstStyle/>
                        <a:p>
                          <a:pPr algn="ctr">
                            <a:defRPr sz="1400" b="1"/>
                          </a:pPr>
                          <a:r>
                            <a:rPr sz="1400"/>
                            <a:t>Midpoint </a:t>
                          </a:r>
                          <a14:m>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𝘔</m:t>
                                  </m:r>
                                </m:e>
                                <m:sub>
                                  <m:r>
                                    <a:rPr sz="1400">
                                      <a:latin typeface="Cambria Math" panose="02040503050406030204" pitchFamily="18" charset="0"/>
                                    </a:rPr>
                                    <m:t>𝘪</m:t>
                                  </m:r>
                                </m:sub>
                              </m:sSub>
                            </m:oMath>
                          </a14:m>
                          <a:endParaRPr sz="1400"/>
                        </a:p>
                      </a:txBody>
                      <a:tcPr/>
                    </a:tc>
                    <a:tc>
                      <a:txBody>
                        <a:bodyPr/>
                        <a:lstStyle/>
                        <a:p>
                          <a:pPr algn="ctr">
                            <a:defRPr sz="1400" b="1"/>
                          </a:pPr>
                          <a:r>
                            <a:rPr sz="1400"/>
                            <a:t>Frequency </a:t>
                          </a:r>
                          <a14:m>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𝘧</m:t>
                                  </m:r>
                                </m:e>
                                <m:sub>
                                  <m:r>
                                    <a:rPr sz="1400">
                                      <a:latin typeface="Cambria Math" panose="02040503050406030204" pitchFamily="18" charset="0"/>
                                    </a:rPr>
                                    <m:t>𝘪</m:t>
                                  </m:r>
                                </m:sub>
                              </m:sSub>
                            </m:oMath>
                          </a14:m>
                          <a:endParaRPr sz="1400"/>
                        </a:p>
                      </a:txBody>
                      <a:tcPr/>
                    </a:tc>
                    <a:tc>
                      <a:txBody>
                        <a:bodyPr/>
                        <a:lstStyle/>
                        <a:p>
                          <a:pPr algn="ctr">
                            <a:defRPr sz="1400" b="1"/>
                          </a:pPr>
                          <a14:m>
                            <m:oMathPara xmlns:m="http://schemas.openxmlformats.org/officeDocument/2006/math">
                              <m:oMathParaPr>
                                <m:jc m:val="centerGroup"/>
                              </m:oMathParaPr>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𝘧</m:t>
                                    </m:r>
                                  </m:e>
                                  <m:sub>
                                    <m:r>
                                      <a:rPr sz="1400">
                                        <a:latin typeface="Cambria Math" panose="02040503050406030204" pitchFamily="18" charset="0"/>
                                      </a:rPr>
                                      <m:t>𝘪</m:t>
                                    </m:r>
                                  </m:sub>
                                </m:sSub>
                                <m:r>
                                  <a:rPr sz="1400">
                                    <a:latin typeface="Cambria Math" panose="02040503050406030204" pitchFamily="18" charset="0"/>
                                  </a:rPr>
                                  <m:t>⋅</m:t>
                                </m:r>
                                <m:sSub>
                                  <m:sSubPr>
                                    <m:ctrlPr>
                                      <a:rPr sz="1400" i="1">
                                        <a:latin typeface="Cambria Math" panose="02040503050406030204" pitchFamily="18" charset="0"/>
                                      </a:rPr>
                                    </m:ctrlPr>
                                  </m:sSubPr>
                                  <m:e>
                                    <m:r>
                                      <a:rPr sz="1400">
                                        <a:latin typeface="Cambria Math" panose="02040503050406030204" pitchFamily="18" charset="0"/>
                                      </a:rPr>
                                      <m:t>𝘔</m:t>
                                    </m:r>
                                  </m:e>
                                  <m:sub>
                                    <m:r>
                                      <a:rPr sz="1400">
                                        <a:latin typeface="Cambria Math" panose="02040503050406030204" pitchFamily="18" charset="0"/>
                                      </a:rPr>
                                      <m:t>𝘪</m:t>
                                    </m:r>
                                  </m:sub>
                                </m:sSub>
                              </m:oMath>
                            </m:oMathPara>
                          </a14:m>
                          <a:endParaRPr/>
                        </a:p>
                      </a:txBody>
                      <a:tcPr/>
                    </a:tc>
                    <a:tc>
                      <a:txBody>
                        <a:bodyPr/>
                        <a:lstStyle/>
                        <a:p>
                          <a:pPr algn="ctr">
                            <a:defRPr sz="1400" b="1"/>
                          </a:pPr>
                          <a14:m>
                            <m:oMathPara xmlns:m="http://schemas.openxmlformats.org/officeDocument/2006/math">
                              <m:oMathParaPr>
                                <m:jc m:val="centerGroup"/>
                              </m:oMathParaPr>
                              <m:oMath xmlns:m="http://schemas.openxmlformats.org/officeDocument/2006/math">
                                <m:sSup>
                                  <m:sSupPr>
                                    <m:ctrlPr>
                                      <a:rPr sz="1400" i="1">
                                        <a:latin typeface="Cambria Math" panose="02040503050406030204" pitchFamily="18" charset="0"/>
                                      </a:rPr>
                                    </m:ctrlPr>
                                  </m:sSupPr>
                                  <m:e>
                                    <m:sSub>
                                      <m:sSubPr>
                                        <m:ctrlPr>
                                          <a:rPr sz="1400" i="1">
                                            <a:latin typeface="Cambria Math" panose="02040503050406030204" pitchFamily="18" charset="0"/>
                                          </a:rPr>
                                        </m:ctrlPr>
                                      </m:sSubPr>
                                      <m:e>
                                        <m:r>
                                          <a:rPr sz="1400">
                                            <a:latin typeface="Cambria Math" panose="02040503050406030204" pitchFamily="18" charset="0"/>
                                          </a:rPr>
                                          <m:t>𝘔</m:t>
                                        </m:r>
                                      </m:e>
                                      <m:sub>
                                        <m:r>
                                          <a:rPr sz="1400">
                                            <a:latin typeface="Cambria Math" panose="02040503050406030204" pitchFamily="18" charset="0"/>
                                          </a:rPr>
                                          <m:t>𝘪</m:t>
                                        </m:r>
                                      </m:sub>
                                    </m:sSub>
                                  </m:e>
                                  <m:sup>
                                    <m:r>
                                      <a:rPr sz="1400">
                                        <a:latin typeface="Cambria Math" panose="02040503050406030204" pitchFamily="18" charset="0"/>
                                      </a:rPr>
                                      <m:t>2</m:t>
                                    </m:r>
                                  </m:sup>
                                </m:sSup>
                              </m:oMath>
                            </m:oMathPara>
                          </a14:m>
                          <a:endParaRPr/>
                        </a:p>
                      </a:txBody>
                      <a:tcPr/>
                    </a:tc>
                    <a:tc>
                      <a:txBody>
                        <a:bodyPr/>
                        <a:lstStyle/>
                        <a:p>
                          <a:pPr algn="ctr">
                            <a:defRPr sz="1400" b="1"/>
                          </a:pPr>
                          <a14:m>
                            <m:oMathPara xmlns:m="http://schemas.openxmlformats.org/officeDocument/2006/math">
                              <m:oMathParaPr>
                                <m:jc m:val="centerGroup"/>
                              </m:oMathParaPr>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𝘧</m:t>
                                    </m:r>
                                  </m:e>
                                  <m:sub>
                                    <m:r>
                                      <a:rPr sz="1400">
                                        <a:latin typeface="Cambria Math" panose="02040503050406030204" pitchFamily="18" charset="0"/>
                                      </a:rPr>
                                      <m:t>𝘪</m:t>
                                    </m:r>
                                  </m:sub>
                                </m:sSub>
                                <m:r>
                                  <a:rPr sz="1400">
                                    <a:latin typeface="Cambria Math" panose="02040503050406030204" pitchFamily="18" charset="0"/>
                                  </a:rPr>
                                  <m:t>⋅</m:t>
                                </m:r>
                                <m:sSup>
                                  <m:sSupPr>
                                    <m:ctrlPr>
                                      <a:rPr sz="1400" i="1">
                                        <a:latin typeface="Cambria Math" panose="02040503050406030204" pitchFamily="18" charset="0"/>
                                      </a:rPr>
                                    </m:ctrlPr>
                                  </m:sSupPr>
                                  <m:e>
                                    <m:sSub>
                                      <m:sSubPr>
                                        <m:ctrlPr>
                                          <a:rPr sz="1400" i="1">
                                            <a:latin typeface="Cambria Math" panose="02040503050406030204" pitchFamily="18" charset="0"/>
                                          </a:rPr>
                                        </m:ctrlPr>
                                      </m:sSubPr>
                                      <m:e>
                                        <m:r>
                                          <a:rPr sz="1400">
                                            <a:latin typeface="Cambria Math" panose="02040503050406030204" pitchFamily="18" charset="0"/>
                                          </a:rPr>
                                          <m:t>𝘔</m:t>
                                        </m:r>
                                      </m:e>
                                      <m:sub>
                                        <m:r>
                                          <a:rPr sz="1400">
                                            <a:latin typeface="Cambria Math" panose="02040503050406030204" pitchFamily="18" charset="0"/>
                                          </a:rPr>
                                          <m:t>𝘪</m:t>
                                        </m:r>
                                      </m:sub>
                                    </m:sSub>
                                  </m:e>
                                  <m:sup>
                                    <m:r>
                                      <a:rPr sz="1400">
                                        <a:latin typeface="Cambria Math" panose="02040503050406030204" pitchFamily="18" charset="0"/>
                                      </a:rPr>
                                      <m:t>2</m:t>
                                    </m:r>
                                  </m:sup>
                                </m:sSup>
                              </m:oMath>
                            </m:oMathPara>
                          </a14:m>
                          <a:endParaRPr dirty="0"/>
                        </a:p>
                      </a:txBody>
                      <a:tcPr/>
                    </a:tc>
                    <a:extLst>
                      <a:ext uri="{0D108BD9-81ED-4DB2-BD59-A6C34878D82A}">
                        <a16:rowId xmlns:a16="http://schemas.microsoft.com/office/drawing/2014/main" val="10001"/>
                      </a:ext>
                    </a:extLst>
                  </a:tr>
                  <a:tr h="337247">
                    <a:tc>
                      <a:txBody>
                        <a:bodyPr/>
                        <a:lstStyle/>
                        <a:p>
                          <a:pPr algn="ctr">
                            <a:defRPr sz="1400"/>
                          </a:pPr>
                          <a:r>
                            <a:rPr dirty="0"/>
                            <a:t>0–10</a:t>
                          </a:r>
                        </a:p>
                      </a:txBody>
                      <a:tcPr/>
                    </a:tc>
                    <a:tc>
                      <a:txBody>
                        <a:bodyPr/>
                        <a:lstStyle/>
                        <a:p>
                          <a:pPr algn="ctr"/>
                          <a:r>
                            <a:rPr sz="1400"/>
                            <a:t>5</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a:t>50</a:t>
                          </a:r>
                          <a:endParaRPr sz="1400">
                            <a:latin typeface="Cambria Math"/>
                          </a:endParaRPr>
                        </a:p>
                      </a:txBody>
                      <a:tcPr/>
                    </a:tc>
                    <a:tc>
                      <a:txBody>
                        <a:bodyPr/>
                        <a:lstStyle/>
                        <a:p>
                          <a:pPr algn="ctr"/>
                          <a:r>
                            <a:rPr sz="1400" dirty="0"/>
                            <a:t>25</a:t>
                          </a:r>
                          <a:endParaRPr sz="1400" dirty="0">
                            <a:latin typeface="Cambria Math"/>
                          </a:endParaRPr>
                        </a:p>
                      </a:txBody>
                      <a:tcPr/>
                    </a:tc>
                    <a:tc>
                      <a:txBody>
                        <a:bodyPr/>
                        <a:lstStyle/>
                        <a:p>
                          <a:pPr algn="ctr"/>
                          <a:r>
                            <a:rPr sz="1400"/>
                            <a:t>250</a:t>
                          </a:r>
                          <a:endParaRPr sz="1400">
                            <a:latin typeface="Cambria Math"/>
                          </a:endParaRPr>
                        </a:p>
                      </a:txBody>
                      <a:tcPr/>
                    </a:tc>
                    <a:extLst>
                      <a:ext uri="{0D108BD9-81ED-4DB2-BD59-A6C34878D82A}">
                        <a16:rowId xmlns:a16="http://schemas.microsoft.com/office/drawing/2014/main" val="10002"/>
                      </a:ext>
                    </a:extLst>
                  </a:tr>
                  <a:tr h="337247">
                    <a:tc>
                      <a:txBody>
                        <a:bodyPr/>
                        <a:lstStyle/>
                        <a:p>
                          <a:pPr algn="ctr">
                            <a:defRPr sz="1400"/>
                          </a:pPr>
                          <a:r>
                            <a:t>10–20</a:t>
                          </a:r>
                        </a:p>
                      </a:txBody>
                      <a:tcPr/>
                    </a:tc>
                    <a:tc>
                      <a:txBody>
                        <a:bodyPr/>
                        <a:lstStyle/>
                        <a:p>
                          <a:pPr algn="ctr"/>
                          <a:r>
                            <a:rPr sz="1400"/>
                            <a:t>15</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105</a:t>
                          </a:r>
                          <a:endParaRPr sz="1400">
                            <a:latin typeface="Cambria Math"/>
                          </a:endParaRPr>
                        </a:p>
                      </a:txBody>
                      <a:tcPr/>
                    </a:tc>
                    <a:tc>
                      <a:txBody>
                        <a:bodyPr/>
                        <a:lstStyle/>
                        <a:p>
                          <a:pPr algn="ctr"/>
                          <a:r>
                            <a:rPr sz="1400"/>
                            <a:t>225</a:t>
                          </a:r>
                          <a:endParaRPr sz="1400">
                            <a:latin typeface="Cambria Math"/>
                          </a:endParaRPr>
                        </a:p>
                      </a:txBody>
                      <a:tcPr/>
                    </a:tc>
                    <a:tc>
                      <a:txBody>
                        <a:bodyPr/>
                        <a:lstStyle/>
                        <a:p>
                          <a:pPr algn="ctr"/>
                          <a:r>
                            <a:rPr sz="1400"/>
                            <a:t>1575</a:t>
                          </a:r>
                          <a:endParaRPr sz="1400">
                            <a:latin typeface="Cambria Math"/>
                          </a:endParaRPr>
                        </a:p>
                      </a:txBody>
                      <a:tcPr/>
                    </a:tc>
                    <a:extLst>
                      <a:ext uri="{0D108BD9-81ED-4DB2-BD59-A6C34878D82A}">
                        <a16:rowId xmlns:a16="http://schemas.microsoft.com/office/drawing/2014/main" val="10003"/>
                      </a:ext>
                    </a:extLst>
                  </a:tr>
                  <a:tr h="337247">
                    <a:tc>
                      <a:txBody>
                        <a:bodyPr/>
                        <a:lstStyle/>
                        <a:p>
                          <a:pPr algn="ctr">
                            <a:defRPr sz="1400"/>
                          </a:pPr>
                          <a:r>
                            <a:t>20–30</a:t>
                          </a:r>
                        </a:p>
                      </a:txBody>
                      <a:tcPr/>
                    </a:tc>
                    <a:tc>
                      <a:txBody>
                        <a:bodyPr/>
                        <a:lstStyle/>
                        <a:p>
                          <a:pPr algn="ctr"/>
                          <a:r>
                            <a:rPr sz="1400"/>
                            <a:t>25</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175</a:t>
                          </a:r>
                          <a:endParaRPr sz="1400">
                            <a:latin typeface="Cambria Math"/>
                          </a:endParaRPr>
                        </a:p>
                      </a:txBody>
                      <a:tcPr/>
                    </a:tc>
                    <a:tc>
                      <a:txBody>
                        <a:bodyPr/>
                        <a:lstStyle/>
                        <a:p>
                          <a:pPr algn="ctr"/>
                          <a:r>
                            <a:rPr sz="1400"/>
                            <a:t>625</a:t>
                          </a:r>
                          <a:endParaRPr sz="1400">
                            <a:latin typeface="Cambria Math"/>
                          </a:endParaRPr>
                        </a:p>
                      </a:txBody>
                      <a:tcPr/>
                    </a:tc>
                    <a:tc>
                      <a:txBody>
                        <a:bodyPr/>
                        <a:lstStyle/>
                        <a:p>
                          <a:pPr algn="ctr"/>
                          <a:r>
                            <a:rPr sz="1400"/>
                            <a:t>4375</a:t>
                          </a:r>
                          <a:endParaRPr sz="1400">
                            <a:latin typeface="Cambria Math"/>
                          </a:endParaRPr>
                        </a:p>
                      </a:txBody>
                      <a:tcPr/>
                    </a:tc>
                    <a:extLst>
                      <a:ext uri="{0D108BD9-81ED-4DB2-BD59-A6C34878D82A}">
                        <a16:rowId xmlns:a16="http://schemas.microsoft.com/office/drawing/2014/main" val="10004"/>
                      </a:ext>
                    </a:extLst>
                  </a:tr>
                  <a:tr h="337247">
                    <a:tc>
                      <a:txBody>
                        <a:bodyPr/>
                        <a:lstStyle/>
                        <a:p>
                          <a:pPr algn="ctr">
                            <a:defRPr sz="1400"/>
                          </a:pPr>
                          <a:r>
                            <a:t>30–40</a:t>
                          </a:r>
                        </a:p>
                      </a:txBody>
                      <a:tcPr/>
                    </a:tc>
                    <a:tc>
                      <a:txBody>
                        <a:bodyPr/>
                        <a:lstStyle/>
                        <a:p>
                          <a:pPr algn="ctr"/>
                          <a:r>
                            <a:rPr sz="1400"/>
                            <a:t>35</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245</a:t>
                          </a:r>
                          <a:endParaRPr sz="1400">
                            <a:latin typeface="Cambria Math"/>
                          </a:endParaRPr>
                        </a:p>
                      </a:txBody>
                      <a:tcPr/>
                    </a:tc>
                    <a:tc>
                      <a:txBody>
                        <a:bodyPr/>
                        <a:lstStyle/>
                        <a:p>
                          <a:pPr algn="ctr"/>
                          <a:r>
                            <a:rPr sz="1400"/>
                            <a:t>1225</a:t>
                          </a:r>
                          <a:endParaRPr sz="1400">
                            <a:latin typeface="Cambria Math"/>
                          </a:endParaRPr>
                        </a:p>
                      </a:txBody>
                      <a:tcPr/>
                    </a:tc>
                    <a:tc>
                      <a:txBody>
                        <a:bodyPr/>
                        <a:lstStyle/>
                        <a:p>
                          <a:pPr algn="ctr"/>
                          <a:r>
                            <a:rPr sz="1400"/>
                            <a:t>8575</a:t>
                          </a:r>
                          <a:endParaRPr sz="1400">
                            <a:latin typeface="Cambria Math"/>
                          </a:endParaRPr>
                        </a:p>
                      </a:txBody>
                      <a:tcPr/>
                    </a:tc>
                    <a:extLst>
                      <a:ext uri="{0D108BD9-81ED-4DB2-BD59-A6C34878D82A}">
                        <a16:rowId xmlns:a16="http://schemas.microsoft.com/office/drawing/2014/main" val="10005"/>
                      </a:ext>
                    </a:extLst>
                  </a:tr>
                  <a:tr h="337247">
                    <a:tc>
                      <a:txBody>
                        <a:bodyPr/>
                        <a:lstStyle/>
                        <a:p>
                          <a:pPr algn="ctr">
                            <a:defRPr sz="1400"/>
                          </a:pPr>
                          <a:r>
                            <a:t>40–50</a:t>
                          </a:r>
                        </a:p>
                      </a:txBody>
                      <a:tcPr/>
                    </a:tc>
                    <a:tc>
                      <a:txBody>
                        <a:bodyPr/>
                        <a:lstStyle/>
                        <a:p>
                          <a:pPr algn="ctr"/>
                          <a:r>
                            <a:rPr sz="1400"/>
                            <a:t>45</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45</a:t>
                          </a:r>
                          <a:endParaRPr sz="1400">
                            <a:latin typeface="Cambria Math"/>
                          </a:endParaRPr>
                        </a:p>
                      </a:txBody>
                      <a:tcPr/>
                    </a:tc>
                    <a:tc>
                      <a:txBody>
                        <a:bodyPr/>
                        <a:lstStyle/>
                        <a:p>
                          <a:pPr algn="ctr"/>
                          <a:r>
                            <a:rPr sz="1400"/>
                            <a:t>2025</a:t>
                          </a:r>
                          <a:endParaRPr sz="1400">
                            <a:latin typeface="Cambria Math"/>
                          </a:endParaRPr>
                        </a:p>
                      </a:txBody>
                      <a:tcPr/>
                    </a:tc>
                    <a:tc>
                      <a:txBody>
                        <a:bodyPr/>
                        <a:lstStyle/>
                        <a:p>
                          <a:pPr algn="ctr"/>
                          <a:r>
                            <a:rPr sz="1400"/>
                            <a:t>2025</a:t>
                          </a:r>
                          <a:endParaRPr sz="1400">
                            <a:latin typeface="Cambria Math"/>
                          </a:endParaRPr>
                        </a:p>
                      </a:txBody>
                      <a:tcPr/>
                    </a:tc>
                    <a:extLst>
                      <a:ext uri="{0D108BD9-81ED-4DB2-BD59-A6C34878D82A}">
                        <a16:rowId xmlns:a16="http://schemas.microsoft.com/office/drawing/2014/main" val="10006"/>
                      </a:ext>
                    </a:extLst>
                  </a:tr>
                  <a:tr h="337247">
                    <a:tc>
                      <a:txBody>
                        <a:bodyPr/>
                        <a:lstStyle/>
                        <a:p>
                          <a:pPr algn="ctr">
                            <a:defRPr sz="1400"/>
                          </a:pPr>
                          <a:r>
                            <a:t>50–60</a:t>
                          </a:r>
                        </a:p>
                      </a:txBody>
                      <a:tcPr/>
                    </a:tc>
                    <a:tc>
                      <a:txBody>
                        <a:bodyPr/>
                        <a:lstStyle/>
                        <a:p>
                          <a:pPr algn="ctr"/>
                          <a:r>
                            <a:rPr sz="1400"/>
                            <a:t>55</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dirty="0"/>
                            <a:t>220</a:t>
                          </a:r>
                          <a:endParaRPr sz="1400" dirty="0">
                            <a:latin typeface="Cambria Math"/>
                          </a:endParaRPr>
                        </a:p>
                      </a:txBody>
                      <a:tcPr/>
                    </a:tc>
                    <a:tc>
                      <a:txBody>
                        <a:bodyPr/>
                        <a:lstStyle/>
                        <a:p>
                          <a:pPr algn="ctr"/>
                          <a:r>
                            <a:rPr sz="1400"/>
                            <a:t>3025</a:t>
                          </a:r>
                          <a:endParaRPr sz="1400">
                            <a:latin typeface="Cambria Math"/>
                          </a:endParaRPr>
                        </a:p>
                      </a:txBody>
                      <a:tcPr/>
                    </a:tc>
                    <a:tc>
                      <a:txBody>
                        <a:bodyPr/>
                        <a:lstStyle/>
                        <a:p>
                          <a:pPr algn="ctr"/>
                          <a:r>
                            <a:rPr sz="1400"/>
                            <a:t>12,100</a:t>
                          </a:r>
                          <a:endParaRPr sz="1400">
                            <a:latin typeface="Cambria Math"/>
                          </a:endParaRPr>
                        </a:p>
                      </a:txBody>
                      <a:tcPr/>
                    </a:tc>
                    <a:extLst>
                      <a:ext uri="{0D108BD9-81ED-4DB2-BD59-A6C34878D82A}">
                        <a16:rowId xmlns:a16="http://schemas.microsoft.com/office/drawing/2014/main" val="10007"/>
                      </a:ext>
                    </a:extLst>
                  </a:tr>
                  <a:tr h="337247">
                    <a:tc>
                      <a:txBody>
                        <a:bodyPr/>
                        <a:lstStyle/>
                        <a:p>
                          <a:pPr algn="ctr">
                            <a:defRPr sz="1400"/>
                          </a:pPr>
                          <a:r>
                            <a:t>60–70</a:t>
                          </a:r>
                        </a:p>
                      </a:txBody>
                      <a:tcPr/>
                    </a:tc>
                    <a:tc>
                      <a:txBody>
                        <a:bodyPr/>
                        <a:lstStyle/>
                        <a:p>
                          <a:pPr algn="ctr"/>
                          <a:r>
                            <a:rPr sz="1400"/>
                            <a:t>65</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130</a:t>
                          </a:r>
                          <a:endParaRPr sz="1400">
                            <a:latin typeface="Cambria Math"/>
                          </a:endParaRPr>
                        </a:p>
                      </a:txBody>
                      <a:tcPr/>
                    </a:tc>
                    <a:tc>
                      <a:txBody>
                        <a:bodyPr/>
                        <a:lstStyle/>
                        <a:p>
                          <a:pPr algn="ctr"/>
                          <a:r>
                            <a:rPr sz="1400"/>
                            <a:t>4225</a:t>
                          </a:r>
                          <a:endParaRPr sz="1400">
                            <a:latin typeface="Cambria Math"/>
                          </a:endParaRPr>
                        </a:p>
                      </a:txBody>
                      <a:tcPr/>
                    </a:tc>
                    <a:tc>
                      <a:txBody>
                        <a:bodyPr/>
                        <a:lstStyle/>
                        <a:p>
                          <a:pPr algn="ctr"/>
                          <a:r>
                            <a:rPr sz="1400"/>
                            <a:t>8450</a:t>
                          </a:r>
                          <a:endParaRPr sz="1400">
                            <a:latin typeface="Cambria Math"/>
                          </a:endParaRPr>
                        </a:p>
                      </a:txBody>
                      <a:tcPr/>
                    </a:tc>
                    <a:extLst>
                      <a:ext uri="{0D108BD9-81ED-4DB2-BD59-A6C34878D82A}">
                        <a16:rowId xmlns:a16="http://schemas.microsoft.com/office/drawing/2014/main" val="10008"/>
                      </a:ext>
                    </a:extLst>
                  </a:tr>
                  <a:tr h="337247">
                    <a:tc>
                      <a:txBody>
                        <a:bodyPr/>
                        <a:lstStyle/>
                        <a:p>
                          <a:pPr algn="ctr">
                            <a:defRPr sz="1400"/>
                          </a:pPr>
                          <a:r>
                            <a:t>70–80</a:t>
                          </a:r>
                        </a:p>
                      </a:txBody>
                      <a:tcPr/>
                    </a:tc>
                    <a:tc>
                      <a:txBody>
                        <a:bodyPr/>
                        <a:lstStyle/>
                        <a:p>
                          <a:pPr algn="ctr"/>
                          <a:r>
                            <a:rPr sz="1400"/>
                            <a:t>75</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150</a:t>
                          </a:r>
                          <a:endParaRPr sz="1400">
                            <a:latin typeface="Cambria Math"/>
                          </a:endParaRPr>
                        </a:p>
                      </a:txBody>
                      <a:tcPr/>
                    </a:tc>
                    <a:tc>
                      <a:txBody>
                        <a:bodyPr/>
                        <a:lstStyle/>
                        <a:p>
                          <a:pPr algn="ctr"/>
                          <a:r>
                            <a:rPr sz="1400"/>
                            <a:t>5625</a:t>
                          </a:r>
                          <a:endParaRPr sz="1400">
                            <a:latin typeface="Cambria Math"/>
                          </a:endParaRPr>
                        </a:p>
                      </a:txBody>
                      <a:tcPr/>
                    </a:tc>
                    <a:tc>
                      <a:txBody>
                        <a:bodyPr/>
                        <a:lstStyle/>
                        <a:p>
                          <a:pPr algn="ctr"/>
                          <a:r>
                            <a:rPr sz="1400"/>
                            <a:t>11,250</a:t>
                          </a:r>
                          <a:endParaRPr sz="1400">
                            <a:latin typeface="Cambria Math"/>
                          </a:endParaRPr>
                        </a:p>
                      </a:txBody>
                      <a:tcPr/>
                    </a:tc>
                    <a:extLst>
                      <a:ext uri="{0D108BD9-81ED-4DB2-BD59-A6C34878D82A}">
                        <a16:rowId xmlns:a16="http://schemas.microsoft.com/office/drawing/2014/main" val="10009"/>
                      </a:ext>
                    </a:extLst>
                  </a:tr>
                  <a:tr h="337247">
                    <a:tc>
                      <a:txBody>
                        <a:bodyPr/>
                        <a:lstStyle/>
                        <a:p>
                          <a:pPr algn="ctr">
                            <a:defRPr sz="1400"/>
                          </a:pPr>
                          <a:r>
                            <a:t>80–90</a:t>
                          </a:r>
                        </a:p>
                      </a:txBody>
                      <a:tcPr/>
                    </a:tc>
                    <a:tc>
                      <a:txBody>
                        <a:bodyPr/>
                        <a:lstStyle/>
                        <a:p>
                          <a:pPr algn="ctr"/>
                          <a:r>
                            <a:rPr sz="1400"/>
                            <a:t>85</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170</a:t>
                          </a:r>
                          <a:endParaRPr sz="1400">
                            <a:latin typeface="Cambria Math"/>
                          </a:endParaRPr>
                        </a:p>
                      </a:txBody>
                      <a:tcPr/>
                    </a:tc>
                    <a:tc>
                      <a:txBody>
                        <a:bodyPr/>
                        <a:lstStyle/>
                        <a:p>
                          <a:pPr algn="ctr"/>
                          <a:r>
                            <a:rPr sz="1400"/>
                            <a:t>7225</a:t>
                          </a:r>
                          <a:endParaRPr sz="1400">
                            <a:latin typeface="Cambria Math"/>
                          </a:endParaRPr>
                        </a:p>
                      </a:txBody>
                      <a:tcPr/>
                    </a:tc>
                    <a:tc>
                      <a:txBody>
                        <a:bodyPr/>
                        <a:lstStyle/>
                        <a:p>
                          <a:pPr algn="ctr"/>
                          <a:r>
                            <a:rPr sz="1400"/>
                            <a:t>14,450</a:t>
                          </a:r>
                          <a:endParaRPr sz="1400">
                            <a:latin typeface="Cambria Math"/>
                          </a:endParaRPr>
                        </a:p>
                      </a:txBody>
                      <a:tcPr/>
                    </a:tc>
                    <a:extLst>
                      <a:ext uri="{0D108BD9-81ED-4DB2-BD59-A6C34878D82A}">
                        <a16:rowId xmlns:a16="http://schemas.microsoft.com/office/drawing/2014/main" val="10010"/>
                      </a:ext>
                    </a:extLst>
                  </a:tr>
                  <a:tr h="337247">
                    <a:tc>
                      <a:txBody>
                        <a:bodyPr/>
                        <a:lstStyle/>
                        <a:p>
                          <a:pPr algn="ctr">
                            <a:defRPr sz="1400"/>
                          </a:pPr>
                          <a:r>
                            <a:t>90–100</a:t>
                          </a:r>
                        </a:p>
                      </a:txBody>
                      <a:tcPr/>
                    </a:tc>
                    <a:tc>
                      <a:txBody>
                        <a:bodyPr/>
                        <a:lstStyle/>
                        <a:p>
                          <a:pPr algn="ctr"/>
                          <a:r>
                            <a:rPr sz="1400"/>
                            <a:t>95</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285</a:t>
                          </a:r>
                          <a:endParaRPr sz="1400">
                            <a:latin typeface="Cambria Math"/>
                          </a:endParaRPr>
                        </a:p>
                      </a:txBody>
                      <a:tcPr/>
                    </a:tc>
                    <a:tc>
                      <a:txBody>
                        <a:bodyPr/>
                        <a:lstStyle/>
                        <a:p>
                          <a:pPr algn="ctr"/>
                          <a:r>
                            <a:rPr sz="1400"/>
                            <a:t>9025</a:t>
                          </a:r>
                          <a:endParaRPr sz="1400">
                            <a:latin typeface="Cambria Math"/>
                          </a:endParaRPr>
                        </a:p>
                      </a:txBody>
                      <a:tcPr/>
                    </a:tc>
                    <a:tc>
                      <a:txBody>
                        <a:bodyPr/>
                        <a:lstStyle/>
                        <a:p>
                          <a:pPr algn="ctr"/>
                          <a:r>
                            <a:rPr sz="1400"/>
                            <a:t>27,075</a:t>
                          </a:r>
                          <a:endParaRPr sz="1400">
                            <a:latin typeface="Cambria Math"/>
                          </a:endParaRPr>
                        </a:p>
                      </a:txBody>
                      <a:tcPr/>
                    </a:tc>
                    <a:extLst>
                      <a:ext uri="{0D108BD9-81ED-4DB2-BD59-A6C34878D82A}">
                        <a16:rowId xmlns:a16="http://schemas.microsoft.com/office/drawing/2014/main" val="10011"/>
                      </a:ext>
                    </a:extLst>
                  </a:tr>
                  <a:tr h="337247">
                    <a:tc>
                      <a:txBody>
                        <a:bodyPr/>
                        <a:lstStyle/>
                        <a:p>
                          <a:pPr algn="ctr">
                            <a:defRPr sz="1400" b="1"/>
                          </a:pPr>
                          <a:endParaRP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1400" b="1"/>
                          </a:pPr>
                          <a:r>
                            <a:rPr lang="en-IN" dirty="0"/>
                            <a:t>Totals</a:t>
                          </a:r>
                        </a:p>
                      </a:txBody>
                      <a:tcPr/>
                    </a:tc>
                    <a:tc>
                      <a:txBody>
                        <a:bodyPr/>
                        <a:lstStyle/>
                        <a:p>
                          <a:pPr algn="ctr"/>
                          <a:r>
                            <a:rPr sz="1400" b="1" dirty="0"/>
                            <a:t>45</a:t>
                          </a:r>
                          <a:endParaRPr sz="1400" b="1" dirty="0">
                            <a:latin typeface="Cambria Math"/>
                          </a:endParaRPr>
                        </a:p>
                      </a:txBody>
                      <a:tcPr/>
                    </a:tc>
                    <a:tc>
                      <a:txBody>
                        <a:bodyPr/>
                        <a:lstStyle/>
                        <a:p>
                          <a:pPr algn="ctr"/>
                          <a:r>
                            <a:rPr sz="1400" b="1" dirty="0"/>
                            <a:t>1575</a:t>
                          </a:r>
                          <a:endParaRPr sz="1400" b="1" dirty="0">
                            <a:latin typeface="Cambria Math"/>
                          </a:endParaRPr>
                        </a:p>
                      </a:txBody>
                      <a:tcPr/>
                    </a:tc>
                    <a:tc>
                      <a:txBody>
                        <a:bodyPr/>
                        <a:lstStyle/>
                        <a:p>
                          <a:pPr algn="ctr"/>
                          <a:r>
                            <a:rPr sz="1400" b="1" dirty="0"/>
                            <a:t>33,250</a:t>
                          </a:r>
                          <a:endParaRPr sz="1400" b="1" dirty="0">
                            <a:latin typeface="Cambria Math"/>
                          </a:endParaRPr>
                        </a:p>
                      </a:txBody>
                      <a:tcPr/>
                    </a:tc>
                    <a:tc>
                      <a:txBody>
                        <a:bodyPr/>
                        <a:lstStyle/>
                        <a:p>
                          <a:pPr algn="ctr"/>
                          <a:r>
                            <a:rPr sz="1400" b="1" dirty="0"/>
                            <a:t>90,125</a:t>
                          </a:r>
                          <a:endParaRPr sz="1400" b="1" dirty="0">
                            <a:latin typeface="Cambria Math"/>
                          </a:endParaRPr>
                        </a:p>
                      </a:txBody>
                      <a:tcPr/>
                    </a:tc>
                    <a:extLst>
                      <a:ext uri="{0D108BD9-81ED-4DB2-BD59-A6C34878D82A}">
                        <a16:rowId xmlns:a16="http://schemas.microsoft.com/office/drawing/2014/main" val="10012"/>
                      </a:ext>
                    </a:extLst>
                  </a:tr>
                </a:tbl>
              </a:graphicData>
            </a:graphic>
          </p:graphicFrame>
        </mc:Choice>
        <mc:Fallback>
          <p:graphicFrame>
            <p:nvGraphicFramePr>
              <p:cNvPr id="3" name="Table Placeholder 2" descr="The table contains 11 rows and 6 columns, shows the following values:&#10;Columns:&#10;Cash on Hand (Millions of Dollars) The interval of cash values,&#10;Midpoint M subscript i,&#10;Frequency f subscript i,&#10;f subscript i times M subscript i,&#10;M subscript i squared,&#10;f subscript i times M subscript i squared.&#10;Rows:&#10;0 to 10: midpoint 5, frequency 10, f subscript i times M subscript i is 50, M subscript i squared is 25, f sub i times M subscript i squared is 250,&#10;10 to 20: midpoint 15, frequency 7, product 105, squared 225, product squared 1575,&#10;20 to 30: midpoint 25, frequency 7, product 175, squared 625, product squared 4375,&#10;30 to 40: midpoint 35, frequency 7, product 245, squared 1225, product squared 8575,&#10;40 to 50: midpoint 45, frequency 1, product 45, squared 2025, product squared 2025,&#10;50 to 60: midpoint 55, frequency 4, product 220, squared 3025, product squared 12,100,&#10;60 to 70: midpoint 65, frequency 2, product 130, squared 4225, product squared 8450,&#10;70 to 80: midpoint 75, frequency 2, product 150, squared 5625, product squared 11,250,&#10;80 to 90: midpoint 85, frequency 2, product 170, squared 7225, product squared 14,450,&#10;90 to 100: midpoint 95, frequency 3, product 285, squared 9025, product squared 27,075.&#10;Totals frequency is 45, f subscript i times M subscript i is 1575, M subscript i squared is 33,250 and f subscript i times M subscript i squared is 90,125.&#10;"/>
              <p:cNvGraphicFramePr>
                <a:graphicFrameLocks noGrp="1"/>
              </p:cNvGraphicFramePr>
              <p:nvPr>
                <p:ph type="tbl" sz="quarter" idx="10"/>
                <p:extLst>
                  <p:ext uri="{D42A27DB-BD31-4B8C-83A1-F6EECF244321}">
                    <p14:modId xmlns:p14="http://schemas.microsoft.com/office/powerpoint/2010/main" val="2781706359"/>
                  </p:ext>
                </p:extLst>
              </p:nvPr>
            </p:nvGraphicFramePr>
            <p:xfrm>
              <a:off x="457200" y="1502363"/>
              <a:ext cx="8001000" cy="4441237"/>
            </p:xfrm>
            <a:graphic>
              <a:graphicData uri="http://schemas.openxmlformats.org/drawingml/2006/table">
                <a:tbl>
                  <a:tblPr firstRow="1" bandRow="1">
                    <a:tableStyleId>{5940675A-B579-460E-94D1-54222C63F5DA}</a:tableStyleId>
                  </a:tblPr>
                  <a:tblGrid>
                    <a:gridCol w="1333500">
                      <a:extLst>
                        <a:ext uri="{9D8B030D-6E8A-4147-A177-3AD203B41FA5}">
                          <a16:colId xmlns:a16="http://schemas.microsoft.com/office/drawing/2014/main" val="20000"/>
                        </a:ext>
                      </a:extLst>
                    </a:gridCol>
                    <a:gridCol w="1333500">
                      <a:extLst>
                        <a:ext uri="{9D8B030D-6E8A-4147-A177-3AD203B41FA5}">
                          <a16:colId xmlns:a16="http://schemas.microsoft.com/office/drawing/2014/main" val="20001"/>
                        </a:ext>
                      </a:extLst>
                    </a:gridCol>
                    <a:gridCol w="1333500">
                      <a:extLst>
                        <a:ext uri="{9D8B030D-6E8A-4147-A177-3AD203B41FA5}">
                          <a16:colId xmlns:a16="http://schemas.microsoft.com/office/drawing/2014/main" val="20002"/>
                        </a:ext>
                      </a:extLst>
                    </a:gridCol>
                    <a:gridCol w="1333500">
                      <a:extLst>
                        <a:ext uri="{9D8B030D-6E8A-4147-A177-3AD203B41FA5}">
                          <a16:colId xmlns:a16="http://schemas.microsoft.com/office/drawing/2014/main" val="20003"/>
                        </a:ext>
                      </a:extLst>
                    </a:gridCol>
                    <a:gridCol w="1333500">
                      <a:extLst>
                        <a:ext uri="{9D8B030D-6E8A-4147-A177-3AD203B41FA5}">
                          <a16:colId xmlns:a16="http://schemas.microsoft.com/office/drawing/2014/main" val="20004"/>
                        </a:ext>
                      </a:extLst>
                    </a:gridCol>
                    <a:gridCol w="1333500">
                      <a:extLst>
                        <a:ext uri="{9D8B030D-6E8A-4147-A177-3AD203B41FA5}">
                          <a16:colId xmlns:a16="http://schemas.microsoft.com/office/drawing/2014/main" val="20005"/>
                        </a:ext>
                      </a:extLst>
                    </a:gridCol>
                  </a:tblGrid>
                  <a:tr h="731520">
                    <a:tc>
                      <a:txBody>
                        <a:bodyPr/>
                        <a:lstStyle/>
                        <a:p>
                          <a:pPr algn="ctr">
                            <a:defRPr sz="1400" b="1"/>
                          </a:pPr>
                          <a:r>
                            <a:rPr dirty="0"/>
                            <a:t>Cash on Hand (Millions of Dollars)</a:t>
                          </a:r>
                        </a:p>
                      </a:txBody>
                      <a:tcPr/>
                    </a:tc>
                    <a:tc>
                      <a:txBody>
                        <a:bodyPr/>
                        <a:lstStyle/>
                        <a:p>
                          <a:endParaRPr lang="en-US"/>
                        </a:p>
                      </a:txBody>
                      <a:tcPr>
                        <a:blipFill>
                          <a:blip r:embed="rId2"/>
                          <a:stretch>
                            <a:fillRect l="-100913" t="-833" r="-400457" b="-512500"/>
                          </a:stretch>
                        </a:blipFill>
                      </a:tcPr>
                    </a:tc>
                    <a:tc>
                      <a:txBody>
                        <a:bodyPr/>
                        <a:lstStyle/>
                        <a:p>
                          <a:endParaRPr lang="en-US"/>
                        </a:p>
                      </a:txBody>
                      <a:tcPr>
                        <a:blipFill>
                          <a:blip r:embed="rId2"/>
                          <a:stretch>
                            <a:fillRect l="-200913" t="-833" r="-300457" b="-512500"/>
                          </a:stretch>
                        </a:blipFill>
                      </a:tcPr>
                    </a:tc>
                    <a:tc>
                      <a:txBody>
                        <a:bodyPr/>
                        <a:lstStyle/>
                        <a:p>
                          <a:endParaRPr lang="en-US"/>
                        </a:p>
                      </a:txBody>
                      <a:tcPr>
                        <a:blipFill>
                          <a:blip r:embed="rId2"/>
                          <a:stretch>
                            <a:fillRect l="-302294" t="-833" r="-201835" b="-512500"/>
                          </a:stretch>
                        </a:blipFill>
                      </a:tcPr>
                    </a:tc>
                    <a:tc>
                      <a:txBody>
                        <a:bodyPr/>
                        <a:lstStyle/>
                        <a:p>
                          <a:endParaRPr lang="en-US"/>
                        </a:p>
                      </a:txBody>
                      <a:tcPr>
                        <a:blipFill>
                          <a:blip r:embed="rId2"/>
                          <a:stretch>
                            <a:fillRect l="-400457" t="-833" r="-100913" b="-512500"/>
                          </a:stretch>
                        </a:blipFill>
                      </a:tcPr>
                    </a:tc>
                    <a:tc>
                      <a:txBody>
                        <a:bodyPr/>
                        <a:lstStyle/>
                        <a:p>
                          <a:endParaRPr lang="en-US"/>
                        </a:p>
                      </a:txBody>
                      <a:tcPr>
                        <a:blipFill>
                          <a:blip r:embed="rId2"/>
                          <a:stretch>
                            <a:fillRect l="-500457" t="-833" r="-913" b="-512500"/>
                          </a:stretch>
                        </a:blipFill>
                      </a:tcPr>
                    </a:tc>
                    <a:extLst>
                      <a:ext uri="{0D108BD9-81ED-4DB2-BD59-A6C34878D82A}">
                        <a16:rowId xmlns:a16="http://schemas.microsoft.com/office/drawing/2014/main" val="10001"/>
                      </a:ext>
                    </a:extLst>
                  </a:tr>
                  <a:tr h="337247">
                    <a:tc>
                      <a:txBody>
                        <a:bodyPr/>
                        <a:lstStyle/>
                        <a:p>
                          <a:pPr algn="ctr">
                            <a:defRPr sz="1400"/>
                          </a:pPr>
                          <a:r>
                            <a:rPr dirty="0"/>
                            <a:t>0–10</a:t>
                          </a:r>
                        </a:p>
                      </a:txBody>
                      <a:tcPr/>
                    </a:tc>
                    <a:tc>
                      <a:txBody>
                        <a:bodyPr/>
                        <a:lstStyle/>
                        <a:p>
                          <a:pPr algn="ctr"/>
                          <a:r>
                            <a:rPr sz="1400"/>
                            <a:t>5</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a:t>50</a:t>
                          </a:r>
                          <a:endParaRPr sz="1400">
                            <a:latin typeface="Cambria Math"/>
                          </a:endParaRPr>
                        </a:p>
                      </a:txBody>
                      <a:tcPr/>
                    </a:tc>
                    <a:tc>
                      <a:txBody>
                        <a:bodyPr/>
                        <a:lstStyle/>
                        <a:p>
                          <a:pPr algn="ctr"/>
                          <a:r>
                            <a:rPr sz="1400" dirty="0"/>
                            <a:t>25</a:t>
                          </a:r>
                          <a:endParaRPr sz="1400" dirty="0">
                            <a:latin typeface="Cambria Math"/>
                          </a:endParaRPr>
                        </a:p>
                      </a:txBody>
                      <a:tcPr/>
                    </a:tc>
                    <a:tc>
                      <a:txBody>
                        <a:bodyPr/>
                        <a:lstStyle/>
                        <a:p>
                          <a:pPr algn="ctr"/>
                          <a:r>
                            <a:rPr sz="1400"/>
                            <a:t>250</a:t>
                          </a:r>
                          <a:endParaRPr sz="1400">
                            <a:latin typeface="Cambria Math"/>
                          </a:endParaRPr>
                        </a:p>
                      </a:txBody>
                      <a:tcPr/>
                    </a:tc>
                    <a:extLst>
                      <a:ext uri="{0D108BD9-81ED-4DB2-BD59-A6C34878D82A}">
                        <a16:rowId xmlns:a16="http://schemas.microsoft.com/office/drawing/2014/main" val="10002"/>
                      </a:ext>
                    </a:extLst>
                  </a:tr>
                  <a:tr h="337247">
                    <a:tc>
                      <a:txBody>
                        <a:bodyPr/>
                        <a:lstStyle/>
                        <a:p>
                          <a:pPr algn="ctr">
                            <a:defRPr sz="1400"/>
                          </a:pPr>
                          <a:r>
                            <a:t>10–20</a:t>
                          </a:r>
                        </a:p>
                      </a:txBody>
                      <a:tcPr/>
                    </a:tc>
                    <a:tc>
                      <a:txBody>
                        <a:bodyPr/>
                        <a:lstStyle/>
                        <a:p>
                          <a:pPr algn="ctr"/>
                          <a:r>
                            <a:rPr sz="1400"/>
                            <a:t>15</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105</a:t>
                          </a:r>
                          <a:endParaRPr sz="1400">
                            <a:latin typeface="Cambria Math"/>
                          </a:endParaRPr>
                        </a:p>
                      </a:txBody>
                      <a:tcPr/>
                    </a:tc>
                    <a:tc>
                      <a:txBody>
                        <a:bodyPr/>
                        <a:lstStyle/>
                        <a:p>
                          <a:pPr algn="ctr"/>
                          <a:r>
                            <a:rPr sz="1400"/>
                            <a:t>225</a:t>
                          </a:r>
                          <a:endParaRPr sz="1400">
                            <a:latin typeface="Cambria Math"/>
                          </a:endParaRPr>
                        </a:p>
                      </a:txBody>
                      <a:tcPr/>
                    </a:tc>
                    <a:tc>
                      <a:txBody>
                        <a:bodyPr/>
                        <a:lstStyle/>
                        <a:p>
                          <a:pPr algn="ctr"/>
                          <a:r>
                            <a:rPr sz="1400"/>
                            <a:t>1575</a:t>
                          </a:r>
                          <a:endParaRPr sz="1400">
                            <a:latin typeface="Cambria Math"/>
                          </a:endParaRPr>
                        </a:p>
                      </a:txBody>
                      <a:tcPr/>
                    </a:tc>
                    <a:extLst>
                      <a:ext uri="{0D108BD9-81ED-4DB2-BD59-A6C34878D82A}">
                        <a16:rowId xmlns:a16="http://schemas.microsoft.com/office/drawing/2014/main" val="10003"/>
                      </a:ext>
                    </a:extLst>
                  </a:tr>
                  <a:tr h="337247">
                    <a:tc>
                      <a:txBody>
                        <a:bodyPr/>
                        <a:lstStyle/>
                        <a:p>
                          <a:pPr algn="ctr">
                            <a:defRPr sz="1400"/>
                          </a:pPr>
                          <a:r>
                            <a:t>20–30</a:t>
                          </a:r>
                        </a:p>
                      </a:txBody>
                      <a:tcPr/>
                    </a:tc>
                    <a:tc>
                      <a:txBody>
                        <a:bodyPr/>
                        <a:lstStyle/>
                        <a:p>
                          <a:pPr algn="ctr"/>
                          <a:r>
                            <a:rPr sz="1400"/>
                            <a:t>25</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175</a:t>
                          </a:r>
                          <a:endParaRPr sz="1400">
                            <a:latin typeface="Cambria Math"/>
                          </a:endParaRPr>
                        </a:p>
                      </a:txBody>
                      <a:tcPr/>
                    </a:tc>
                    <a:tc>
                      <a:txBody>
                        <a:bodyPr/>
                        <a:lstStyle/>
                        <a:p>
                          <a:pPr algn="ctr"/>
                          <a:r>
                            <a:rPr sz="1400"/>
                            <a:t>625</a:t>
                          </a:r>
                          <a:endParaRPr sz="1400">
                            <a:latin typeface="Cambria Math"/>
                          </a:endParaRPr>
                        </a:p>
                      </a:txBody>
                      <a:tcPr/>
                    </a:tc>
                    <a:tc>
                      <a:txBody>
                        <a:bodyPr/>
                        <a:lstStyle/>
                        <a:p>
                          <a:pPr algn="ctr"/>
                          <a:r>
                            <a:rPr sz="1400"/>
                            <a:t>4375</a:t>
                          </a:r>
                          <a:endParaRPr sz="1400">
                            <a:latin typeface="Cambria Math"/>
                          </a:endParaRPr>
                        </a:p>
                      </a:txBody>
                      <a:tcPr/>
                    </a:tc>
                    <a:extLst>
                      <a:ext uri="{0D108BD9-81ED-4DB2-BD59-A6C34878D82A}">
                        <a16:rowId xmlns:a16="http://schemas.microsoft.com/office/drawing/2014/main" val="10004"/>
                      </a:ext>
                    </a:extLst>
                  </a:tr>
                  <a:tr h="337247">
                    <a:tc>
                      <a:txBody>
                        <a:bodyPr/>
                        <a:lstStyle/>
                        <a:p>
                          <a:pPr algn="ctr">
                            <a:defRPr sz="1400"/>
                          </a:pPr>
                          <a:r>
                            <a:t>30–40</a:t>
                          </a:r>
                        </a:p>
                      </a:txBody>
                      <a:tcPr/>
                    </a:tc>
                    <a:tc>
                      <a:txBody>
                        <a:bodyPr/>
                        <a:lstStyle/>
                        <a:p>
                          <a:pPr algn="ctr"/>
                          <a:r>
                            <a:rPr sz="1400"/>
                            <a:t>35</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245</a:t>
                          </a:r>
                          <a:endParaRPr sz="1400">
                            <a:latin typeface="Cambria Math"/>
                          </a:endParaRPr>
                        </a:p>
                      </a:txBody>
                      <a:tcPr/>
                    </a:tc>
                    <a:tc>
                      <a:txBody>
                        <a:bodyPr/>
                        <a:lstStyle/>
                        <a:p>
                          <a:pPr algn="ctr"/>
                          <a:r>
                            <a:rPr sz="1400"/>
                            <a:t>1225</a:t>
                          </a:r>
                          <a:endParaRPr sz="1400">
                            <a:latin typeface="Cambria Math"/>
                          </a:endParaRPr>
                        </a:p>
                      </a:txBody>
                      <a:tcPr/>
                    </a:tc>
                    <a:tc>
                      <a:txBody>
                        <a:bodyPr/>
                        <a:lstStyle/>
                        <a:p>
                          <a:pPr algn="ctr"/>
                          <a:r>
                            <a:rPr sz="1400"/>
                            <a:t>8575</a:t>
                          </a:r>
                          <a:endParaRPr sz="1400">
                            <a:latin typeface="Cambria Math"/>
                          </a:endParaRPr>
                        </a:p>
                      </a:txBody>
                      <a:tcPr/>
                    </a:tc>
                    <a:extLst>
                      <a:ext uri="{0D108BD9-81ED-4DB2-BD59-A6C34878D82A}">
                        <a16:rowId xmlns:a16="http://schemas.microsoft.com/office/drawing/2014/main" val="10005"/>
                      </a:ext>
                    </a:extLst>
                  </a:tr>
                  <a:tr h="337247">
                    <a:tc>
                      <a:txBody>
                        <a:bodyPr/>
                        <a:lstStyle/>
                        <a:p>
                          <a:pPr algn="ctr">
                            <a:defRPr sz="1400"/>
                          </a:pPr>
                          <a:r>
                            <a:t>40–50</a:t>
                          </a:r>
                        </a:p>
                      </a:txBody>
                      <a:tcPr/>
                    </a:tc>
                    <a:tc>
                      <a:txBody>
                        <a:bodyPr/>
                        <a:lstStyle/>
                        <a:p>
                          <a:pPr algn="ctr"/>
                          <a:r>
                            <a:rPr sz="1400"/>
                            <a:t>45</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45</a:t>
                          </a:r>
                          <a:endParaRPr sz="1400">
                            <a:latin typeface="Cambria Math"/>
                          </a:endParaRPr>
                        </a:p>
                      </a:txBody>
                      <a:tcPr/>
                    </a:tc>
                    <a:tc>
                      <a:txBody>
                        <a:bodyPr/>
                        <a:lstStyle/>
                        <a:p>
                          <a:pPr algn="ctr"/>
                          <a:r>
                            <a:rPr sz="1400"/>
                            <a:t>2025</a:t>
                          </a:r>
                          <a:endParaRPr sz="1400">
                            <a:latin typeface="Cambria Math"/>
                          </a:endParaRPr>
                        </a:p>
                      </a:txBody>
                      <a:tcPr/>
                    </a:tc>
                    <a:tc>
                      <a:txBody>
                        <a:bodyPr/>
                        <a:lstStyle/>
                        <a:p>
                          <a:pPr algn="ctr"/>
                          <a:r>
                            <a:rPr sz="1400"/>
                            <a:t>2025</a:t>
                          </a:r>
                          <a:endParaRPr sz="1400">
                            <a:latin typeface="Cambria Math"/>
                          </a:endParaRPr>
                        </a:p>
                      </a:txBody>
                      <a:tcPr/>
                    </a:tc>
                    <a:extLst>
                      <a:ext uri="{0D108BD9-81ED-4DB2-BD59-A6C34878D82A}">
                        <a16:rowId xmlns:a16="http://schemas.microsoft.com/office/drawing/2014/main" val="10006"/>
                      </a:ext>
                    </a:extLst>
                  </a:tr>
                  <a:tr h="337247">
                    <a:tc>
                      <a:txBody>
                        <a:bodyPr/>
                        <a:lstStyle/>
                        <a:p>
                          <a:pPr algn="ctr">
                            <a:defRPr sz="1400"/>
                          </a:pPr>
                          <a:r>
                            <a:t>50–60</a:t>
                          </a:r>
                        </a:p>
                      </a:txBody>
                      <a:tcPr/>
                    </a:tc>
                    <a:tc>
                      <a:txBody>
                        <a:bodyPr/>
                        <a:lstStyle/>
                        <a:p>
                          <a:pPr algn="ctr"/>
                          <a:r>
                            <a:rPr sz="1400"/>
                            <a:t>55</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dirty="0"/>
                            <a:t>220</a:t>
                          </a:r>
                          <a:endParaRPr sz="1400" dirty="0">
                            <a:latin typeface="Cambria Math"/>
                          </a:endParaRPr>
                        </a:p>
                      </a:txBody>
                      <a:tcPr/>
                    </a:tc>
                    <a:tc>
                      <a:txBody>
                        <a:bodyPr/>
                        <a:lstStyle/>
                        <a:p>
                          <a:pPr algn="ctr"/>
                          <a:r>
                            <a:rPr sz="1400"/>
                            <a:t>3025</a:t>
                          </a:r>
                          <a:endParaRPr sz="1400">
                            <a:latin typeface="Cambria Math"/>
                          </a:endParaRPr>
                        </a:p>
                      </a:txBody>
                      <a:tcPr/>
                    </a:tc>
                    <a:tc>
                      <a:txBody>
                        <a:bodyPr/>
                        <a:lstStyle/>
                        <a:p>
                          <a:pPr algn="ctr"/>
                          <a:r>
                            <a:rPr sz="1400"/>
                            <a:t>12,100</a:t>
                          </a:r>
                          <a:endParaRPr sz="1400">
                            <a:latin typeface="Cambria Math"/>
                          </a:endParaRPr>
                        </a:p>
                      </a:txBody>
                      <a:tcPr/>
                    </a:tc>
                    <a:extLst>
                      <a:ext uri="{0D108BD9-81ED-4DB2-BD59-A6C34878D82A}">
                        <a16:rowId xmlns:a16="http://schemas.microsoft.com/office/drawing/2014/main" val="10007"/>
                      </a:ext>
                    </a:extLst>
                  </a:tr>
                  <a:tr h="337247">
                    <a:tc>
                      <a:txBody>
                        <a:bodyPr/>
                        <a:lstStyle/>
                        <a:p>
                          <a:pPr algn="ctr">
                            <a:defRPr sz="1400"/>
                          </a:pPr>
                          <a:r>
                            <a:t>60–70</a:t>
                          </a:r>
                        </a:p>
                      </a:txBody>
                      <a:tcPr/>
                    </a:tc>
                    <a:tc>
                      <a:txBody>
                        <a:bodyPr/>
                        <a:lstStyle/>
                        <a:p>
                          <a:pPr algn="ctr"/>
                          <a:r>
                            <a:rPr sz="1400"/>
                            <a:t>65</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130</a:t>
                          </a:r>
                          <a:endParaRPr sz="1400">
                            <a:latin typeface="Cambria Math"/>
                          </a:endParaRPr>
                        </a:p>
                      </a:txBody>
                      <a:tcPr/>
                    </a:tc>
                    <a:tc>
                      <a:txBody>
                        <a:bodyPr/>
                        <a:lstStyle/>
                        <a:p>
                          <a:pPr algn="ctr"/>
                          <a:r>
                            <a:rPr sz="1400"/>
                            <a:t>4225</a:t>
                          </a:r>
                          <a:endParaRPr sz="1400">
                            <a:latin typeface="Cambria Math"/>
                          </a:endParaRPr>
                        </a:p>
                      </a:txBody>
                      <a:tcPr/>
                    </a:tc>
                    <a:tc>
                      <a:txBody>
                        <a:bodyPr/>
                        <a:lstStyle/>
                        <a:p>
                          <a:pPr algn="ctr"/>
                          <a:r>
                            <a:rPr sz="1400"/>
                            <a:t>8450</a:t>
                          </a:r>
                          <a:endParaRPr sz="1400">
                            <a:latin typeface="Cambria Math"/>
                          </a:endParaRPr>
                        </a:p>
                      </a:txBody>
                      <a:tcPr/>
                    </a:tc>
                    <a:extLst>
                      <a:ext uri="{0D108BD9-81ED-4DB2-BD59-A6C34878D82A}">
                        <a16:rowId xmlns:a16="http://schemas.microsoft.com/office/drawing/2014/main" val="10008"/>
                      </a:ext>
                    </a:extLst>
                  </a:tr>
                  <a:tr h="337247">
                    <a:tc>
                      <a:txBody>
                        <a:bodyPr/>
                        <a:lstStyle/>
                        <a:p>
                          <a:pPr algn="ctr">
                            <a:defRPr sz="1400"/>
                          </a:pPr>
                          <a:r>
                            <a:t>70–80</a:t>
                          </a:r>
                        </a:p>
                      </a:txBody>
                      <a:tcPr/>
                    </a:tc>
                    <a:tc>
                      <a:txBody>
                        <a:bodyPr/>
                        <a:lstStyle/>
                        <a:p>
                          <a:pPr algn="ctr"/>
                          <a:r>
                            <a:rPr sz="1400"/>
                            <a:t>75</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150</a:t>
                          </a:r>
                          <a:endParaRPr sz="1400">
                            <a:latin typeface="Cambria Math"/>
                          </a:endParaRPr>
                        </a:p>
                      </a:txBody>
                      <a:tcPr/>
                    </a:tc>
                    <a:tc>
                      <a:txBody>
                        <a:bodyPr/>
                        <a:lstStyle/>
                        <a:p>
                          <a:pPr algn="ctr"/>
                          <a:r>
                            <a:rPr sz="1400"/>
                            <a:t>5625</a:t>
                          </a:r>
                          <a:endParaRPr sz="1400">
                            <a:latin typeface="Cambria Math"/>
                          </a:endParaRPr>
                        </a:p>
                      </a:txBody>
                      <a:tcPr/>
                    </a:tc>
                    <a:tc>
                      <a:txBody>
                        <a:bodyPr/>
                        <a:lstStyle/>
                        <a:p>
                          <a:pPr algn="ctr"/>
                          <a:r>
                            <a:rPr sz="1400"/>
                            <a:t>11,250</a:t>
                          </a:r>
                          <a:endParaRPr sz="1400">
                            <a:latin typeface="Cambria Math"/>
                          </a:endParaRPr>
                        </a:p>
                      </a:txBody>
                      <a:tcPr/>
                    </a:tc>
                    <a:extLst>
                      <a:ext uri="{0D108BD9-81ED-4DB2-BD59-A6C34878D82A}">
                        <a16:rowId xmlns:a16="http://schemas.microsoft.com/office/drawing/2014/main" val="10009"/>
                      </a:ext>
                    </a:extLst>
                  </a:tr>
                  <a:tr h="337247">
                    <a:tc>
                      <a:txBody>
                        <a:bodyPr/>
                        <a:lstStyle/>
                        <a:p>
                          <a:pPr algn="ctr">
                            <a:defRPr sz="1400"/>
                          </a:pPr>
                          <a:r>
                            <a:t>80–90</a:t>
                          </a:r>
                        </a:p>
                      </a:txBody>
                      <a:tcPr/>
                    </a:tc>
                    <a:tc>
                      <a:txBody>
                        <a:bodyPr/>
                        <a:lstStyle/>
                        <a:p>
                          <a:pPr algn="ctr"/>
                          <a:r>
                            <a:rPr sz="1400"/>
                            <a:t>85</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170</a:t>
                          </a:r>
                          <a:endParaRPr sz="1400">
                            <a:latin typeface="Cambria Math"/>
                          </a:endParaRPr>
                        </a:p>
                      </a:txBody>
                      <a:tcPr/>
                    </a:tc>
                    <a:tc>
                      <a:txBody>
                        <a:bodyPr/>
                        <a:lstStyle/>
                        <a:p>
                          <a:pPr algn="ctr"/>
                          <a:r>
                            <a:rPr sz="1400"/>
                            <a:t>7225</a:t>
                          </a:r>
                          <a:endParaRPr sz="1400">
                            <a:latin typeface="Cambria Math"/>
                          </a:endParaRPr>
                        </a:p>
                      </a:txBody>
                      <a:tcPr/>
                    </a:tc>
                    <a:tc>
                      <a:txBody>
                        <a:bodyPr/>
                        <a:lstStyle/>
                        <a:p>
                          <a:pPr algn="ctr"/>
                          <a:r>
                            <a:rPr sz="1400"/>
                            <a:t>14,450</a:t>
                          </a:r>
                          <a:endParaRPr sz="1400">
                            <a:latin typeface="Cambria Math"/>
                          </a:endParaRPr>
                        </a:p>
                      </a:txBody>
                      <a:tcPr/>
                    </a:tc>
                    <a:extLst>
                      <a:ext uri="{0D108BD9-81ED-4DB2-BD59-A6C34878D82A}">
                        <a16:rowId xmlns:a16="http://schemas.microsoft.com/office/drawing/2014/main" val="10010"/>
                      </a:ext>
                    </a:extLst>
                  </a:tr>
                  <a:tr h="337247">
                    <a:tc>
                      <a:txBody>
                        <a:bodyPr/>
                        <a:lstStyle/>
                        <a:p>
                          <a:pPr algn="ctr">
                            <a:defRPr sz="1400"/>
                          </a:pPr>
                          <a:r>
                            <a:t>90–100</a:t>
                          </a:r>
                        </a:p>
                      </a:txBody>
                      <a:tcPr/>
                    </a:tc>
                    <a:tc>
                      <a:txBody>
                        <a:bodyPr/>
                        <a:lstStyle/>
                        <a:p>
                          <a:pPr algn="ctr"/>
                          <a:r>
                            <a:rPr sz="1400"/>
                            <a:t>95</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285</a:t>
                          </a:r>
                          <a:endParaRPr sz="1400">
                            <a:latin typeface="Cambria Math"/>
                          </a:endParaRPr>
                        </a:p>
                      </a:txBody>
                      <a:tcPr/>
                    </a:tc>
                    <a:tc>
                      <a:txBody>
                        <a:bodyPr/>
                        <a:lstStyle/>
                        <a:p>
                          <a:pPr algn="ctr"/>
                          <a:r>
                            <a:rPr sz="1400"/>
                            <a:t>9025</a:t>
                          </a:r>
                          <a:endParaRPr sz="1400">
                            <a:latin typeface="Cambria Math"/>
                          </a:endParaRPr>
                        </a:p>
                      </a:txBody>
                      <a:tcPr/>
                    </a:tc>
                    <a:tc>
                      <a:txBody>
                        <a:bodyPr/>
                        <a:lstStyle/>
                        <a:p>
                          <a:pPr algn="ctr"/>
                          <a:r>
                            <a:rPr sz="1400"/>
                            <a:t>27,075</a:t>
                          </a:r>
                          <a:endParaRPr sz="1400">
                            <a:latin typeface="Cambria Math"/>
                          </a:endParaRPr>
                        </a:p>
                      </a:txBody>
                      <a:tcPr/>
                    </a:tc>
                    <a:extLst>
                      <a:ext uri="{0D108BD9-81ED-4DB2-BD59-A6C34878D82A}">
                        <a16:rowId xmlns:a16="http://schemas.microsoft.com/office/drawing/2014/main" val="10011"/>
                      </a:ext>
                    </a:extLst>
                  </a:tr>
                  <a:tr h="337247">
                    <a:tc>
                      <a:txBody>
                        <a:bodyPr/>
                        <a:lstStyle/>
                        <a:p>
                          <a:pPr algn="ctr">
                            <a:defRPr sz="1400" b="1"/>
                          </a:pPr>
                          <a:endParaRP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1400" b="1"/>
                          </a:pPr>
                          <a:r>
                            <a:rPr lang="en-IN" dirty="0"/>
                            <a:t>Totals</a:t>
                          </a:r>
                        </a:p>
                      </a:txBody>
                      <a:tcPr/>
                    </a:tc>
                    <a:tc>
                      <a:txBody>
                        <a:bodyPr/>
                        <a:lstStyle/>
                        <a:p>
                          <a:pPr algn="ctr"/>
                          <a:r>
                            <a:rPr sz="1400" b="1" dirty="0"/>
                            <a:t>45</a:t>
                          </a:r>
                          <a:endParaRPr sz="1400" b="1" dirty="0">
                            <a:latin typeface="Cambria Math"/>
                          </a:endParaRPr>
                        </a:p>
                      </a:txBody>
                      <a:tcPr/>
                    </a:tc>
                    <a:tc>
                      <a:txBody>
                        <a:bodyPr/>
                        <a:lstStyle/>
                        <a:p>
                          <a:pPr algn="ctr"/>
                          <a:r>
                            <a:rPr sz="1400" b="1" dirty="0"/>
                            <a:t>1575</a:t>
                          </a:r>
                          <a:endParaRPr sz="1400" b="1" dirty="0">
                            <a:latin typeface="Cambria Math"/>
                          </a:endParaRPr>
                        </a:p>
                      </a:txBody>
                      <a:tcPr/>
                    </a:tc>
                    <a:tc>
                      <a:txBody>
                        <a:bodyPr/>
                        <a:lstStyle/>
                        <a:p>
                          <a:pPr algn="ctr"/>
                          <a:r>
                            <a:rPr sz="1400" b="1" dirty="0"/>
                            <a:t>33,250</a:t>
                          </a:r>
                          <a:endParaRPr sz="1400" b="1" dirty="0">
                            <a:latin typeface="Cambria Math"/>
                          </a:endParaRPr>
                        </a:p>
                      </a:txBody>
                      <a:tcPr/>
                    </a:tc>
                    <a:tc>
                      <a:txBody>
                        <a:bodyPr/>
                        <a:lstStyle/>
                        <a:p>
                          <a:pPr algn="ctr"/>
                          <a:r>
                            <a:rPr sz="1400" b="1" dirty="0"/>
                            <a:t>90,125</a:t>
                          </a:r>
                          <a:endParaRPr sz="1400" b="1" dirty="0">
                            <a:latin typeface="Cambria Math"/>
                          </a:endParaRPr>
                        </a:p>
                      </a:txBody>
                      <a:tcPr/>
                    </a:tc>
                    <a:extLst>
                      <a:ext uri="{0D108BD9-81ED-4DB2-BD59-A6C34878D82A}">
                        <a16:rowId xmlns:a16="http://schemas.microsoft.com/office/drawing/2014/main" val="10012"/>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Mean and Variance of Grouped Data</a:t>
            </a:r>
            <a:r>
              <a:rPr lang="en-US" dirty="0"/>
              <a:t>—Slide 5</a:t>
            </a:r>
            <a:endParaRPr dirty="0"/>
          </a:p>
        </p:txBody>
      </p:sp>
      <p:sp>
        <p:nvSpPr>
          <p:cNvPr id="3" name="Text Placeholder 2"/>
          <p:cNvSpPr>
            <a:spLocks noGrp="1"/>
          </p:cNvSpPr>
          <p:nvPr>
            <p:ph type="body" sz="quarter" idx="10"/>
          </p:nvPr>
        </p:nvSpPr>
        <p:spPr/>
        <p:txBody>
          <a:bodyPr>
            <a:normAutofit/>
          </a:bodyPr>
          <a:lstStyle/>
          <a:p>
            <a:r>
              <a:rPr lang="en-IN" sz="2600" dirty="0"/>
              <a:t>Assuming the data in Table 1 are population data, the mean cash on hand for the </a:t>
            </a:r>
            <a:r>
              <a:rPr lang="en-IN" sz="2600" dirty="0">
                <a:latin typeface="Cambria Math"/>
              </a:rPr>
              <a:t>45</a:t>
            </a:r>
            <a:r>
              <a:rPr lang="en-IN" sz="2600" dirty="0"/>
              <a:t> companies is calculated as follows.</a:t>
            </a:r>
          </a:p>
          <a:p>
            <a:endParaRPr lang="en-IN" sz="2600" dirty="0"/>
          </a:p>
          <a:p>
            <a:endParaRPr lang="en-IN" sz="2600" dirty="0"/>
          </a:p>
          <a:p>
            <a:endParaRPr lang="en-US" sz="2600" dirty="0"/>
          </a:p>
          <a:p>
            <a:endParaRPr lang="ar-AE" sz="2600" dirty="0"/>
          </a:p>
          <a:p>
            <a:endParaRPr sz="2600" dirty="0"/>
          </a:p>
        </p:txBody>
      </p:sp>
      <p:pic>
        <p:nvPicPr>
          <p:cNvPr id="7" name="Picture 6" descr="Mu equals the summation of f subscript i times M subscript i whole divided by N, equals 1575 divided by 45, equals 35 million dollars.">
            <a:extLst>
              <a:ext uri="{FF2B5EF4-FFF2-40B4-BE49-F238E27FC236}">
                <a16:creationId xmlns:a16="http://schemas.microsoft.com/office/drawing/2014/main" id="{93B7045F-D172-BFAF-EB52-D06BE4EF3EF6}"/>
              </a:ext>
            </a:extLst>
          </p:cNvPr>
          <p:cNvPicPr>
            <a:picLocks noChangeAspect="1"/>
          </p:cNvPicPr>
          <p:nvPr/>
        </p:nvPicPr>
        <p:blipFill>
          <a:blip r:embed="rId2"/>
          <a:stretch>
            <a:fillRect/>
          </a:stretch>
        </p:blipFill>
        <p:spPr>
          <a:xfrm>
            <a:off x="2571750" y="1993539"/>
            <a:ext cx="4391025" cy="847725"/>
          </a:xfrm>
          <a:prstGeom prst="rect">
            <a:avLst/>
          </a:prstGeom>
        </p:spPr>
      </p:pic>
      <p:sp>
        <p:nvSpPr>
          <p:cNvPr id="11" name="TextBox 10">
            <a:extLst>
              <a:ext uri="{FF2B5EF4-FFF2-40B4-BE49-F238E27FC236}">
                <a16:creationId xmlns:a16="http://schemas.microsoft.com/office/drawing/2014/main" id="{3F06C3D2-725D-1112-8D8C-6425DCE93BB3}"/>
              </a:ext>
            </a:extLst>
          </p:cNvPr>
          <p:cNvSpPr txBox="1"/>
          <p:nvPr/>
        </p:nvSpPr>
        <p:spPr>
          <a:xfrm>
            <a:off x="457200" y="2860357"/>
            <a:ext cx="8229600" cy="492443"/>
          </a:xfrm>
          <a:prstGeom prst="rect">
            <a:avLst/>
          </a:prstGeom>
          <a:noFill/>
        </p:spPr>
        <p:txBody>
          <a:bodyPr wrap="square">
            <a:spAutoFit/>
          </a:bodyPr>
          <a:lstStyle/>
          <a:p>
            <a:r>
              <a:rPr lang="en-IN" sz="2600" dirty="0"/>
              <a:t>The variance of the grouped data is calculated as follows.</a:t>
            </a:r>
          </a:p>
        </p:txBody>
      </p:sp>
      <p:pic>
        <p:nvPicPr>
          <p:cNvPr id="12" name="Picture 11" descr="Sigma squared equals open fraction summation of f subscript i times M subscript i squared minus open parenthesis summation of f subscript i times M subscript i close parenthesis squared divided by N close fraction, all divided by N.&#10;Equals open fraction 90125 minus open parenthesis 1575 squared divided by 45 close parenthesis close fraction, all divided by 45, is approximately 777.7778.">
            <a:extLst>
              <a:ext uri="{FF2B5EF4-FFF2-40B4-BE49-F238E27FC236}">
                <a16:creationId xmlns:a16="http://schemas.microsoft.com/office/drawing/2014/main" id="{1B696AAB-2BA4-1797-ECCD-7105C13FA20E}"/>
              </a:ext>
            </a:extLst>
          </p:cNvPr>
          <p:cNvPicPr>
            <a:picLocks noChangeAspect="1"/>
          </p:cNvPicPr>
          <p:nvPr/>
        </p:nvPicPr>
        <p:blipFill>
          <a:blip r:embed="rId3"/>
          <a:stretch>
            <a:fillRect/>
          </a:stretch>
        </p:blipFill>
        <p:spPr>
          <a:xfrm>
            <a:off x="2571750" y="3352800"/>
            <a:ext cx="3752850" cy="260985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Mean and Variance of Grouped Data</a:t>
            </a:r>
            <a:r>
              <a:rPr lang="en-US" dirty="0"/>
              <a:t>—Slide 6</a:t>
            </a:r>
            <a:endParaRPr dirty="0"/>
          </a:p>
        </p:txBody>
      </p:sp>
      <p:sp>
        <p:nvSpPr>
          <p:cNvPr id="3" name="Text Placeholder 2"/>
          <p:cNvSpPr>
            <a:spLocks noGrp="1"/>
          </p:cNvSpPr>
          <p:nvPr>
            <p:ph type="body" sz="quarter" idx="10"/>
          </p:nvPr>
        </p:nvSpPr>
        <p:spPr/>
        <p:txBody>
          <a:bodyPr>
            <a:normAutofit/>
          </a:bodyPr>
          <a:lstStyle/>
          <a:p>
            <a:r>
              <a:rPr lang="en-IN" sz="2800" dirty="0"/>
              <a:t>If the data are sample data, then the variance is:</a:t>
            </a:r>
          </a:p>
          <a:p>
            <a:endParaRPr lang="en-IN" sz="2800" dirty="0"/>
          </a:p>
          <a:p>
            <a:endParaRPr sz="2800" dirty="0"/>
          </a:p>
        </p:txBody>
      </p:sp>
      <p:pic>
        <p:nvPicPr>
          <p:cNvPr id="7" name="Picture 6" descr="s squared equals summation of f subscript i times M subscript i squared minus open fraction open parenthesis summation of f subscript i times M subscript i close parenthesis squared divided by n close fraction whole divided by open parenthesis n minus 1 close parenthesis.&#10;Equals 90125 minus open fraction 1575 squared divided by 45 close fraction whole divided by 44 is approximately 795.4545.Equals open fraction 90125 minus open parenthesis 1575 squared divided by 45 close parenthesis close fraction divided by 44 is approximately 795.4545.">
            <a:extLst>
              <a:ext uri="{FF2B5EF4-FFF2-40B4-BE49-F238E27FC236}">
                <a16:creationId xmlns:a16="http://schemas.microsoft.com/office/drawing/2014/main" id="{C048CE5F-8036-F380-97B6-02CE73482BB1}"/>
              </a:ext>
            </a:extLst>
          </p:cNvPr>
          <p:cNvPicPr>
            <a:picLocks noChangeAspect="1"/>
          </p:cNvPicPr>
          <p:nvPr/>
        </p:nvPicPr>
        <p:blipFill>
          <a:blip r:embed="rId2"/>
          <a:stretch>
            <a:fillRect/>
          </a:stretch>
        </p:blipFill>
        <p:spPr>
          <a:xfrm>
            <a:off x="2209800" y="1676400"/>
            <a:ext cx="3819525" cy="2609850"/>
          </a:xfrm>
          <a:prstGeom prst="rect">
            <a:avLst/>
          </a:prstGeom>
        </p:spPr>
      </p:pic>
    </p:spTree>
    <p:extLst>
      <p:ext uri="{BB962C8B-B14F-4D97-AF65-F5344CB8AC3E}">
        <p14:creationId xmlns:p14="http://schemas.microsoft.com/office/powerpoint/2010/main" val="2549911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Grouped Data</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Data that are presented as frequency distributions are called </a:t>
            </a:r>
            <a:r>
              <a:rPr sz="2800" b="1" dirty="0"/>
              <a:t>grouped data</a:t>
            </a:r>
            <a:r>
              <a:rPr sz="2800" dirty="0"/>
              <a:t>.</a:t>
            </a:r>
          </a:p>
          <a:p>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Mean of Grouped Data</a:t>
            </a:r>
            <a:r>
              <a:rPr lang="en-US" dirty="0"/>
              <a:t>—Slide 1</a:t>
            </a:r>
            <a:endParaRPr dirty="0"/>
          </a:p>
        </p:txBody>
      </p:sp>
      <p:sp>
        <p:nvSpPr>
          <p:cNvPr id="3" name="Text Placeholder 2"/>
          <p:cNvSpPr>
            <a:spLocks noGrp="1"/>
          </p:cNvSpPr>
          <p:nvPr>
            <p:ph type="body" sz="quarter" idx="10"/>
          </p:nvPr>
        </p:nvSpPr>
        <p:spPr>
          <a:xfrm>
            <a:off x="457200" y="1082078"/>
            <a:ext cx="8229600" cy="4251922"/>
          </a:xfrm>
        </p:spPr>
        <p:txBody>
          <a:bodyPr>
            <a:normAutofit/>
          </a:bodyPr>
          <a:lstStyle/>
          <a:p>
            <a:r>
              <a:rPr sz="2800" dirty="0"/>
              <a:t>The population </a:t>
            </a:r>
            <a:r>
              <a:rPr sz="2800" b="1" dirty="0"/>
              <a:t>mean of grouped data</a:t>
            </a:r>
            <a:r>
              <a:rPr sz="2800" dirty="0"/>
              <a:t> is given by</a:t>
            </a:r>
          </a:p>
          <a:p>
            <a:pPr algn="ctr">
              <a:defRPr sz="2800"/>
            </a:pPr>
            <a:endParaRPr lang="en-US" sz="2800" dirty="0"/>
          </a:p>
          <a:p>
            <a:pPr algn="ctr">
              <a:defRPr sz="2800"/>
            </a:pPr>
            <a:endParaRPr sz="2800" dirty="0"/>
          </a:p>
          <a:p>
            <a:endParaRPr sz="2800" dirty="0"/>
          </a:p>
          <a:p>
            <a:endParaRPr lang="en-US" sz="2800" dirty="0"/>
          </a:p>
          <a:p>
            <a:endParaRPr lang="en-US" dirty="0"/>
          </a:p>
          <a:p>
            <a:r>
              <a:rPr lang="en-US" sz="2800" dirty="0"/>
              <a:t>	</a:t>
            </a:r>
            <a:endParaRPr sz="2800" dirty="0"/>
          </a:p>
          <a:p>
            <a:endParaRPr sz="2800" dirty="0"/>
          </a:p>
        </p:txBody>
      </p:sp>
      <p:pic>
        <p:nvPicPr>
          <p:cNvPr id="8" name="Picture 7" descr="mu equals the summation of f subscript i times M subscript i whole divided by N.">
            <a:extLst>
              <a:ext uri="{FF2B5EF4-FFF2-40B4-BE49-F238E27FC236}">
                <a16:creationId xmlns:a16="http://schemas.microsoft.com/office/drawing/2014/main" id="{2377D83D-4ECD-6984-3362-138905F00EE8}"/>
              </a:ext>
            </a:extLst>
          </p:cNvPr>
          <p:cNvPicPr>
            <a:picLocks noChangeAspect="1"/>
          </p:cNvPicPr>
          <p:nvPr/>
        </p:nvPicPr>
        <p:blipFill>
          <a:blip r:embed="rId2"/>
          <a:stretch>
            <a:fillRect/>
          </a:stretch>
        </p:blipFill>
        <p:spPr>
          <a:xfrm>
            <a:off x="3548062" y="1732319"/>
            <a:ext cx="1895475" cy="952500"/>
          </a:xfrm>
          <a:prstGeom prst="rect">
            <a:avLst/>
          </a:prstGeom>
        </p:spPr>
      </p:pic>
      <p:sp>
        <p:nvSpPr>
          <p:cNvPr id="15" name="TextBox 14">
            <a:extLst>
              <a:ext uri="{FF2B5EF4-FFF2-40B4-BE49-F238E27FC236}">
                <a16:creationId xmlns:a16="http://schemas.microsoft.com/office/drawing/2014/main" id="{A50499D4-23B2-BDBA-8B80-164512FA2B69}"/>
              </a:ext>
            </a:extLst>
          </p:cNvPr>
          <p:cNvSpPr txBox="1"/>
          <p:nvPr/>
        </p:nvSpPr>
        <p:spPr>
          <a:xfrm>
            <a:off x="457200" y="2684819"/>
            <a:ext cx="8077200" cy="1384995"/>
          </a:xfrm>
          <a:prstGeom prst="rect">
            <a:avLst/>
          </a:prstGeom>
          <a:noFill/>
        </p:spPr>
        <p:txBody>
          <a:bodyPr wrap="square">
            <a:spAutoFit/>
          </a:bodyPr>
          <a:lstStyle/>
          <a:p>
            <a:r>
              <a:rPr lang="en-IN" sz="2800" dirty="0">
                <a:solidFill>
                  <a:srgbClr val="000000"/>
                </a:solidFill>
              </a:rPr>
              <a:t>where</a:t>
            </a:r>
          </a:p>
          <a:p>
            <a:r>
              <a:rPr lang="en-US" sz="2800" i="1" dirty="0">
                <a:solidFill>
                  <a:srgbClr val="000000"/>
                </a:solidFill>
              </a:rPr>
              <a:t>f</a:t>
            </a:r>
            <a:r>
              <a:rPr lang="en-US" sz="1050" i="1" dirty="0">
                <a:solidFill>
                  <a:srgbClr val="000000"/>
                </a:solidFill>
              </a:rPr>
              <a:t> </a:t>
            </a:r>
            <a:r>
              <a:rPr lang="en-US" sz="2800" i="1" baseline="-25000" dirty="0" err="1">
                <a:solidFill>
                  <a:srgbClr val="000000"/>
                </a:solidFill>
              </a:rPr>
              <a:t>i</a:t>
            </a:r>
            <a:r>
              <a:rPr lang="en-US" sz="2800" i="1" baseline="-25000" dirty="0">
                <a:solidFill>
                  <a:srgbClr val="000000"/>
                </a:solidFill>
              </a:rPr>
              <a:t> </a:t>
            </a:r>
            <a:r>
              <a:rPr lang="en-US" sz="2800" dirty="0">
                <a:solidFill>
                  <a:srgbClr val="000000"/>
                </a:solidFill>
              </a:rPr>
              <a:t>= the number of observations in the </a:t>
            </a:r>
            <a:r>
              <a:rPr lang="en-US" sz="2800" i="1" dirty="0" err="1">
                <a:solidFill>
                  <a:srgbClr val="000000"/>
                </a:solidFill>
              </a:rPr>
              <a:t>i</a:t>
            </a:r>
            <a:r>
              <a:rPr lang="en-US" sz="1050" i="1" dirty="0">
                <a:solidFill>
                  <a:srgbClr val="000000"/>
                </a:solidFill>
              </a:rPr>
              <a:t> </a:t>
            </a:r>
            <a:r>
              <a:rPr lang="en-US" sz="2800" baseline="30000" dirty="0" err="1">
                <a:solidFill>
                  <a:srgbClr val="000000"/>
                </a:solidFill>
              </a:rPr>
              <a:t>th</a:t>
            </a:r>
            <a:r>
              <a:rPr lang="en-US" sz="2800" dirty="0">
                <a:solidFill>
                  <a:srgbClr val="000000"/>
                </a:solidFill>
              </a:rPr>
              <a:t> class,</a:t>
            </a:r>
          </a:p>
          <a:p>
            <a:r>
              <a:rPr lang="en-US" sz="2800" i="1" dirty="0">
                <a:solidFill>
                  <a:srgbClr val="000000"/>
                </a:solidFill>
              </a:rPr>
              <a:t>N</a:t>
            </a:r>
            <a:r>
              <a:rPr lang="en-US" sz="2800" dirty="0">
                <a:solidFill>
                  <a:srgbClr val="000000"/>
                </a:solidFill>
              </a:rPr>
              <a:t> = the total number of observations in all classes,</a:t>
            </a:r>
            <a:endParaRPr lang="en-IN" sz="2800" dirty="0">
              <a:solidFill>
                <a:srgbClr val="000000"/>
              </a:solidFill>
            </a:endParaRPr>
          </a:p>
        </p:txBody>
      </p:sp>
      <p:pic>
        <p:nvPicPr>
          <p:cNvPr id="13" name="Picture 12" descr="capital N equals summation of f subscript i.">
            <a:extLst>
              <a:ext uri="{FF2B5EF4-FFF2-40B4-BE49-F238E27FC236}">
                <a16:creationId xmlns:a16="http://schemas.microsoft.com/office/drawing/2014/main" id="{8F727437-BCCB-0FC3-809E-A29EA0184793}"/>
              </a:ext>
            </a:extLst>
          </p:cNvPr>
          <p:cNvPicPr>
            <a:picLocks noChangeAspect="1"/>
          </p:cNvPicPr>
          <p:nvPr/>
        </p:nvPicPr>
        <p:blipFill>
          <a:blip r:embed="rId3"/>
          <a:stretch>
            <a:fillRect/>
          </a:stretch>
        </p:blipFill>
        <p:spPr>
          <a:xfrm>
            <a:off x="533400" y="4114800"/>
            <a:ext cx="1238250" cy="466725"/>
          </a:xfrm>
          <a:prstGeom prst="rect">
            <a:avLst/>
          </a:prstGeom>
        </p:spPr>
      </p:pic>
      <p:sp>
        <p:nvSpPr>
          <p:cNvPr id="17" name="TextBox 16">
            <a:extLst>
              <a:ext uri="{FF2B5EF4-FFF2-40B4-BE49-F238E27FC236}">
                <a16:creationId xmlns:a16="http://schemas.microsoft.com/office/drawing/2014/main" id="{3433CDF8-1B81-65FF-3EA0-C5A9214FD6A6}"/>
              </a:ext>
            </a:extLst>
          </p:cNvPr>
          <p:cNvSpPr txBox="1"/>
          <p:nvPr/>
        </p:nvSpPr>
        <p:spPr>
          <a:xfrm>
            <a:off x="1752600" y="4046231"/>
            <a:ext cx="914400" cy="523220"/>
          </a:xfrm>
          <a:prstGeom prst="rect">
            <a:avLst/>
          </a:prstGeom>
          <a:noFill/>
        </p:spPr>
        <p:txBody>
          <a:bodyPr wrap="square">
            <a:spAutoFit/>
          </a:bodyPr>
          <a:lstStyle/>
          <a:p>
            <a:r>
              <a:rPr lang="en-IN" sz="2800" dirty="0">
                <a:solidFill>
                  <a:srgbClr val="000000"/>
                </a:solidFill>
              </a:rPr>
              <a:t>and</a:t>
            </a:r>
          </a:p>
        </p:txBody>
      </p:sp>
      <p:sp>
        <p:nvSpPr>
          <p:cNvPr id="19" name="TextBox 18">
            <a:extLst>
              <a:ext uri="{FF2B5EF4-FFF2-40B4-BE49-F238E27FC236}">
                <a16:creationId xmlns:a16="http://schemas.microsoft.com/office/drawing/2014/main" id="{3FE2F012-B64F-9BE5-680C-45B3BF033C95}"/>
              </a:ext>
            </a:extLst>
          </p:cNvPr>
          <p:cNvSpPr txBox="1"/>
          <p:nvPr/>
        </p:nvSpPr>
        <p:spPr>
          <a:xfrm>
            <a:off x="457200" y="4572000"/>
            <a:ext cx="6687671" cy="523220"/>
          </a:xfrm>
          <a:prstGeom prst="rect">
            <a:avLst/>
          </a:prstGeom>
          <a:noFill/>
        </p:spPr>
        <p:txBody>
          <a:bodyPr wrap="square">
            <a:spAutoFit/>
          </a:bodyPr>
          <a:lstStyle/>
          <a:p>
            <a:r>
              <a:rPr lang="en-US" sz="2800" i="1" dirty="0">
                <a:solidFill>
                  <a:srgbClr val="000000"/>
                </a:solidFill>
              </a:rPr>
              <a:t>M</a:t>
            </a:r>
            <a:r>
              <a:rPr lang="en-US" sz="1050" i="1" dirty="0">
                <a:solidFill>
                  <a:srgbClr val="000000"/>
                </a:solidFill>
              </a:rPr>
              <a:t> </a:t>
            </a:r>
            <a:r>
              <a:rPr lang="en-US" sz="2800" i="1" baseline="-25000" dirty="0" err="1">
                <a:solidFill>
                  <a:srgbClr val="000000"/>
                </a:solidFill>
              </a:rPr>
              <a:t>i</a:t>
            </a:r>
            <a:r>
              <a:rPr lang="en-US" sz="2800" dirty="0">
                <a:solidFill>
                  <a:srgbClr val="000000"/>
                </a:solidFill>
              </a:rPr>
              <a:t> = </a:t>
            </a:r>
            <a:r>
              <a:rPr lang="en-IN" sz="2800" dirty="0">
                <a:solidFill>
                  <a:srgbClr val="000000"/>
                </a:solidFill>
              </a:rPr>
              <a:t>the midpoint of the </a:t>
            </a:r>
            <a:r>
              <a:rPr lang="en-IN" sz="2800" i="1" dirty="0" err="1">
                <a:solidFill>
                  <a:srgbClr val="000000"/>
                </a:solidFill>
              </a:rPr>
              <a:t>i</a:t>
            </a:r>
            <a:r>
              <a:rPr lang="en-IN" sz="1050" baseline="30000" dirty="0">
                <a:solidFill>
                  <a:srgbClr val="000000"/>
                </a:solidFill>
              </a:rPr>
              <a:t> </a:t>
            </a:r>
            <a:r>
              <a:rPr lang="en-IN" sz="2800" baseline="30000" dirty="0" err="1">
                <a:solidFill>
                  <a:srgbClr val="000000"/>
                </a:solidFill>
              </a:rPr>
              <a:t>th</a:t>
            </a:r>
            <a:r>
              <a:rPr lang="en-IN" sz="2800" dirty="0">
                <a:solidFill>
                  <a:srgbClr val="000000"/>
                </a:solidFill>
              </a:rPr>
              <a:t> class.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3ADE1-F2BD-462F-B66A-1956D26590D1}"/>
              </a:ext>
            </a:extLst>
          </p:cNvPr>
          <p:cNvSpPr>
            <a:spLocks noGrp="1"/>
          </p:cNvSpPr>
          <p:nvPr>
            <p:ph type="title"/>
          </p:nvPr>
        </p:nvSpPr>
        <p:spPr/>
        <p:txBody>
          <a:bodyPr/>
          <a:lstStyle/>
          <a:p>
            <a:r>
              <a:rPr lang="en-US" dirty="0"/>
              <a:t>Formula: Mean of Grouped Data—Slide 2</a:t>
            </a:r>
            <a:endParaRPr lang="en-IN" dirty="0"/>
          </a:p>
        </p:txBody>
      </p:sp>
      <p:sp>
        <p:nvSpPr>
          <p:cNvPr id="3" name="Text Placeholder 2">
            <a:extLst>
              <a:ext uri="{FF2B5EF4-FFF2-40B4-BE49-F238E27FC236}">
                <a16:creationId xmlns:a16="http://schemas.microsoft.com/office/drawing/2014/main" id="{536B8A29-CF7F-4166-81F8-85432C24CC3B}"/>
              </a:ext>
            </a:extLst>
          </p:cNvPr>
          <p:cNvSpPr>
            <a:spLocks noGrp="1"/>
          </p:cNvSpPr>
          <p:nvPr>
            <p:ph type="body" sz="quarter" idx="10"/>
          </p:nvPr>
        </p:nvSpPr>
        <p:spPr>
          <a:xfrm>
            <a:off x="457200" y="1082078"/>
            <a:ext cx="8229600" cy="2194522"/>
          </a:xfrm>
        </p:spPr>
        <p:txBody>
          <a:bodyPr/>
          <a:lstStyle/>
          <a:p>
            <a:r>
              <a:rPr lang="en-IN" sz="2800" dirty="0"/>
              <a:t>The sample mean of grouped data is given by</a:t>
            </a:r>
            <a:endParaRPr lang="en-IN" dirty="0"/>
          </a:p>
          <a:p>
            <a:endParaRPr lang="en-IN" sz="2800" dirty="0"/>
          </a:p>
          <a:p>
            <a:endParaRPr lang="ar-AE" sz="2800" dirty="0"/>
          </a:p>
          <a:p>
            <a:endParaRPr lang="en-IN" dirty="0"/>
          </a:p>
        </p:txBody>
      </p:sp>
      <p:pic>
        <p:nvPicPr>
          <p:cNvPr id="7" name="Picture 6" descr="x bar equals summation of open parenthesis f subscript i times M subscript i close parenthesis whole divided by n">
            <a:extLst>
              <a:ext uri="{FF2B5EF4-FFF2-40B4-BE49-F238E27FC236}">
                <a16:creationId xmlns:a16="http://schemas.microsoft.com/office/drawing/2014/main" id="{B2AFF20F-B8EB-2FD4-181F-39247256919F}"/>
              </a:ext>
            </a:extLst>
          </p:cNvPr>
          <p:cNvPicPr>
            <a:picLocks noChangeAspect="1"/>
          </p:cNvPicPr>
          <p:nvPr/>
        </p:nvPicPr>
        <p:blipFill>
          <a:blip r:embed="rId2"/>
          <a:stretch>
            <a:fillRect/>
          </a:stretch>
        </p:blipFill>
        <p:spPr>
          <a:xfrm>
            <a:off x="3200400" y="1736827"/>
            <a:ext cx="1866900" cy="904875"/>
          </a:xfrm>
          <a:prstGeom prst="rect">
            <a:avLst/>
          </a:prstGeom>
        </p:spPr>
      </p:pic>
      <p:sp>
        <p:nvSpPr>
          <p:cNvPr id="11" name="TextBox 10">
            <a:extLst>
              <a:ext uri="{FF2B5EF4-FFF2-40B4-BE49-F238E27FC236}">
                <a16:creationId xmlns:a16="http://schemas.microsoft.com/office/drawing/2014/main" id="{9541BC46-7F03-E856-6EC7-46EC2E7C2954}"/>
              </a:ext>
            </a:extLst>
          </p:cNvPr>
          <p:cNvSpPr txBox="1"/>
          <p:nvPr/>
        </p:nvSpPr>
        <p:spPr>
          <a:xfrm>
            <a:off x="457200" y="2641702"/>
            <a:ext cx="8153400" cy="523220"/>
          </a:xfrm>
          <a:prstGeom prst="rect">
            <a:avLst/>
          </a:prstGeom>
          <a:noFill/>
        </p:spPr>
        <p:txBody>
          <a:bodyPr wrap="square">
            <a:spAutoFit/>
          </a:bodyPr>
          <a:lstStyle/>
          <a:p>
            <a:pPr>
              <a:defRPr sz="2800"/>
            </a:pPr>
            <a:r>
              <a:rPr lang="en-IN" sz="2800" dirty="0">
                <a:solidFill>
                  <a:srgbClr val="000000"/>
                </a:solidFill>
              </a:rPr>
              <a:t>where </a:t>
            </a:r>
            <a:r>
              <a:rPr lang="en-IN" sz="2800" i="1" dirty="0">
                <a:solidFill>
                  <a:srgbClr val="000000"/>
                </a:solidFill>
              </a:rPr>
              <a:t>n</a:t>
            </a:r>
            <a:r>
              <a:rPr lang="en-IN" sz="2800" dirty="0">
                <a:solidFill>
                  <a:srgbClr val="000000"/>
                </a:solidFill>
              </a:rPr>
              <a:t> is the number of observations in the sample.</a:t>
            </a:r>
          </a:p>
        </p:txBody>
      </p:sp>
    </p:spTree>
    <p:extLst>
      <p:ext uri="{BB962C8B-B14F-4D97-AF65-F5344CB8AC3E}">
        <p14:creationId xmlns:p14="http://schemas.microsoft.com/office/powerpoint/2010/main" val="984783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Variance of Grouped Data</a:t>
            </a:r>
          </a:p>
        </p:txBody>
      </p:sp>
      <p:sp>
        <p:nvSpPr>
          <p:cNvPr id="3" name="Text Placeholder 2"/>
          <p:cNvSpPr>
            <a:spLocks noGrp="1"/>
          </p:cNvSpPr>
          <p:nvPr>
            <p:ph type="body" sz="quarter" idx="10"/>
          </p:nvPr>
        </p:nvSpPr>
        <p:spPr>
          <a:xfrm>
            <a:off x="457200" y="1082078"/>
            <a:ext cx="8229600" cy="4861522"/>
          </a:xfrm>
        </p:spPr>
        <p:txBody>
          <a:bodyPr>
            <a:noAutofit/>
          </a:bodyPr>
          <a:lstStyle/>
          <a:p>
            <a:r>
              <a:rPr dirty="0"/>
              <a:t>The population </a:t>
            </a:r>
            <a:r>
              <a:rPr b="1" dirty="0"/>
              <a:t>variance of grouped data</a:t>
            </a:r>
            <a:r>
              <a:rPr dirty="0"/>
              <a:t> is given by the following expression.</a:t>
            </a:r>
          </a:p>
          <a:p>
            <a:pPr algn="ctr">
              <a:defRPr sz="2800"/>
            </a:pPr>
            <a:endParaRPr lang="en-US" dirty="0"/>
          </a:p>
          <a:p>
            <a:pPr algn="ctr">
              <a:defRPr sz="2800"/>
            </a:pPr>
            <a:endParaRPr dirty="0"/>
          </a:p>
          <a:p>
            <a:pPr algn="ctr">
              <a:defRPr sz="2800"/>
            </a:pPr>
            <a:endParaRPr lang="en-US" dirty="0"/>
          </a:p>
          <a:p>
            <a:pPr algn="ctr">
              <a:defRPr sz="2800"/>
            </a:pPr>
            <a:endParaRPr lang="en-US" dirty="0"/>
          </a:p>
          <a:p>
            <a:pPr algn="ctr">
              <a:defRPr sz="2800"/>
            </a:pPr>
            <a:endParaRPr lang="en-US" dirty="0"/>
          </a:p>
          <a:p>
            <a:pPr algn="ctr">
              <a:defRPr sz="2800"/>
            </a:pPr>
            <a:endParaRPr lang="ar-AE" dirty="0"/>
          </a:p>
          <a:p>
            <a:endParaRPr dirty="0"/>
          </a:p>
        </p:txBody>
      </p:sp>
      <p:pic>
        <p:nvPicPr>
          <p:cNvPr id="9" name="Picture 8" descr="Sigma squared equals summation of open parenthesis M subscript i minus mu close parenthesis squared times f subscript i, whole divided by capital N.">
            <a:extLst>
              <a:ext uri="{FF2B5EF4-FFF2-40B4-BE49-F238E27FC236}">
                <a16:creationId xmlns:a16="http://schemas.microsoft.com/office/drawing/2014/main" id="{8ECFE764-F95C-944A-511B-BF67EAECC1CB}"/>
              </a:ext>
            </a:extLst>
          </p:cNvPr>
          <p:cNvPicPr>
            <a:picLocks noChangeAspect="1"/>
          </p:cNvPicPr>
          <p:nvPr/>
        </p:nvPicPr>
        <p:blipFill>
          <a:blip r:embed="rId2"/>
          <a:stretch>
            <a:fillRect/>
          </a:stretch>
        </p:blipFill>
        <p:spPr>
          <a:xfrm>
            <a:off x="3116263" y="2253144"/>
            <a:ext cx="2409825" cy="904875"/>
          </a:xfrm>
          <a:prstGeom prst="rect">
            <a:avLst/>
          </a:prstGeom>
        </p:spPr>
      </p:pic>
      <p:sp>
        <p:nvSpPr>
          <p:cNvPr id="8" name="TextBox 7">
            <a:extLst>
              <a:ext uri="{FF2B5EF4-FFF2-40B4-BE49-F238E27FC236}">
                <a16:creationId xmlns:a16="http://schemas.microsoft.com/office/drawing/2014/main" id="{31D195BC-57AB-35B6-164B-E5458C8A3667}"/>
              </a:ext>
            </a:extLst>
          </p:cNvPr>
          <p:cNvSpPr txBox="1"/>
          <p:nvPr/>
        </p:nvSpPr>
        <p:spPr>
          <a:xfrm>
            <a:off x="457200" y="3184415"/>
            <a:ext cx="8077200" cy="892552"/>
          </a:xfrm>
          <a:prstGeom prst="rect">
            <a:avLst/>
          </a:prstGeom>
          <a:noFill/>
        </p:spPr>
        <p:txBody>
          <a:bodyPr wrap="square">
            <a:spAutoFit/>
          </a:bodyPr>
          <a:lstStyle/>
          <a:p>
            <a:r>
              <a:rPr lang="en-US" sz="2600" dirty="0">
                <a:solidFill>
                  <a:srgbClr val="000000"/>
                </a:solidFill>
              </a:rPr>
              <a:t>The corresponding formula for the sample variance is as follows.</a:t>
            </a:r>
          </a:p>
        </p:txBody>
      </p:sp>
      <p:pic>
        <p:nvPicPr>
          <p:cNvPr id="13" name="Picture 12" descr="s squared equals summation of open parenthesis M subscript i minus x bar close parenthesis squared times f subscript i, whole divided by n minus 1.">
            <a:extLst>
              <a:ext uri="{FF2B5EF4-FFF2-40B4-BE49-F238E27FC236}">
                <a16:creationId xmlns:a16="http://schemas.microsoft.com/office/drawing/2014/main" id="{531DBE7C-7C22-14B5-28D3-8CBA3567D2B3}"/>
              </a:ext>
            </a:extLst>
          </p:cNvPr>
          <p:cNvPicPr>
            <a:picLocks noChangeAspect="1"/>
          </p:cNvPicPr>
          <p:nvPr/>
        </p:nvPicPr>
        <p:blipFill>
          <a:blip r:embed="rId3"/>
          <a:stretch>
            <a:fillRect/>
          </a:stretch>
        </p:blipFill>
        <p:spPr>
          <a:xfrm>
            <a:off x="3352800" y="3927089"/>
            <a:ext cx="2562225" cy="971550"/>
          </a:xfrm>
          <a:prstGeom prst="rect">
            <a:avLst/>
          </a:prstGeom>
        </p:spPr>
      </p:pic>
      <p:sp>
        <p:nvSpPr>
          <p:cNvPr id="10" name="TextBox 9">
            <a:extLst>
              <a:ext uri="{FF2B5EF4-FFF2-40B4-BE49-F238E27FC236}">
                <a16:creationId xmlns:a16="http://schemas.microsoft.com/office/drawing/2014/main" id="{4398FC82-E24D-4F6C-5F42-2B8E52D89F2B}"/>
              </a:ext>
            </a:extLst>
          </p:cNvPr>
          <p:cNvSpPr txBox="1"/>
          <p:nvPr/>
        </p:nvSpPr>
        <p:spPr>
          <a:xfrm>
            <a:off x="457200" y="4989493"/>
            <a:ext cx="8077200" cy="954107"/>
          </a:xfrm>
          <a:prstGeom prst="rect">
            <a:avLst/>
          </a:prstGeom>
          <a:noFill/>
        </p:spPr>
        <p:txBody>
          <a:bodyPr wrap="square">
            <a:spAutoFit/>
          </a:bodyPr>
          <a:lstStyle/>
          <a:p>
            <a:pPr>
              <a:defRPr sz="2800"/>
            </a:pPr>
            <a:r>
              <a:rPr lang="en-IN" dirty="0">
                <a:solidFill>
                  <a:srgbClr val="000000"/>
                </a:solidFill>
              </a:rPr>
              <a:t>where </a:t>
            </a:r>
            <a:r>
              <a:rPr lang="en-IN" i="1" dirty="0">
                <a:solidFill>
                  <a:srgbClr val="000000"/>
                </a:solidFill>
              </a:rPr>
              <a:t>n</a:t>
            </a:r>
            <a:r>
              <a:rPr lang="en-IN" dirty="0">
                <a:solidFill>
                  <a:srgbClr val="000000"/>
                </a:solidFill>
              </a:rPr>
              <a:t> equals the total number of observations in the sample.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Computational Formulas for the Variance of Grouped Data</a:t>
            </a:r>
          </a:p>
        </p:txBody>
      </p:sp>
      <p:sp>
        <p:nvSpPr>
          <p:cNvPr id="3" name="Text Placeholder 2"/>
          <p:cNvSpPr>
            <a:spLocks noGrp="1"/>
          </p:cNvSpPr>
          <p:nvPr>
            <p:ph type="body" sz="quarter" idx="10"/>
          </p:nvPr>
        </p:nvSpPr>
        <p:spPr>
          <a:xfrm>
            <a:off x="457200" y="1082078"/>
            <a:ext cx="8229600" cy="4861522"/>
          </a:xfrm>
        </p:spPr>
        <p:txBody>
          <a:bodyPr>
            <a:normAutofit/>
          </a:bodyPr>
          <a:lstStyle/>
          <a:p>
            <a:r>
              <a:rPr lang="en-IN" sz="2800" dirty="0"/>
              <a:t>The computational formulas for the population and sample variances of grouped data are as follows.</a:t>
            </a:r>
          </a:p>
          <a:p>
            <a:endParaRPr lang="en-US" sz="2800" dirty="0"/>
          </a:p>
          <a:p>
            <a:endParaRPr lang="en-US" dirty="0"/>
          </a:p>
          <a:p>
            <a:endParaRPr lang="en-US" sz="2800" dirty="0"/>
          </a:p>
          <a:p>
            <a:endParaRPr lang="en-US" dirty="0"/>
          </a:p>
          <a:p>
            <a:endParaRPr lang="ar-AE" sz="2800" dirty="0"/>
          </a:p>
          <a:p>
            <a:pPr algn="ctr">
              <a:defRPr sz="2800"/>
            </a:pPr>
            <a:endParaRPr lang="ar-AE" sz="2800" dirty="0"/>
          </a:p>
          <a:p>
            <a:endParaRPr sz="2800" dirty="0"/>
          </a:p>
        </p:txBody>
      </p:sp>
      <p:pic>
        <p:nvPicPr>
          <p:cNvPr id="8" name="Picture 7" descr="sigma squared equals summation of open parenthesis f subscript i times M subscript i squared close parenthesis minus open fraction summation of f subscript i times M subscript i whole squared whole divided by N close fraction whole divided by N equals open fraction summation of open parenthesis f subscript i times M subscript i squared close parenthesis whole divided by N close fraction minus open parenthesis summation of open parenthesis f subscript i times M subscript i close parenthesis whole divided by N close parenthesis squared.">
            <a:extLst>
              <a:ext uri="{FF2B5EF4-FFF2-40B4-BE49-F238E27FC236}">
                <a16:creationId xmlns:a16="http://schemas.microsoft.com/office/drawing/2014/main" id="{B67E2B02-DAF5-3F73-4F90-7EA8E7C55AA9}"/>
              </a:ext>
            </a:extLst>
          </p:cNvPr>
          <p:cNvPicPr>
            <a:picLocks noChangeAspect="1"/>
          </p:cNvPicPr>
          <p:nvPr/>
        </p:nvPicPr>
        <p:blipFill>
          <a:blip r:embed="rId2"/>
          <a:stretch>
            <a:fillRect/>
          </a:stretch>
        </p:blipFill>
        <p:spPr>
          <a:xfrm>
            <a:off x="866775" y="2062841"/>
            <a:ext cx="7410450" cy="1476375"/>
          </a:xfrm>
          <a:prstGeom prst="rect">
            <a:avLst/>
          </a:prstGeom>
        </p:spPr>
      </p:pic>
      <p:pic>
        <p:nvPicPr>
          <p:cNvPr id="11" name="Picture 10" descr="s squared equals numerator summation of open parenthesis f subscript i times M subscript i squared close parenthesis minus open fraction summation of open parenthesis f subscript i times M subscript i close parenthesis whole squared divided by n close fraction whole divided by open parenthesis n minus one close parenthesis.">
            <a:extLst>
              <a:ext uri="{FF2B5EF4-FFF2-40B4-BE49-F238E27FC236}">
                <a16:creationId xmlns:a16="http://schemas.microsoft.com/office/drawing/2014/main" id="{3A3CA94B-00CE-A5AD-D491-C6DC16310D9E}"/>
              </a:ext>
            </a:extLst>
          </p:cNvPr>
          <p:cNvPicPr>
            <a:picLocks noChangeAspect="1"/>
          </p:cNvPicPr>
          <p:nvPr/>
        </p:nvPicPr>
        <p:blipFill>
          <a:blip r:embed="rId3"/>
          <a:stretch>
            <a:fillRect/>
          </a:stretch>
        </p:blipFill>
        <p:spPr>
          <a:xfrm>
            <a:off x="2362200" y="3853229"/>
            <a:ext cx="3819525" cy="13335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the Mean and Variance of Grouped Data</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Table 1 presents, in grouped form, the amount of cash on hand for </a:t>
            </a:r>
            <a:r>
              <a:rPr sz="2800" dirty="0">
                <a:latin typeface="Cambria Math"/>
              </a:rPr>
              <a:t>45</a:t>
            </a:r>
            <a:r>
              <a:rPr sz="2800" dirty="0"/>
              <a:t> technology companies in the business software and services industry. Compute the mean and variance for these data.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Mean and Variance of Grouped Data</a:t>
            </a:r>
            <a:r>
              <a:rPr lang="en-US" dirty="0"/>
              <a:t>—Slide 2</a:t>
            </a:r>
            <a:endParaRPr dirty="0"/>
          </a:p>
        </p:txBody>
      </p:sp>
      <p:sp>
        <p:nvSpPr>
          <p:cNvPr id="5" name="TextBox 4">
            <a:extLst>
              <a:ext uri="{FF2B5EF4-FFF2-40B4-BE49-F238E27FC236}">
                <a16:creationId xmlns:a16="http://schemas.microsoft.com/office/drawing/2014/main" id="{1F1B108E-14EF-EDB2-6DA4-F33F3E3F06FE}"/>
              </a:ext>
            </a:extLst>
          </p:cNvPr>
          <p:cNvSpPr txBox="1"/>
          <p:nvPr/>
        </p:nvSpPr>
        <p:spPr>
          <a:xfrm>
            <a:off x="1752600" y="1208369"/>
            <a:ext cx="5867400" cy="369332"/>
          </a:xfrm>
          <a:prstGeom prst="rect">
            <a:avLst/>
          </a:prstGeom>
          <a:noFill/>
        </p:spPr>
        <p:txBody>
          <a:bodyPr wrap="square">
            <a:spAutoFit/>
          </a:bodyPr>
          <a:lstStyle/>
          <a:p>
            <a:pPr algn="ctr">
              <a:defRPr sz="1800" b="1"/>
            </a:pPr>
            <a:r>
              <a:rPr lang="en-US" dirty="0"/>
              <a:t>Table 1 – Cash on Hand for Technology Companies</a:t>
            </a:r>
          </a:p>
        </p:txBody>
      </p:sp>
      <p:graphicFrame>
        <p:nvGraphicFramePr>
          <p:cNvPr id="3" name="Table Placeholder 2" descr="The table contains 10 rows and 2 columns, lists the amount of cash on hand in millions of dollars and the corresponding frequencies:&#10;From 0 to 10: frequency is 10,&#10;From 10 to 20: frequency is 7,&#10;From 20 to 30: frequency is 7,&#10;From 30 to 40: frequency is 7,&#10;From 40 to 50: frequency is 1,&#10;From 50 to 60: frequency is 4,&#10;From 60 to 70: frequency is 2,&#10;From 70 to 80: frequency is 2,&#10;From 80 to 90: frequency is 2,&#10;From 90 to 100: frequency is 3.&#10;"/>
          <p:cNvGraphicFramePr>
            <a:graphicFrameLocks noGrp="1"/>
          </p:cNvGraphicFramePr>
          <p:nvPr>
            <p:ph type="tbl" sz="quarter" idx="10"/>
            <p:extLst>
              <p:ext uri="{D42A27DB-BD31-4B8C-83A1-F6EECF244321}">
                <p14:modId xmlns:p14="http://schemas.microsoft.com/office/powerpoint/2010/main" val="474579174"/>
              </p:ext>
            </p:extLst>
          </p:nvPr>
        </p:nvGraphicFramePr>
        <p:xfrm>
          <a:off x="457200" y="17119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Cash on Hand (Millions of Dollars)</a:t>
                      </a:r>
                    </a:p>
                  </a:txBody>
                  <a:tcPr/>
                </a:tc>
                <a:tc>
                  <a:txBody>
                    <a:bodyPr/>
                    <a:lstStyle/>
                    <a:p>
                      <a:pPr algn="ctr">
                        <a:defRPr sz="1800" b="1"/>
                      </a:pPr>
                      <a:r>
                        <a:rPr dirty="0"/>
                        <a:t>Frequency</a:t>
                      </a:r>
                    </a:p>
                  </a:txBody>
                  <a:tcPr/>
                </a:tc>
                <a:extLst>
                  <a:ext uri="{0D108BD9-81ED-4DB2-BD59-A6C34878D82A}">
                    <a16:rowId xmlns:a16="http://schemas.microsoft.com/office/drawing/2014/main" val="10001"/>
                  </a:ext>
                </a:extLst>
              </a:tr>
              <a:tr h="370840">
                <a:tc>
                  <a:txBody>
                    <a:bodyPr/>
                    <a:lstStyle/>
                    <a:p>
                      <a:pPr algn="ctr">
                        <a:defRPr sz="1800"/>
                      </a:pPr>
                      <a:r>
                        <a:rPr dirty="0"/>
                        <a:t>0–10</a:t>
                      </a:r>
                    </a:p>
                  </a:txBody>
                  <a:tcPr/>
                </a:tc>
                <a:tc>
                  <a:txBody>
                    <a:bodyPr/>
                    <a:lstStyle/>
                    <a:p>
                      <a:pPr algn="ctr"/>
                      <a:r>
                        <a:rPr sz="1800"/>
                        <a:t>10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10–20</a:t>
                      </a:r>
                    </a:p>
                  </a:txBody>
                  <a:tcPr/>
                </a:tc>
                <a:tc>
                  <a:txBody>
                    <a:bodyPr/>
                    <a:lstStyle/>
                    <a:p>
                      <a:pPr algn="ctr"/>
                      <a:r>
                        <a:rPr sz="1800"/>
                        <a:t>7</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20–30</a:t>
                      </a:r>
                    </a:p>
                  </a:txBody>
                  <a:tcPr/>
                </a:tc>
                <a:tc>
                  <a:txBody>
                    <a:bodyPr/>
                    <a:lstStyle/>
                    <a:p>
                      <a:pPr algn="ctr"/>
                      <a:r>
                        <a:rPr sz="1800"/>
                        <a:t>7</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30–40</a:t>
                      </a:r>
                    </a:p>
                  </a:txBody>
                  <a:tcPr/>
                </a:tc>
                <a:tc>
                  <a:txBody>
                    <a:bodyPr/>
                    <a:lstStyle/>
                    <a:p>
                      <a:pPr algn="ctr"/>
                      <a:r>
                        <a:rPr sz="1800"/>
                        <a:t>7</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40–50</a:t>
                      </a:r>
                    </a:p>
                  </a:txBody>
                  <a:tcPr/>
                </a:tc>
                <a:tc>
                  <a:txBody>
                    <a:bodyPr/>
                    <a:lstStyle/>
                    <a:p>
                      <a:pPr algn="ctr"/>
                      <a:r>
                        <a:rPr sz="1800"/>
                        <a:t>1</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t>50–60</a:t>
                      </a:r>
                    </a:p>
                  </a:txBody>
                  <a:tcPr/>
                </a:tc>
                <a:tc>
                  <a:txBody>
                    <a:bodyPr/>
                    <a:lstStyle/>
                    <a:p>
                      <a:pPr algn="ctr"/>
                      <a:r>
                        <a:rPr sz="1800"/>
                        <a:t>4</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defRPr sz="1800"/>
                      </a:pPr>
                      <a:r>
                        <a:t>60–70</a:t>
                      </a:r>
                    </a:p>
                  </a:txBody>
                  <a:tcPr/>
                </a:tc>
                <a:tc>
                  <a:txBody>
                    <a:bodyPr/>
                    <a:lstStyle/>
                    <a:p>
                      <a:pPr algn="ctr"/>
                      <a:r>
                        <a:rPr sz="1800"/>
                        <a:t>2</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defRPr sz="1800"/>
                      </a:pPr>
                      <a:r>
                        <a:t>70–80</a:t>
                      </a:r>
                    </a:p>
                  </a:txBody>
                  <a:tcPr/>
                </a:tc>
                <a:tc>
                  <a:txBody>
                    <a:bodyPr/>
                    <a:lstStyle/>
                    <a:p>
                      <a:pPr algn="ctr"/>
                      <a:r>
                        <a:rPr sz="1800"/>
                        <a:t>2</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defRPr sz="1800"/>
                      </a:pPr>
                      <a:r>
                        <a:t>80–90</a:t>
                      </a:r>
                    </a:p>
                  </a:txBody>
                  <a:tcPr/>
                </a:tc>
                <a:tc>
                  <a:txBody>
                    <a:bodyPr/>
                    <a:lstStyle/>
                    <a:p>
                      <a:pPr algn="ctr"/>
                      <a:r>
                        <a:rPr sz="1800" dirty="0"/>
                        <a:t>2</a:t>
                      </a:r>
                      <a:endParaRPr sz="1800" dirty="0">
                        <a:latin typeface="Cambria Math"/>
                      </a:endParaRPr>
                    </a:p>
                  </a:txBody>
                  <a:tcPr/>
                </a:tc>
                <a:extLst>
                  <a:ext uri="{0D108BD9-81ED-4DB2-BD59-A6C34878D82A}">
                    <a16:rowId xmlns:a16="http://schemas.microsoft.com/office/drawing/2014/main" val="10010"/>
                  </a:ext>
                </a:extLst>
              </a:tr>
              <a:tr h="370840">
                <a:tc>
                  <a:txBody>
                    <a:bodyPr/>
                    <a:lstStyle/>
                    <a:p>
                      <a:pPr algn="ctr">
                        <a:defRPr sz="1800"/>
                      </a:pPr>
                      <a:r>
                        <a:t>90–100</a:t>
                      </a:r>
                    </a:p>
                  </a:txBody>
                  <a:tcPr/>
                </a:tc>
                <a:tc>
                  <a:txBody>
                    <a:bodyPr/>
                    <a:lstStyle/>
                    <a:p>
                      <a:pPr algn="ctr"/>
                      <a:r>
                        <a:rPr lang="en-US" sz="1800" dirty="0"/>
                        <a:t>3</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Mean and Variance of Grouped Data</a:t>
            </a:r>
            <a:r>
              <a:rPr lang="en-US" dirty="0"/>
              <a:t>—Slide 3</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To compute the mean and variance, the midpoints of each interval must be calculated. The class midpoint is determined as follows.</a:t>
            </a:r>
          </a:p>
          <a:p>
            <a:endParaRPr lang="en-US" sz="2800" dirty="0"/>
          </a:p>
          <a:p>
            <a:pPr algn="ctr">
              <a:defRPr sz="2800"/>
            </a:pPr>
            <a:endParaRPr lang="ar-AE" sz="2800" dirty="0"/>
          </a:p>
          <a:p>
            <a:endParaRPr lang="en-US" sz="2800" dirty="0"/>
          </a:p>
        </p:txBody>
      </p:sp>
      <p:pic>
        <p:nvPicPr>
          <p:cNvPr id="7" name="Picture 6" descr="Midpoint equals lower class boundary plus upper class boundary whole divided by 2">
            <a:extLst>
              <a:ext uri="{FF2B5EF4-FFF2-40B4-BE49-F238E27FC236}">
                <a16:creationId xmlns:a16="http://schemas.microsoft.com/office/drawing/2014/main" id="{A4B5E52A-73E1-797E-835F-1EE9C70DD922}"/>
              </a:ext>
            </a:extLst>
          </p:cNvPr>
          <p:cNvPicPr>
            <a:picLocks noChangeAspect="1"/>
          </p:cNvPicPr>
          <p:nvPr/>
        </p:nvPicPr>
        <p:blipFill>
          <a:blip r:embed="rId2"/>
          <a:stretch>
            <a:fillRect/>
          </a:stretch>
        </p:blipFill>
        <p:spPr>
          <a:xfrm>
            <a:off x="819150" y="3276600"/>
            <a:ext cx="7505700" cy="781050"/>
          </a:xfrm>
          <a:prstGeom prst="rect">
            <a:avLst/>
          </a:prstGeom>
        </p:spPr>
      </p:pic>
      <p:sp>
        <p:nvSpPr>
          <p:cNvPr id="9" name="TextBox 8">
            <a:extLst>
              <a:ext uri="{FF2B5EF4-FFF2-40B4-BE49-F238E27FC236}">
                <a16:creationId xmlns:a16="http://schemas.microsoft.com/office/drawing/2014/main" id="{34018D05-AB5F-4F59-0C57-51AA63DE31B7}"/>
              </a:ext>
            </a:extLst>
          </p:cNvPr>
          <p:cNvSpPr txBox="1"/>
          <p:nvPr/>
        </p:nvSpPr>
        <p:spPr>
          <a:xfrm>
            <a:off x="457200" y="4495800"/>
            <a:ext cx="8229600" cy="954107"/>
          </a:xfrm>
          <a:prstGeom prst="rect">
            <a:avLst/>
          </a:prstGeom>
          <a:noFill/>
        </p:spPr>
        <p:txBody>
          <a:bodyPr wrap="square">
            <a:spAutoFit/>
          </a:bodyPr>
          <a:lstStyle/>
          <a:p>
            <a:r>
              <a:rPr lang="en-US" sz="2800" dirty="0"/>
              <a:t>The midpoints as well as the other required calculations are presented in Table 2.</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556CC79-E985-4B67-9D95-57BD9AD62060}"/>
</file>

<file path=customXml/itemProps2.xml><?xml version="1.0" encoding="utf-8"?>
<ds:datastoreItem xmlns:ds="http://schemas.openxmlformats.org/officeDocument/2006/customXml" ds:itemID="{EB0576B2-B0FE-4CAE-8603-BE6F94AEE898}"/>
</file>

<file path=customXml/itemProps3.xml><?xml version="1.0" encoding="utf-8"?>
<ds:datastoreItem xmlns:ds="http://schemas.openxmlformats.org/officeDocument/2006/customXml" ds:itemID="{4BFF5E40-E8C4-4BFB-87A1-C8F79E424C81}"/>
</file>

<file path=docProps/app.xml><?xml version="1.0" encoding="utf-8"?>
<Properties xmlns="http://schemas.openxmlformats.org/officeDocument/2006/extended-properties" xmlns:vt="http://schemas.openxmlformats.org/officeDocument/2006/docPropsVTypes">
  <TotalTime>829</TotalTime>
  <Words>510</Words>
  <Application>Microsoft Office PowerPoint</Application>
  <PresentationFormat>On-screen Show (4:3)</PresentationFormat>
  <Paragraphs>149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Arial</vt:lpstr>
      <vt:lpstr>Cambria Math</vt:lpstr>
      <vt:lpstr>Courier New</vt:lpstr>
      <vt:lpstr>Office Theme</vt:lpstr>
      <vt:lpstr>Section 4.5</vt:lpstr>
      <vt:lpstr>Definition: Grouped Data</vt:lpstr>
      <vt:lpstr>Formula: Mean of Grouped Data—Slide 1</vt:lpstr>
      <vt:lpstr>Formula: Mean of Grouped Data—Slide 2</vt:lpstr>
      <vt:lpstr>Formula: Variance of Grouped Data</vt:lpstr>
      <vt:lpstr>Formula: Computational Formulas for the Variance of Grouped Data</vt:lpstr>
      <vt:lpstr>Example 1: Calculating the Mean and Variance of Grouped Data—Slide 1</vt:lpstr>
      <vt:lpstr>Example 1: Calculating the Mean and Variance of Grouped Data—Slide 2</vt:lpstr>
      <vt:lpstr>Example 1: Calculating the Mean and Variance of Grouped Data—Slide 3</vt:lpstr>
      <vt:lpstr>Example 1: Calculating the Mean and Variance of Grouped Data—Slide 4</vt:lpstr>
      <vt:lpstr>Example 1: Calculating the Mean and Variance of Grouped Data—Slide 5</vt:lpstr>
      <vt:lpstr>Example 1: Calculating the Mean and Variance of Grouped Data—Slide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- 4.5 - Analyzing Grouped Data</dc:title>
  <dc:creator>Hawkes Learning</dc:creator>
  <cp:lastModifiedBy>Sangeetha Pallikala</cp:lastModifiedBy>
  <cp:revision>137</cp:revision>
  <dcterms:created xsi:type="dcterms:W3CDTF">2013-04-26T14:43:13Z</dcterms:created>
  <dcterms:modified xsi:type="dcterms:W3CDTF">2025-09-18T04:49:52Z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