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3" r:id="rId4"/>
    <p:sldId id="258" r:id="rId5"/>
    <p:sldId id="259" r:id="rId6"/>
    <p:sldId id="262" r:id="rId7"/>
    <p:sldId id="260" r:id="rId8"/>
    <p:sldId id="261" r:id="rId9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3" autoAdjust="0"/>
    <p:restoredTop sz="94673" autoAdjust="0"/>
  </p:normalViewPr>
  <p:slideViewPr>
    <p:cSldViewPr>
      <p:cViewPr varScale="1">
        <p:scale>
          <a:sx n="101" d="100"/>
          <a:sy n="101" d="100"/>
        </p:scale>
        <p:origin x="131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4.6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Proportions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Proportion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813522"/>
          </a:xfrm>
        </p:spPr>
        <p:txBody>
          <a:bodyPr>
            <a:normAutofit/>
          </a:bodyPr>
          <a:lstStyle/>
          <a:p>
            <a:r>
              <a:rPr sz="2800" dirty="0"/>
              <a:t>A </a:t>
            </a:r>
            <a:r>
              <a:rPr sz="2800" b="1" dirty="0"/>
              <a:t>proportion</a:t>
            </a:r>
            <a:r>
              <a:rPr sz="2800" dirty="0"/>
              <a:t> measures the fraction of a group that possesses some characteristic.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Proportion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</a:t>
            </a:r>
            <a:r>
              <a:rPr lang="en-US" b="1" dirty="0"/>
              <a:t>proportion </a:t>
            </a:r>
            <a:r>
              <a:rPr lang="en-US" dirty="0"/>
              <a:t>is one of the more common summary measures. </a:t>
            </a:r>
          </a:p>
          <a:p>
            <a:r>
              <a:rPr lang="en-US" dirty="0"/>
              <a:t>To calculate a proportion, simply count the number in the group that possess the characteristic and divide the count by the total number in the group. Let </a:t>
            </a:r>
          </a:p>
          <a:p>
            <a:r>
              <a:rPr lang="en-US" i="1" dirty="0"/>
              <a:t>x </a:t>
            </a:r>
            <a:r>
              <a:rPr lang="en-US" dirty="0"/>
              <a:t>= number of observations that possess the characteristic, </a:t>
            </a:r>
          </a:p>
          <a:p>
            <a:r>
              <a:rPr lang="en-US" i="1" dirty="0"/>
              <a:t>N </a:t>
            </a:r>
            <a:r>
              <a:rPr lang="en-US" dirty="0"/>
              <a:t>= number of observations in the population, and </a:t>
            </a:r>
          </a:p>
          <a:p>
            <a:r>
              <a:rPr lang="en-US" i="1" dirty="0"/>
              <a:t>n </a:t>
            </a:r>
            <a:r>
              <a:rPr lang="en-US" dirty="0"/>
              <a:t>= number of observations in the sample, then:</a:t>
            </a:r>
          </a:p>
          <a:p>
            <a:pPr marR="2600" algn="just"/>
            <a:r>
              <a:rPr lang="en-US" dirty="0"/>
              <a:t> </a:t>
            </a:r>
          </a:p>
          <a:p>
            <a:pPr marR="2600" algn="just"/>
            <a:endParaRPr lang="en-US" dirty="0"/>
          </a:p>
          <a:p>
            <a:pPr marR="2600" algn="just"/>
            <a:endParaRPr lang="en-US" dirty="0"/>
          </a:p>
          <a:p>
            <a:pPr marR="2600" algn="just"/>
            <a:r>
              <a:rPr lang="en-US" dirty="0"/>
              <a:t> </a:t>
            </a:r>
          </a:p>
          <a:p>
            <a:pPr algn="just"/>
            <a:endParaRPr dirty="0"/>
          </a:p>
        </p:txBody>
      </p:sp>
      <p:pic>
        <p:nvPicPr>
          <p:cNvPr id="6" name="Picture 5" descr="p equals x divided by capital N equals the population proportion. and">
            <a:extLst>
              <a:ext uri="{FF2B5EF4-FFF2-40B4-BE49-F238E27FC236}">
                <a16:creationId xmlns:a16="http://schemas.microsoft.com/office/drawing/2014/main" id="{BB7FEBF1-1E06-B6BD-6571-7942B82684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3952875"/>
            <a:ext cx="5095875" cy="781050"/>
          </a:xfrm>
          <a:prstGeom prst="rect">
            <a:avLst/>
          </a:prstGeom>
        </p:spPr>
      </p:pic>
      <p:pic>
        <p:nvPicPr>
          <p:cNvPr id="9" name="Picture 8" descr="p hat equals x divided by small n equals the sample proportion.">
            <a:extLst>
              <a:ext uri="{FF2B5EF4-FFF2-40B4-BE49-F238E27FC236}">
                <a16:creationId xmlns:a16="http://schemas.microsoft.com/office/drawing/2014/main" id="{E08FEEAB-9BB8-A1E1-E1A6-54C5C4EDA0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4733925"/>
            <a:ext cx="4038600" cy="781050"/>
          </a:xfrm>
          <a:prstGeom prst="rect">
            <a:avLst/>
          </a:prstGeom>
        </p:spPr>
      </p:pic>
      <p:pic>
        <p:nvPicPr>
          <p:cNvPr id="5" name="Picture 4" descr="The symbol p hat is pronounced “p hat”.">
            <a:extLst>
              <a:ext uri="{FF2B5EF4-FFF2-40B4-BE49-F238E27FC236}">
                <a16:creationId xmlns:a16="http://schemas.microsoft.com/office/drawing/2014/main" id="{E224AD7B-F1AB-24B8-3E29-43C9E29FF9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5614240"/>
            <a:ext cx="4780976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295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Calculating the Proportion of Customers</a:t>
            </a:r>
            <a:r>
              <a:rPr lang="en-US" dirty="0"/>
              <a:t>—Slide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Suppose the store manager wants to know the percentage of customers who buy something on days when she has most of the inventory prices reduced by as much as </a:t>
            </a:r>
            <a:r>
              <a:rPr lang="en-US" sz="2800" dirty="0"/>
              <a:t>50%.</a:t>
            </a:r>
            <a:r>
              <a:rPr sz="2800" dirty="0"/>
              <a:t> Of a random sample of </a:t>
            </a:r>
            <a:r>
              <a:rPr sz="2800" dirty="0">
                <a:latin typeface="Cambria Math"/>
              </a:rPr>
              <a:t>48</a:t>
            </a:r>
            <a:r>
              <a:rPr sz="2800" dirty="0"/>
              <a:t> customers on a particular sale-day, only </a:t>
            </a:r>
            <a:r>
              <a:rPr sz="2800" dirty="0">
                <a:latin typeface="Cambria Math"/>
              </a:rPr>
              <a:t>4</a:t>
            </a:r>
            <a:r>
              <a:rPr sz="2800" dirty="0"/>
              <a:t> of them did not purchase at least one item. What proportion of the customers purchased at least one item?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Calculating the Proportion of Customers</a:t>
            </a:r>
            <a:r>
              <a:rPr lang="en-US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IN" sz="2200" b="1" dirty="0"/>
              <a:t>Solution</a:t>
            </a:r>
          </a:p>
          <a:p>
            <a:r>
              <a:rPr lang="en-IN" sz="2200" dirty="0"/>
              <a:t>There are </a:t>
            </a:r>
            <a:r>
              <a:rPr lang="en-IN" sz="2200" dirty="0">
                <a:latin typeface="Cambria Math"/>
              </a:rPr>
              <a:t>48</a:t>
            </a:r>
            <a:r>
              <a:rPr lang="en-IN" sz="2200" dirty="0"/>
              <a:t> pieces of data in the group which represents customers. Think of data as composed of </a:t>
            </a:r>
            <a:r>
              <a:rPr lang="en-IN" sz="2200" dirty="0">
                <a:latin typeface="Cambria Math"/>
              </a:rPr>
              <a:t>0</a:t>
            </a:r>
            <a:r>
              <a:rPr lang="en-IN" sz="2200" dirty="0"/>
              <a:t> s and </a:t>
            </a:r>
            <a:r>
              <a:rPr lang="en-IN" sz="2200" dirty="0">
                <a:latin typeface="Cambria Math"/>
              </a:rPr>
              <a:t>1</a:t>
            </a:r>
            <a:r>
              <a:rPr lang="en-IN" sz="2200" dirty="0"/>
              <a:t> s. Any customer who purchased an item will be a </a:t>
            </a:r>
            <a:r>
              <a:rPr lang="en-IN" sz="2200" dirty="0">
                <a:latin typeface="Cambria Math"/>
              </a:rPr>
              <a:t>1</a:t>
            </a:r>
            <a:r>
              <a:rPr lang="en-IN" sz="2200" dirty="0"/>
              <a:t>, and any customer who did not purchase an item will be a </a:t>
            </a:r>
            <a:r>
              <a:rPr lang="en-IN" sz="2200" dirty="0">
                <a:latin typeface="Cambria Math"/>
              </a:rPr>
              <a:t>0</a:t>
            </a:r>
            <a:r>
              <a:rPr lang="en-IN" sz="2200" dirty="0"/>
              <a:t>. In our data set, there will be forty-four </a:t>
            </a:r>
            <a:r>
              <a:rPr lang="en-IN" sz="2200" dirty="0">
                <a:latin typeface="Cambria Math"/>
              </a:rPr>
              <a:t>1</a:t>
            </a:r>
            <a:r>
              <a:rPr lang="en-IN" sz="2200" dirty="0"/>
              <a:t> s and four </a:t>
            </a:r>
            <a:r>
              <a:rPr lang="en-IN" sz="2200" dirty="0">
                <a:latin typeface="Cambria Math"/>
              </a:rPr>
              <a:t>0</a:t>
            </a:r>
            <a:r>
              <a:rPr lang="en-IN" sz="2200" dirty="0"/>
              <a:t> s.</a:t>
            </a:r>
          </a:p>
          <a:p>
            <a:pPr>
              <a:defRPr sz="2800"/>
            </a:pPr>
            <a:endParaRPr lang="en-US" sz="2200" dirty="0"/>
          </a:p>
          <a:p>
            <a:pPr>
              <a:defRPr sz="2800"/>
            </a:pPr>
            <a:endParaRPr lang="en-US" sz="2200" dirty="0"/>
          </a:p>
          <a:p>
            <a:pPr>
              <a:defRPr sz="2800"/>
            </a:pPr>
            <a:endParaRPr lang="en-US" sz="2200" dirty="0"/>
          </a:p>
          <a:p>
            <a:pPr algn="ctr">
              <a:defRPr sz="2800"/>
            </a:pPr>
            <a:endParaRPr sz="2200" dirty="0"/>
          </a:p>
        </p:txBody>
      </p:sp>
      <p:pic>
        <p:nvPicPr>
          <p:cNvPr id="5" name="Picture 4" descr="Assuming x subscript i equals&#10;the set &#10;  1 if customer purchased an item, or &#10;  0 if customer did not purchase an item,&#10;then summation of x subscript i equals 1 plus 1 plus so on plus 1 plus 0 plus 0 plus 0 plus 0 equals 44.">
            <a:extLst>
              <a:ext uri="{FF2B5EF4-FFF2-40B4-BE49-F238E27FC236}">
                <a16:creationId xmlns:a16="http://schemas.microsoft.com/office/drawing/2014/main" id="{044BFDAB-A51E-FC06-F4F1-F3704EEFEA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87" y="2947549"/>
            <a:ext cx="7210425" cy="149542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2415905-20EB-0A47-2DA7-BEBA53F3508A}"/>
              </a:ext>
            </a:extLst>
          </p:cNvPr>
          <p:cNvSpPr txBox="1"/>
          <p:nvPr/>
        </p:nvSpPr>
        <p:spPr>
          <a:xfrm>
            <a:off x="457200" y="4419600"/>
            <a:ext cx="82296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IN" sz="2200" dirty="0"/>
              <a:t>In the notation we used earlier, </a:t>
            </a:r>
            <a:r>
              <a:rPr lang="en-IN" sz="2200" i="1" dirty="0"/>
              <a:t>x</a:t>
            </a:r>
            <a:r>
              <a:rPr lang="en-IN" sz="2200" dirty="0"/>
              <a:t> equals the number of observations that possess the characteristic. Therefore,</a:t>
            </a:r>
          </a:p>
        </p:txBody>
      </p:sp>
      <p:pic>
        <p:nvPicPr>
          <p:cNvPr id="9" name="Picture 8" descr="x equals 44 and p equals x divided by capital N equals 44 divided by 48 is approximately 0.9167.">
            <a:extLst>
              <a:ext uri="{FF2B5EF4-FFF2-40B4-BE49-F238E27FC236}">
                <a16:creationId xmlns:a16="http://schemas.microsoft.com/office/drawing/2014/main" id="{0AECC38B-D3C4-7EA3-2F38-0B60434C8D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5192332"/>
            <a:ext cx="4086225" cy="7905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EECDC-57B2-485A-93AC-E90F83875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Calculating the Proportion of Customers—Slide 3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47DA93-9342-48EC-88EC-2766A2D6828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defRPr sz="2800"/>
            </a:pPr>
            <a:r>
              <a:rPr lang="en-IN" sz="2800" dirty="0"/>
              <a:t>Thus, approximately</a:t>
            </a:r>
            <a:endParaRPr lang="en-US" i="1" dirty="0">
              <a:latin typeface="Cambria Math" panose="02040503050406030204" pitchFamily="18" charset="0"/>
            </a:endParaRPr>
          </a:p>
          <a:p>
            <a:pPr>
              <a:defRPr sz="2800"/>
            </a:pPr>
            <a:endParaRPr lang="en-US" i="1" dirty="0">
              <a:latin typeface="Cambria Math" panose="02040503050406030204" pitchFamily="18" charset="0"/>
            </a:endParaRPr>
          </a:p>
          <a:p>
            <a:pPr>
              <a:defRPr sz="2800"/>
            </a:pPr>
            <a:endParaRPr lang="en-US" i="1" dirty="0">
              <a:latin typeface="Cambria Math" panose="02040503050406030204" pitchFamily="18" charset="0"/>
            </a:endParaRPr>
          </a:p>
          <a:p>
            <a:pPr>
              <a:defRPr sz="2800"/>
            </a:pPr>
            <a:endParaRPr lang="en-US" i="1" dirty="0">
              <a:latin typeface="Cambria Math" panose="02040503050406030204" pitchFamily="18" charset="0"/>
            </a:endParaRPr>
          </a:p>
          <a:p>
            <a:endParaRPr lang="en-IN" dirty="0"/>
          </a:p>
        </p:txBody>
      </p:sp>
      <p:pic>
        <p:nvPicPr>
          <p:cNvPr id="12" name="Picture 11" descr="0.9167 times 100 equals 91.67 percent">
            <a:extLst>
              <a:ext uri="{FF2B5EF4-FFF2-40B4-BE49-F238E27FC236}">
                <a16:creationId xmlns:a16="http://schemas.microsoft.com/office/drawing/2014/main" id="{D2B09C69-FE6F-7D97-5BD4-DB7C87A4E5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1400" y="1133475"/>
            <a:ext cx="2988000" cy="47229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C69C795-3BB7-5AE8-126C-450FC13A0029}"/>
              </a:ext>
            </a:extLst>
          </p:cNvPr>
          <p:cNvSpPr txBox="1"/>
          <p:nvPr/>
        </p:nvSpPr>
        <p:spPr>
          <a:xfrm>
            <a:off x="457200" y="1457980"/>
            <a:ext cx="8686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800"/>
            </a:pPr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of customers purchased at least one item.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ACC63B-A85E-8F94-F423-960C23F52714}"/>
              </a:ext>
            </a:extLst>
          </p:cNvPr>
          <p:cNvSpPr txBox="1"/>
          <p:nvPr/>
        </p:nvSpPr>
        <p:spPr>
          <a:xfrm>
            <a:off x="457200" y="1999791"/>
            <a:ext cx="3581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800"/>
            </a:pPr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Note that we are using </a:t>
            </a:r>
          </a:p>
        </p:txBody>
      </p:sp>
      <p:graphicFrame>
        <p:nvGraphicFramePr>
          <p:cNvPr id="6" name="Object 5" descr="p hat">
            <a:extLst>
              <a:ext uri="{FF2B5EF4-FFF2-40B4-BE49-F238E27FC236}">
                <a16:creationId xmlns:a16="http://schemas.microsoft.com/office/drawing/2014/main" id="{8E8B4661-8488-91A2-1EDB-560BC97356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8755121"/>
              </p:ext>
            </p:extLst>
          </p:nvPr>
        </p:nvGraphicFramePr>
        <p:xfrm>
          <a:off x="3886200" y="2057400"/>
          <a:ext cx="292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91960" imgH="368280" progId="Equation.DSMT4">
                  <p:embed/>
                </p:oleObj>
              </mc:Choice>
              <mc:Fallback>
                <p:oleObj name="Equation" r:id="rId3" imgW="29196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86200" y="2057400"/>
                        <a:ext cx="2921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2D605FD-7666-D425-DE5B-BB10A203515F}"/>
              </a:ext>
            </a:extLst>
          </p:cNvPr>
          <p:cNvSpPr txBox="1"/>
          <p:nvPr/>
        </p:nvSpPr>
        <p:spPr>
          <a:xfrm>
            <a:off x="4196229" y="1991380"/>
            <a:ext cx="449057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the sample proportion in this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86B65D-7985-79F9-B72C-DE8D2DE7F578}"/>
              </a:ext>
            </a:extLst>
          </p:cNvPr>
          <p:cNvSpPr txBox="1"/>
          <p:nvPr/>
        </p:nvSpPr>
        <p:spPr>
          <a:xfrm>
            <a:off x="457200" y="2456701"/>
            <a:ext cx="82296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case because we are considering the sample of </a:t>
            </a:r>
            <a:r>
              <a:rPr lang="en-IN" sz="2800" dirty="0">
                <a:latin typeface="Cambria Math"/>
              </a:rPr>
              <a:t>48</a:t>
            </a:r>
            <a:r>
              <a:rPr lang="en-IN" sz="2800" dirty="0"/>
              <a:t> customers that came into the store. If we were using the data that represented all of the customers that came into the store on sale-day, the proportion would be the population proportion </a:t>
            </a:r>
            <a:r>
              <a:rPr lang="en-IN" sz="2800" i="1" dirty="0"/>
              <a:t>p</a:t>
            </a:r>
            <a:r>
              <a:rPr lang="en-IN" sz="2800" dirty="0"/>
              <a:t> given by</a:t>
            </a:r>
          </a:p>
        </p:txBody>
      </p:sp>
      <p:graphicFrame>
        <p:nvGraphicFramePr>
          <p:cNvPr id="13" name="Object 12" descr="x divided by capital N">
            <a:extLst>
              <a:ext uri="{FF2B5EF4-FFF2-40B4-BE49-F238E27FC236}">
                <a16:creationId xmlns:a16="http://schemas.microsoft.com/office/drawing/2014/main" id="{CA8DA420-5470-B305-ABAE-471A96CBB7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6298016"/>
              </p:ext>
            </p:extLst>
          </p:nvPr>
        </p:nvGraphicFramePr>
        <p:xfrm>
          <a:off x="544513" y="4600575"/>
          <a:ext cx="355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55320" imgH="672840" progId="Equation.DSMT4">
                  <p:embed/>
                </p:oleObj>
              </mc:Choice>
              <mc:Fallback>
                <p:oleObj name="Equation" r:id="rId5" imgW="355320" imgH="672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44513" y="4600575"/>
                        <a:ext cx="355600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AE47AA0C-02AC-3DFD-408A-FD58D22953E2}"/>
              </a:ext>
            </a:extLst>
          </p:cNvPr>
          <p:cNvSpPr txBox="1"/>
          <p:nvPr/>
        </p:nvSpPr>
        <p:spPr>
          <a:xfrm>
            <a:off x="769378" y="4648200"/>
            <a:ext cx="70792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AE" sz="2800" dirty="0"/>
              <a:t> </a:t>
            </a:r>
            <a:r>
              <a:rPr lang="en-IN" sz="2800" dirty="0"/>
              <a:t>where </a:t>
            </a:r>
            <a:r>
              <a:rPr lang="en-IN" sz="2800" i="1" dirty="0"/>
              <a:t>N</a:t>
            </a:r>
            <a:r>
              <a:rPr lang="en-IN" sz="2800" dirty="0"/>
              <a:t> represents the size of the population.</a:t>
            </a:r>
          </a:p>
        </p:txBody>
      </p:sp>
    </p:spTree>
    <p:extLst>
      <p:ext uri="{BB962C8B-B14F-4D97-AF65-F5344CB8AC3E}">
        <p14:creationId xmlns:p14="http://schemas.microsoft.com/office/powerpoint/2010/main" val="3698364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100" dirty="0"/>
              <a:t>Example 2: Calculating a Batting Average</a:t>
            </a:r>
            <a:r>
              <a:rPr lang="en-US" sz="3100" dirty="0"/>
              <a:t>—Slide 1</a:t>
            </a:r>
            <a:endParaRPr sz="31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Suppose a Major League Baseball player has kept records on each plate appearance. According to his records, he batted </a:t>
            </a:r>
            <a:r>
              <a:rPr sz="2800" dirty="0">
                <a:latin typeface="Cambria Math"/>
              </a:rPr>
              <a:t>216</a:t>
            </a:r>
            <a:r>
              <a:rPr sz="2800" dirty="0"/>
              <a:t> times this season. Of these </a:t>
            </a:r>
            <a:r>
              <a:rPr sz="2800" dirty="0">
                <a:latin typeface="Cambria Math"/>
              </a:rPr>
              <a:t>216</a:t>
            </a:r>
            <a:r>
              <a:rPr sz="2800" dirty="0"/>
              <a:t> plate appearances, he walked </a:t>
            </a:r>
            <a:r>
              <a:rPr sz="2800" dirty="0">
                <a:latin typeface="Cambria Math"/>
              </a:rPr>
              <a:t>24</a:t>
            </a:r>
            <a:r>
              <a:rPr sz="2800" dirty="0"/>
              <a:t> times, got on base by a fielding error </a:t>
            </a:r>
            <a:r>
              <a:rPr sz="2800" dirty="0">
                <a:latin typeface="Cambria Math"/>
              </a:rPr>
              <a:t>7</a:t>
            </a:r>
            <a:r>
              <a:rPr sz="2800" dirty="0"/>
              <a:t> times, and reached base on a hit </a:t>
            </a:r>
            <a:r>
              <a:rPr sz="2800" dirty="0">
                <a:latin typeface="Cambria Math"/>
              </a:rPr>
              <a:t>64</a:t>
            </a:r>
            <a:r>
              <a:rPr sz="2800" dirty="0"/>
              <a:t> times. Compute the player's batting average, which is a proportion.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 sz="3200"/>
            </a:pPr>
            <a:r>
              <a:rPr sz="3100" dirty="0"/>
              <a:t>Example 2: Calculating a Batting Average</a:t>
            </a:r>
            <a:r>
              <a:rPr lang="en-US" sz="3100" dirty="0"/>
              <a:t>—Slide 2</a:t>
            </a:r>
            <a:endParaRPr sz="31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600" b="1" dirty="0"/>
              <a:t>Solution</a:t>
            </a:r>
          </a:p>
          <a:p>
            <a:r>
              <a:rPr sz="2600" dirty="0"/>
              <a:t>The batting average is the proportion of times the player reached base on a hit, excluding walks and errors. In this case the number in the group of at-bats we will consider is</a:t>
            </a:r>
            <a:endParaRPr lang="en-US" sz="2600" dirty="0"/>
          </a:p>
          <a:p>
            <a:r>
              <a:rPr lang="en-US" sz="2600" i="1" dirty="0"/>
              <a:t>N</a:t>
            </a:r>
            <a:r>
              <a:rPr lang="en-US" sz="2600" dirty="0"/>
              <a:t> = Plate appearances 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 </a:t>
            </a:r>
            <a:r>
              <a:rPr lang="en-US" sz="2600" dirty="0"/>
              <a:t>Walks 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 </a:t>
            </a:r>
            <a:r>
              <a:rPr lang="en-US" sz="2600" dirty="0"/>
              <a:t>Bases by fielding errors</a:t>
            </a:r>
          </a:p>
          <a:p>
            <a:r>
              <a:rPr lang="en-US" sz="2600" dirty="0"/>
              <a:t>    = 216 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 </a:t>
            </a:r>
            <a:r>
              <a:rPr lang="en-US" sz="2600" dirty="0"/>
              <a:t>24 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 </a:t>
            </a:r>
            <a:r>
              <a:rPr lang="en-US" sz="2600" dirty="0"/>
              <a:t>7</a:t>
            </a:r>
          </a:p>
          <a:p>
            <a:r>
              <a:rPr lang="en-US" sz="2600" dirty="0"/>
              <a:t>    = 185 at-bats.</a:t>
            </a:r>
            <a:endParaRPr sz="2600" dirty="0"/>
          </a:p>
          <a:p>
            <a:r>
              <a:rPr sz="2600" dirty="0"/>
              <a:t>The proportion of times he got a hit (excluding walks and errors) is</a:t>
            </a:r>
          </a:p>
          <a:p>
            <a:endParaRPr lang="en-US" sz="2600" dirty="0"/>
          </a:p>
          <a:p>
            <a:endParaRPr lang="en-US" sz="2600" dirty="0"/>
          </a:p>
          <a:p>
            <a:endParaRPr lang="en-US" sz="2600" dirty="0"/>
          </a:p>
        </p:txBody>
      </p:sp>
      <p:pic>
        <p:nvPicPr>
          <p:cNvPr id="6" name="Picture 5" descr="p equals 64 divided by 185 is approximately 0.3459.">
            <a:extLst>
              <a:ext uri="{FF2B5EF4-FFF2-40B4-BE49-F238E27FC236}">
                <a16:creationId xmlns:a16="http://schemas.microsoft.com/office/drawing/2014/main" id="{00CCA633-8552-E238-8D79-8E1C0CB165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4648200"/>
            <a:ext cx="2247900" cy="79057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24ACEF8-63D3-C097-E18E-14B4B69BB6F4}"/>
              </a:ext>
            </a:extLst>
          </p:cNvPr>
          <p:cNvSpPr txBox="1"/>
          <p:nvPr/>
        </p:nvSpPr>
        <p:spPr>
          <a:xfrm>
            <a:off x="515471" y="5486400"/>
            <a:ext cx="6266329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dirty="0"/>
              <a:t>Hence, his batting average is </a:t>
            </a:r>
            <a:r>
              <a:rPr lang="en-US" sz="2600" dirty="0">
                <a:latin typeface="Cambria Math"/>
              </a:rPr>
              <a:t>.346</a:t>
            </a:r>
            <a:r>
              <a:rPr lang="en-US" sz="2600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c814cb3e8714731e075e6c5082fb93d7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d80a9e90dbd3f40806ac15508682cdd4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2B40768-A006-4F42-889E-E35ACB28CC26}"/>
</file>

<file path=customXml/itemProps2.xml><?xml version="1.0" encoding="utf-8"?>
<ds:datastoreItem xmlns:ds="http://schemas.openxmlformats.org/officeDocument/2006/customXml" ds:itemID="{2268C1A2-B7A6-402E-B587-D3E361C5FD5E}"/>
</file>

<file path=customXml/itemProps3.xml><?xml version="1.0" encoding="utf-8"?>
<ds:datastoreItem xmlns:ds="http://schemas.openxmlformats.org/officeDocument/2006/customXml" ds:itemID="{0BE353D7-E9A5-4C1C-82B3-6F8D19897E45}"/>
</file>

<file path=docProps/app.xml><?xml version="1.0" encoding="utf-8"?>
<Properties xmlns="http://schemas.openxmlformats.org/officeDocument/2006/extended-properties" xmlns:vt="http://schemas.openxmlformats.org/officeDocument/2006/docPropsVTypes">
  <TotalTime>716</TotalTime>
  <Words>526</Words>
  <Application>Microsoft Office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Arial</vt:lpstr>
      <vt:lpstr>Cambria Math</vt:lpstr>
      <vt:lpstr>Courier New</vt:lpstr>
      <vt:lpstr>Office Theme</vt:lpstr>
      <vt:lpstr>Equation</vt:lpstr>
      <vt:lpstr>Section 4.6</vt:lpstr>
      <vt:lpstr>Definition: Proportion</vt:lpstr>
      <vt:lpstr>Proportion</vt:lpstr>
      <vt:lpstr>Example 1: Calculating the Proportion of Customers—Slide 1</vt:lpstr>
      <vt:lpstr>Example 1: Calculating the Proportion of Customers—Slide 2</vt:lpstr>
      <vt:lpstr>Example 1: Calculating the Proportion of Customers—Slide 3</vt:lpstr>
      <vt:lpstr>Example 2: Calculating a Batting Average—Slide 1</vt:lpstr>
      <vt:lpstr>Example 2: Calculating a Batting Average—Slide 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Business Statistics, 2nd Edition - 4.6 - Proportions</dc:title>
  <dc:creator>Hawkes Learning</dc:creator>
  <cp:lastModifiedBy>Sangeetha Pallikala</cp:lastModifiedBy>
  <cp:revision>133</cp:revision>
  <dcterms:created xsi:type="dcterms:W3CDTF">2013-04-26T14:43:13Z</dcterms:created>
  <dcterms:modified xsi:type="dcterms:W3CDTF">2025-09-18T04:10:36Z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