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Masters/slideMaster1.xml" ContentType="application/vnd.openxmlformats-officedocument.presentationml.slideMaster+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1.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2.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44"/>
  </p:notesMasterIdLst>
  <p:handoutMasterIdLst>
    <p:handoutMasterId r:id="rId45"/>
  </p:handoutMasterIdLst>
  <p:sldIdLst>
    <p:sldId id="256" r:id="rId2"/>
    <p:sldId id="257" r:id="rId3"/>
    <p:sldId id="258" r:id="rId4"/>
    <p:sldId id="288" r:id="rId5"/>
    <p:sldId id="289" r:id="rId6"/>
    <p:sldId id="259" r:id="rId7"/>
    <p:sldId id="290" r:id="rId8"/>
    <p:sldId id="291" r:id="rId9"/>
    <p:sldId id="292" r:id="rId10"/>
    <p:sldId id="260" r:id="rId11"/>
    <p:sldId id="293" r:id="rId12"/>
    <p:sldId id="294" r:id="rId13"/>
    <p:sldId id="295" r:id="rId14"/>
    <p:sldId id="296" r:id="rId15"/>
    <p:sldId id="261" r:id="rId16"/>
    <p:sldId id="262" r:id="rId17"/>
    <p:sldId id="264" r:id="rId18"/>
    <p:sldId id="265" r:id="rId19"/>
    <p:sldId id="266" r:id="rId20"/>
    <p:sldId id="287" r:id="rId21"/>
    <p:sldId id="311" r:id="rId22"/>
    <p:sldId id="270" r:id="rId23"/>
    <p:sldId id="285" r:id="rId24"/>
    <p:sldId id="272" r:id="rId25"/>
    <p:sldId id="274" r:id="rId26"/>
    <p:sldId id="276" r:id="rId27"/>
    <p:sldId id="278" r:id="rId28"/>
    <p:sldId id="297" r:id="rId29"/>
    <p:sldId id="280" r:id="rId30"/>
    <p:sldId id="281" r:id="rId31"/>
    <p:sldId id="298" r:id="rId32"/>
    <p:sldId id="299" r:id="rId33"/>
    <p:sldId id="301" r:id="rId34"/>
    <p:sldId id="302" r:id="rId35"/>
    <p:sldId id="303" r:id="rId36"/>
    <p:sldId id="304" r:id="rId37"/>
    <p:sldId id="305" r:id="rId38"/>
    <p:sldId id="306" r:id="rId39"/>
    <p:sldId id="307" r:id="rId40"/>
    <p:sldId id="308" r:id="rId41"/>
    <p:sldId id="309" r:id="rId42"/>
    <p:sldId id="310" r:id="rId43"/>
  </p:sldIdLst>
  <p:sldSz cx="9144000" cy="6858000" type="screen4x3"/>
  <p:notesSz cx="6858000" cy="9144000"/>
  <p:embeddedFontLst>
    <p:embeddedFont>
      <p:font typeface="Cambria Math" panose="02040503050406030204" pitchFamily="18" charset="0"/>
      <p:regular r:id="rId46"/>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020" autoAdjust="0"/>
    <p:restoredTop sz="94673" autoAdjust="0"/>
  </p:normalViewPr>
  <p:slideViewPr>
    <p:cSldViewPr>
      <p:cViewPr varScale="1">
        <p:scale>
          <a:sx n="101" d="100"/>
          <a:sy n="101" d="100"/>
        </p:scale>
        <p:origin x="1248" y="10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commentAuthors" Target="commentAuthors.xml"/><Relationship Id="rId50"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handoutMaster" Target="handoutMasters/handoutMaster1.xml"/><Relationship Id="rId53" Type="http://schemas.openxmlformats.org/officeDocument/2006/relationships/customXml" Target="../customXml/item2.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52" Type="http://schemas.openxmlformats.org/officeDocument/2006/relationships/customXml" Target="../customXml/item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font" Target="fonts/font1.fntdata"/><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9/18/2025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9/18/2025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image" Target="../media/image9.emf"/><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hyperlink" Target="http://www.hawkeslearning.com/Statistics/dbs2/technology.html?view=topic&amp;topic=Correlation%20Coefficient" TargetMode="External"/><Relationship Id="rId1" Type="http://schemas.openxmlformats.org/officeDocument/2006/relationships/slideLayout" Target="../slideLayouts/slideLayout3.xml"/><Relationship Id="rId4" Type="http://schemas.openxmlformats.org/officeDocument/2006/relationships/image" Target="../media/image13.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3" Type="http://schemas.openxmlformats.org/officeDocument/2006/relationships/image" Target="../media/image17.svg"/><Relationship Id="rId2" Type="http://schemas.openxmlformats.org/officeDocument/2006/relationships/image" Target="../media/image16.png"/><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3" Type="http://schemas.openxmlformats.org/officeDocument/2006/relationships/image" Target="../media/image19.svg"/><Relationship Id="rId2" Type="http://schemas.openxmlformats.org/officeDocument/2006/relationships/image" Target="../media/image18.png"/><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2" Type="http://schemas.openxmlformats.org/officeDocument/2006/relationships/image" Target="../media/image25.emf"/><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13.xml"/></Relationships>
</file>

<file path=ppt/slides/_rels/slide41.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1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dirty="0"/>
              <a:t>Section 4.7</a:t>
            </a:r>
          </a:p>
        </p:txBody>
      </p:sp>
      <p:sp>
        <p:nvSpPr>
          <p:cNvPr id="2" name="Text Placeholder 1"/>
          <p:cNvSpPr>
            <a:spLocks noGrp="1"/>
          </p:cNvSpPr>
          <p:nvPr>
            <p:ph type="body" sz="quarter" idx="10"/>
          </p:nvPr>
        </p:nvSpPr>
        <p:spPr/>
        <p:txBody>
          <a:bodyPr/>
          <a:lstStyle/>
          <a:p>
            <a:pPr algn="ctr"/>
            <a:r>
              <a:rPr dirty="0"/>
              <a:t>Measures of Association Between Two Variables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Inverse Relationship</a:t>
            </a:r>
          </a:p>
        </p:txBody>
      </p:sp>
      <p:sp>
        <p:nvSpPr>
          <p:cNvPr id="3" name="Text Placeholder 2"/>
          <p:cNvSpPr>
            <a:spLocks noGrp="1"/>
          </p:cNvSpPr>
          <p:nvPr>
            <p:ph type="body" sz="quarter" idx="10"/>
          </p:nvPr>
        </p:nvSpPr>
        <p:spPr>
          <a:xfrm>
            <a:off x="457200" y="1082078"/>
            <a:ext cx="8229600" cy="2346922"/>
          </a:xfrm>
        </p:spPr>
        <p:txBody>
          <a:bodyPr>
            <a:normAutofit/>
          </a:bodyPr>
          <a:lstStyle/>
          <a:p>
            <a:r>
              <a:rPr sz="2800" dirty="0"/>
              <a:t>An </a:t>
            </a:r>
            <a:r>
              <a:rPr sz="2800" b="1" dirty="0"/>
              <a:t>inverse relationship</a:t>
            </a:r>
            <a:r>
              <a:rPr sz="2800" dirty="0"/>
              <a:t> is a relationship between two variables in which as one variable increases, the other variable decreases.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Inverse Relationship</a:t>
            </a:r>
            <a:r>
              <a:rPr lang="en-US" dirty="0"/>
              <a:t>—Slide 1</a:t>
            </a:r>
            <a:endParaRPr dirty="0"/>
          </a:p>
        </p:txBody>
      </p:sp>
      <p:sp>
        <p:nvSpPr>
          <p:cNvPr id="5" name="Text Placeholder 2">
            <a:extLst>
              <a:ext uri="{FF2B5EF4-FFF2-40B4-BE49-F238E27FC236}">
                <a16:creationId xmlns:a16="http://schemas.microsoft.com/office/drawing/2014/main" id="{DB726795-E4C9-FB1C-EC46-BF2660E90F8E}"/>
              </a:ext>
            </a:extLst>
          </p:cNvPr>
          <p:cNvSpPr>
            <a:spLocks noGrp="1"/>
          </p:cNvSpPr>
          <p:nvPr>
            <p:ph type="body" sz="quarter" idx="10"/>
          </p:nvPr>
        </p:nvSpPr>
        <p:spPr>
          <a:xfrm>
            <a:off x="457200" y="1029287"/>
            <a:ext cx="8229600" cy="4967067"/>
          </a:xfrm>
          <a:ln>
            <a:solidFill>
              <a:schemeClr val="bg1"/>
            </a:solidFill>
          </a:ln>
        </p:spPr>
        <p:txBody>
          <a:bodyPr>
            <a:normAutofit/>
          </a:bodyPr>
          <a:lstStyle/>
          <a:p>
            <a:r>
              <a:rPr lang="en-US" sz="2400" dirty="0"/>
              <a:t>In Figure 2 the relationship is negative; as the </a:t>
            </a:r>
            <a:r>
              <a:rPr lang="en-US" sz="2400" i="1" dirty="0"/>
              <a:t>x</a:t>
            </a:r>
            <a:r>
              <a:rPr lang="en-US" sz="2400" dirty="0"/>
              <a:t>-variable increases, the </a:t>
            </a:r>
            <a:r>
              <a:rPr lang="en-US" sz="2400" i="1" dirty="0"/>
              <a:t>y</a:t>
            </a:r>
            <a:r>
              <a:rPr lang="en-US" sz="2400" dirty="0"/>
              <a:t>-variable decreases. This is also called an </a:t>
            </a:r>
            <a:r>
              <a:rPr lang="en-US" sz="2400" b="1" dirty="0"/>
              <a:t>inverse relationship</a:t>
            </a:r>
            <a:endParaRPr sz="2400" b="1" dirty="0"/>
          </a:p>
        </p:txBody>
      </p:sp>
      <p:pic>
        <p:nvPicPr>
          <p:cNvPr id="4" name="Picture 3" descr="A scatter diagram titled “Scatter plot 2” is shown with a total of eight dots plotted on a x y plane and moving linearly downward from left to right.">
            <a:extLst>
              <a:ext uri="{FF2B5EF4-FFF2-40B4-BE49-F238E27FC236}">
                <a16:creationId xmlns:a16="http://schemas.microsoft.com/office/drawing/2014/main" id="{4F2BAA77-BB17-4D80-AE81-27DE4E6E8753}"/>
              </a:ext>
            </a:extLst>
          </p:cNvPr>
          <p:cNvPicPr>
            <a:picLocks noChangeAspect="1"/>
          </p:cNvPicPr>
          <p:nvPr/>
        </p:nvPicPr>
        <p:blipFill>
          <a:blip r:embed="rId2"/>
          <a:srcRect t="13268" b="7127"/>
          <a:stretch>
            <a:fillRect/>
          </a:stretch>
        </p:blipFill>
        <p:spPr>
          <a:xfrm>
            <a:off x="762000" y="2203310"/>
            <a:ext cx="7335819" cy="3511690"/>
          </a:xfrm>
          <a:prstGeom prst="rect">
            <a:avLst/>
          </a:prstGeom>
        </p:spPr>
      </p:pic>
      <p:sp>
        <p:nvSpPr>
          <p:cNvPr id="3" name="TextBox 2">
            <a:extLst>
              <a:ext uri="{FF2B5EF4-FFF2-40B4-BE49-F238E27FC236}">
                <a16:creationId xmlns:a16="http://schemas.microsoft.com/office/drawing/2014/main" id="{442387A8-955E-7EFF-11B6-7B645FC0679D}"/>
              </a:ext>
            </a:extLst>
          </p:cNvPr>
          <p:cNvSpPr txBox="1"/>
          <p:nvPr/>
        </p:nvSpPr>
        <p:spPr>
          <a:xfrm>
            <a:off x="3581400" y="5567689"/>
            <a:ext cx="1600200" cy="461665"/>
          </a:xfrm>
          <a:prstGeom prst="rect">
            <a:avLst/>
          </a:prstGeom>
          <a:noFill/>
        </p:spPr>
        <p:txBody>
          <a:bodyPr wrap="square">
            <a:spAutoFit/>
          </a:bodyPr>
          <a:lstStyle/>
          <a:p>
            <a:pPr algn="ctr"/>
            <a:r>
              <a:rPr lang="en-IN" sz="2400" dirty="0"/>
              <a:t>Figure 2</a:t>
            </a:r>
          </a:p>
        </p:txBody>
      </p:sp>
    </p:spTree>
    <p:extLst>
      <p:ext uri="{BB962C8B-B14F-4D97-AF65-F5344CB8AC3E}">
        <p14:creationId xmlns:p14="http://schemas.microsoft.com/office/powerpoint/2010/main" val="29842293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Inverse Relationship</a:t>
            </a:r>
            <a:r>
              <a:rPr lang="en-US" dirty="0"/>
              <a:t>—Slide 2</a:t>
            </a:r>
            <a:endParaRPr dirty="0"/>
          </a:p>
        </p:txBody>
      </p:sp>
      <p:sp>
        <p:nvSpPr>
          <p:cNvPr id="6" name="Text Placeholder 2">
            <a:extLst>
              <a:ext uri="{FF2B5EF4-FFF2-40B4-BE49-F238E27FC236}">
                <a16:creationId xmlns:a16="http://schemas.microsoft.com/office/drawing/2014/main" id="{13505334-2635-F0D2-86CD-B25CA3ED203B}"/>
              </a:ext>
            </a:extLst>
          </p:cNvPr>
          <p:cNvSpPr>
            <a:spLocks noGrp="1"/>
          </p:cNvSpPr>
          <p:nvPr>
            <p:ph type="body" sz="quarter" idx="10"/>
          </p:nvPr>
        </p:nvSpPr>
        <p:spPr>
          <a:xfrm>
            <a:off x="457200" y="1029287"/>
            <a:ext cx="8229600" cy="4967067"/>
          </a:xfrm>
          <a:ln>
            <a:solidFill>
              <a:schemeClr val="bg1"/>
            </a:solidFill>
          </a:ln>
        </p:spPr>
        <p:txBody>
          <a:bodyPr>
            <a:normAutofit/>
          </a:bodyPr>
          <a:lstStyle/>
          <a:p>
            <a:r>
              <a:rPr lang="en-US" sz="2400" dirty="0"/>
              <a:t>Figure 3 and 4 show less obvious relationships between the data. Figure 3 reveals a very imprecise relationship between </a:t>
            </a:r>
            <a:r>
              <a:rPr lang="en-US" sz="2400" i="1" dirty="0"/>
              <a:t>x</a:t>
            </a:r>
            <a:r>
              <a:rPr lang="en-US" sz="2400" dirty="0"/>
              <a:t> and </a:t>
            </a:r>
            <a:r>
              <a:rPr lang="en-US" sz="2400" i="1" dirty="0"/>
              <a:t>y</a:t>
            </a:r>
            <a:r>
              <a:rPr lang="en-US" sz="2400" dirty="0"/>
              <a:t>, although as </a:t>
            </a:r>
            <a:r>
              <a:rPr lang="en-US" sz="2400" i="1" dirty="0"/>
              <a:t>x</a:t>
            </a:r>
            <a:r>
              <a:rPr lang="en-US" sz="2400" dirty="0"/>
              <a:t> increases, </a:t>
            </a:r>
            <a:r>
              <a:rPr lang="en-US" sz="2400" i="1" dirty="0"/>
              <a:t>y</a:t>
            </a:r>
            <a:r>
              <a:rPr lang="en-US" sz="2400" dirty="0"/>
              <a:t> tends to increase. The relationship between </a:t>
            </a:r>
            <a:r>
              <a:rPr lang="en-US" sz="2400" i="1" dirty="0"/>
              <a:t>x</a:t>
            </a:r>
            <a:r>
              <a:rPr lang="en-US" sz="2400" dirty="0"/>
              <a:t> and </a:t>
            </a:r>
            <a:r>
              <a:rPr lang="en-US" sz="2400" i="1" dirty="0"/>
              <a:t>y</a:t>
            </a:r>
            <a:r>
              <a:rPr lang="en-US" sz="2400" dirty="0"/>
              <a:t> is much more apparent in Figure 4 than in Figure 3.</a:t>
            </a:r>
            <a:endParaRPr sz="2400" b="1" dirty="0"/>
          </a:p>
        </p:txBody>
      </p:sp>
      <p:pic>
        <p:nvPicPr>
          <p:cNvPr id="5" name="Picture 4" descr="A scatter diagram titled “Scatter plot 3” is shown with dots widely dispersed on moving upward from bottom to top.">
            <a:extLst>
              <a:ext uri="{FF2B5EF4-FFF2-40B4-BE49-F238E27FC236}">
                <a16:creationId xmlns:a16="http://schemas.microsoft.com/office/drawing/2014/main" id="{133B83CF-2BD9-464B-A76F-34A6C4FE02CA}"/>
              </a:ext>
            </a:extLst>
          </p:cNvPr>
          <p:cNvPicPr>
            <a:picLocks noChangeAspect="1"/>
          </p:cNvPicPr>
          <p:nvPr/>
        </p:nvPicPr>
        <p:blipFill>
          <a:blip r:embed="rId2"/>
          <a:srcRect t="18367" r="49433" b="8164"/>
          <a:stretch>
            <a:fillRect/>
          </a:stretch>
        </p:blipFill>
        <p:spPr>
          <a:xfrm>
            <a:off x="457200" y="2895600"/>
            <a:ext cx="4191000" cy="2743200"/>
          </a:xfrm>
          <a:prstGeom prst="rect">
            <a:avLst/>
          </a:prstGeom>
        </p:spPr>
      </p:pic>
      <p:sp>
        <p:nvSpPr>
          <p:cNvPr id="3" name="TextBox 2">
            <a:extLst>
              <a:ext uri="{FF2B5EF4-FFF2-40B4-BE49-F238E27FC236}">
                <a16:creationId xmlns:a16="http://schemas.microsoft.com/office/drawing/2014/main" id="{6327D7D4-F30D-2A61-E62C-09ECF5C203F3}"/>
              </a:ext>
            </a:extLst>
          </p:cNvPr>
          <p:cNvSpPr txBox="1"/>
          <p:nvPr/>
        </p:nvSpPr>
        <p:spPr>
          <a:xfrm>
            <a:off x="1600200" y="5567100"/>
            <a:ext cx="1600200" cy="461665"/>
          </a:xfrm>
          <a:prstGeom prst="rect">
            <a:avLst/>
          </a:prstGeom>
          <a:noFill/>
        </p:spPr>
        <p:txBody>
          <a:bodyPr wrap="square">
            <a:spAutoFit/>
          </a:bodyPr>
          <a:lstStyle/>
          <a:p>
            <a:pPr algn="ctr"/>
            <a:r>
              <a:rPr lang="en-IN" sz="2400" dirty="0"/>
              <a:t>Figure 3</a:t>
            </a:r>
          </a:p>
        </p:txBody>
      </p:sp>
      <p:pic>
        <p:nvPicPr>
          <p:cNvPr id="7" name="Picture 6" descr="A scatter diagram titled “Scatter plot 4” is shown with dots tightly clustered on moving upward from bottom to top.">
            <a:extLst>
              <a:ext uri="{FF2B5EF4-FFF2-40B4-BE49-F238E27FC236}">
                <a16:creationId xmlns:a16="http://schemas.microsoft.com/office/drawing/2014/main" id="{DA08999E-C62B-27CD-1293-0672A137128C}"/>
              </a:ext>
            </a:extLst>
          </p:cNvPr>
          <p:cNvPicPr>
            <a:picLocks noChangeAspect="1"/>
          </p:cNvPicPr>
          <p:nvPr/>
        </p:nvPicPr>
        <p:blipFill>
          <a:blip r:embed="rId2"/>
          <a:srcRect l="51486" t="18367" b="8164"/>
          <a:stretch>
            <a:fillRect/>
          </a:stretch>
        </p:blipFill>
        <p:spPr>
          <a:xfrm>
            <a:off x="4643718" y="2819400"/>
            <a:ext cx="4020804" cy="2743200"/>
          </a:xfrm>
          <a:prstGeom prst="rect">
            <a:avLst/>
          </a:prstGeom>
        </p:spPr>
      </p:pic>
      <p:sp>
        <p:nvSpPr>
          <p:cNvPr id="4" name="TextBox 3">
            <a:extLst>
              <a:ext uri="{FF2B5EF4-FFF2-40B4-BE49-F238E27FC236}">
                <a16:creationId xmlns:a16="http://schemas.microsoft.com/office/drawing/2014/main" id="{316084CE-959F-D670-50FD-8901D760BCBE}"/>
              </a:ext>
            </a:extLst>
          </p:cNvPr>
          <p:cNvSpPr txBox="1"/>
          <p:nvPr/>
        </p:nvSpPr>
        <p:spPr>
          <a:xfrm>
            <a:off x="6019800" y="5558135"/>
            <a:ext cx="1600200" cy="461665"/>
          </a:xfrm>
          <a:prstGeom prst="rect">
            <a:avLst/>
          </a:prstGeom>
          <a:noFill/>
        </p:spPr>
        <p:txBody>
          <a:bodyPr wrap="square">
            <a:spAutoFit/>
          </a:bodyPr>
          <a:lstStyle/>
          <a:p>
            <a:pPr algn="ctr"/>
            <a:r>
              <a:rPr lang="en-IN" sz="2400" dirty="0"/>
              <a:t>Figure 4</a:t>
            </a:r>
          </a:p>
        </p:txBody>
      </p:sp>
    </p:spTree>
    <p:extLst>
      <p:ext uri="{BB962C8B-B14F-4D97-AF65-F5344CB8AC3E}">
        <p14:creationId xmlns:p14="http://schemas.microsoft.com/office/powerpoint/2010/main" val="34727022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Inverse Relationship</a:t>
            </a:r>
            <a:r>
              <a:rPr lang="en-US" dirty="0"/>
              <a:t>—Slide 3</a:t>
            </a:r>
            <a:endParaRPr dirty="0"/>
          </a:p>
        </p:txBody>
      </p:sp>
      <p:sp>
        <p:nvSpPr>
          <p:cNvPr id="6" name="Text Placeholder 2">
            <a:extLst>
              <a:ext uri="{FF2B5EF4-FFF2-40B4-BE49-F238E27FC236}">
                <a16:creationId xmlns:a16="http://schemas.microsoft.com/office/drawing/2014/main" id="{771424A2-8F71-A2CF-865F-A3B68F74BBD9}"/>
              </a:ext>
            </a:extLst>
          </p:cNvPr>
          <p:cNvSpPr>
            <a:spLocks noGrp="1"/>
          </p:cNvSpPr>
          <p:nvPr>
            <p:ph type="body" sz="quarter" idx="10"/>
          </p:nvPr>
        </p:nvSpPr>
        <p:spPr>
          <a:xfrm>
            <a:off x="457200" y="1029287"/>
            <a:ext cx="8229600" cy="4914313"/>
          </a:xfrm>
          <a:ln>
            <a:solidFill>
              <a:schemeClr val="bg1"/>
            </a:solidFill>
          </a:ln>
        </p:spPr>
        <p:txBody>
          <a:bodyPr>
            <a:normAutofit/>
          </a:bodyPr>
          <a:lstStyle/>
          <a:p>
            <a:r>
              <a:rPr lang="en-US" sz="2300" dirty="0"/>
              <a:t>Figure 5 reveals a downward sloping relationship between </a:t>
            </a:r>
            <a:r>
              <a:rPr lang="en-US" sz="2300" i="1" dirty="0"/>
              <a:t>x</a:t>
            </a:r>
            <a:r>
              <a:rPr lang="en-US" sz="2300" dirty="0"/>
              <a:t> and </a:t>
            </a:r>
            <a:r>
              <a:rPr lang="en-US" sz="2300" i="1" dirty="0"/>
              <a:t>y</a:t>
            </a:r>
            <a:r>
              <a:rPr lang="en-US" sz="2300" dirty="0"/>
              <a:t>. That is, as </a:t>
            </a:r>
            <a:r>
              <a:rPr lang="en-US" sz="2300" i="1" dirty="0"/>
              <a:t>x</a:t>
            </a:r>
            <a:r>
              <a:rPr lang="en-US" sz="2300" dirty="0"/>
              <a:t> increases, </a:t>
            </a:r>
            <a:r>
              <a:rPr lang="en-US" sz="2300" i="1" dirty="0"/>
              <a:t>y</a:t>
            </a:r>
            <a:r>
              <a:rPr lang="en-US" sz="2300" dirty="0"/>
              <a:t> tends to decrease. The relationship is not as exact as the relationship in Figure 2. In Figure 6, there is no apparent relationship between </a:t>
            </a:r>
            <a:r>
              <a:rPr lang="en-US" sz="2300" i="1" dirty="0"/>
              <a:t>x</a:t>
            </a:r>
            <a:r>
              <a:rPr lang="en-US" sz="2300" dirty="0"/>
              <a:t> and </a:t>
            </a:r>
            <a:r>
              <a:rPr lang="en-US" sz="2300" i="1" dirty="0"/>
              <a:t>y</a:t>
            </a:r>
            <a:r>
              <a:rPr lang="en-US" sz="2300" dirty="0"/>
              <a:t>. That is, there is no tendency for </a:t>
            </a:r>
            <a:r>
              <a:rPr lang="en-US" sz="2300" i="1" dirty="0"/>
              <a:t>y</a:t>
            </a:r>
            <a:r>
              <a:rPr lang="en-US" sz="2300" dirty="0"/>
              <a:t> to increase or decrease as </a:t>
            </a:r>
            <a:r>
              <a:rPr lang="en-US" sz="2300" i="1" dirty="0"/>
              <a:t>x</a:t>
            </a:r>
            <a:r>
              <a:rPr lang="en-US" sz="2300" dirty="0"/>
              <a:t> increases.</a:t>
            </a:r>
            <a:endParaRPr sz="2300" b="1" dirty="0"/>
          </a:p>
        </p:txBody>
      </p:sp>
      <p:pic>
        <p:nvPicPr>
          <p:cNvPr id="4" name="Picture 3" descr="A scatter diagram titled “Scatter plot 5” is shown with dots tightly clustered on moving downward from top to bottom.">
            <a:extLst>
              <a:ext uri="{FF2B5EF4-FFF2-40B4-BE49-F238E27FC236}">
                <a16:creationId xmlns:a16="http://schemas.microsoft.com/office/drawing/2014/main" id="{50EFF111-4ED9-4EBB-AA63-A3292D82A0CE}"/>
              </a:ext>
            </a:extLst>
          </p:cNvPr>
          <p:cNvPicPr>
            <a:picLocks noChangeAspect="1"/>
          </p:cNvPicPr>
          <p:nvPr/>
        </p:nvPicPr>
        <p:blipFill>
          <a:blip r:embed="rId2"/>
          <a:srcRect t="23405" r="54125" b="4255"/>
          <a:stretch>
            <a:fillRect/>
          </a:stretch>
        </p:blipFill>
        <p:spPr>
          <a:xfrm>
            <a:off x="533401" y="2957810"/>
            <a:ext cx="3657600" cy="2590800"/>
          </a:xfrm>
          <a:prstGeom prst="rect">
            <a:avLst/>
          </a:prstGeom>
        </p:spPr>
      </p:pic>
      <p:sp>
        <p:nvSpPr>
          <p:cNvPr id="3" name="TextBox 2">
            <a:extLst>
              <a:ext uri="{FF2B5EF4-FFF2-40B4-BE49-F238E27FC236}">
                <a16:creationId xmlns:a16="http://schemas.microsoft.com/office/drawing/2014/main" id="{024C58D6-15C0-CD91-0784-D900C74F7F57}"/>
              </a:ext>
            </a:extLst>
          </p:cNvPr>
          <p:cNvSpPr txBox="1"/>
          <p:nvPr/>
        </p:nvSpPr>
        <p:spPr>
          <a:xfrm>
            <a:off x="1447800" y="5481935"/>
            <a:ext cx="1600200" cy="461665"/>
          </a:xfrm>
          <a:prstGeom prst="rect">
            <a:avLst/>
          </a:prstGeom>
          <a:noFill/>
        </p:spPr>
        <p:txBody>
          <a:bodyPr wrap="square">
            <a:spAutoFit/>
          </a:bodyPr>
          <a:lstStyle/>
          <a:p>
            <a:pPr algn="ctr"/>
            <a:r>
              <a:rPr lang="en-IN" sz="2400" dirty="0"/>
              <a:t>Figure 5</a:t>
            </a:r>
          </a:p>
        </p:txBody>
      </p:sp>
      <p:pic>
        <p:nvPicPr>
          <p:cNvPr id="7" name="Picture 6" descr="A scatter diagram titled “Scatter plot 6” is shown with dots widely dispersed on moving downward from top to bottom.">
            <a:extLst>
              <a:ext uri="{FF2B5EF4-FFF2-40B4-BE49-F238E27FC236}">
                <a16:creationId xmlns:a16="http://schemas.microsoft.com/office/drawing/2014/main" id="{ED6B75DF-D1FC-6B22-53FE-8997823A4626}"/>
              </a:ext>
            </a:extLst>
          </p:cNvPr>
          <p:cNvPicPr>
            <a:picLocks noChangeAspect="1"/>
          </p:cNvPicPr>
          <p:nvPr/>
        </p:nvPicPr>
        <p:blipFill>
          <a:blip r:embed="rId2"/>
          <a:srcRect l="45952" t="23404" r="225" b="6134"/>
          <a:stretch>
            <a:fillRect/>
          </a:stretch>
        </p:blipFill>
        <p:spPr>
          <a:xfrm>
            <a:off x="4395491" y="2957810"/>
            <a:ext cx="4291309" cy="2523530"/>
          </a:xfrm>
          <a:prstGeom prst="rect">
            <a:avLst/>
          </a:prstGeom>
        </p:spPr>
      </p:pic>
      <p:sp>
        <p:nvSpPr>
          <p:cNvPr id="5" name="TextBox 4">
            <a:extLst>
              <a:ext uri="{FF2B5EF4-FFF2-40B4-BE49-F238E27FC236}">
                <a16:creationId xmlns:a16="http://schemas.microsoft.com/office/drawing/2014/main" id="{5A4FDDFE-29D9-6800-04CD-E068A20C43E7}"/>
              </a:ext>
            </a:extLst>
          </p:cNvPr>
          <p:cNvSpPr txBox="1"/>
          <p:nvPr/>
        </p:nvSpPr>
        <p:spPr>
          <a:xfrm>
            <a:off x="5562600" y="5481935"/>
            <a:ext cx="1600200" cy="461665"/>
          </a:xfrm>
          <a:prstGeom prst="rect">
            <a:avLst/>
          </a:prstGeom>
          <a:noFill/>
        </p:spPr>
        <p:txBody>
          <a:bodyPr wrap="square">
            <a:spAutoFit/>
          </a:bodyPr>
          <a:lstStyle/>
          <a:p>
            <a:pPr algn="ctr"/>
            <a:r>
              <a:rPr lang="en-IN" sz="2400" dirty="0"/>
              <a:t>Figure 6</a:t>
            </a:r>
          </a:p>
        </p:txBody>
      </p:sp>
    </p:spTree>
    <p:extLst>
      <p:ext uri="{BB962C8B-B14F-4D97-AF65-F5344CB8AC3E}">
        <p14:creationId xmlns:p14="http://schemas.microsoft.com/office/powerpoint/2010/main" val="25072870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Inverse Relationship</a:t>
            </a:r>
            <a:r>
              <a:rPr lang="en-US" dirty="0"/>
              <a:t>—Slide 4</a:t>
            </a:r>
            <a:endParaRPr dirty="0"/>
          </a:p>
        </p:txBody>
      </p:sp>
      <p:pic>
        <p:nvPicPr>
          <p:cNvPr id="5" name="Picture 4" descr="A scatter plot titled “Monthly Rate and Vacancy Rate” is shown. The vertical axis of the graph is labeled, “Vacancy Rate, in percentage” ranging from 0 to 25, in increments of 5. The horizontal axis of the graph is labeled, “Monthly Rent, in percentage” ranging from 550 to 800, in increments of 50. The dots are shown tightly clustered on moving from left to right for the region that lies between 575 and 700 on the horizontal axis and between 5 and 15 on the vertical axis. The dots are widely dispersed on moving beyond 700 on the horizontal axis.">
            <a:extLst>
              <a:ext uri="{FF2B5EF4-FFF2-40B4-BE49-F238E27FC236}">
                <a16:creationId xmlns:a16="http://schemas.microsoft.com/office/drawing/2014/main" id="{2E0704EA-88F7-4735-AAAC-E46C4ADA4BDC}"/>
              </a:ext>
            </a:extLst>
          </p:cNvPr>
          <p:cNvPicPr>
            <a:picLocks noChangeAspect="1"/>
          </p:cNvPicPr>
          <p:nvPr/>
        </p:nvPicPr>
        <p:blipFill>
          <a:blip r:embed="rId2"/>
          <a:srcRect b="6296"/>
          <a:stretch>
            <a:fillRect/>
          </a:stretch>
        </p:blipFill>
        <p:spPr>
          <a:xfrm>
            <a:off x="990600" y="1029287"/>
            <a:ext cx="6729927" cy="4380913"/>
          </a:xfrm>
          <a:prstGeom prst="rect">
            <a:avLst/>
          </a:prstGeom>
        </p:spPr>
      </p:pic>
      <p:sp>
        <p:nvSpPr>
          <p:cNvPr id="3" name="TextBox 2">
            <a:extLst>
              <a:ext uri="{FF2B5EF4-FFF2-40B4-BE49-F238E27FC236}">
                <a16:creationId xmlns:a16="http://schemas.microsoft.com/office/drawing/2014/main" id="{70543B9C-6471-3FE5-0E2D-2CD1A8AA2B5C}"/>
              </a:ext>
            </a:extLst>
          </p:cNvPr>
          <p:cNvSpPr txBox="1"/>
          <p:nvPr/>
        </p:nvSpPr>
        <p:spPr>
          <a:xfrm>
            <a:off x="3886200" y="5410200"/>
            <a:ext cx="1600200" cy="461665"/>
          </a:xfrm>
          <a:prstGeom prst="rect">
            <a:avLst/>
          </a:prstGeom>
          <a:noFill/>
        </p:spPr>
        <p:txBody>
          <a:bodyPr wrap="square">
            <a:spAutoFit/>
          </a:bodyPr>
          <a:lstStyle/>
          <a:p>
            <a:pPr algn="ctr"/>
            <a:r>
              <a:rPr lang="en-IN" sz="2400" dirty="0"/>
              <a:t>Figure 7</a:t>
            </a:r>
          </a:p>
        </p:txBody>
      </p:sp>
    </p:spTree>
    <p:extLst>
      <p:ext uri="{BB962C8B-B14F-4D97-AF65-F5344CB8AC3E}">
        <p14:creationId xmlns:p14="http://schemas.microsoft.com/office/powerpoint/2010/main" val="18098898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t>Formula: Correlation Coefficient</a:t>
            </a:r>
          </a:p>
        </p:txBody>
      </p:sp>
      <p:sp>
        <p:nvSpPr>
          <p:cNvPr id="3" name="Text Placeholder 2"/>
          <p:cNvSpPr>
            <a:spLocks noGrp="1"/>
          </p:cNvSpPr>
          <p:nvPr>
            <p:ph type="body" sz="quarter" idx="10"/>
          </p:nvPr>
        </p:nvSpPr>
        <p:spPr>
          <a:xfrm>
            <a:off x="457200" y="1082078"/>
            <a:ext cx="8229600" cy="2346922"/>
          </a:xfrm>
        </p:spPr>
        <p:txBody>
          <a:bodyPr>
            <a:normAutofit/>
          </a:bodyPr>
          <a:lstStyle/>
          <a:p>
            <a:r>
              <a:rPr sz="2800" dirty="0"/>
              <a:t>The correlation coefficient is an index number used to summarize the strength of a linear relationship.</a:t>
            </a:r>
          </a:p>
          <a:p>
            <a:endParaRPr sz="2800" dirty="0"/>
          </a:p>
        </p:txBody>
      </p:sp>
      <p:pic>
        <p:nvPicPr>
          <p:cNvPr id="6" name="Picture 5" descr="r equals open fraction one divided by n minus one close fraction times the summation from i equals one to n of open parentheses x subscript i minus x bar close parentheses divided by s subscript x times open parentheses y subscript i minus y bar close parentheses divided by s subscript y, and the result is between negative one and one inclusive.">
            <a:extLst>
              <a:ext uri="{FF2B5EF4-FFF2-40B4-BE49-F238E27FC236}">
                <a16:creationId xmlns:a16="http://schemas.microsoft.com/office/drawing/2014/main" id="{5F0FE19F-7468-6F4F-7FF6-33CDF002C3EC}"/>
              </a:ext>
            </a:extLst>
          </p:cNvPr>
          <p:cNvPicPr>
            <a:picLocks noChangeAspect="1"/>
          </p:cNvPicPr>
          <p:nvPr/>
        </p:nvPicPr>
        <p:blipFill>
          <a:blip r:embed="rId2"/>
          <a:stretch>
            <a:fillRect/>
          </a:stretch>
        </p:blipFill>
        <p:spPr>
          <a:xfrm>
            <a:off x="1676400" y="2133600"/>
            <a:ext cx="5305425" cy="1095375"/>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t>Formula: Computational Formula for the Correlation Coefficient</a:t>
            </a:r>
          </a:p>
        </p:txBody>
      </p:sp>
      <p:sp>
        <p:nvSpPr>
          <p:cNvPr id="3" name="Text Placeholder 2"/>
          <p:cNvSpPr>
            <a:spLocks noGrp="1"/>
          </p:cNvSpPr>
          <p:nvPr>
            <p:ph type="body" sz="quarter" idx="10"/>
          </p:nvPr>
        </p:nvSpPr>
        <p:spPr>
          <a:xfrm>
            <a:off x="457200" y="1082078"/>
            <a:ext cx="8229600" cy="2880322"/>
          </a:xfrm>
        </p:spPr>
        <p:txBody>
          <a:bodyPr>
            <a:normAutofit/>
          </a:bodyPr>
          <a:lstStyle/>
          <a:p>
            <a:r>
              <a:rPr sz="2800" dirty="0"/>
              <a:t>The computational formula for the correlation coefficient is as follows.</a:t>
            </a:r>
          </a:p>
          <a:p>
            <a:pPr algn="ctr">
              <a:defRPr sz="2800"/>
            </a:pPr>
            <a:endParaRPr sz="2800" dirty="0"/>
          </a:p>
          <a:p>
            <a:endParaRPr sz="2800" dirty="0"/>
          </a:p>
        </p:txBody>
      </p:sp>
      <p:pic>
        <p:nvPicPr>
          <p:cNvPr id="6" name="Picture 5" descr="r equals numerator n times summation of x subscript i times y subscript i minus open parentheses summation of x subscript i close parentheses times open parentheses summation of y subscript i close parentheses, all divided by the denominator square root of open parentheses n times summation of x subscript i squared minus open parentheses summation of x subscript i close parentheses squared close parentheses times square root of open parentheses n times summation of y subscript i squared minus open parentheses summation of y subscript i close parentheses squared close parentheses.">
            <a:extLst>
              <a:ext uri="{FF2B5EF4-FFF2-40B4-BE49-F238E27FC236}">
                <a16:creationId xmlns:a16="http://schemas.microsoft.com/office/drawing/2014/main" id="{1018E316-5F22-221F-8766-D59061B581DF}"/>
              </a:ext>
            </a:extLst>
          </p:cNvPr>
          <p:cNvPicPr>
            <a:picLocks noChangeAspect="1"/>
          </p:cNvPicPr>
          <p:nvPr/>
        </p:nvPicPr>
        <p:blipFill>
          <a:blip r:embed="rId2"/>
          <a:stretch>
            <a:fillRect/>
          </a:stretch>
        </p:blipFill>
        <p:spPr>
          <a:xfrm>
            <a:off x="1905000" y="2209800"/>
            <a:ext cx="4848225" cy="1095375"/>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 Calculating a Correlation Coefficient</a:t>
            </a:r>
            <a:r>
              <a:rPr lang="en-US" dirty="0"/>
              <a:t>—Slide 1</a:t>
            </a:r>
            <a:endParaRPr dirty="0"/>
          </a:p>
        </p:txBody>
      </p:sp>
      <p:sp>
        <p:nvSpPr>
          <p:cNvPr id="3" name="Text Placeholder 2"/>
          <p:cNvSpPr>
            <a:spLocks noGrp="1"/>
          </p:cNvSpPr>
          <p:nvPr>
            <p:ph type="body" sz="quarter" idx="10"/>
          </p:nvPr>
        </p:nvSpPr>
        <p:spPr/>
        <p:txBody>
          <a:bodyPr>
            <a:normAutofit/>
          </a:bodyPr>
          <a:lstStyle/>
          <a:p>
            <a:r>
              <a:rPr sz="2800" dirty="0"/>
              <a:t>Table 2 contains the age and the annual maintenance costs of a certain model compact vehicle. Calculate the correlation coefficient to determine if a relationship exists between the age and annual maintenance cost of that model.</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Calculating a Correlation Coefficient</a:t>
            </a:r>
            <a:r>
              <a:rPr lang="en-US" dirty="0"/>
              <a:t>—Slide 2</a:t>
            </a:r>
            <a:endParaRPr dirty="0"/>
          </a:p>
        </p:txBody>
      </p:sp>
      <p:sp>
        <p:nvSpPr>
          <p:cNvPr id="5" name="TextBox 4">
            <a:extLst>
              <a:ext uri="{FF2B5EF4-FFF2-40B4-BE49-F238E27FC236}">
                <a16:creationId xmlns:a16="http://schemas.microsoft.com/office/drawing/2014/main" id="{56BB9284-BB78-8482-F0B3-24257C416493}"/>
              </a:ext>
            </a:extLst>
          </p:cNvPr>
          <p:cNvSpPr txBox="1"/>
          <p:nvPr/>
        </p:nvSpPr>
        <p:spPr>
          <a:xfrm>
            <a:off x="2133600" y="1158254"/>
            <a:ext cx="5486400" cy="369332"/>
          </a:xfrm>
          <a:prstGeom prst="rect">
            <a:avLst/>
          </a:prstGeom>
          <a:noFill/>
        </p:spPr>
        <p:txBody>
          <a:bodyPr wrap="square">
            <a:spAutoFit/>
          </a:bodyPr>
          <a:lstStyle/>
          <a:p>
            <a:pPr algn="ctr">
              <a:defRPr sz="1800" b="1"/>
            </a:pPr>
            <a:r>
              <a:rPr lang="en-US" dirty="0"/>
              <a:t>Table 2 – Vehicle Age and Maintenance Cost</a:t>
            </a:r>
          </a:p>
        </p:txBody>
      </p:sp>
      <p:graphicFrame>
        <p:nvGraphicFramePr>
          <p:cNvPr id="3" name="Table Placeholder 2" descr="This table presents data for six observations, each showing the age of an item (in years) and its corresponding annual maintenance cost (in dollars):&#10;Observation 1: Age is 2, Annual Maintenance Cost is 225,&#10;Observation 2: Age is 4, Annual Maintenance Cost is 400,&#10;Observation 3: Age is 5, Annual Maintenance Cost is 475,&#10;Observation 4: Age is 7, Annual Maintenance Cost is 650,&#10;Observation 5: Age is 9, Annual Maintenance Cost is 800,&#10;Observation 6: Age is 12, Annual Maintenance Cost is 1175"/>
          <p:cNvGraphicFramePr>
            <a:graphicFrameLocks noGrp="1"/>
          </p:cNvGraphicFramePr>
          <p:nvPr>
            <p:ph type="tbl" sz="quarter" idx="10"/>
            <p:extLst>
              <p:ext uri="{D42A27DB-BD31-4B8C-83A1-F6EECF244321}">
                <p14:modId xmlns:p14="http://schemas.microsoft.com/office/powerpoint/2010/main" val="4270530028"/>
              </p:ext>
            </p:extLst>
          </p:nvPr>
        </p:nvGraphicFramePr>
        <p:xfrm>
          <a:off x="457200" y="1554480"/>
          <a:ext cx="8229600" cy="2865120"/>
        </p:xfrm>
        <a:graphic>
          <a:graphicData uri="http://schemas.openxmlformats.org/drawingml/2006/table">
            <a:tbl>
              <a:tblPr firstRow="1" bandRow="1">
                <a:tableStyleId>{5940675A-B579-460E-94D1-54222C63F5DA}</a:tableStyleId>
              </a:tblPr>
              <a:tblGrid>
                <a:gridCol w="2286000">
                  <a:extLst>
                    <a:ext uri="{9D8B030D-6E8A-4147-A177-3AD203B41FA5}">
                      <a16:colId xmlns:a16="http://schemas.microsoft.com/office/drawing/2014/main" val="20000"/>
                    </a:ext>
                  </a:extLst>
                </a:gridCol>
                <a:gridCol w="2667000">
                  <a:extLst>
                    <a:ext uri="{9D8B030D-6E8A-4147-A177-3AD203B41FA5}">
                      <a16:colId xmlns:a16="http://schemas.microsoft.com/office/drawing/2014/main" val="20001"/>
                    </a:ext>
                  </a:extLst>
                </a:gridCol>
                <a:gridCol w="3276600">
                  <a:extLst>
                    <a:ext uri="{9D8B030D-6E8A-4147-A177-3AD203B41FA5}">
                      <a16:colId xmlns:a16="http://schemas.microsoft.com/office/drawing/2014/main" val="20002"/>
                    </a:ext>
                  </a:extLst>
                </a:gridCol>
              </a:tblGrid>
              <a:tr h="370840">
                <a:tc>
                  <a:txBody>
                    <a:bodyPr/>
                    <a:lstStyle/>
                    <a:p>
                      <a:pPr algn="ctr">
                        <a:defRPr sz="1800" b="1"/>
                      </a:pPr>
                      <a:r>
                        <a:rPr dirty="0"/>
                        <a:t>Observation</a:t>
                      </a:r>
                    </a:p>
                  </a:txBody>
                  <a:tcPr/>
                </a:tc>
                <a:tc>
                  <a:txBody>
                    <a:bodyPr/>
                    <a:lstStyle/>
                    <a:p>
                      <a:pPr algn="ctr">
                        <a:defRPr sz="1800" b="1"/>
                      </a:pPr>
                      <a:r>
                        <a:rPr dirty="0"/>
                        <a:t>Age</a:t>
                      </a:r>
                    </a:p>
                  </a:txBody>
                  <a:tcPr/>
                </a:tc>
                <a:tc>
                  <a:txBody>
                    <a:bodyPr/>
                    <a:lstStyle/>
                    <a:p>
                      <a:pPr algn="ctr">
                        <a:defRPr sz="1800" b="1"/>
                      </a:pPr>
                      <a:r>
                        <a:rPr dirty="0"/>
                        <a:t>Annual Maintenance Cost (Dollars)</a:t>
                      </a:r>
                    </a:p>
                  </a:txBody>
                  <a:tcPr/>
                </a:tc>
                <a:extLst>
                  <a:ext uri="{0D108BD9-81ED-4DB2-BD59-A6C34878D82A}">
                    <a16:rowId xmlns:a16="http://schemas.microsoft.com/office/drawing/2014/main" val="10001"/>
                  </a:ext>
                </a:extLst>
              </a:tr>
              <a:tr h="370840">
                <a:tc>
                  <a:txBody>
                    <a:bodyPr/>
                    <a:lstStyle/>
                    <a:p>
                      <a:pPr algn="ctr"/>
                      <a:r>
                        <a:rPr sz="1800"/>
                        <a:t>1</a:t>
                      </a:r>
                      <a:endParaRPr sz="1800">
                        <a:latin typeface="Cambria Math"/>
                      </a:endParaRPr>
                    </a:p>
                  </a:txBody>
                  <a:tcPr/>
                </a:tc>
                <a:tc>
                  <a:txBody>
                    <a:bodyPr/>
                    <a:lstStyle/>
                    <a:p>
                      <a:pPr algn="ctr"/>
                      <a:r>
                        <a:rPr sz="1800"/>
                        <a:t>2</a:t>
                      </a:r>
                      <a:endParaRPr sz="1800">
                        <a:latin typeface="Cambria Math"/>
                      </a:endParaRPr>
                    </a:p>
                  </a:txBody>
                  <a:tcPr/>
                </a:tc>
                <a:tc>
                  <a:txBody>
                    <a:bodyPr/>
                    <a:lstStyle/>
                    <a:p>
                      <a:pPr algn="ctr"/>
                      <a:r>
                        <a:rPr sz="1800"/>
                        <a:t>225</a:t>
                      </a:r>
                      <a:endParaRPr sz="1800">
                        <a:latin typeface="Cambria Math"/>
                      </a:endParaRPr>
                    </a:p>
                  </a:txBody>
                  <a:tcPr/>
                </a:tc>
                <a:extLst>
                  <a:ext uri="{0D108BD9-81ED-4DB2-BD59-A6C34878D82A}">
                    <a16:rowId xmlns:a16="http://schemas.microsoft.com/office/drawing/2014/main" val="10002"/>
                  </a:ext>
                </a:extLst>
              </a:tr>
              <a:tr h="370840">
                <a:tc>
                  <a:txBody>
                    <a:bodyPr/>
                    <a:lstStyle/>
                    <a:p>
                      <a:pPr algn="ctr"/>
                      <a:r>
                        <a:rPr sz="1800"/>
                        <a:t>2</a:t>
                      </a:r>
                      <a:endParaRPr sz="1800">
                        <a:latin typeface="Cambria Math"/>
                      </a:endParaRPr>
                    </a:p>
                  </a:txBody>
                  <a:tcPr/>
                </a:tc>
                <a:tc>
                  <a:txBody>
                    <a:bodyPr/>
                    <a:lstStyle/>
                    <a:p>
                      <a:pPr algn="ctr"/>
                      <a:r>
                        <a:rPr sz="1800"/>
                        <a:t>4</a:t>
                      </a:r>
                      <a:endParaRPr sz="1800">
                        <a:latin typeface="Cambria Math"/>
                      </a:endParaRPr>
                    </a:p>
                  </a:txBody>
                  <a:tcPr/>
                </a:tc>
                <a:tc>
                  <a:txBody>
                    <a:bodyPr/>
                    <a:lstStyle/>
                    <a:p>
                      <a:pPr algn="ctr"/>
                      <a:r>
                        <a:rPr sz="1800"/>
                        <a:t>400</a:t>
                      </a:r>
                      <a:endParaRPr sz="1800">
                        <a:latin typeface="Cambria Math"/>
                      </a:endParaRPr>
                    </a:p>
                  </a:txBody>
                  <a:tcPr/>
                </a:tc>
                <a:extLst>
                  <a:ext uri="{0D108BD9-81ED-4DB2-BD59-A6C34878D82A}">
                    <a16:rowId xmlns:a16="http://schemas.microsoft.com/office/drawing/2014/main" val="10003"/>
                  </a:ext>
                </a:extLst>
              </a:tr>
              <a:tr h="370840">
                <a:tc>
                  <a:txBody>
                    <a:bodyPr/>
                    <a:lstStyle/>
                    <a:p>
                      <a:pPr algn="ctr"/>
                      <a:r>
                        <a:rPr sz="1800"/>
                        <a:t>3</a:t>
                      </a:r>
                      <a:endParaRPr sz="1800">
                        <a:latin typeface="Cambria Math"/>
                      </a:endParaRPr>
                    </a:p>
                  </a:txBody>
                  <a:tcPr/>
                </a:tc>
                <a:tc>
                  <a:txBody>
                    <a:bodyPr/>
                    <a:lstStyle/>
                    <a:p>
                      <a:pPr algn="ctr"/>
                      <a:r>
                        <a:rPr sz="1800"/>
                        <a:t>5</a:t>
                      </a:r>
                      <a:endParaRPr sz="1800">
                        <a:latin typeface="Cambria Math"/>
                      </a:endParaRPr>
                    </a:p>
                  </a:txBody>
                  <a:tcPr/>
                </a:tc>
                <a:tc>
                  <a:txBody>
                    <a:bodyPr/>
                    <a:lstStyle/>
                    <a:p>
                      <a:pPr algn="ctr"/>
                      <a:r>
                        <a:rPr sz="1800"/>
                        <a:t>475</a:t>
                      </a:r>
                      <a:endParaRPr sz="1800">
                        <a:latin typeface="Cambria Math"/>
                      </a:endParaRPr>
                    </a:p>
                  </a:txBody>
                  <a:tcPr/>
                </a:tc>
                <a:extLst>
                  <a:ext uri="{0D108BD9-81ED-4DB2-BD59-A6C34878D82A}">
                    <a16:rowId xmlns:a16="http://schemas.microsoft.com/office/drawing/2014/main" val="10004"/>
                  </a:ext>
                </a:extLst>
              </a:tr>
              <a:tr h="370840">
                <a:tc>
                  <a:txBody>
                    <a:bodyPr/>
                    <a:lstStyle/>
                    <a:p>
                      <a:pPr algn="ctr"/>
                      <a:r>
                        <a:rPr sz="1800"/>
                        <a:t>4</a:t>
                      </a:r>
                      <a:endParaRPr sz="1800">
                        <a:latin typeface="Cambria Math"/>
                      </a:endParaRPr>
                    </a:p>
                  </a:txBody>
                  <a:tcPr/>
                </a:tc>
                <a:tc>
                  <a:txBody>
                    <a:bodyPr/>
                    <a:lstStyle/>
                    <a:p>
                      <a:pPr algn="ctr"/>
                      <a:r>
                        <a:rPr sz="1800"/>
                        <a:t>7</a:t>
                      </a:r>
                      <a:endParaRPr sz="1800">
                        <a:latin typeface="Cambria Math"/>
                      </a:endParaRPr>
                    </a:p>
                  </a:txBody>
                  <a:tcPr/>
                </a:tc>
                <a:tc>
                  <a:txBody>
                    <a:bodyPr/>
                    <a:lstStyle/>
                    <a:p>
                      <a:pPr algn="ctr"/>
                      <a:r>
                        <a:rPr sz="1800"/>
                        <a:t>650</a:t>
                      </a:r>
                      <a:endParaRPr sz="1800">
                        <a:latin typeface="Cambria Math"/>
                      </a:endParaRPr>
                    </a:p>
                  </a:txBody>
                  <a:tcPr/>
                </a:tc>
                <a:extLst>
                  <a:ext uri="{0D108BD9-81ED-4DB2-BD59-A6C34878D82A}">
                    <a16:rowId xmlns:a16="http://schemas.microsoft.com/office/drawing/2014/main" val="10005"/>
                  </a:ext>
                </a:extLst>
              </a:tr>
              <a:tr h="370840">
                <a:tc>
                  <a:txBody>
                    <a:bodyPr/>
                    <a:lstStyle/>
                    <a:p>
                      <a:pPr algn="ctr"/>
                      <a:r>
                        <a:rPr sz="1800"/>
                        <a:t>5</a:t>
                      </a:r>
                      <a:endParaRPr sz="1800">
                        <a:latin typeface="Cambria Math"/>
                      </a:endParaRPr>
                    </a:p>
                  </a:txBody>
                  <a:tcPr/>
                </a:tc>
                <a:tc>
                  <a:txBody>
                    <a:bodyPr/>
                    <a:lstStyle/>
                    <a:p>
                      <a:pPr algn="ctr"/>
                      <a:r>
                        <a:rPr sz="1800"/>
                        <a:t>9</a:t>
                      </a:r>
                      <a:endParaRPr sz="1800">
                        <a:latin typeface="Cambria Math"/>
                      </a:endParaRPr>
                    </a:p>
                  </a:txBody>
                  <a:tcPr/>
                </a:tc>
                <a:tc>
                  <a:txBody>
                    <a:bodyPr/>
                    <a:lstStyle/>
                    <a:p>
                      <a:pPr algn="ctr"/>
                      <a:r>
                        <a:rPr sz="1800"/>
                        <a:t>800</a:t>
                      </a:r>
                      <a:endParaRPr sz="1800">
                        <a:latin typeface="Cambria Math"/>
                      </a:endParaRPr>
                    </a:p>
                  </a:txBody>
                  <a:tcPr/>
                </a:tc>
                <a:extLst>
                  <a:ext uri="{0D108BD9-81ED-4DB2-BD59-A6C34878D82A}">
                    <a16:rowId xmlns:a16="http://schemas.microsoft.com/office/drawing/2014/main" val="10006"/>
                  </a:ext>
                </a:extLst>
              </a:tr>
              <a:tr h="370840">
                <a:tc>
                  <a:txBody>
                    <a:bodyPr/>
                    <a:lstStyle/>
                    <a:p>
                      <a:pPr algn="ctr"/>
                      <a:r>
                        <a:rPr sz="1800"/>
                        <a:t>6</a:t>
                      </a:r>
                      <a:endParaRPr sz="1800">
                        <a:latin typeface="Cambria Math"/>
                      </a:endParaRPr>
                    </a:p>
                  </a:txBody>
                  <a:tcPr/>
                </a:tc>
                <a:tc>
                  <a:txBody>
                    <a:bodyPr/>
                    <a:lstStyle/>
                    <a:p>
                      <a:pPr algn="ctr"/>
                      <a:r>
                        <a:rPr sz="1800"/>
                        <a:t>12</a:t>
                      </a:r>
                      <a:endParaRPr sz="1800">
                        <a:latin typeface="Cambria Math"/>
                      </a:endParaRPr>
                    </a:p>
                  </a:txBody>
                  <a:tcPr/>
                </a:tc>
                <a:tc>
                  <a:txBody>
                    <a:bodyPr/>
                    <a:lstStyle/>
                    <a:p>
                      <a:pPr algn="ctr"/>
                      <a:r>
                        <a:rPr sz="1800" dirty="0"/>
                        <a:t>1175</a:t>
                      </a:r>
                      <a:endParaRPr sz="1800" dirty="0">
                        <a:latin typeface="Cambria Math"/>
                      </a:endParaRPr>
                    </a:p>
                  </a:txBody>
                  <a:tcPr/>
                </a:tc>
                <a:extLst>
                  <a:ext uri="{0D108BD9-81ED-4DB2-BD59-A6C34878D82A}">
                    <a16:rowId xmlns:a16="http://schemas.microsoft.com/office/drawing/2014/main" val="10007"/>
                  </a:ext>
                </a:extLst>
              </a:tr>
            </a:tbl>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Calculating a Correlation Coefficient</a:t>
            </a:r>
            <a:r>
              <a:rPr lang="en-US" dirty="0"/>
              <a:t>—Slide 3</a:t>
            </a:r>
            <a:endParaRPr dirty="0"/>
          </a:p>
        </p:txBody>
      </p:sp>
      <p:sp>
        <p:nvSpPr>
          <p:cNvPr id="3" name="Text Placeholder 2"/>
          <p:cNvSpPr>
            <a:spLocks noGrp="1"/>
          </p:cNvSpPr>
          <p:nvPr>
            <p:ph type="body" sz="quarter" idx="10"/>
          </p:nvPr>
        </p:nvSpPr>
        <p:spPr/>
        <p:txBody>
          <a:bodyPr>
            <a:normAutofit/>
          </a:bodyPr>
          <a:lstStyle/>
          <a:p>
            <a:r>
              <a:rPr sz="2800" b="1" dirty="0"/>
              <a:t>Solution</a:t>
            </a:r>
          </a:p>
          <a:p>
            <a:r>
              <a:rPr sz="2800" dirty="0"/>
              <a:t>To calculate the correlation coefficient, we will use the following computational formula.</a:t>
            </a:r>
          </a:p>
          <a:p>
            <a:pPr algn="ctr">
              <a:defRPr sz="2800"/>
            </a:pPr>
            <a:endParaRPr lang="en-US" sz="2800" dirty="0"/>
          </a:p>
          <a:p>
            <a:pPr algn="ctr">
              <a:defRPr sz="2800"/>
            </a:pPr>
            <a:endParaRPr lang="en-IN" dirty="0"/>
          </a:p>
          <a:p>
            <a:pPr algn="ctr">
              <a:defRPr sz="2800"/>
            </a:pPr>
            <a:endParaRPr sz="2800" dirty="0"/>
          </a:p>
        </p:txBody>
      </p:sp>
      <p:pic>
        <p:nvPicPr>
          <p:cNvPr id="8" name="Picture 7" descr="r equals numerator n times summation of x subscript i times y subscript i minus open parentheses summation of x subscript i close parentheses times open parentheses summation of y subscript i close parentheses, all divided by the denominator square root of open parentheses n times summation of x subscript i squared minus open parentheses summation of x subscript i close parentheses squared close parentheses times square root of open parentheses n times summation of y subscript i squared minus open parentheses summation of y subscript i close parentheses squared close parentheses.">
            <a:extLst>
              <a:ext uri="{FF2B5EF4-FFF2-40B4-BE49-F238E27FC236}">
                <a16:creationId xmlns:a16="http://schemas.microsoft.com/office/drawing/2014/main" id="{98659090-8BEF-4D76-533E-DDA6C586D533}"/>
              </a:ext>
            </a:extLst>
          </p:cNvPr>
          <p:cNvPicPr>
            <a:picLocks noChangeAspect="1"/>
          </p:cNvPicPr>
          <p:nvPr/>
        </p:nvPicPr>
        <p:blipFill>
          <a:blip r:embed="rId2"/>
          <a:stretch>
            <a:fillRect/>
          </a:stretch>
        </p:blipFill>
        <p:spPr>
          <a:xfrm>
            <a:off x="1952625" y="2590800"/>
            <a:ext cx="5238750" cy="1171575"/>
          </a:xfrm>
          <a:prstGeom prst="rect">
            <a:avLst/>
          </a:prstGeom>
        </p:spPr>
      </p:pic>
      <p:sp>
        <p:nvSpPr>
          <p:cNvPr id="20" name="TextBox 19">
            <a:extLst>
              <a:ext uri="{FF2B5EF4-FFF2-40B4-BE49-F238E27FC236}">
                <a16:creationId xmlns:a16="http://schemas.microsoft.com/office/drawing/2014/main" id="{9FD9C13E-CDFA-A2E5-B5D8-15BDB0DF3682}"/>
              </a:ext>
            </a:extLst>
          </p:cNvPr>
          <p:cNvSpPr txBox="1"/>
          <p:nvPr/>
        </p:nvSpPr>
        <p:spPr>
          <a:xfrm>
            <a:off x="457200" y="3854598"/>
            <a:ext cx="8229600" cy="954107"/>
          </a:xfrm>
          <a:prstGeom prst="rect">
            <a:avLst/>
          </a:prstGeom>
          <a:noFill/>
        </p:spPr>
        <p:txBody>
          <a:bodyPr wrap="square">
            <a:spAutoFit/>
          </a:bodyPr>
          <a:lstStyle/>
          <a:p>
            <a:pPr>
              <a:defRPr sz="2800"/>
            </a:pPr>
            <a:r>
              <a:rPr lang="en-US" sz="2800" dirty="0"/>
              <a:t>Some useful summary statistics needed to calculate </a:t>
            </a:r>
            <a:r>
              <a:rPr lang="en-US" sz="2800" i="1" dirty="0"/>
              <a:t>r</a:t>
            </a:r>
            <a:r>
              <a:rPr lang="en-US" sz="2800" dirty="0"/>
              <a:t> are as follows.</a:t>
            </a:r>
          </a:p>
        </p:txBody>
      </p:sp>
      <p:pic>
        <p:nvPicPr>
          <p:cNvPr id="18" name="Picture 17" descr="n equals six, summation of x subscript i times y subscript i equals thirty thousand two hundred seventy five, summation of x subscript i equals thirty nine, summation of y subscript i equals three thousand seven hundred twenty five, summation of x subscript i squared equals three hundred nineteen, summation of y subscript i squared equals two million eight hundred seventy nine thousand three hundred seventy five.">
            <a:extLst>
              <a:ext uri="{FF2B5EF4-FFF2-40B4-BE49-F238E27FC236}">
                <a16:creationId xmlns:a16="http://schemas.microsoft.com/office/drawing/2014/main" id="{AFEA6BBB-D090-1D84-1DDB-6C3CDC63BAB2}"/>
              </a:ext>
            </a:extLst>
          </p:cNvPr>
          <p:cNvPicPr>
            <a:picLocks noChangeAspect="1"/>
          </p:cNvPicPr>
          <p:nvPr/>
        </p:nvPicPr>
        <p:blipFill>
          <a:blip r:embed="rId3"/>
          <a:stretch>
            <a:fillRect/>
          </a:stretch>
        </p:blipFill>
        <p:spPr>
          <a:xfrm>
            <a:off x="1676400" y="4958129"/>
            <a:ext cx="5915025" cy="1038225"/>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Univariate Data</a:t>
            </a:r>
          </a:p>
        </p:txBody>
      </p:sp>
      <p:sp>
        <p:nvSpPr>
          <p:cNvPr id="3" name="Text Placeholder 2"/>
          <p:cNvSpPr>
            <a:spLocks noGrp="1"/>
          </p:cNvSpPr>
          <p:nvPr>
            <p:ph type="body" sz="quarter" idx="10"/>
          </p:nvPr>
        </p:nvSpPr>
        <p:spPr>
          <a:xfrm>
            <a:off x="457200" y="1082078"/>
            <a:ext cx="8229600" cy="1889722"/>
          </a:xfrm>
        </p:spPr>
        <p:txBody>
          <a:bodyPr>
            <a:normAutofit/>
          </a:bodyPr>
          <a:lstStyle/>
          <a:p>
            <a:r>
              <a:rPr sz="2800" b="1" dirty="0"/>
              <a:t>Univariate data</a:t>
            </a:r>
            <a:r>
              <a:rPr sz="2800" dirty="0"/>
              <a:t> are measurements collected on one variable.</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Calculating a Correlation Coefficient</a:t>
            </a:r>
            <a:r>
              <a:rPr lang="en-US" dirty="0"/>
              <a:t>—Slide 4</a:t>
            </a:r>
            <a:endParaRPr dirty="0"/>
          </a:p>
        </p:txBody>
      </p:sp>
      <p:sp>
        <p:nvSpPr>
          <p:cNvPr id="3" name="Text Placeholder 2"/>
          <p:cNvSpPr>
            <a:spLocks noGrp="1"/>
          </p:cNvSpPr>
          <p:nvPr>
            <p:ph type="body" sz="quarter" idx="10"/>
          </p:nvPr>
        </p:nvSpPr>
        <p:spPr/>
        <p:txBody>
          <a:bodyPr>
            <a:normAutofit/>
          </a:bodyPr>
          <a:lstStyle/>
          <a:p>
            <a:r>
              <a:rPr sz="2800" dirty="0"/>
              <a:t>Using the summary statistics, we get the following calculation for the correlation coefficient.</a:t>
            </a:r>
          </a:p>
          <a:p>
            <a:pPr>
              <a:defRPr sz="2800"/>
            </a:pPr>
            <a:endParaRPr lang="en-US" sz="2800" dirty="0"/>
          </a:p>
          <a:p>
            <a:pPr>
              <a:defRPr sz="2800"/>
            </a:pPr>
            <a:endParaRPr lang="en-IN" dirty="0"/>
          </a:p>
          <a:p>
            <a:pPr>
              <a:defRPr sz="2800"/>
            </a:pPr>
            <a:endParaRPr lang="en-IN" sz="2800" dirty="0"/>
          </a:p>
        </p:txBody>
      </p:sp>
      <p:pic>
        <p:nvPicPr>
          <p:cNvPr id="11" name="Picture 10" descr="r equals numerator six times open parentheses thirty thousand two hundred seventy five close parentheses minus open parentheses thirty nine close parentheses times open parentheses three thousand seven hundred twenty five close parentheses, divided by the denominator square root of open parentheses six times three hundred nineteen close parentheses minus thirty nine squared close parentheses times square root of open parentheses six times two million eight hundred seventy nine thousand three hundred seventy five minus three thousand seven hundred twenty five squared close parentheses. This is approximately equal to zero point nine nine five zero.">
            <a:extLst>
              <a:ext uri="{FF2B5EF4-FFF2-40B4-BE49-F238E27FC236}">
                <a16:creationId xmlns:a16="http://schemas.microsoft.com/office/drawing/2014/main" id="{1E7880A7-2E6C-7546-545C-1665E04E6FE8}"/>
              </a:ext>
            </a:extLst>
          </p:cNvPr>
          <p:cNvPicPr>
            <a:picLocks noChangeAspect="1"/>
          </p:cNvPicPr>
          <p:nvPr/>
        </p:nvPicPr>
        <p:blipFill>
          <a:blip r:embed="rId2"/>
          <a:stretch>
            <a:fillRect/>
          </a:stretch>
        </p:blipFill>
        <p:spPr>
          <a:xfrm>
            <a:off x="1524000" y="1943687"/>
            <a:ext cx="6448425" cy="1704975"/>
          </a:xfrm>
          <a:prstGeom prst="rect">
            <a:avLst/>
          </a:prstGeom>
        </p:spPr>
      </p:pic>
      <p:sp>
        <p:nvSpPr>
          <p:cNvPr id="5" name="TextBox 4">
            <a:extLst>
              <a:ext uri="{FF2B5EF4-FFF2-40B4-BE49-F238E27FC236}">
                <a16:creationId xmlns:a16="http://schemas.microsoft.com/office/drawing/2014/main" id="{3F0B5BCE-BCD6-7A33-4622-E9AC19FE7171}"/>
              </a:ext>
            </a:extLst>
          </p:cNvPr>
          <p:cNvSpPr txBox="1"/>
          <p:nvPr/>
        </p:nvSpPr>
        <p:spPr>
          <a:xfrm>
            <a:off x="457200" y="3648662"/>
            <a:ext cx="8229600" cy="2246769"/>
          </a:xfrm>
          <a:prstGeom prst="rect">
            <a:avLst/>
          </a:prstGeom>
          <a:noFill/>
        </p:spPr>
        <p:txBody>
          <a:bodyPr wrap="square">
            <a:spAutoFit/>
          </a:bodyPr>
          <a:lstStyle/>
          <a:p>
            <a:pPr>
              <a:defRPr sz="2800"/>
            </a:pPr>
            <a:r>
              <a:rPr lang="en-US" sz="2800" dirty="0"/>
              <a:t>Given the large magnitude of </a:t>
            </a:r>
            <a:r>
              <a:rPr lang="en-US" sz="2800" i="1" dirty="0"/>
              <a:t>r</a:t>
            </a:r>
            <a:r>
              <a:rPr lang="en-US" sz="2800" dirty="0"/>
              <a:t>, one can say that there is a strong, positive, linear relationship between the age of the vehicle and the annual maintenance cost. That is, as the vehicle gets older, one can expect to spend more money on annual maintenance.</a:t>
            </a:r>
          </a:p>
        </p:txBody>
      </p:sp>
    </p:spTree>
    <p:extLst>
      <p:ext uri="{BB962C8B-B14F-4D97-AF65-F5344CB8AC3E}">
        <p14:creationId xmlns:p14="http://schemas.microsoft.com/office/powerpoint/2010/main" val="339651466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7030D8-976A-8A91-F7EF-7A5D5BF3FB5E}"/>
              </a:ext>
            </a:extLst>
          </p:cNvPr>
          <p:cNvSpPr>
            <a:spLocks noGrp="1"/>
          </p:cNvSpPr>
          <p:nvPr>
            <p:ph type="title"/>
          </p:nvPr>
        </p:nvSpPr>
        <p:spPr/>
        <p:txBody>
          <a:bodyPr/>
          <a:lstStyle/>
          <a:p>
            <a:r>
              <a:rPr lang="en-US" dirty="0"/>
              <a:t>Technology</a:t>
            </a:r>
            <a:endParaRPr lang="en-IN" dirty="0"/>
          </a:p>
        </p:txBody>
      </p:sp>
      <p:sp>
        <p:nvSpPr>
          <p:cNvPr id="3" name="Text Placeholder 2">
            <a:extLst>
              <a:ext uri="{FF2B5EF4-FFF2-40B4-BE49-F238E27FC236}">
                <a16:creationId xmlns:a16="http://schemas.microsoft.com/office/drawing/2014/main" id="{047E4466-1190-82F7-F461-24C365217413}"/>
              </a:ext>
            </a:extLst>
          </p:cNvPr>
          <p:cNvSpPr>
            <a:spLocks noGrp="1"/>
          </p:cNvSpPr>
          <p:nvPr>
            <p:ph type="body" sz="quarter" idx="10"/>
          </p:nvPr>
        </p:nvSpPr>
        <p:spPr/>
        <p:txBody>
          <a:bodyPr/>
          <a:lstStyle/>
          <a:p>
            <a:r>
              <a:rPr lang="en-US" dirty="0"/>
              <a:t>For technology instructions to calculate the correlation coefficient, visit </a:t>
            </a:r>
            <a:r>
              <a:rPr lang="en-US" i="1" dirty="0"/>
              <a:t>stat.hawkeslearning.com</a:t>
            </a:r>
            <a:r>
              <a:rPr lang="en-US" dirty="0"/>
              <a:t> and navigate to </a:t>
            </a:r>
            <a:r>
              <a:rPr lang="en-US" b="1" dirty="0">
                <a:hlinkClick r:id="rId2">
                  <a:extLst>
                    <a:ext uri="{A12FA001-AC4F-418D-AE19-62706E023703}">
                      <ahyp:hlinkClr xmlns:ahyp="http://schemas.microsoft.com/office/drawing/2018/hyperlinkcolor" val="tx"/>
                    </a:ext>
                  </a:extLst>
                </a:hlinkClick>
              </a:rPr>
              <a:t>Discovering Business Statistics, Second Edition </a:t>
            </a:r>
            <a:r>
              <a:rPr lang="en-US" b="1" u="sng" dirty="0"/>
              <a:t>→</a:t>
            </a:r>
            <a:r>
              <a:rPr lang="en-US" b="1" dirty="0">
                <a:hlinkClick r:id="rId2">
                  <a:extLst>
                    <a:ext uri="{A12FA001-AC4F-418D-AE19-62706E023703}">
                      <ahyp:hlinkClr xmlns:ahyp="http://schemas.microsoft.com/office/drawing/2018/hyperlinkcolor" val="tx"/>
                    </a:ext>
                  </a:extLst>
                </a:hlinkClick>
              </a:rPr>
              <a:t> Technology Instructions </a:t>
            </a:r>
            <a:r>
              <a:rPr lang="en-US" b="1" u="sng" dirty="0"/>
              <a:t>→</a:t>
            </a:r>
            <a:r>
              <a:rPr lang="en-US" b="1" dirty="0">
                <a:hlinkClick r:id="rId2">
                  <a:extLst>
                    <a:ext uri="{A12FA001-AC4F-418D-AE19-62706E023703}">
                      <ahyp:hlinkClr xmlns:ahyp="http://schemas.microsoft.com/office/drawing/2018/hyperlinkcolor" val="tx"/>
                    </a:ext>
                  </a:extLst>
                </a:hlinkClick>
              </a:rPr>
              <a:t> Regression </a:t>
            </a:r>
            <a:r>
              <a:rPr lang="en-US" b="1" u="sng" dirty="0"/>
              <a:t>→</a:t>
            </a:r>
            <a:r>
              <a:rPr lang="en-US" b="1" dirty="0">
                <a:hlinkClick r:id="rId2">
                  <a:extLst>
                    <a:ext uri="{A12FA001-AC4F-418D-AE19-62706E023703}">
                      <ahyp:hlinkClr xmlns:ahyp="http://schemas.microsoft.com/office/drawing/2018/hyperlinkcolor" val="tx"/>
                    </a:ext>
                  </a:extLst>
                </a:hlinkClick>
              </a:rPr>
              <a:t> Correlation Coefficient</a:t>
            </a:r>
            <a:r>
              <a:rPr lang="en-US" dirty="0"/>
              <a:t>.</a:t>
            </a:r>
            <a:endParaRPr lang="en-IN" dirty="0"/>
          </a:p>
        </p:txBody>
      </p:sp>
      <p:pic>
        <p:nvPicPr>
          <p:cNvPr id="4" name="Picture 3" descr="This calculator screenshot shows a data entry screen from a TI-84 or similar graphing calculator, in the &quot;STAT&quot; editor mode. The columns represent lists labeled L1, L2, etc., commonly used for statistical data analysis.&#10;&#10;L1 contains the values: 2, 4, 5, 7, 9, 12 — often representing the independent variable .&#10;&#10;L2 contains the values: 225, 400, 475, 650, 800, 1175 — likely the corresponding dependent variable values.&#10;&#10;The black highlight indicates that the value 1175 is currently selected in L2 at the 6th row.&#10;&#10;This setup is typically used to perform regression analysis, plotting, or statistical calculations such as mean, standard deviation, or correlation.">
            <a:extLst>
              <a:ext uri="{FF2B5EF4-FFF2-40B4-BE49-F238E27FC236}">
                <a16:creationId xmlns:a16="http://schemas.microsoft.com/office/drawing/2014/main" id="{A463C3DE-0346-4CB0-B9CC-BE51663E4996}"/>
              </a:ext>
            </a:extLst>
          </p:cNvPr>
          <p:cNvPicPr>
            <a:picLocks noChangeAspect="1"/>
          </p:cNvPicPr>
          <p:nvPr/>
        </p:nvPicPr>
        <p:blipFill>
          <a:blip r:embed="rId3"/>
          <a:stretch>
            <a:fillRect/>
          </a:stretch>
        </p:blipFill>
        <p:spPr>
          <a:xfrm>
            <a:off x="1752600" y="3657600"/>
            <a:ext cx="2448267" cy="1895740"/>
          </a:xfrm>
          <a:prstGeom prst="rect">
            <a:avLst/>
          </a:prstGeom>
        </p:spPr>
      </p:pic>
      <p:pic>
        <p:nvPicPr>
          <p:cNvPr id="5" name="Picture 4" descr="This calculator screenshot displays the result of a linear regression analysis (LinReg) performed on a TI 84 or similar calculator.&#10;Here's what the output means:&#10;Model form: y equals a x plus b, the linear regression equation.&#10;a equals 92.55725191, this is the slope of the regression line.&#10;b equals 19.21119593, this is the y intercept of the line.&#10;r squared equals 0.9900444883, this is the coefficient of determination, indicating that approximately 99.0 percent of the variation in the dependent variable is explained by the linear model.&#10;r equals 0.9950097931, this is the correlation coefficient (r), showing a very strong positive linear relationship between the variables.&#10;This output suggests an excellent fit for a linear model.">
            <a:extLst>
              <a:ext uri="{FF2B5EF4-FFF2-40B4-BE49-F238E27FC236}">
                <a16:creationId xmlns:a16="http://schemas.microsoft.com/office/drawing/2014/main" id="{8ADFAB4E-33BA-2A85-312B-34A0B4A8B5F0}"/>
              </a:ext>
            </a:extLst>
          </p:cNvPr>
          <p:cNvPicPr>
            <a:picLocks noChangeAspect="1"/>
          </p:cNvPicPr>
          <p:nvPr/>
        </p:nvPicPr>
        <p:blipFill>
          <a:blip r:embed="rId4"/>
          <a:stretch>
            <a:fillRect/>
          </a:stretch>
        </p:blipFill>
        <p:spPr>
          <a:xfrm>
            <a:off x="4581525" y="3657599"/>
            <a:ext cx="2457793" cy="1905266"/>
          </a:xfrm>
          <a:prstGeom prst="rect">
            <a:avLst/>
          </a:prstGeom>
        </p:spPr>
      </p:pic>
    </p:spTree>
    <p:extLst>
      <p:ext uri="{BB962C8B-B14F-4D97-AF65-F5344CB8AC3E}">
        <p14:creationId xmlns:p14="http://schemas.microsoft.com/office/powerpoint/2010/main" val="239990978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Properties: Correlation Coefficient</a:t>
            </a:r>
            <a:r>
              <a:rPr lang="en-US" dirty="0"/>
              <a:t>—Slide 1</a:t>
            </a:r>
            <a:endParaRPr dirty="0"/>
          </a:p>
        </p:txBody>
      </p:sp>
      <p:sp>
        <p:nvSpPr>
          <p:cNvPr id="3" name="Text Placeholder 2"/>
          <p:cNvSpPr>
            <a:spLocks noGrp="1"/>
          </p:cNvSpPr>
          <p:nvPr>
            <p:ph type="body" sz="quarter" idx="10"/>
          </p:nvPr>
        </p:nvSpPr>
        <p:spPr>
          <a:xfrm>
            <a:off x="457200" y="1082078"/>
            <a:ext cx="8229600" cy="4785322"/>
          </a:xfrm>
        </p:spPr>
        <p:txBody>
          <a:bodyPr>
            <a:normAutofit/>
          </a:bodyPr>
          <a:lstStyle/>
          <a:p>
            <a:pPr>
              <a:defRPr sz="2800"/>
            </a:pPr>
            <a:r>
              <a:rPr sz="2800" dirty="0"/>
              <a:t>The correlation coefficient </a:t>
            </a:r>
            <a:r>
              <a:rPr lang="en-US" sz="2800" i="1" dirty="0"/>
              <a:t>r</a:t>
            </a:r>
            <a:r>
              <a:rPr sz="2800" dirty="0"/>
              <a:t>, measures the degree of linear relationship, i.e., how well the data cluster around a line.</a:t>
            </a:r>
          </a:p>
          <a:p>
            <a:pPr>
              <a:defRPr sz="2800"/>
            </a:pPr>
            <a:r>
              <a:rPr dirty="0"/>
              <a:t>​</a:t>
            </a:r>
            <a:r>
              <a:rPr sz="2800" dirty="0"/>
              <a:t>The value of </a:t>
            </a:r>
            <a:r>
              <a:rPr lang="en-US" sz="2800" i="1" dirty="0"/>
              <a:t>r</a:t>
            </a:r>
            <a:r>
              <a:rPr sz="2800" dirty="0"/>
              <a:t> is always between </a:t>
            </a:r>
            <a:r>
              <a:rPr lang="en-IN" dirty="0">
                <a:latin typeface="Calibri" panose="020F0502020204030204" pitchFamily="34" charset="0"/>
                <a:ea typeface="Calibri" panose="020F0502020204030204" pitchFamily="34" charset="0"/>
                <a:cs typeface="Calibri" panose="020F0502020204030204" pitchFamily="34" charset="0"/>
              </a:rPr>
              <a:t>−</a:t>
            </a:r>
            <a:r>
              <a:rPr lang="en-US" sz="2800" dirty="0"/>
              <a:t>1</a:t>
            </a:r>
            <a:r>
              <a:rPr sz="2800" dirty="0"/>
              <a:t> and </a:t>
            </a:r>
            <a:r>
              <a:rPr lang="en-US" sz="2800" dirty="0"/>
              <a:t>+1.</a:t>
            </a:r>
            <a:endParaRPr sz="2800" dirty="0"/>
          </a:p>
          <a:p>
            <a:pPr>
              <a:defRPr sz="2800"/>
            </a:pPr>
            <a:r>
              <a:rPr dirty="0"/>
              <a:t>​</a:t>
            </a:r>
            <a:r>
              <a:rPr sz="2800" dirty="0"/>
              <a:t>A value of </a:t>
            </a:r>
            <a:r>
              <a:rPr lang="en-US" sz="2800" i="1" dirty="0"/>
              <a:t>r</a:t>
            </a:r>
            <a:r>
              <a:rPr sz="2800" dirty="0"/>
              <a:t> near</a:t>
            </a:r>
            <a:r>
              <a:rPr lang="en-US" sz="2800" dirty="0"/>
              <a:t> </a:t>
            </a:r>
            <a:r>
              <a:rPr lang="en-IN" dirty="0">
                <a:latin typeface="Calibri" panose="020F0502020204030204" pitchFamily="34" charset="0"/>
                <a:ea typeface="Calibri" panose="020F0502020204030204" pitchFamily="34" charset="0"/>
                <a:cs typeface="Calibri" panose="020F0502020204030204" pitchFamily="34" charset="0"/>
              </a:rPr>
              <a:t>−</a:t>
            </a:r>
            <a:r>
              <a:rPr lang="en-IN" dirty="0"/>
              <a:t>1 or +1</a:t>
            </a:r>
            <a:r>
              <a:rPr sz="2800" dirty="0"/>
              <a:t> means the data are tightly bundled around a line.</a:t>
            </a:r>
          </a:p>
          <a:p>
            <a:pPr>
              <a:defRPr sz="2800"/>
            </a:pPr>
            <a:r>
              <a:rPr dirty="0"/>
              <a:t>​</a:t>
            </a:r>
            <a:r>
              <a:rPr sz="2800" dirty="0"/>
              <a:t>A value of </a:t>
            </a:r>
            <a:r>
              <a:rPr lang="en-US" sz="2800" i="1" dirty="0"/>
              <a:t>r</a:t>
            </a:r>
            <a:r>
              <a:rPr sz="2800" dirty="0"/>
              <a:t> near </a:t>
            </a:r>
            <a:r>
              <a:rPr lang="en-IN" dirty="0">
                <a:latin typeface="Calibri" panose="020F0502020204030204" pitchFamily="34" charset="0"/>
                <a:ea typeface="Calibri" panose="020F0502020204030204" pitchFamily="34" charset="0"/>
                <a:cs typeface="Calibri" panose="020F0502020204030204" pitchFamily="34" charset="0"/>
              </a:rPr>
              <a:t>−</a:t>
            </a:r>
            <a:r>
              <a:rPr lang="en-IN" dirty="0"/>
              <a:t>1 or +1</a:t>
            </a:r>
            <a:r>
              <a:rPr sz="2800" dirty="0"/>
              <a:t> means that we have a very strong negative relationship or positive relationship, respectively, such that predictions within the scope of the data are very reliable.</a:t>
            </a:r>
            <a:endParaRPr lang="en-US" sz="2800" dirty="0"/>
          </a:p>
          <a:p>
            <a:pPr marL="514350" indent="-514350">
              <a:buFont typeface="+mj-lt"/>
              <a:buChar char="•"/>
              <a:defRPr sz="2800"/>
            </a:pPr>
            <a:endParaRPr lang="en-IN" dirty="0"/>
          </a:p>
          <a:p>
            <a:pPr>
              <a:defRPr sz="2800"/>
            </a:pPr>
            <a:endParaRPr sz="2800" dirty="0"/>
          </a:p>
          <a:p>
            <a:pPr>
              <a:defRPr sz="2800"/>
            </a:pPr>
            <a:endParaRPr sz="28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6718D9-C82B-4605-97ED-ADBB034BC2FF}"/>
              </a:ext>
            </a:extLst>
          </p:cNvPr>
          <p:cNvSpPr>
            <a:spLocks noGrp="1"/>
          </p:cNvSpPr>
          <p:nvPr>
            <p:ph type="title"/>
          </p:nvPr>
        </p:nvSpPr>
        <p:spPr/>
        <p:txBody>
          <a:bodyPr/>
          <a:lstStyle/>
          <a:p>
            <a:r>
              <a:rPr lang="en-IN" dirty="0"/>
              <a:t>Properties: Correlation Coefficient</a:t>
            </a:r>
            <a:r>
              <a:rPr lang="en-US" dirty="0"/>
              <a:t>—Slide 2</a:t>
            </a:r>
            <a:endParaRPr lang="en-IN" dirty="0"/>
          </a:p>
        </p:txBody>
      </p:sp>
      <p:sp>
        <p:nvSpPr>
          <p:cNvPr id="3" name="Text Placeholder 2">
            <a:extLst>
              <a:ext uri="{FF2B5EF4-FFF2-40B4-BE49-F238E27FC236}">
                <a16:creationId xmlns:a16="http://schemas.microsoft.com/office/drawing/2014/main" id="{60C9A0B1-983A-4F5B-A410-DBF20095D164}"/>
              </a:ext>
            </a:extLst>
          </p:cNvPr>
          <p:cNvSpPr>
            <a:spLocks noGrp="1"/>
          </p:cNvSpPr>
          <p:nvPr>
            <p:ph type="body" sz="quarter" idx="10"/>
          </p:nvPr>
        </p:nvSpPr>
        <p:spPr>
          <a:xfrm>
            <a:off x="457200" y="1082078"/>
            <a:ext cx="8229600" cy="4785322"/>
          </a:xfrm>
        </p:spPr>
        <p:txBody>
          <a:bodyPr/>
          <a:lstStyle/>
          <a:p>
            <a:pPr>
              <a:defRPr sz="2800"/>
            </a:pPr>
            <a:r>
              <a:rPr lang="en-US" sz="2800" dirty="0"/>
              <a:t>Positive association is indicated by </a:t>
            </a:r>
            <a:r>
              <a:rPr lang="en-US" sz="2800" i="1" dirty="0"/>
              <a:t>r</a:t>
            </a:r>
            <a:r>
              <a:rPr lang="en-US" sz="2800" dirty="0"/>
              <a:t> &gt; 0 and an upward sloping relationship.</a:t>
            </a:r>
          </a:p>
          <a:p>
            <a:pPr>
              <a:defRPr sz="2800"/>
            </a:pPr>
            <a:r>
              <a:rPr lang="en-US" dirty="0"/>
              <a:t>​</a:t>
            </a:r>
            <a:r>
              <a:rPr lang="en-US" sz="2800" dirty="0"/>
              <a:t>Negative association is indicated by </a:t>
            </a:r>
            <a:r>
              <a:rPr lang="en-US" sz="2800" i="1" dirty="0"/>
              <a:t>r</a:t>
            </a:r>
            <a:r>
              <a:rPr lang="en-US" sz="2800" dirty="0"/>
              <a:t> &lt; 0 and a downward sloping relationship.</a:t>
            </a:r>
          </a:p>
          <a:p>
            <a:pPr>
              <a:defRPr sz="2800"/>
            </a:pPr>
            <a:r>
              <a:rPr lang="en-US" dirty="0"/>
              <a:t>​</a:t>
            </a:r>
            <a:r>
              <a:rPr lang="en-US" sz="2800" dirty="0"/>
              <a:t>A value of </a:t>
            </a:r>
            <a:r>
              <a:rPr lang="en-US" sz="2800" i="1" dirty="0"/>
              <a:t>r</a:t>
            </a:r>
            <a:r>
              <a:rPr lang="en-US" sz="2800" dirty="0"/>
              <a:t> near zero means there is no linear relationship between </a:t>
            </a:r>
            <a:r>
              <a:rPr lang="en-US" sz="2800" i="1" dirty="0"/>
              <a:t>x</a:t>
            </a:r>
            <a:r>
              <a:rPr lang="en-US" sz="2800" dirty="0"/>
              <a:t> and </a:t>
            </a:r>
            <a:r>
              <a:rPr lang="en-US" sz="2800" i="1" dirty="0"/>
              <a:t>y</a:t>
            </a:r>
            <a:r>
              <a:rPr lang="en-US" sz="2800" dirty="0"/>
              <a:t>.</a:t>
            </a:r>
          </a:p>
          <a:p>
            <a:pPr>
              <a:defRPr sz="2800"/>
            </a:pPr>
            <a:r>
              <a:rPr lang="en-US" dirty="0"/>
              <a:t>​</a:t>
            </a:r>
            <a:r>
              <a:rPr lang="en-US" sz="2800" dirty="0"/>
              <a:t>It does not matter whether you correlate </a:t>
            </a:r>
            <a:r>
              <a:rPr lang="en-US" sz="2800" i="1" dirty="0"/>
              <a:t>y</a:t>
            </a:r>
            <a:r>
              <a:rPr lang="en-US" sz="2800" dirty="0"/>
              <a:t> with </a:t>
            </a:r>
            <a:r>
              <a:rPr lang="en-US" sz="2800" i="1" dirty="0"/>
              <a:t>x</a:t>
            </a:r>
            <a:r>
              <a:rPr lang="en-US" sz="2800" dirty="0"/>
              <a:t> or </a:t>
            </a:r>
            <a:r>
              <a:rPr lang="en-US" sz="2800" i="1" dirty="0"/>
              <a:t>x</a:t>
            </a:r>
            <a:r>
              <a:rPr lang="en-US" sz="2800" dirty="0"/>
              <a:t> with </a:t>
            </a:r>
            <a:r>
              <a:rPr lang="en-US" sz="2800" i="1" dirty="0"/>
              <a:t>y</a:t>
            </a:r>
            <a:r>
              <a:rPr lang="en-US" sz="2800" dirty="0"/>
              <a:t>; you will still get the same value for </a:t>
            </a:r>
            <a:r>
              <a:rPr lang="en-US" sz="2800" i="1" dirty="0"/>
              <a:t>r</a:t>
            </a:r>
            <a:r>
              <a:rPr lang="en-US" sz="2800" dirty="0"/>
              <a:t>.</a:t>
            </a:r>
          </a:p>
          <a:p>
            <a:pPr>
              <a:defRPr sz="2800"/>
            </a:pPr>
            <a:endParaRPr lang="en-US" sz="2800" dirty="0"/>
          </a:p>
          <a:p>
            <a:endParaRPr lang="en-IN" dirty="0"/>
          </a:p>
        </p:txBody>
      </p:sp>
    </p:spTree>
    <p:extLst>
      <p:ext uri="{BB962C8B-B14F-4D97-AF65-F5344CB8AC3E}">
        <p14:creationId xmlns:p14="http://schemas.microsoft.com/office/powerpoint/2010/main" val="75078057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Correlation Coefficients</a:t>
            </a:r>
            <a:r>
              <a:rPr lang="en-US" dirty="0"/>
              <a:t>—Slide 1</a:t>
            </a:r>
            <a:endParaRPr dirty="0"/>
          </a:p>
        </p:txBody>
      </p:sp>
      <p:sp>
        <p:nvSpPr>
          <p:cNvPr id="3" name="Text Placeholder 2"/>
          <p:cNvSpPr>
            <a:spLocks noGrp="1"/>
          </p:cNvSpPr>
          <p:nvPr>
            <p:ph type="body" sz="quarter" idx="10"/>
          </p:nvPr>
        </p:nvSpPr>
        <p:spPr/>
        <p:txBody>
          <a:bodyPr>
            <a:normAutofit/>
          </a:bodyPr>
          <a:lstStyle/>
          <a:p>
            <a:pPr algn="ctr">
              <a:defRPr sz="2800"/>
            </a:pPr>
            <a:r>
              <a:rPr lang="en-US" i="1" dirty="0"/>
              <a:t>r</a:t>
            </a:r>
            <a:r>
              <a:rPr lang="en-US" dirty="0"/>
              <a:t> = 0.95</a:t>
            </a:r>
          </a:p>
          <a:p>
            <a:pPr algn="ctr">
              <a:defRPr sz="2800"/>
            </a:pPr>
            <a:endParaRPr lang="en-IN" dirty="0"/>
          </a:p>
          <a:p>
            <a:pPr algn="ctr">
              <a:defRPr sz="2800"/>
            </a:pPr>
            <a:endParaRPr lang="en-IN" dirty="0"/>
          </a:p>
          <a:p>
            <a:pPr algn="ctr">
              <a:defRPr sz="2800"/>
            </a:pPr>
            <a:endParaRPr dirty="0"/>
          </a:p>
        </p:txBody>
      </p:sp>
      <p:pic>
        <p:nvPicPr>
          <p:cNvPr id="4" name="Content Placeholder 4" descr="A scatter plot diagram is shown with a total of twenty dots moving upward from left to right.">
            <a:extLst>
              <a:ext uri="{FF2B5EF4-FFF2-40B4-BE49-F238E27FC236}">
                <a16:creationId xmlns:a16="http://schemas.microsoft.com/office/drawing/2014/main" id="{AC0D05C9-CEC9-4AAD-8608-5C56200E7DA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857500" y="2404269"/>
            <a:ext cx="3429000" cy="2238375"/>
          </a:xfrm>
          <a:prstGeom prst="rect">
            <a:avLst/>
          </a:prstGeom>
          <a:ln w="28575">
            <a:solidFill>
              <a:schemeClr val="accent1"/>
            </a:solidFill>
          </a:ln>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Correlation Coefficients</a:t>
            </a:r>
            <a:r>
              <a:rPr lang="en-US" dirty="0"/>
              <a:t>—Slide 2</a:t>
            </a:r>
            <a:endParaRPr dirty="0"/>
          </a:p>
        </p:txBody>
      </p:sp>
      <p:sp>
        <p:nvSpPr>
          <p:cNvPr id="3" name="Text Placeholder 2"/>
          <p:cNvSpPr>
            <a:spLocks noGrp="1"/>
          </p:cNvSpPr>
          <p:nvPr>
            <p:ph type="body" sz="quarter" idx="10"/>
          </p:nvPr>
        </p:nvSpPr>
        <p:spPr/>
        <p:txBody>
          <a:bodyPr>
            <a:normAutofit/>
          </a:bodyPr>
          <a:lstStyle/>
          <a:p>
            <a:pPr algn="ctr">
              <a:defRPr sz="2800"/>
            </a:pPr>
            <a:r>
              <a:rPr lang="en-US" i="1" dirty="0"/>
              <a:t>r</a:t>
            </a:r>
            <a:r>
              <a:rPr lang="en-US" dirty="0"/>
              <a:t> = </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0.86</a:t>
            </a:r>
          </a:p>
          <a:p>
            <a:pPr algn="ctr">
              <a:defRPr sz="2800"/>
            </a:pPr>
            <a:endParaRPr lang="en-IN" dirty="0"/>
          </a:p>
          <a:p>
            <a:pPr algn="ctr">
              <a:defRPr sz="2800"/>
            </a:pPr>
            <a:endParaRPr dirty="0"/>
          </a:p>
        </p:txBody>
      </p:sp>
      <p:pic>
        <p:nvPicPr>
          <p:cNvPr id="4" name="Content Placeholder 4" descr="A scatter plot diagram is shown with a total of twenty dots moving downward from left to right.">
            <a:extLst>
              <a:ext uri="{FF2B5EF4-FFF2-40B4-BE49-F238E27FC236}">
                <a16:creationId xmlns:a16="http://schemas.microsoft.com/office/drawing/2014/main" id="{548DBAC2-E62D-4EF2-94FD-796D8A87A0A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857500" y="2404269"/>
            <a:ext cx="3429000" cy="2238375"/>
          </a:xfrm>
          <a:prstGeom prst="rect">
            <a:avLst/>
          </a:prstGeom>
          <a:ln w="28575">
            <a:solidFill>
              <a:schemeClr val="accent1"/>
            </a:solidFill>
          </a:ln>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Correlation Coefficients</a:t>
            </a:r>
            <a:r>
              <a:rPr lang="en-US" dirty="0"/>
              <a:t>—Slide 3</a:t>
            </a:r>
            <a:endParaRPr dirty="0"/>
          </a:p>
        </p:txBody>
      </p:sp>
      <p:sp>
        <p:nvSpPr>
          <p:cNvPr id="3" name="Text Placeholder 2"/>
          <p:cNvSpPr>
            <a:spLocks noGrp="1"/>
          </p:cNvSpPr>
          <p:nvPr>
            <p:ph type="body" sz="quarter" idx="10"/>
          </p:nvPr>
        </p:nvSpPr>
        <p:spPr/>
        <p:txBody>
          <a:bodyPr>
            <a:normAutofit/>
          </a:bodyPr>
          <a:lstStyle/>
          <a:p>
            <a:pPr algn="ctr">
              <a:defRPr sz="2800"/>
            </a:pPr>
            <a:r>
              <a:rPr lang="en-US" i="1" dirty="0"/>
              <a:t>r</a:t>
            </a:r>
            <a:r>
              <a:rPr lang="en-US" dirty="0"/>
              <a:t> = </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0.05</a:t>
            </a:r>
          </a:p>
          <a:p>
            <a:pPr algn="ctr">
              <a:defRPr sz="2800"/>
            </a:pPr>
            <a:endParaRPr lang="en-IN" dirty="0"/>
          </a:p>
          <a:p>
            <a:pPr algn="ctr">
              <a:defRPr sz="2800"/>
            </a:pPr>
            <a:endParaRPr dirty="0"/>
          </a:p>
        </p:txBody>
      </p:sp>
      <p:pic>
        <p:nvPicPr>
          <p:cNvPr id="4" name="Content Placeholder 4" descr="A scatter plot diagram is shown with a total of twenty dots moving freely and spread across the plane.">
            <a:extLst>
              <a:ext uri="{FF2B5EF4-FFF2-40B4-BE49-F238E27FC236}">
                <a16:creationId xmlns:a16="http://schemas.microsoft.com/office/drawing/2014/main" id="{221D2D9B-0B0C-4045-8BCE-586A58C15FA0}"/>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857500" y="2404269"/>
            <a:ext cx="3429000" cy="2238375"/>
          </a:xfrm>
          <a:prstGeom prst="rect">
            <a:avLst/>
          </a:prstGeom>
          <a:ln w="28575">
            <a:solidFill>
              <a:schemeClr val="accent1"/>
            </a:solidFill>
          </a:ln>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Quadratic Relationship</a:t>
            </a:r>
          </a:p>
        </p:txBody>
      </p:sp>
      <p:sp>
        <p:nvSpPr>
          <p:cNvPr id="3" name="Text Placeholder 2"/>
          <p:cNvSpPr>
            <a:spLocks noGrp="1"/>
          </p:cNvSpPr>
          <p:nvPr>
            <p:ph type="body" sz="quarter" idx="10"/>
          </p:nvPr>
        </p:nvSpPr>
        <p:spPr>
          <a:xfrm>
            <a:off x="457200" y="1082078"/>
            <a:ext cx="8229600" cy="2346922"/>
          </a:xfrm>
        </p:spPr>
        <p:txBody>
          <a:bodyPr>
            <a:normAutofit/>
          </a:bodyPr>
          <a:lstStyle/>
          <a:p>
            <a:r>
              <a:rPr lang="en-IN" sz="2800" dirty="0"/>
              <a:t>A</a:t>
            </a:r>
            <a:r>
              <a:rPr sz="2800" dirty="0"/>
              <a:t> </a:t>
            </a:r>
            <a:r>
              <a:rPr sz="2800" b="1" dirty="0"/>
              <a:t>quadratic relationship</a:t>
            </a:r>
            <a:r>
              <a:rPr sz="2800" dirty="0"/>
              <a:t> is a relationship between two variables in which the relationship when plotted exhibits a curve and not a line.</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Quadratic Relationship</a:t>
            </a:r>
            <a:endParaRPr dirty="0"/>
          </a:p>
        </p:txBody>
      </p:sp>
      <p:pic>
        <p:nvPicPr>
          <p:cNvPr id="5" name="Picture 4" descr="Scatter plot of a quadratic relationship: the dots of the scatter plot resemble a bell curve.">
            <a:extLst>
              <a:ext uri="{FF2B5EF4-FFF2-40B4-BE49-F238E27FC236}">
                <a16:creationId xmlns:a16="http://schemas.microsoft.com/office/drawing/2014/main" id="{8D362ACB-F303-4EE4-8517-077E18794ED5}"/>
              </a:ext>
            </a:extLst>
          </p:cNvPr>
          <p:cNvPicPr>
            <a:picLocks noChangeAspect="1"/>
          </p:cNvPicPr>
          <p:nvPr/>
        </p:nvPicPr>
        <p:blipFill>
          <a:blip r:embed="rId2"/>
          <a:srcRect b="8103"/>
          <a:stretch>
            <a:fillRect/>
          </a:stretch>
        </p:blipFill>
        <p:spPr>
          <a:xfrm>
            <a:off x="2052286" y="1256997"/>
            <a:ext cx="5339114" cy="4229403"/>
          </a:xfrm>
          <a:prstGeom prst="rect">
            <a:avLst/>
          </a:prstGeom>
        </p:spPr>
      </p:pic>
      <p:sp>
        <p:nvSpPr>
          <p:cNvPr id="3" name="TextBox 2">
            <a:extLst>
              <a:ext uri="{FF2B5EF4-FFF2-40B4-BE49-F238E27FC236}">
                <a16:creationId xmlns:a16="http://schemas.microsoft.com/office/drawing/2014/main" id="{AA655063-51CF-246E-513D-4FCDF415F627}"/>
              </a:ext>
            </a:extLst>
          </p:cNvPr>
          <p:cNvSpPr txBox="1"/>
          <p:nvPr/>
        </p:nvSpPr>
        <p:spPr>
          <a:xfrm>
            <a:off x="3921743" y="5370170"/>
            <a:ext cx="1600200" cy="461665"/>
          </a:xfrm>
          <a:prstGeom prst="rect">
            <a:avLst/>
          </a:prstGeom>
          <a:noFill/>
        </p:spPr>
        <p:txBody>
          <a:bodyPr wrap="square">
            <a:spAutoFit/>
          </a:bodyPr>
          <a:lstStyle/>
          <a:p>
            <a:pPr algn="ctr"/>
            <a:r>
              <a:rPr lang="en-IN" sz="2400" dirty="0"/>
              <a:t>Figure 10</a:t>
            </a:r>
          </a:p>
        </p:txBody>
      </p:sp>
    </p:spTree>
    <p:extLst>
      <p:ext uri="{BB962C8B-B14F-4D97-AF65-F5344CB8AC3E}">
        <p14:creationId xmlns:p14="http://schemas.microsoft.com/office/powerpoint/2010/main" val="128885159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Confounding</a:t>
            </a:r>
          </a:p>
        </p:txBody>
      </p:sp>
      <p:sp>
        <p:nvSpPr>
          <p:cNvPr id="3" name="Text Placeholder 2"/>
          <p:cNvSpPr>
            <a:spLocks noGrp="1"/>
          </p:cNvSpPr>
          <p:nvPr>
            <p:ph type="body" sz="quarter" idx="10"/>
          </p:nvPr>
        </p:nvSpPr>
        <p:spPr>
          <a:xfrm>
            <a:off x="457200" y="1082078"/>
            <a:ext cx="8229600" cy="2346922"/>
          </a:xfrm>
        </p:spPr>
        <p:txBody>
          <a:bodyPr>
            <a:normAutofit/>
          </a:bodyPr>
          <a:lstStyle/>
          <a:p>
            <a:r>
              <a:rPr sz="2800" b="1" dirty="0"/>
              <a:t>Confounding</a:t>
            </a:r>
            <a:r>
              <a:rPr sz="2800" dirty="0"/>
              <a:t> occurs when more than one variable affects the dependent variable, and the effects of the variables are indistinguishable from one another.</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Bivariate Data</a:t>
            </a:r>
          </a:p>
        </p:txBody>
      </p:sp>
      <p:sp>
        <p:nvSpPr>
          <p:cNvPr id="3" name="Text Placeholder 2"/>
          <p:cNvSpPr>
            <a:spLocks noGrp="1"/>
          </p:cNvSpPr>
          <p:nvPr>
            <p:ph type="body" sz="quarter" idx="10"/>
          </p:nvPr>
        </p:nvSpPr>
        <p:spPr>
          <a:xfrm>
            <a:off x="457200" y="1082078"/>
            <a:ext cx="8229600" cy="1965922"/>
          </a:xfrm>
        </p:spPr>
        <p:txBody>
          <a:bodyPr>
            <a:normAutofit/>
          </a:bodyPr>
          <a:lstStyle/>
          <a:p>
            <a:r>
              <a:rPr sz="2800" b="1" dirty="0"/>
              <a:t>Bivariate data</a:t>
            </a:r>
            <a:r>
              <a:rPr sz="2800" dirty="0"/>
              <a:t> are measurements collected on two variables.</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Spurious Correlation</a:t>
            </a:r>
          </a:p>
        </p:txBody>
      </p:sp>
      <p:sp>
        <p:nvSpPr>
          <p:cNvPr id="3" name="Text Placeholder 2"/>
          <p:cNvSpPr>
            <a:spLocks noGrp="1"/>
          </p:cNvSpPr>
          <p:nvPr>
            <p:ph type="body" sz="quarter" idx="10"/>
          </p:nvPr>
        </p:nvSpPr>
        <p:spPr>
          <a:xfrm>
            <a:off x="457200" y="1082078"/>
            <a:ext cx="8229600" cy="1889722"/>
          </a:xfrm>
        </p:spPr>
        <p:txBody>
          <a:bodyPr>
            <a:normAutofit/>
          </a:bodyPr>
          <a:lstStyle/>
          <a:p>
            <a:r>
              <a:rPr sz="2800" dirty="0"/>
              <a:t>A </a:t>
            </a:r>
            <a:r>
              <a:rPr sz="2800" b="1" dirty="0"/>
              <a:t>spurious correlation</a:t>
            </a:r>
            <a:r>
              <a:rPr sz="2800" dirty="0"/>
              <a:t> is a correlation where unrelated variables have a high correlation.</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E5FEF8-D69B-41C0-A654-499548BDE85F}"/>
              </a:ext>
            </a:extLst>
          </p:cNvPr>
          <p:cNvSpPr>
            <a:spLocks noGrp="1"/>
          </p:cNvSpPr>
          <p:nvPr>
            <p:ph type="title"/>
          </p:nvPr>
        </p:nvSpPr>
        <p:spPr/>
        <p:txBody>
          <a:bodyPr/>
          <a:lstStyle/>
          <a:p>
            <a:r>
              <a:rPr lang="en-IN" dirty="0"/>
              <a:t>Spurious Correlation</a:t>
            </a:r>
            <a:r>
              <a:rPr lang="en-US" dirty="0"/>
              <a:t>—Slide 1</a:t>
            </a:r>
            <a:endParaRPr lang="en-IN" dirty="0"/>
          </a:p>
        </p:txBody>
      </p:sp>
      <p:sp>
        <p:nvSpPr>
          <p:cNvPr id="3" name="Text Placeholder 2">
            <a:extLst>
              <a:ext uri="{FF2B5EF4-FFF2-40B4-BE49-F238E27FC236}">
                <a16:creationId xmlns:a16="http://schemas.microsoft.com/office/drawing/2014/main" id="{0FEFBD07-7A67-4B9E-AA05-FFE7D6D269AE}"/>
              </a:ext>
            </a:extLst>
          </p:cNvPr>
          <p:cNvSpPr>
            <a:spLocks noGrp="1"/>
          </p:cNvSpPr>
          <p:nvPr>
            <p:ph type="body" sz="quarter" idx="10"/>
          </p:nvPr>
        </p:nvSpPr>
        <p:spPr/>
        <p:txBody>
          <a:bodyPr/>
          <a:lstStyle/>
          <a:p>
            <a:pPr algn="just"/>
            <a:r>
              <a:rPr lang="en-US" dirty="0"/>
              <a:t>Sometimes unrelated variables are highly correlated. When this occurs the variables are said to have a spurious correlation. For example, over a short period of time daily car sales and the number of penguins in Antarctica might be related. However, it is doubtful that a significant change in the penguin population will cause a change in car sales, or vice versa. </a:t>
            </a:r>
          </a:p>
          <a:p>
            <a:pPr algn="just"/>
            <a:r>
              <a:rPr lang="en-US" dirty="0"/>
              <a:t>The following graphs display some interesting spurious correlations that have been discovered. </a:t>
            </a:r>
            <a:endParaRPr lang="en-US" sz="2800" dirty="0"/>
          </a:p>
          <a:p>
            <a:endParaRPr lang="en-IN" dirty="0"/>
          </a:p>
        </p:txBody>
      </p:sp>
    </p:spTree>
    <p:extLst>
      <p:ext uri="{BB962C8B-B14F-4D97-AF65-F5344CB8AC3E}">
        <p14:creationId xmlns:p14="http://schemas.microsoft.com/office/powerpoint/2010/main" val="198462137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E5FEF8-D69B-41C0-A654-499548BDE85F}"/>
              </a:ext>
            </a:extLst>
          </p:cNvPr>
          <p:cNvSpPr>
            <a:spLocks noGrp="1"/>
          </p:cNvSpPr>
          <p:nvPr>
            <p:ph type="title"/>
          </p:nvPr>
        </p:nvSpPr>
        <p:spPr/>
        <p:txBody>
          <a:bodyPr/>
          <a:lstStyle/>
          <a:p>
            <a:r>
              <a:rPr lang="en-IN" dirty="0"/>
              <a:t>Spurious Correlation</a:t>
            </a:r>
            <a:r>
              <a:rPr lang="en-US" dirty="0"/>
              <a:t>—Slide 2</a:t>
            </a:r>
            <a:endParaRPr lang="en-IN" dirty="0"/>
          </a:p>
        </p:txBody>
      </p:sp>
      <p:pic>
        <p:nvPicPr>
          <p:cNvPr id="5" name="Picture 4" descr="A dual scale, dual line graph titled &quot;Cheese Consumption and Golf Course Revenue&quot; is shown. The left vertical axis of the graph is labeled “Pounds Consumed” and ranges from 29 to 34.00, in increments of 1.25. The right vertical axis of the graph is labeled “Dollars in Millions” and ranges from 16,000 to 22,000, in increments of 1,000. The horizontal axis of the graph represents the years from 2000 to 2009, in increments of 1. The line graph denoting the per capita consumption of cheese in the U.S. and the another line graph denoting the total golf course revenue is shown plotted over the years. The two line graphs have a similar increasing trend moving from the year 2000 to 2009 on the graph.">
            <a:extLst>
              <a:ext uri="{FF2B5EF4-FFF2-40B4-BE49-F238E27FC236}">
                <a16:creationId xmlns:a16="http://schemas.microsoft.com/office/drawing/2014/main" id="{9A3ACECD-A88F-4473-8239-68CEB2121F84}"/>
              </a:ext>
            </a:extLst>
          </p:cNvPr>
          <p:cNvPicPr>
            <a:picLocks noChangeAspect="1"/>
          </p:cNvPicPr>
          <p:nvPr/>
        </p:nvPicPr>
        <p:blipFill>
          <a:blip r:embed="rId2"/>
          <a:srcRect b="4919"/>
          <a:stretch>
            <a:fillRect/>
          </a:stretch>
        </p:blipFill>
        <p:spPr>
          <a:xfrm>
            <a:off x="1981200" y="1175837"/>
            <a:ext cx="4848700" cy="4539164"/>
          </a:xfrm>
          <a:prstGeom prst="rect">
            <a:avLst/>
          </a:prstGeom>
        </p:spPr>
      </p:pic>
      <p:sp>
        <p:nvSpPr>
          <p:cNvPr id="3" name="TextBox 2">
            <a:extLst>
              <a:ext uri="{FF2B5EF4-FFF2-40B4-BE49-F238E27FC236}">
                <a16:creationId xmlns:a16="http://schemas.microsoft.com/office/drawing/2014/main" id="{619E40A7-A4A6-B767-E0F7-69D5A096E543}"/>
              </a:ext>
            </a:extLst>
          </p:cNvPr>
          <p:cNvSpPr txBox="1"/>
          <p:nvPr/>
        </p:nvSpPr>
        <p:spPr>
          <a:xfrm>
            <a:off x="3429000" y="5630718"/>
            <a:ext cx="1600200" cy="461665"/>
          </a:xfrm>
          <a:prstGeom prst="rect">
            <a:avLst/>
          </a:prstGeom>
          <a:noFill/>
        </p:spPr>
        <p:txBody>
          <a:bodyPr wrap="square">
            <a:spAutoFit/>
          </a:bodyPr>
          <a:lstStyle/>
          <a:p>
            <a:pPr algn="ctr"/>
            <a:r>
              <a:rPr lang="en-IN" sz="2400" dirty="0"/>
              <a:t>Figure 14a</a:t>
            </a:r>
          </a:p>
        </p:txBody>
      </p:sp>
    </p:spTree>
    <p:extLst>
      <p:ext uri="{BB962C8B-B14F-4D97-AF65-F5344CB8AC3E}">
        <p14:creationId xmlns:p14="http://schemas.microsoft.com/office/powerpoint/2010/main" val="285643435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E5FEF8-D69B-41C0-A654-499548BDE85F}"/>
              </a:ext>
            </a:extLst>
          </p:cNvPr>
          <p:cNvSpPr>
            <a:spLocks noGrp="1"/>
          </p:cNvSpPr>
          <p:nvPr>
            <p:ph type="title"/>
          </p:nvPr>
        </p:nvSpPr>
        <p:spPr/>
        <p:txBody>
          <a:bodyPr/>
          <a:lstStyle/>
          <a:p>
            <a:r>
              <a:rPr lang="en-IN" dirty="0"/>
              <a:t>Spurious Correlation</a:t>
            </a:r>
            <a:r>
              <a:rPr lang="en-US" dirty="0"/>
              <a:t>—Slide 3</a:t>
            </a:r>
            <a:endParaRPr lang="en-IN" dirty="0"/>
          </a:p>
        </p:txBody>
      </p:sp>
      <p:pic>
        <p:nvPicPr>
          <p:cNvPr id="4" name="Picture 3" descr="A scatter plot titled, Scatterplot of Golf Course Revenues vs. Per Capita Consumption of Cheese r equals 0.9897, plots Total Revenue Generated by US Golf Courses (Millions of Dollars) versus Per Capita Consumption of Cheese in the US (in pounds). The horizontal axis ranges from 0 to 33.5, in increments of 0.5 and the vertical axis ranges from 0 to 25000, in increments of 5000. The plots are as follows (29.9,17000), (30.2,17000), (30.5,18000), (31.5,18000), (31.9,19000), and (33.2, 20000). All values are estimated.">
            <a:extLst>
              <a:ext uri="{FF2B5EF4-FFF2-40B4-BE49-F238E27FC236}">
                <a16:creationId xmlns:a16="http://schemas.microsoft.com/office/drawing/2014/main" id="{8E541FB5-ED89-42E3-A7DD-AC3828CB51D9}"/>
              </a:ext>
            </a:extLst>
          </p:cNvPr>
          <p:cNvPicPr>
            <a:picLocks noChangeAspect="1"/>
          </p:cNvPicPr>
          <p:nvPr/>
        </p:nvPicPr>
        <p:blipFill>
          <a:blip r:embed="rId2"/>
          <a:srcRect b="5618"/>
          <a:stretch>
            <a:fillRect/>
          </a:stretch>
        </p:blipFill>
        <p:spPr>
          <a:xfrm>
            <a:off x="1219200" y="1219200"/>
            <a:ext cx="5606011" cy="4495800"/>
          </a:xfrm>
          <a:prstGeom prst="rect">
            <a:avLst/>
          </a:prstGeom>
        </p:spPr>
      </p:pic>
      <p:sp>
        <p:nvSpPr>
          <p:cNvPr id="3" name="TextBox 2">
            <a:extLst>
              <a:ext uri="{FF2B5EF4-FFF2-40B4-BE49-F238E27FC236}">
                <a16:creationId xmlns:a16="http://schemas.microsoft.com/office/drawing/2014/main" id="{527E2D4B-140F-3513-0E86-21380D2E8082}"/>
              </a:ext>
            </a:extLst>
          </p:cNvPr>
          <p:cNvSpPr txBox="1"/>
          <p:nvPr/>
        </p:nvSpPr>
        <p:spPr>
          <a:xfrm>
            <a:off x="3581400" y="5611906"/>
            <a:ext cx="1600200" cy="461665"/>
          </a:xfrm>
          <a:prstGeom prst="rect">
            <a:avLst/>
          </a:prstGeom>
          <a:noFill/>
        </p:spPr>
        <p:txBody>
          <a:bodyPr wrap="square">
            <a:spAutoFit/>
          </a:bodyPr>
          <a:lstStyle/>
          <a:p>
            <a:pPr algn="ctr"/>
            <a:r>
              <a:rPr lang="en-IN" sz="2400" dirty="0"/>
              <a:t>Figure 14b</a:t>
            </a:r>
          </a:p>
        </p:txBody>
      </p:sp>
    </p:spTree>
    <p:extLst>
      <p:ext uri="{BB962C8B-B14F-4D97-AF65-F5344CB8AC3E}">
        <p14:creationId xmlns:p14="http://schemas.microsoft.com/office/powerpoint/2010/main" val="46168703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E5FEF8-D69B-41C0-A654-499548BDE85F}"/>
              </a:ext>
            </a:extLst>
          </p:cNvPr>
          <p:cNvSpPr>
            <a:spLocks noGrp="1"/>
          </p:cNvSpPr>
          <p:nvPr>
            <p:ph type="title"/>
          </p:nvPr>
        </p:nvSpPr>
        <p:spPr/>
        <p:txBody>
          <a:bodyPr/>
          <a:lstStyle/>
          <a:p>
            <a:r>
              <a:rPr lang="en-IN" dirty="0"/>
              <a:t>Spurious Correlation</a:t>
            </a:r>
            <a:r>
              <a:rPr lang="en-US" dirty="0"/>
              <a:t>—Slide 4</a:t>
            </a:r>
            <a:endParaRPr lang="en-IN" dirty="0"/>
          </a:p>
        </p:txBody>
      </p:sp>
      <p:pic>
        <p:nvPicPr>
          <p:cNvPr id="5" name="Picture 4" descr="A dual scale, dual line graph titled &quot;Consuming Less High Fructose Corn Syrup Makes Us Better at Computer Science&quot; is shown. The left vertical axis of the graph is labeled “Doctorates Awarded” and ranges from 600 to 2000, in increments of 200. The right vertical axis of the graph is labeled “Pounds of Syrup” and ranges from 30 to 70, in increments of 10. The horizontal axis of the graph represents the years from 2000 to 2009, in increments of 1. The line graph denoting the Computer Science doctorates awarded shows an increasing trend from 2000 to 2009 and the another line graph denoting pounds of syrup consumed shows a decreasing trend from 2000 to 2009.">
            <a:extLst>
              <a:ext uri="{FF2B5EF4-FFF2-40B4-BE49-F238E27FC236}">
                <a16:creationId xmlns:a16="http://schemas.microsoft.com/office/drawing/2014/main" id="{7FF7A6DF-5B85-47B9-9B4A-F6B00F3407B5}"/>
              </a:ext>
            </a:extLst>
          </p:cNvPr>
          <p:cNvPicPr>
            <a:picLocks noChangeAspect="1"/>
          </p:cNvPicPr>
          <p:nvPr/>
        </p:nvPicPr>
        <p:blipFill>
          <a:blip r:embed="rId2"/>
          <a:srcRect b="4112"/>
          <a:stretch>
            <a:fillRect/>
          </a:stretch>
        </p:blipFill>
        <p:spPr>
          <a:xfrm>
            <a:off x="1981200" y="1143001"/>
            <a:ext cx="4800600" cy="4648200"/>
          </a:xfrm>
          <a:prstGeom prst="rect">
            <a:avLst/>
          </a:prstGeom>
        </p:spPr>
      </p:pic>
      <p:sp>
        <p:nvSpPr>
          <p:cNvPr id="3" name="TextBox 2">
            <a:extLst>
              <a:ext uri="{FF2B5EF4-FFF2-40B4-BE49-F238E27FC236}">
                <a16:creationId xmlns:a16="http://schemas.microsoft.com/office/drawing/2014/main" id="{4445EB34-0204-E62A-A5A3-B57849CB06A1}"/>
              </a:ext>
            </a:extLst>
          </p:cNvPr>
          <p:cNvSpPr txBox="1"/>
          <p:nvPr/>
        </p:nvSpPr>
        <p:spPr>
          <a:xfrm>
            <a:off x="3581400" y="5638800"/>
            <a:ext cx="1600200" cy="461665"/>
          </a:xfrm>
          <a:prstGeom prst="rect">
            <a:avLst/>
          </a:prstGeom>
          <a:noFill/>
        </p:spPr>
        <p:txBody>
          <a:bodyPr wrap="square">
            <a:spAutoFit/>
          </a:bodyPr>
          <a:lstStyle/>
          <a:p>
            <a:pPr algn="ctr"/>
            <a:r>
              <a:rPr lang="en-IN" sz="2400" dirty="0"/>
              <a:t>Figure 15a</a:t>
            </a:r>
          </a:p>
        </p:txBody>
      </p:sp>
    </p:spTree>
    <p:extLst>
      <p:ext uri="{BB962C8B-B14F-4D97-AF65-F5344CB8AC3E}">
        <p14:creationId xmlns:p14="http://schemas.microsoft.com/office/powerpoint/2010/main" val="266721501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E5FEF8-D69B-41C0-A654-499548BDE85F}"/>
              </a:ext>
            </a:extLst>
          </p:cNvPr>
          <p:cNvSpPr>
            <a:spLocks noGrp="1"/>
          </p:cNvSpPr>
          <p:nvPr>
            <p:ph type="title"/>
          </p:nvPr>
        </p:nvSpPr>
        <p:spPr/>
        <p:txBody>
          <a:bodyPr/>
          <a:lstStyle/>
          <a:p>
            <a:r>
              <a:rPr lang="en-IN" dirty="0"/>
              <a:t>Spurious Correlation</a:t>
            </a:r>
            <a:r>
              <a:rPr lang="en-US" dirty="0"/>
              <a:t>—Slide 5</a:t>
            </a:r>
            <a:endParaRPr lang="en-IN" dirty="0"/>
          </a:p>
        </p:txBody>
      </p:sp>
      <p:pic>
        <p:nvPicPr>
          <p:cNvPr id="4" name="Picture 3" descr="A scatter plot titled, Scatterplot of High Fructose Corn Syrup Consumed Vs. Computer Science Doctorates Awarded r equals negative 0.9008, plots US Per Capita Consumption of High Fructose Corn Syrup (in pounds) versus Computer Science Doctorates Awarded. The horizontal axis ranges from 0 to 2000, in increments of 200 and the vertical axis ranges from 0 to 70, in increments of 10. The plots are as follows (750,61), (990,60), (1200,59), (1300,59), (1600,50), (1650,55), (1800,50). All values are estimated.">
            <a:extLst>
              <a:ext uri="{FF2B5EF4-FFF2-40B4-BE49-F238E27FC236}">
                <a16:creationId xmlns:a16="http://schemas.microsoft.com/office/drawing/2014/main" id="{B4FFCFE9-00AE-4C53-AEFF-77DD0657EFF8}"/>
              </a:ext>
            </a:extLst>
          </p:cNvPr>
          <p:cNvPicPr>
            <a:picLocks noChangeAspect="1"/>
          </p:cNvPicPr>
          <p:nvPr/>
        </p:nvPicPr>
        <p:blipFill>
          <a:blip r:embed="rId2"/>
          <a:srcRect b="5055"/>
          <a:stretch>
            <a:fillRect/>
          </a:stretch>
        </p:blipFill>
        <p:spPr>
          <a:xfrm>
            <a:off x="1752600" y="1295400"/>
            <a:ext cx="5105400" cy="4419600"/>
          </a:xfrm>
          <a:prstGeom prst="rect">
            <a:avLst/>
          </a:prstGeom>
        </p:spPr>
      </p:pic>
      <p:sp>
        <p:nvSpPr>
          <p:cNvPr id="3" name="TextBox 2">
            <a:extLst>
              <a:ext uri="{FF2B5EF4-FFF2-40B4-BE49-F238E27FC236}">
                <a16:creationId xmlns:a16="http://schemas.microsoft.com/office/drawing/2014/main" id="{F7227FEE-8EA8-E2D4-AB64-C35CF217C0CE}"/>
              </a:ext>
            </a:extLst>
          </p:cNvPr>
          <p:cNvSpPr txBox="1"/>
          <p:nvPr/>
        </p:nvSpPr>
        <p:spPr>
          <a:xfrm>
            <a:off x="3657600" y="5638800"/>
            <a:ext cx="1600200" cy="461665"/>
          </a:xfrm>
          <a:prstGeom prst="rect">
            <a:avLst/>
          </a:prstGeom>
          <a:noFill/>
        </p:spPr>
        <p:txBody>
          <a:bodyPr wrap="square">
            <a:spAutoFit/>
          </a:bodyPr>
          <a:lstStyle/>
          <a:p>
            <a:pPr algn="ctr"/>
            <a:r>
              <a:rPr lang="en-IN" sz="2400" dirty="0"/>
              <a:t>Figure 15b</a:t>
            </a:r>
          </a:p>
        </p:txBody>
      </p:sp>
    </p:spTree>
    <p:extLst>
      <p:ext uri="{BB962C8B-B14F-4D97-AF65-F5344CB8AC3E}">
        <p14:creationId xmlns:p14="http://schemas.microsoft.com/office/powerpoint/2010/main" val="270978862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E5FEF8-D69B-41C0-A654-499548BDE85F}"/>
              </a:ext>
            </a:extLst>
          </p:cNvPr>
          <p:cNvSpPr>
            <a:spLocks noGrp="1"/>
          </p:cNvSpPr>
          <p:nvPr>
            <p:ph type="title"/>
          </p:nvPr>
        </p:nvSpPr>
        <p:spPr/>
        <p:txBody>
          <a:bodyPr/>
          <a:lstStyle/>
          <a:p>
            <a:r>
              <a:rPr lang="en-IN" dirty="0"/>
              <a:t>Anscombe’s Quartet</a:t>
            </a:r>
            <a:r>
              <a:rPr lang="en-US" dirty="0"/>
              <a:t>—Slide 1</a:t>
            </a:r>
            <a:endParaRPr lang="en-IN" dirty="0"/>
          </a:p>
        </p:txBody>
      </p:sp>
      <p:sp>
        <p:nvSpPr>
          <p:cNvPr id="3" name="Text Placeholder 2">
            <a:extLst>
              <a:ext uri="{FF2B5EF4-FFF2-40B4-BE49-F238E27FC236}">
                <a16:creationId xmlns:a16="http://schemas.microsoft.com/office/drawing/2014/main" id="{0FEFBD07-7A67-4B9E-AA05-FFE7D6D269AE}"/>
              </a:ext>
            </a:extLst>
          </p:cNvPr>
          <p:cNvSpPr>
            <a:spLocks noGrp="1"/>
          </p:cNvSpPr>
          <p:nvPr>
            <p:ph type="body" sz="quarter" idx="10"/>
          </p:nvPr>
        </p:nvSpPr>
        <p:spPr/>
        <p:txBody>
          <a:bodyPr/>
          <a:lstStyle/>
          <a:p>
            <a:pPr algn="just"/>
            <a:r>
              <a:rPr lang="en-US" sz="2600" dirty="0"/>
              <a:t>The Anscombe Quartet is a famous set of four data sets presented in 1973 by the statistician Francis Anscombe. In all four data sets (shown in Table 3 and labeled </a:t>
            </a:r>
            <a:endParaRPr lang="en-IN" sz="2600" dirty="0"/>
          </a:p>
        </p:txBody>
      </p:sp>
      <p:pic>
        <p:nvPicPr>
          <p:cNvPr id="7" name="Picture 6" descr="one, two, three, four">
            <a:extLst>
              <a:ext uri="{FF2B5EF4-FFF2-40B4-BE49-F238E27FC236}">
                <a16:creationId xmlns:a16="http://schemas.microsoft.com/office/drawing/2014/main" id="{BF15ECDC-74AE-3819-4097-FACFAD6BC85C}"/>
              </a:ext>
            </a:extLst>
          </p:cNvPr>
          <p:cNvPicPr>
            <a:picLocks noChangeAspect="1"/>
          </p:cNvPicPr>
          <p:nvPr/>
        </p:nvPicPr>
        <p:blipFill>
          <a:blip r:embed="rId2"/>
          <a:stretch>
            <a:fillRect/>
          </a:stretch>
        </p:blipFill>
        <p:spPr>
          <a:xfrm>
            <a:off x="6858000" y="1905000"/>
            <a:ext cx="1381125" cy="487455"/>
          </a:xfrm>
          <a:prstGeom prst="rect">
            <a:avLst/>
          </a:prstGeom>
        </p:spPr>
      </p:pic>
      <p:sp>
        <p:nvSpPr>
          <p:cNvPr id="5" name="TextBox 4">
            <a:extLst>
              <a:ext uri="{FF2B5EF4-FFF2-40B4-BE49-F238E27FC236}">
                <a16:creationId xmlns:a16="http://schemas.microsoft.com/office/drawing/2014/main" id="{EB95C235-2F19-5215-5442-781F1081FF05}"/>
              </a:ext>
            </a:extLst>
          </p:cNvPr>
          <p:cNvSpPr txBox="1"/>
          <p:nvPr/>
        </p:nvSpPr>
        <p:spPr>
          <a:xfrm>
            <a:off x="457200" y="2286000"/>
            <a:ext cx="7924800" cy="2092881"/>
          </a:xfrm>
          <a:prstGeom prst="rect">
            <a:avLst/>
          </a:prstGeom>
          <a:noFill/>
        </p:spPr>
        <p:txBody>
          <a:bodyPr wrap="square">
            <a:spAutoFit/>
          </a:bodyPr>
          <a:lstStyle/>
          <a:p>
            <a:pPr algn="just"/>
            <a:r>
              <a:rPr lang="en-US" sz="2600" dirty="0"/>
              <a:t>all the </a:t>
            </a:r>
            <a:r>
              <a:rPr lang="en-US" sz="2600" i="1" dirty="0"/>
              <a:t>x</a:t>
            </a:r>
            <a:r>
              <a:rPr lang="en-US" sz="2600" dirty="0"/>
              <a:t> variables have the same mean (9) and sample variance (11). All the </a:t>
            </a:r>
            <a:r>
              <a:rPr lang="en-US" sz="2600" i="1" dirty="0"/>
              <a:t>y</a:t>
            </a:r>
            <a:r>
              <a:rPr lang="en-US" sz="2600" dirty="0"/>
              <a:t> variables have the same mean (7.5) and sample variance (4.125). In addition, the correlation between </a:t>
            </a:r>
            <a:r>
              <a:rPr lang="en-US" sz="2600" i="1" dirty="0"/>
              <a:t>x</a:t>
            </a:r>
            <a:r>
              <a:rPr lang="en-US" sz="2600" dirty="0"/>
              <a:t> and </a:t>
            </a:r>
            <a:r>
              <a:rPr lang="en-US" sz="2600" i="1" dirty="0"/>
              <a:t>y</a:t>
            </a:r>
            <a:r>
              <a:rPr lang="en-US" sz="2600" dirty="0"/>
              <a:t> is the same in each of the four data sets (0.816). </a:t>
            </a:r>
          </a:p>
        </p:txBody>
      </p:sp>
    </p:spTree>
    <p:extLst>
      <p:ext uri="{BB962C8B-B14F-4D97-AF65-F5344CB8AC3E}">
        <p14:creationId xmlns:p14="http://schemas.microsoft.com/office/powerpoint/2010/main" val="390539945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E5FEF8-D69B-41C0-A654-499548BDE85F}"/>
              </a:ext>
            </a:extLst>
          </p:cNvPr>
          <p:cNvSpPr>
            <a:spLocks noGrp="1"/>
          </p:cNvSpPr>
          <p:nvPr>
            <p:ph type="title"/>
          </p:nvPr>
        </p:nvSpPr>
        <p:spPr/>
        <p:txBody>
          <a:bodyPr/>
          <a:lstStyle/>
          <a:p>
            <a:r>
              <a:rPr lang="en-IN" dirty="0"/>
              <a:t>Anscombe’s Quartet</a:t>
            </a:r>
            <a:r>
              <a:rPr lang="en-US" dirty="0"/>
              <a:t>—Slide 2</a:t>
            </a:r>
            <a:endParaRPr lang="en-IN" dirty="0"/>
          </a:p>
        </p:txBody>
      </p:sp>
      <p:sp>
        <p:nvSpPr>
          <p:cNvPr id="5" name="TextBox 4">
            <a:extLst>
              <a:ext uri="{FF2B5EF4-FFF2-40B4-BE49-F238E27FC236}">
                <a16:creationId xmlns:a16="http://schemas.microsoft.com/office/drawing/2014/main" id="{552C30E7-192C-BF66-1FA7-0FBA121885D0}"/>
              </a:ext>
            </a:extLst>
          </p:cNvPr>
          <p:cNvSpPr txBox="1"/>
          <p:nvPr/>
        </p:nvSpPr>
        <p:spPr>
          <a:xfrm>
            <a:off x="1905000" y="1053877"/>
            <a:ext cx="5486400" cy="369332"/>
          </a:xfrm>
          <a:prstGeom prst="rect">
            <a:avLst/>
          </a:prstGeom>
          <a:noFill/>
        </p:spPr>
        <p:txBody>
          <a:bodyPr wrap="square">
            <a:spAutoFit/>
          </a:bodyPr>
          <a:lstStyle/>
          <a:p>
            <a:pPr algn="ctr">
              <a:defRPr sz="1800" b="1"/>
            </a:pPr>
            <a:r>
              <a:rPr lang="en-US" dirty="0"/>
              <a:t>Table 2 – Anscombe’s Quartet</a:t>
            </a:r>
          </a:p>
        </p:txBody>
      </p:sp>
      <p:pic>
        <p:nvPicPr>
          <p:cNvPr id="3" name="Picture 2" descr="This table shows four datasets labeled 1 through 4. Each dataset includes paired values of x and y. Here are the values:&#10;Dataset 1 (x subscript 1, y subscript 1):&#10;(10.00, 8.04),&#10;(8.00, 6.95),&#10;(13.00, 7.58),&#10;(9.00, 8.81),&#10;(11.00, 8.33),&#10;(14.00, 9.96),&#10;(6.00, 7.24),&#10;(4.00, 4.26),&#10;(12.00, 10.84),&#10;(7.00, 4.82),&#10;(5.00, 5.68).&#10;&#10;Dataset 2 (x subscript 2, y subscript 2):&#10;(10.00, 9.14),&#10;(8.00, 8.14),&#10;(13.00, 8.74),&#10;(9.00, 8.77),&#10;(11.00, 9.26),&#10;(14.00, 8.10),&#10;(6.00, 6.13),&#10;(4.00, 3.10),&#10;(12.00, 9.13),&#10;(7.00, 7.26),&#10;(5.00, 4.74).&#10;&#10;Dataset 3 (x subscript 3, y subscript 3):&#10;(10.00, 7.46),&#10;(8.00, 6.77),&#10;(13.00, 12.74),&#10;(9.00, 7.11),&#10;(11.00, 7.81),&#10;(14.00, 8.84),&#10;(6.00, 6.08),&#10;(4.00, 5.39),&#10;(12.00, 8.15),&#10;(7.00, 6.42),&#10;(5.00, 5.73).&#10;&#10;Dataset 4 (x subscript 4, y subscript 4):&#10;(8.00, 6.58),&#10;(8.00, 5.76),&#10;(8.00, 7.71),&#10;(8.00, 8.84),&#10;(8.00, 8.47),&#10;(8.00, 7.04),&#10;(8.00, 5.25),&#10;(19.00, 12.50),&#10;(8.00, 5.56),&#10;(8.00, 7.91),&#10;(8.00, 6.89).">
            <a:extLst>
              <a:ext uri="{FF2B5EF4-FFF2-40B4-BE49-F238E27FC236}">
                <a16:creationId xmlns:a16="http://schemas.microsoft.com/office/drawing/2014/main" id="{5AC24920-9FF3-0555-20DF-5D7E8FE62F68}"/>
              </a:ext>
            </a:extLst>
          </p:cNvPr>
          <p:cNvPicPr>
            <a:picLocks noChangeAspect="1"/>
          </p:cNvPicPr>
          <p:nvPr/>
        </p:nvPicPr>
        <p:blipFill>
          <a:blip r:embed="rId2"/>
          <a:stretch>
            <a:fillRect/>
          </a:stretch>
        </p:blipFill>
        <p:spPr>
          <a:xfrm>
            <a:off x="762000" y="1371600"/>
            <a:ext cx="7740000" cy="4525332"/>
          </a:xfrm>
          <a:prstGeom prst="rect">
            <a:avLst/>
          </a:prstGeom>
        </p:spPr>
      </p:pic>
    </p:spTree>
    <p:extLst>
      <p:ext uri="{BB962C8B-B14F-4D97-AF65-F5344CB8AC3E}">
        <p14:creationId xmlns:p14="http://schemas.microsoft.com/office/powerpoint/2010/main" val="268608927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E5FEF8-D69B-41C0-A654-499548BDE85F}"/>
              </a:ext>
            </a:extLst>
          </p:cNvPr>
          <p:cNvSpPr>
            <a:spLocks noGrp="1"/>
          </p:cNvSpPr>
          <p:nvPr>
            <p:ph type="title"/>
          </p:nvPr>
        </p:nvSpPr>
        <p:spPr/>
        <p:txBody>
          <a:bodyPr/>
          <a:lstStyle/>
          <a:p>
            <a:r>
              <a:rPr lang="en-IN" dirty="0"/>
              <a:t>Anscombe’s Quartet</a:t>
            </a:r>
            <a:r>
              <a:rPr lang="en-US" dirty="0"/>
              <a:t>—Slide 3</a:t>
            </a:r>
            <a:endParaRPr lang="en-IN" dirty="0"/>
          </a:p>
        </p:txBody>
      </p:sp>
      <p:sp>
        <p:nvSpPr>
          <p:cNvPr id="3" name="Text Placeholder 2">
            <a:extLst>
              <a:ext uri="{FF2B5EF4-FFF2-40B4-BE49-F238E27FC236}">
                <a16:creationId xmlns:a16="http://schemas.microsoft.com/office/drawing/2014/main" id="{0FEFBD07-7A67-4B9E-AA05-FFE7D6D269AE}"/>
              </a:ext>
            </a:extLst>
          </p:cNvPr>
          <p:cNvSpPr>
            <a:spLocks noGrp="1"/>
          </p:cNvSpPr>
          <p:nvPr>
            <p:ph type="body" sz="quarter" idx="10"/>
          </p:nvPr>
        </p:nvSpPr>
        <p:spPr/>
        <p:txBody>
          <a:bodyPr/>
          <a:lstStyle/>
          <a:p>
            <a:pPr algn="just"/>
            <a:r>
              <a:rPr lang="en-US" dirty="0"/>
              <a:t>By examining the summary statistics of the four data sets in Table 4, a data analyst might conclude that the data sets were quite similar. However, if we look at the scatterplots of the four data sets in Figure 16 to 19, we observe four quite different structures in the </a:t>
            </a:r>
            <a:r>
              <a:rPr lang="en-US" i="1" dirty="0"/>
              <a:t>x</a:t>
            </a:r>
            <a:r>
              <a:rPr lang="en-US" dirty="0"/>
              <a:t> and </a:t>
            </a:r>
            <a:r>
              <a:rPr lang="en-US" i="1" dirty="0"/>
              <a:t>y</a:t>
            </a:r>
            <a:r>
              <a:rPr lang="en-US" dirty="0"/>
              <a:t> variables as well as in the relationship between the </a:t>
            </a:r>
            <a:r>
              <a:rPr lang="en-US" i="1" dirty="0"/>
              <a:t>x</a:t>
            </a:r>
            <a:r>
              <a:rPr lang="en-US" dirty="0"/>
              <a:t> and </a:t>
            </a:r>
            <a:r>
              <a:rPr lang="en-US" i="1" dirty="0"/>
              <a:t>y</a:t>
            </a:r>
            <a:r>
              <a:rPr lang="en-US" dirty="0"/>
              <a:t> variables. </a:t>
            </a:r>
          </a:p>
          <a:p>
            <a:endParaRPr lang="en-IN" dirty="0"/>
          </a:p>
        </p:txBody>
      </p:sp>
    </p:spTree>
    <p:extLst>
      <p:ext uri="{BB962C8B-B14F-4D97-AF65-F5344CB8AC3E}">
        <p14:creationId xmlns:p14="http://schemas.microsoft.com/office/powerpoint/2010/main" val="119098876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E5FEF8-D69B-41C0-A654-499548BDE85F}"/>
              </a:ext>
            </a:extLst>
          </p:cNvPr>
          <p:cNvSpPr>
            <a:spLocks noGrp="1"/>
          </p:cNvSpPr>
          <p:nvPr>
            <p:ph type="title"/>
          </p:nvPr>
        </p:nvSpPr>
        <p:spPr/>
        <p:txBody>
          <a:bodyPr/>
          <a:lstStyle/>
          <a:p>
            <a:r>
              <a:rPr lang="en-IN" dirty="0"/>
              <a:t>Anscombe’s Quartet</a:t>
            </a:r>
            <a:r>
              <a:rPr lang="en-US" dirty="0"/>
              <a:t>—Slide 4</a:t>
            </a:r>
            <a:endParaRPr lang="en-IN" dirty="0"/>
          </a:p>
        </p:txBody>
      </p:sp>
      <p:sp>
        <p:nvSpPr>
          <p:cNvPr id="5" name="TextBox 4">
            <a:extLst>
              <a:ext uri="{FF2B5EF4-FFF2-40B4-BE49-F238E27FC236}">
                <a16:creationId xmlns:a16="http://schemas.microsoft.com/office/drawing/2014/main" id="{25F50F5F-077D-260F-979F-3AB6E3FF1A90}"/>
              </a:ext>
            </a:extLst>
          </p:cNvPr>
          <p:cNvSpPr txBox="1"/>
          <p:nvPr/>
        </p:nvSpPr>
        <p:spPr>
          <a:xfrm>
            <a:off x="1828800" y="1078468"/>
            <a:ext cx="5486400" cy="369332"/>
          </a:xfrm>
          <a:prstGeom prst="rect">
            <a:avLst/>
          </a:prstGeom>
          <a:noFill/>
        </p:spPr>
        <p:txBody>
          <a:bodyPr wrap="square">
            <a:spAutoFit/>
          </a:bodyPr>
          <a:lstStyle/>
          <a:p>
            <a:pPr algn="ctr">
              <a:defRPr sz="1800" b="1"/>
            </a:pPr>
            <a:r>
              <a:rPr lang="en-US" dirty="0"/>
              <a:t>Table 4 – Summary Statistics</a:t>
            </a:r>
          </a:p>
        </p:txBody>
      </p:sp>
      <p:graphicFrame>
        <p:nvGraphicFramePr>
          <p:cNvPr id="3" name="Table Placeholder 2" descr="This table shows 4 summary statistics. The columns are Property, Value, and Accuracy. The rows are:&#10;For Mean of x, value is 9 and accuracy is exact,&#10;For Sample variance of x, value is 11 and accuracy is exact,&#10;For Mean of y, value is 7.50 and accuracy to 2 decimal places,&#10;For Sample variance of y, value is 4.125 and accuracy is plus or minus 0.003,&#10;For Correlation between x and y, value is 0.816 and accuracy to 3 decimal places,&#10;For Linear regression line, value is Y equals 3.000 plus 0.500 times x and accuracy to 3 decimal places">
            <a:extLst>
              <a:ext uri="{FF2B5EF4-FFF2-40B4-BE49-F238E27FC236}">
                <a16:creationId xmlns:a16="http://schemas.microsoft.com/office/drawing/2014/main" id="{698473BD-D061-1648-C48E-304CF2E2C5CE}"/>
              </a:ext>
            </a:extLst>
          </p:cNvPr>
          <p:cNvGraphicFramePr>
            <a:graphicFrameLocks/>
          </p:cNvGraphicFramePr>
          <p:nvPr>
            <p:extLst>
              <p:ext uri="{D42A27DB-BD31-4B8C-83A1-F6EECF244321}">
                <p14:modId xmlns:p14="http://schemas.microsoft.com/office/powerpoint/2010/main" val="519106003"/>
              </p:ext>
            </p:extLst>
          </p:nvPr>
        </p:nvGraphicFramePr>
        <p:xfrm>
          <a:off x="488576" y="1447800"/>
          <a:ext cx="8229600" cy="2595880"/>
        </p:xfrm>
        <a:graphic>
          <a:graphicData uri="http://schemas.openxmlformats.org/drawingml/2006/table">
            <a:tbl>
              <a:tblPr firstRow="1" bandRow="1">
                <a:tableStyleId>{5940675A-B579-460E-94D1-54222C63F5DA}</a:tableStyleId>
              </a:tblPr>
              <a:tblGrid>
                <a:gridCol w="2895600">
                  <a:extLst>
                    <a:ext uri="{9D8B030D-6E8A-4147-A177-3AD203B41FA5}">
                      <a16:colId xmlns:a16="http://schemas.microsoft.com/office/drawing/2014/main" val="20000"/>
                    </a:ext>
                  </a:extLst>
                </a:gridCol>
                <a:gridCol w="25908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370840">
                <a:tc>
                  <a:txBody>
                    <a:bodyPr/>
                    <a:lstStyle/>
                    <a:p>
                      <a:pPr algn="ctr">
                        <a:defRPr sz="1800" b="1"/>
                      </a:pPr>
                      <a:r>
                        <a:rPr lang="en-US" dirty="0"/>
                        <a:t>Property</a:t>
                      </a:r>
                      <a:endParaRPr dirty="0"/>
                    </a:p>
                  </a:txBody>
                  <a:tcPr/>
                </a:tc>
                <a:tc>
                  <a:txBody>
                    <a:bodyPr/>
                    <a:lstStyle/>
                    <a:p>
                      <a:pPr algn="ctr">
                        <a:defRPr sz="1800" b="1"/>
                      </a:pPr>
                      <a:r>
                        <a:rPr lang="en-US" dirty="0"/>
                        <a:t>Value</a:t>
                      </a:r>
                      <a:endParaRPr dirty="0"/>
                    </a:p>
                  </a:txBody>
                  <a:tcPr/>
                </a:tc>
                <a:tc>
                  <a:txBody>
                    <a:bodyPr/>
                    <a:lstStyle/>
                    <a:p>
                      <a:pPr algn="ctr">
                        <a:defRPr sz="1800" b="1"/>
                      </a:pPr>
                      <a:r>
                        <a:rPr lang="en-US" dirty="0"/>
                        <a:t>Accuracy</a:t>
                      </a:r>
                      <a:endParaRPr dirty="0"/>
                    </a:p>
                  </a:txBody>
                  <a:tcPr/>
                </a:tc>
                <a:extLst>
                  <a:ext uri="{0D108BD9-81ED-4DB2-BD59-A6C34878D82A}">
                    <a16:rowId xmlns:a16="http://schemas.microsoft.com/office/drawing/2014/main" val="10001"/>
                  </a:ext>
                </a:extLst>
              </a:tr>
              <a:tr h="370840">
                <a:tc>
                  <a:txBody>
                    <a:bodyPr/>
                    <a:lstStyle/>
                    <a:p>
                      <a:pPr algn="ctr"/>
                      <a:r>
                        <a:rPr lang="en-US" sz="1800" dirty="0">
                          <a:latin typeface="+mn-lt"/>
                        </a:rPr>
                        <a:t>Mean of</a:t>
                      </a:r>
                      <a:r>
                        <a:rPr lang="en-US" sz="1800" i="1" dirty="0">
                          <a:latin typeface="+mn-lt"/>
                        </a:rPr>
                        <a:t> x</a:t>
                      </a:r>
                      <a:endParaRPr sz="1800" i="1" dirty="0">
                        <a:latin typeface="+mn-lt"/>
                      </a:endParaRPr>
                    </a:p>
                  </a:txBody>
                  <a:tcPr/>
                </a:tc>
                <a:tc>
                  <a:txBody>
                    <a:bodyPr/>
                    <a:lstStyle/>
                    <a:p>
                      <a:pPr algn="ctr"/>
                      <a:r>
                        <a:rPr lang="en-US" sz="1800" dirty="0">
                          <a:latin typeface="+mn-lt"/>
                        </a:rPr>
                        <a:t>9</a:t>
                      </a:r>
                      <a:endParaRPr sz="1800" dirty="0">
                        <a:latin typeface="+mn-lt"/>
                      </a:endParaRPr>
                    </a:p>
                  </a:txBody>
                  <a:tcPr/>
                </a:tc>
                <a:tc>
                  <a:txBody>
                    <a:bodyPr/>
                    <a:lstStyle/>
                    <a:p>
                      <a:pPr algn="ctr"/>
                      <a:r>
                        <a:rPr lang="en-US" sz="1800" dirty="0">
                          <a:latin typeface="+mn-lt"/>
                        </a:rPr>
                        <a:t>exact</a:t>
                      </a:r>
                      <a:endParaRPr sz="1800" dirty="0">
                        <a:latin typeface="+mn-lt"/>
                      </a:endParaRPr>
                    </a:p>
                  </a:txBody>
                  <a:tcPr/>
                </a:tc>
                <a:extLst>
                  <a:ext uri="{0D108BD9-81ED-4DB2-BD59-A6C34878D82A}">
                    <a16:rowId xmlns:a16="http://schemas.microsoft.com/office/drawing/2014/main" val="10002"/>
                  </a:ext>
                </a:extLst>
              </a:tr>
              <a:tr h="370840">
                <a:tc>
                  <a:txBody>
                    <a:bodyPr/>
                    <a:lstStyle/>
                    <a:p>
                      <a:pPr algn="ctr"/>
                      <a:r>
                        <a:rPr lang="en-US" sz="1800" dirty="0">
                          <a:latin typeface="+mn-lt"/>
                        </a:rPr>
                        <a:t>Sample variance of </a:t>
                      </a:r>
                      <a:r>
                        <a:rPr lang="en-US" sz="1800" i="1" dirty="0">
                          <a:latin typeface="+mn-lt"/>
                        </a:rPr>
                        <a:t>x</a:t>
                      </a:r>
                      <a:endParaRPr sz="1800" i="1" dirty="0">
                        <a:latin typeface="+mn-lt"/>
                      </a:endParaRPr>
                    </a:p>
                  </a:txBody>
                  <a:tcPr/>
                </a:tc>
                <a:tc>
                  <a:txBody>
                    <a:bodyPr/>
                    <a:lstStyle/>
                    <a:p>
                      <a:pPr algn="ctr"/>
                      <a:r>
                        <a:rPr lang="en-US" sz="1800" dirty="0">
                          <a:latin typeface="+mn-lt"/>
                        </a:rPr>
                        <a:t>11</a:t>
                      </a:r>
                      <a:endParaRPr sz="1800" dirty="0">
                        <a:latin typeface="+mn-lt"/>
                      </a:endParaRPr>
                    </a:p>
                  </a:txBody>
                  <a:tcPr/>
                </a:tc>
                <a:tc>
                  <a:txBody>
                    <a:bodyPr/>
                    <a:lstStyle/>
                    <a:p>
                      <a:pPr algn="ctr"/>
                      <a:r>
                        <a:rPr lang="en-US" sz="1800" dirty="0">
                          <a:latin typeface="+mn-lt"/>
                        </a:rPr>
                        <a:t>exact</a:t>
                      </a:r>
                      <a:endParaRPr sz="1800" dirty="0">
                        <a:latin typeface="+mn-lt"/>
                      </a:endParaRPr>
                    </a:p>
                  </a:txBody>
                  <a:tcPr/>
                </a:tc>
                <a:extLst>
                  <a:ext uri="{0D108BD9-81ED-4DB2-BD59-A6C34878D82A}">
                    <a16:rowId xmlns:a16="http://schemas.microsoft.com/office/drawing/2014/main" val="10003"/>
                  </a:ext>
                </a:extLst>
              </a:tr>
              <a:tr h="370840">
                <a:tc>
                  <a:txBody>
                    <a:bodyPr/>
                    <a:lstStyle/>
                    <a:p>
                      <a:pPr algn="ctr"/>
                      <a:r>
                        <a:rPr lang="en-US" sz="1800" dirty="0">
                          <a:latin typeface="+mn-lt"/>
                        </a:rPr>
                        <a:t>Mean of </a:t>
                      </a:r>
                      <a:r>
                        <a:rPr lang="en-US" sz="1800" i="1" dirty="0">
                          <a:latin typeface="+mn-lt"/>
                        </a:rPr>
                        <a:t>y</a:t>
                      </a:r>
                      <a:endParaRPr sz="1800" i="1" dirty="0">
                        <a:latin typeface="+mn-lt"/>
                      </a:endParaRPr>
                    </a:p>
                  </a:txBody>
                  <a:tcPr/>
                </a:tc>
                <a:tc>
                  <a:txBody>
                    <a:bodyPr/>
                    <a:lstStyle/>
                    <a:p>
                      <a:pPr algn="ctr"/>
                      <a:r>
                        <a:rPr lang="en-US" sz="1800" dirty="0">
                          <a:latin typeface="+mn-lt"/>
                        </a:rPr>
                        <a:t>7.50</a:t>
                      </a:r>
                      <a:endParaRPr sz="1800" dirty="0">
                        <a:latin typeface="+mn-lt"/>
                      </a:endParaRPr>
                    </a:p>
                  </a:txBody>
                  <a:tcPr/>
                </a:tc>
                <a:tc>
                  <a:txBody>
                    <a:bodyPr/>
                    <a:lstStyle/>
                    <a:p>
                      <a:pPr algn="ctr"/>
                      <a:r>
                        <a:rPr lang="en-US" sz="1800" dirty="0">
                          <a:latin typeface="+mn-lt"/>
                        </a:rPr>
                        <a:t>To 2 decimal places</a:t>
                      </a:r>
                      <a:endParaRPr sz="1800" dirty="0">
                        <a:latin typeface="+mn-lt"/>
                      </a:endParaRPr>
                    </a:p>
                  </a:txBody>
                  <a:tcPr/>
                </a:tc>
                <a:extLst>
                  <a:ext uri="{0D108BD9-81ED-4DB2-BD59-A6C34878D82A}">
                    <a16:rowId xmlns:a16="http://schemas.microsoft.com/office/drawing/2014/main" val="10004"/>
                  </a:ext>
                </a:extLst>
              </a:tr>
              <a:tr h="370840">
                <a:tc>
                  <a:txBody>
                    <a:bodyPr/>
                    <a:lstStyle/>
                    <a:p>
                      <a:pPr algn="ctr"/>
                      <a:r>
                        <a:rPr lang="en-US" sz="1800" dirty="0">
                          <a:latin typeface="+mn-lt"/>
                        </a:rPr>
                        <a:t>Sample variance of </a:t>
                      </a:r>
                      <a:r>
                        <a:rPr lang="en-US" sz="1800" i="1" dirty="0">
                          <a:latin typeface="+mn-lt"/>
                        </a:rPr>
                        <a:t>y</a:t>
                      </a:r>
                      <a:endParaRPr sz="1800" i="1" dirty="0">
                        <a:latin typeface="+mn-lt"/>
                      </a:endParaRPr>
                    </a:p>
                  </a:txBody>
                  <a:tcPr/>
                </a:tc>
                <a:tc>
                  <a:txBody>
                    <a:bodyPr/>
                    <a:lstStyle/>
                    <a:p>
                      <a:pPr algn="ctr"/>
                      <a:r>
                        <a:rPr lang="en-US" sz="1800" dirty="0">
                          <a:latin typeface="+mn-lt"/>
                        </a:rPr>
                        <a:t>4.125</a:t>
                      </a:r>
                      <a:endParaRPr sz="1800" dirty="0">
                        <a:latin typeface="+mn-lt"/>
                      </a:endParaRPr>
                    </a:p>
                  </a:txBody>
                  <a:tcPr/>
                </a:tc>
                <a:tc>
                  <a:txBody>
                    <a:bodyPr/>
                    <a:lstStyle/>
                    <a:p>
                      <a:pPr algn="ctr"/>
                      <a:r>
                        <a:rPr lang="en-US" sz="1800" dirty="0">
                          <a:latin typeface="+mn-lt"/>
                        </a:rPr>
                        <a:t>+/</a:t>
                      </a:r>
                      <a:r>
                        <a:rPr lang="en-US" sz="1800" dirty="0">
                          <a:latin typeface="Calibri" panose="020F0502020204030204" pitchFamily="34" charset="0"/>
                          <a:ea typeface="Calibri" panose="020F0502020204030204" pitchFamily="34" charset="0"/>
                          <a:cs typeface="Calibri" panose="020F0502020204030204" pitchFamily="34" charset="0"/>
                        </a:rPr>
                        <a:t>−</a:t>
                      </a:r>
                      <a:r>
                        <a:rPr lang="en-US" sz="1800" dirty="0">
                          <a:latin typeface="+mn-lt"/>
                        </a:rPr>
                        <a:t>0.003</a:t>
                      </a:r>
                      <a:endParaRPr sz="1800" dirty="0">
                        <a:latin typeface="+mn-lt"/>
                      </a:endParaRPr>
                    </a:p>
                  </a:txBody>
                  <a:tcPr/>
                </a:tc>
                <a:extLst>
                  <a:ext uri="{0D108BD9-81ED-4DB2-BD59-A6C34878D82A}">
                    <a16:rowId xmlns:a16="http://schemas.microsoft.com/office/drawing/2014/main" val="10005"/>
                  </a:ext>
                </a:extLst>
              </a:tr>
              <a:tr h="370840">
                <a:tc>
                  <a:txBody>
                    <a:bodyPr/>
                    <a:lstStyle/>
                    <a:p>
                      <a:pPr algn="ctr"/>
                      <a:r>
                        <a:rPr lang="en-US" sz="1800" dirty="0">
                          <a:latin typeface="+mn-lt"/>
                        </a:rPr>
                        <a:t>Correlation between </a:t>
                      </a:r>
                      <a:r>
                        <a:rPr lang="en-US" sz="1800" i="1" dirty="0">
                          <a:latin typeface="+mn-lt"/>
                        </a:rPr>
                        <a:t>x</a:t>
                      </a:r>
                      <a:r>
                        <a:rPr lang="en-US" sz="1800" dirty="0">
                          <a:latin typeface="+mn-lt"/>
                        </a:rPr>
                        <a:t> and </a:t>
                      </a:r>
                      <a:r>
                        <a:rPr lang="en-US" sz="1800" i="1" dirty="0">
                          <a:latin typeface="+mn-lt"/>
                        </a:rPr>
                        <a:t>y</a:t>
                      </a:r>
                      <a:endParaRPr sz="1800" i="1" dirty="0">
                        <a:latin typeface="+mn-lt"/>
                      </a:endParaRPr>
                    </a:p>
                  </a:txBody>
                  <a:tcPr/>
                </a:tc>
                <a:tc>
                  <a:txBody>
                    <a:bodyPr/>
                    <a:lstStyle/>
                    <a:p>
                      <a:pPr algn="ctr"/>
                      <a:r>
                        <a:rPr lang="en-US" sz="1800" dirty="0">
                          <a:latin typeface="+mn-lt"/>
                        </a:rPr>
                        <a:t>0.816</a:t>
                      </a:r>
                      <a:endParaRPr sz="1800" dirty="0">
                        <a:latin typeface="+mn-lt"/>
                      </a:endParaRPr>
                    </a:p>
                  </a:txBody>
                  <a:tcPr/>
                </a:tc>
                <a:tc>
                  <a:txBody>
                    <a:bodyPr/>
                    <a:lstStyle/>
                    <a:p>
                      <a:pPr algn="ctr"/>
                      <a:r>
                        <a:rPr lang="en-US" sz="1800" dirty="0">
                          <a:latin typeface="+mn-lt"/>
                        </a:rPr>
                        <a:t>to 3 decimal places</a:t>
                      </a:r>
                      <a:endParaRPr sz="1800" dirty="0">
                        <a:latin typeface="+mn-lt"/>
                      </a:endParaRPr>
                    </a:p>
                  </a:txBody>
                  <a:tcPr/>
                </a:tc>
                <a:extLst>
                  <a:ext uri="{0D108BD9-81ED-4DB2-BD59-A6C34878D82A}">
                    <a16:rowId xmlns:a16="http://schemas.microsoft.com/office/drawing/2014/main" val="10006"/>
                  </a:ext>
                </a:extLst>
              </a:tr>
              <a:tr h="370840">
                <a:tc>
                  <a:txBody>
                    <a:bodyPr/>
                    <a:lstStyle/>
                    <a:p>
                      <a:pPr algn="ctr"/>
                      <a:r>
                        <a:rPr lang="en-US" sz="1800" dirty="0">
                          <a:latin typeface="+mn-lt"/>
                        </a:rPr>
                        <a:t>Linear regression line</a:t>
                      </a:r>
                      <a:endParaRPr sz="1800" dirty="0">
                        <a:latin typeface="+mn-lt"/>
                      </a:endParaRPr>
                    </a:p>
                  </a:txBody>
                  <a:tcPr/>
                </a:tc>
                <a:tc>
                  <a:txBody>
                    <a:bodyPr/>
                    <a:lstStyle/>
                    <a:p>
                      <a:pPr algn="ctr"/>
                      <a:r>
                        <a:rPr lang="en-US" sz="1800" i="1" dirty="0">
                          <a:latin typeface="+mn-lt"/>
                        </a:rPr>
                        <a:t>Y</a:t>
                      </a:r>
                      <a:r>
                        <a:rPr lang="en-US" sz="1800" dirty="0">
                          <a:latin typeface="+mn-lt"/>
                        </a:rPr>
                        <a:t> = 3.000 + 0.500</a:t>
                      </a:r>
                      <a:r>
                        <a:rPr lang="en-US" sz="1800" i="1" dirty="0">
                          <a:latin typeface="+mn-lt"/>
                        </a:rPr>
                        <a:t>x</a:t>
                      </a:r>
                      <a:endParaRPr sz="1800" i="1" dirty="0">
                        <a:latin typeface="+mn-lt"/>
                      </a:endParaRPr>
                    </a:p>
                  </a:txBody>
                  <a:tcPr/>
                </a:tc>
                <a:tc>
                  <a:txBody>
                    <a:bodyPr/>
                    <a:lstStyle/>
                    <a:p>
                      <a:pPr algn="ctr"/>
                      <a:r>
                        <a:rPr lang="en-US" sz="1800" dirty="0">
                          <a:latin typeface="+mn-lt"/>
                        </a:rPr>
                        <a:t>to 3 decimal places</a:t>
                      </a:r>
                      <a:endParaRPr sz="1800" dirty="0">
                        <a:latin typeface="+mn-lt"/>
                      </a:endParaRPr>
                    </a:p>
                  </a:txBody>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11514558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Bivariate Data</a:t>
            </a:r>
            <a:r>
              <a:rPr lang="en-US" dirty="0"/>
              <a:t>—Slide 1</a:t>
            </a:r>
            <a:endParaRPr dirty="0"/>
          </a:p>
        </p:txBody>
      </p:sp>
      <p:sp>
        <p:nvSpPr>
          <p:cNvPr id="3" name="Text Placeholder 2"/>
          <p:cNvSpPr>
            <a:spLocks noGrp="1"/>
          </p:cNvSpPr>
          <p:nvPr>
            <p:ph type="body" sz="quarter" idx="10"/>
          </p:nvPr>
        </p:nvSpPr>
        <p:spPr/>
        <p:txBody>
          <a:bodyPr>
            <a:normAutofit/>
          </a:bodyPr>
          <a:lstStyle/>
          <a:p>
            <a:pPr algn="just"/>
            <a:r>
              <a:rPr lang="en-US" dirty="0"/>
              <a:t>Previously, all the statistical summary measurements, like the mean, variance, and proportions, described univariate data (measurements of one variable). To understand the relationship between two variables, data on both variables need to be collected. This type of data is called bivariate data. With bivariate data, two observations are recorded from some entity. </a:t>
            </a:r>
          </a:p>
          <a:p>
            <a:pPr algn="just"/>
            <a:r>
              <a:rPr lang="en-US" dirty="0"/>
              <a:t>Table 1 contains 60 bivariate data points of monthly rent and vacancy rates for various locations in the southeastern part of the United States. </a:t>
            </a:r>
            <a:r>
              <a:rPr sz="2800" dirty="0"/>
              <a:t> </a:t>
            </a:r>
          </a:p>
        </p:txBody>
      </p:sp>
    </p:spTree>
    <p:extLst>
      <p:ext uri="{BB962C8B-B14F-4D97-AF65-F5344CB8AC3E}">
        <p14:creationId xmlns:p14="http://schemas.microsoft.com/office/powerpoint/2010/main" val="353612609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E5FEF8-D69B-41C0-A654-499548BDE85F}"/>
              </a:ext>
            </a:extLst>
          </p:cNvPr>
          <p:cNvSpPr>
            <a:spLocks noGrp="1"/>
          </p:cNvSpPr>
          <p:nvPr>
            <p:ph type="title"/>
          </p:nvPr>
        </p:nvSpPr>
        <p:spPr/>
        <p:txBody>
          <a:bodyPr/>
          <a:lstStyle/>
          <a:p>
            <a:r>
              <a:rPr lang="en-IN" dirty="0"/>
              <a:t>Anscombe’s Quartet</a:t>
            </a:r>
            <a:r>
              <a:rPr lang="en-US" dirty="0"/>
              <a:t>—Slide 5</a:t>
            </a:r>
            <a:endParaRPr lang="en-IN" dirty="0"/>
          </a:p>
        </p:txBody>
      </p:sp>
      <p:pic>
        <p:nvPicPr>
          <p:cNvPr id="5" name="Picture 4" descr="A scatterplot is shown plotted on an x y plane. The y axis of the graph is labeled y sub 1, and ranges from 0 to 14, in increments of 2. The x axis of the graph is labeled x sub 1, and ranges from 0 to 20, in increments of 2. The coordinate points from data set one in the first two columns of Table 3 are plotted on the graph. A line drawn through the points indicates that a positive linear trend between the variables appears reasonable.">
            <a:extLst>
              <a:ext uri="{FF2B5EF4-FFF2-40B4-BE49-F238E27FC236}">
                <a16:creationId xmlns:a16="http://schemas.microsoft.com/office/drawing/2014/main" id="{2078D10B-D0D5-410A-851E-4AF66FA68B1D}"/>
              </a:ext>
            </a:extLst>
          </p:cNvPr>
          <p:cNvPicPr>
            <a:picLocks noChangeAspect="1"/>
          </p:cNvPicPr>
          <p:nvPr/>
        </p:nvPicPr>
        <p:blipFill>
          <a:blip r:embed="rId2"/>
          <a:srcRect r="49074" b="7007"/>
          <a:stretch>
            <a:fillRect/>
          </a:stretch>
        </p:blipFill>
        <p:spPr>
          <a:xfrm>
            <a:off x="457200" y="1745227"/>
            <a:ext cx="4191000" cy="3131573"/>
          </a:xfrm>
          <a:prstGeom prst="rect">
            <a:avLst/>
          </a:prstGeom>
        </p:spPr>
      </p:pic>
      <p:sp>
        <p:nvSpPr>
          <p:cNvPr id="3" name="TextBox 2">
            <a:extLst>
              <a:ext uri="{FF2B5EF4-FFF2-40B4-BE49-F238E27FC236}">
                <a16:creationId xmlns:a16="http://schemas.microsoft.com/office/drawing/2014/main" id="{739EB8EB-688C-88C0-80DE-B8A15EF309B6}"/>
              </a:ext>
            </a:extLst>
          </p:cNvPr>
          <p:cNvSpPr txBox="1"/>
          <p:nvPr/>
        </p:nvSpPr>
        <p:spPr>
          <a:xfrm>
            <a:off x="1752600" y="4886999"/>
            <a:ext cx="1600200" cy="461665"/>
          </a:xfrm>
          <a:prstGeom prst="rect">
            <a:avLst/>
          </a:prstGeom>
          <a:noFill/>
        </p:spPr>
        <p:txBody>
          <a:bodyPr wrap="square">
            <a:spAutoFit/>
          </a:bodyPr>
          <a:lstStyle/>
          <a:p>
            <a:pPr algn="ctr"/>
            <a:r>
              <a:rPr lang="en-IN" sz="2400" dirty="0"/>
              <a:t>Figure 16</a:t>
            </a:r>
          </a:p>
        </p:txBody>
      </p:sp>
      <p:pic>
        <p:nvPicPr>
          <p:cNvPr id="6" name="Picture 5" descr="A scatterplot is shown plotted on an x y plane. The y axis of the graph is labeled y sub 2, and ranges from 2 to 14, in increments of 2. The x axis of the graph is labeled x sub 2, and ranges from 2 to 20, in increments of 2. The coordinate points from data set two in the third and fourth columns of Table 3 are plotted on the graph. The plotted points show a nonlinear pattern similar to a bell shaped curve. A line drawn through the points indicates that a positive linear trend between the variables does not appear reasonable.">
            <a:extLst>
              <a:ext uri="{FF2B5EF4-FFF2-40B4-BE49-F238E27FC236}">
                <a16:creationId xmlns:a16="http://schemas.microsoft.com/office/drawing/2014/main" id="{64E65FC9-822C-313F-4AC1-09EC103B6CB9}"/>
              </a:ext>
            </a:extLst>
          </p:cNvPr>
          <p:cNvPicPr>
            <a:picLocks noChangeAspect="1"/>
          </p:cNvPicPr>
          <p:nvPr/>
        </p:nvPicPr>
        <p:blipFill>
          <a:blip r:embed="rId2"/>
          <a:srcRect l="50926" b="7007"/>
          <a:stretch>
            <a:fillRect/>
          </a:stretch>
        </p:blipFill>
        <p:spPr>
          <a:xfrm>
            <a:off x="4648200" y="1745226"/>
            <a:ext cx="4038600" cy="3131573"/>
          </a:xfrm>
          <a:prstGeom prst="rect">
            <a:avLst/>
          </a:prstGeom>
        </p:spPr>
      </p:pic>
      <p:sp>
        <p:nvSpPr>
          <p:cNvPr id="4" name="TextBox 3">
            <a:extLst>
              <a:ext uri="{FF2B5EF4-FFF2-40B4-BE49-F238E27FC236}">
                <a16:creationId xmlns:a16="http://schemas.microsoft.com/office/drawing/2014/main" id="{8E7A92BB-0B45-B4E7-2A7A-CC089D820735}"/>
              </a:ext>
            </a:extLst>
          </p:cNvPr>
          <p:cNvSpPr txBox="1"/>
          <p:nvPr/>
        </p:nvSpPr>
        <p:spPr>
          <a:xfrm>
            <a:off x="6019800" y="4895964"/>
            <a:ext cx="1600200" cy="461665"/>
          </a:xfrm>
          <a:prstGeom prst="rect">
            <a:avLst/>
          </a:prstGeom>
          <a:noFill/>
        </p:spPr>
        <p:txBody>
          <a:bodyPr wrap="square">
            <a:spAutoFit/>
          </a:bodyPr>
          <a:lstStyle/>
          <a:p>
            <a:pPr algn="ctr"/>
            <a:r>
              <a:rPr lang="en-IN" sz="2400" dirty="0"/>
              <a:t>Figure 17</a:t>
            </a:r>
          </a:p>
        </p:txBody>
      </p:sp>
    </p:spTree>
    <p:extLst>
      <p:ext uri="{BB962C8B-B14F-4D97-AF65-F5344CB8AC3E}">
        <p14:creationId xmlns:p14="http://schemas.microsoft.com/office/powerpoint/2010/main" val="273763562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E5FEF8-D69B-41C0-A654-499548BDE85F}"/>
              </a:ext>
            </a:extLst>
          </p:cNvPr>
          <p:cNvSpPr>
            <a:spLocks noGrp="1"/>
          </p:cNvSpPr>
          <p:nvPr>
            <p:ph type="title"/>
          </p:nvPr>
        </p:nvSpPr>
        <p:spPr/>
        <p:txBody>
          <a:bodyPr/>
          <a:lstStyle/>
          <a:p>
            <a:r>
              <a:rPr lang="en-IN" dirty="0"/>
              <a:t>Anscombe’s Quartet</a:t>
            </a:r>
            <a:r>
              <a:rPr lang="en-US" dirty="0"/>
              <a:t>—Slide 6</a:t>
            </a:r>
            <a:endParaRPr lang="en-IN" dirty="0"/>
          </a:p>
        </p:txBody>
      </p:sp>
      <p:pic>
        <p:nvPicPr>
          <p:cNvPr id="4" name="Picture 3" descr="A scatterplot is shown plotted on an x y plane. The y axis of the graph is labeled y sub 3, and ranges from 2 to 14, in increments of 2. The x axis of the graph is labeled x sub 3, and ranges from 2 to 20, in increments of 2. The coordinate points from data set three in the fifth and sixth columns of Table 3 are plotted on the graph. A line is drawn through the points indicating a positive trend with one exception. A point at ordered pair (13,12.8) is shown plotted at a position far away from the line and the other points on the graph.">
            <a:extLst>
              <a:ext uri="{FF2B5EF4-FFF2-40B4-BE49-F238E27FC236}">
                <a16:creationId xmlns:a16="http://schemas.microsoft.com/office/drawing/2014/main" id="{DBC5DD9C-B922-4F45-A605-1D43D41E1896}"/>
              </a:ext>
            </a:extLst>
          </p:cNvPr>
          <p:cNvPicPr>
            <a:picLocks noChangeAspect="1"/>
          </p:cNvPicPr>
          <p:nvPr/>
        </p:nvPicPr>
        <p:blipFill>
          <a:blip r:embed="rId2"/>
          <a:srcRect r="49222" b="7246"/>
          <a:stretch>
            <a:fillRect/>
          </a:stretch>
        </p:blipFill>
        <p:spPr>
          <a:xfrm>
            <a:off x="486784" y="1676401"/>
            <a:ext cx="4009016" cy="2971800"/>
          </a:xfrm>
          <a:prstGeom prst="rect">
            <a:avLst/>
          </a:prstGeom>
        </p:spPr>
      </p:pic>
      <p:sp>
        <p:nvSpPr>
          <p:cNvPr id="3" name="TextBox 2">
            <a:extLst>
              <a:ext uri="{FF2B5EF4-FFF2-40B4-BE49-F238E27FC236}">
                <a16:creationId xmlns:a16="http://schemas.microsoft.com/office/drawing/2014/main" id="{A71725C7-3271-E8D9-AFC6-78958BFE42D2}"/>
              </a:ext>
            </a:extLst>
          </p:cNvPr>
          <p:cNvSpPr txBox="1"/>
          <p:nvPr/>
        </p:nvSpPr>
        <p:spPr>
          <a:xfrm>
            <a:off x="1752600" y="4648201"/>
            <a:ext cx="1600200" cy="461665"/>
          </a:xfrm>
          <a:prstGeom prst="rect">
            <a:avLst/>
          </a:prstGeom>
          <a:noFill/>
        </p:spPr>
        <p:txBody>
          <a:bodyPr wrap="square">
            <a:spAutoFit/>
          </a:bodyPr>
          <a:lstStyle/>
          <a:p>
            <a:pPr algn="ctr"/>
            <a:r>
              <a:rPr lang="en-IN" sz="2400" dirty="0"/>
              <a:t>Figure 18</a:t>
            </a:r>
          </a:p>
        </p:txBody>
      </p:sp>
      <p:pic>
        <p:nvPicPr>
          <p:cNvPr id="6" name="Picture 5" descr="A scatterplot is shown plotted on an x y plane. The y axis of the graph is labeled y sub 4 and ranges from 2 to 14 in increments of 2. The x axis of the graph is labeled x sub 4 and ranges from 2 to 20 in increments of 2. The coordinate points from data set four in the seventh and eighth columns of Table 3 are plotted on the graph. Ten points are plotted above the value 8 on the x axis and between the values 5 and 9 on the y axis. A single point is plotted at 19 on the x axis and 12.5 on the y axis. A line is drawn that only runs through two of the points.">
            <a:extLst>
              <a:ext uri="{FF2B5EF4-FFF2-40B4-BE49-F238E27FC236}">
                <a16:creationId xmlns:a16="http://schemas.microsoft.com/office/drawing/2014/main" id="{848CA649-9E10-2D8D-60AA-17825071268C}"/>
              </a:ext>
            </a:extLst>
          </p:cNvPr>
          <p:cNvPicPr>
            <a:picLocks noChangeAspect="1"/>
          </p:cNvPicPr>
          <p:nvPr/>
        </p:nvPicPr>
        <p:blipFill>
          <a:blip r:embed="rId2"/>
          <a:srcRect l="51152" b="7246"/>
          <a:stretch>
            <a:fillRect/>
          </a:stretch>
        </p:blipFill>
        <p:spPr>
          <a:xfrm>
            <a:off x="4662992" y="1676400"/>
            <a:ext cx="3856616" cy="2971800"/>
          </a:xfrm>
          <a:prstGeom prst="rect">
            <a:avLst/>
          </a:prstGeom>
        </p:spPr>
      </p:pic>
      <p:sp>
        <p:nvSpPr>
          <p:cNvPr id="5" name="TextBox 4">
            <a:extLst>
              <a:ext uri="{FF2B5EF4-FFF2-40B4-BE49-F238E27FC236}">
                <a16:creationId xmlns:a16="http://schemas.microsoft.com/office/drawing/2014/main" id="{9E45991E-42FC-449A-A61D-7F34F6211BDE}"/>
              </a:ext>
            </a:extLst>
          </p:cNvPr>
          <p:cNvSpPr txBox="1"/>
          <p:nvPr/>
        </p:nvSpPr>
        <p:spPr>
          <a:xfrm>
            <a:off x="5791200" y="4648200"/>
            <a:ext cx="1600200" cy="461665"/>
          </a:xfrm>
          <a:prstGeom prst="rect">
            <a:avLst/>
          </a:prstGeom>
          <a:noFill/>
        </p:spPr>
        <p:txBody>
          <a:bodyPr wrap="square">
            <a:spAutoFit/>
          </a:bodyPr>
          <a:lstStyle/>
          <a:p>
            <a:pPr algn="ctr"/>
            <a:r>
              <a:rPr lang="en-IN" sz="2400" dirty="0"/>
              <a:t>Figure 19</a:t>
            </a:r>
          </a:p>
        </p:txBody>
      </p:sp>
    </p:spTree>
    <p:extLst>
      <p:ext uri="{BB962C8B-B14F-4D97-AF65-F5344CB8AC3E}">
        <p14:creationId xmlns:p14="http://schemas.microsoft.com/office/powerpoint/2010/main" val="97510289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E5FEF8-D69B-41C0-A654-499548BDE85F}"/>
              </a:ext>
            </a:extLst>
          </p:cNvPr>
          <p:cNvSpPr>
            <a:spLocks noGrp="1"/>
          </p:cNvSpPr>
          <p:nvPr>
            <p:ph type="title"/>
          </p:nvPr>
        </p:nvSpPr>
        <p:spPr/>
        <p:txBody>
          <a:bodyPr/>
          <a:lstStyle/>
          <a:p>
            <a:r>
              <a:rPr lang="en-IN" dirty="0"/>
              <a:t>Anscombe’s Quartet</a:t>
            </a:r>
            <a:r>
              <a:rPr lang="en-US" dirty="0"/>
              <a:t>—Slide 7</a:t>
            </a:r>
            <a:endParaRPr lang="en-IN" dirty="0"/>
          </a:p>
        </p:txBody>
      </p:sp>
      <p:sp>
        <p:nvSpPr>
          <p:cNvPr id="3" name="Text Placeholder 2">
            <a:extLst>
              <a:ext uri="{FF2B5EF4-FFF2-40B4-BE49-F238E27FC236}">
                <a16:creationId xmlns:a16="http://schemas.microsoft.com/office/drawing/2014/main" id="{0FEFBD07-7A67-4B9E-AA05-FFE7D6D269AE}"/>
              </a:ext>
            </a:extLst>
          </p:cNvPr>
          <p:cNvSpPr>
            <a:spLocks noGrp="1"/>
          </p:cNvSpPr>
          <p:nvPr>
            <p:ph type="body" sz="quarter" idx="10"/>
          </p:nvPr>
        </p:nvSpPr>
        <p:spPr/>
        <p:txBody>
          <a:bodyPr/>
          <a:lstStyle/>
          <a:p>
            <a:pPr algn="just"/>
            <a:r>
              <a:rPr lang="en-US" dirty="0"/>
              <a:t>The Anscombe Quartet brings out an important data analytic principle. No matter what kind of numeric data is being analyzed, it is critically important to plot it before making any conclusions. For single variables, an analyst should at least be looking at histograms and box plots. When we begin to look for relationships in bivariate or multivariate data, creating scatterplots to display the relationship between the variables is more important than calculating summary measures of linear relationship, i.e., the correlation coefficient. </a:t>
            </a:r>
          </a:p>
          <a:p>
            <a:endParaRPr lang="en-IN" dirty="0"/>
          </a:p>
        </p:txBody>
      </p:sp>
    </p:spTree>
    <p:extLst>
      <p:ext uri="{BB962C8B-B14F-4D97-AF65-F5344CB8AC3E}">
        <p14:creationId xmlns:p14="http://schemas.microsoft.com/office/powerpoint/2010/main" val="11152130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Bivariate Data</a:t>
            </a:r>
            <a:r>
              <a:rPr lang="en-US" dirty="0"/>
              <a:t>—Slide 2</a:t>
            </a:r>
            <a:endParaRPr dirty="0"/>
          </a:p>
        </p:txBody>
      </p:sp>
      <p:sp>
        <p:nvSpPr>
          <p:cNvPr id="4" name="TextBox 3">
            <a:extLst>
              <a:ext uri="{FF2B5EF4-FFF2-40B4-BE49-F238E27FC236}">
                <a16:creationId xmlns:a16="http://schemas.microsoft.com/office/drawing/2014/main" id="{342B60FA-36DB-B925-BF7D-384B87128615}"/>
              </a:ext>
            </a:extLst>
          </p:cNvPr>
          <p:cNvSpPr txBox="1"/>
          <p:nvPr/>
        </p:nvSpPr>
        <p:spPr>
          <a:xfrm>
            <a:off x="1295400" y="1143000"/>
            <a:ext cx="6553200" cy="369332"/>
          </a:xfrm>
          <a:prstGeom prst="rect">
            <a:avLst/>
          </a:prstGeom>
          <a:noFill/>
        </p:spPr>
        <p:txBody>
          <a:bodyPr wrap="square">
            <a:spAutoFit/>
          </a:bodyPr>
          <a:lstStyle/>
          <a:p>
            <a:pPr algn="ctr">
              <a:defRPr sz="1800" b="1"/>
            </a:pPr>
            <a:r>
              <a:rPr lang="en-US" dirty="0"/>
              <a:t>Table 1 – Monthly Rents and Vacancy Rates for Various Locations</a:t>
            </a:r>
          </a:p>
        </p:txBody>
      </p:sp>
      <p:graphicFrame>
        <p:nvGraphicFramePr>
          <p:cNvPr id="3" name="Table Placeholder 2" descr="This table lists rental data by location. It includes three columns Location, monthly rent in dollars, and vacancy rent in percentage.&#10;In Accomack, the monthly rent in dollars is 639.00, and vacancy rent is 9.0&#10;In Airport, the monthly rent is 752.00, and vacancy rent is 17.3&#10;In Albemarle, the monthly rent is 717.00, and vacancy rent is 11.7&#10;In Anson, the monthly rent is 589.00, and vacancy rent is 9.4&#10;In Appomattox, the monthly rent is 605.00, and vacancy rent is 14.5&#10;and so on&#10;In York, the monthly rent is 672.00, and vacancy rent is 7.2&#10;">
            <a:extLst>
              <a:ext uri="{FF2B5EF4-FFF2-40B4-BE49-F238E27FC236}">
                <a16:creationId xmlns:a16="http://schemas.microsoft.com/office/drawing/2014/main" id="{CCD63C33-EC24-F750-AA5D-45B4A4A891CC}"/>
              </a:ext>
            </a:extLst>
          </p:cNvPr>
          <p:cNvGraphicFramePr>
            <a:graphicFrameLocks/>
          </p:cNvGraphicFramePr>
          <p:nvPr>
            <p:extLst>
              <p:ext uri="{D42A27DB-BD31-4B8C-83A1-F6EECF244321}">
                <p14:modId xmlns:p14="http://schemas.microsoft.com/office/powerpoint/2010/main" val="2900917041"/>
              </p:ext>
            </p:extLst>
          </p:nvPr>
        </p:nvGraphicFramePr>
        <p:xfrm>
          <a:off x="488576" y="1605280"/>
          <a:ext cx="8229600" cy="2966720"/>
        </p:xfrm>
        <a:graphic>
          <a:graphicData uri="http://schemas.openxmlformats.org/drawingml/2006/table">
            <a:tbl>
              <a:tblPr firstRow="1" bandRow="1">
                <a:tableStyleId>{5940675A-B579-460E-94D1-54222C63F5DA}</a:tableStyleId>
              </a:tblPr>
              <a:tblGrid>
                <a:gridCol w="27432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370840">
                <a:tc>
                  <a:txBody>
                    <a:bodyPr/>
                    <a:lstStyle/>
                    <a:p>
                      <a:pPr algn="ctr">
                        <a:defRPr sz="1800" b="1"/>
                      </a:pPr>
                      <a:r>
                        <a:rPr lang="en-US" dirty="0"/>
                        <a:t>Location</a:t>
                      </a:r>
                      <a:endParaRPr dirty="0"/>
                    </a:p>
                  </a:txBody>
                  <a:tcPr/>
                </a:tc>
                <a:tc>
                  <a:txBody>
                    <a:bodyPr/>
                    <a:lstStyle/>
                    <a:p>
                      <a:pPr algn="ctr">
                        <a:defRPr sz="1800" b="1"/>
                      </a:pPr>
                      <a:r>
                        <a:rPr lang="en-US" dirty="0"/>
                        <a:t>Monthly Rent ($)</a:t>
                      </a:r>
                      <a:endParaRPr dirty="0"/>
                    </a:p>
                  </a:txBody>
                  <a:tcPr/>
                </a:tc>
                <a:tc>
                  <a:txBody>
                    <a:bodyPr/>
                    <a:lstStyle/>
                    <a:p>
                      <a:pPr algn="ctr">
                        <a:defRPr sz="1800" b="1"/>
                      </a:pPr>
                      <a:r>
                        <a:rPr lang="en-US" dirty="0"/>
                        <a:t>Vacancy Rent (%)</a:t>
                      </a:r>
                      <a:endParaRPr dirty="0"/>
                    </a:p>
                  </a:txBody>
                  <a:tcPr/>
                </a:tc>
                <a:extLst>
                  <a:ext uri="{0D108BD9-81ED-4DB2-BD59-A6C34878D82A}">
                    <a16:rowId xmlns:a16="http://schemas.microsoft.com/office/drawing/2014/main" val="10001"/>
                  </a:ext>
                </a:extLst>
              </a:tr>
              <a:tr h="370840">
                <a:tc>
                  <a:txBody>
                    <a:bodyPr/>
                    <a:lstStyle/>
                    <a:p>
                      <a:pPr algn="ctr"/>
                      <a:r>
                        <a:rPr lang="en-US" sz="1800" dirty="0"/>
                        <a:t>Accomack</a:t>
                      </a:r>
                      <a:endParaRPr sz="1800" dirty="0">
                        <a:latin typeface="Cambria Math"/>
                      </a:endParaRPr>
                    </a:p>
                  </a:txBody>
                  <a:tcPr/>
                </a:tc>
                <a:tc>
                  <a:txBody>
                    <a:bodyPr/>
                    <a:lstStyle/>
                    <a:p>
                      <a:pPr algn="ctr"/>
                      <a:r>
                        <a:rPr lang="en-US" sz="1800" dirty="0"/>
                        <a:t>639.00</a:t>
                      </a:r>
                      <a:endParaRPr sz="1800" dirty="0">
                        <a:latin typeface="Cambria Math"/>
                      </a:endParaRPr>
                    </a:p>
                  </a:txBody>
                  <a:tcPr/>
                </a:tc>
                <a:tc>
                  <a:txBody>
                    <a:bodyPr/>
                    <a:lstStyle/>
                    <a:p>
                      <a:pPr algn="ctr"/>
                      <a:r>
                        <a:rPr lang="en-US" sz="1800" dirty="0"/>
                        <a:t>9.0</a:t>
                      </a:r>
                      <a:endParaRPr sz="1800" dirty="0">
                        <a:latin typeface="Cambria Math"/>
                      </a:endParaRPr>
                    </a:p>
                  </a:txBody>
                  <a:tcPr/>
                </a:tc>
                <a:extLst>
                  <a:ext uri="{0D108BD9-81ED-4DB2-BD59-A6C34878D82A}">
                    <a16:rowId xmlns:a16="http://schemas.microsoft.com/office/drawing/2014/main" val="10002"/>
                  </a:ext>
                </a:extLst>
              </a:tr>
              <a:tr h="370840">
                <a:tc>
                  <a:txBody>
                    <a:bodyPr/>
                    <a:lstStyle/>
                    <a:p>
                      <a:pPr algn="ctr"/>
                      <a:r>
                        <a:rPr lang="en-US" sz="1800" dirty="0"/>
                        <a:t>Airport</a:t>
                      </a:r>
                      <a:endParaRPr sz="1800" dirty="0">
                        <a:latin typeface="Cambria Math"/>
                      </a:endParaRPr>
                    </a:p>
                  </a:txBody>
                  <a:tcPr/>
                </a:tc>
                <a:tc>
                  <a:txBody>
                    <a:bodyPr/>
                    <a:lstStyle/>
                    <a:p>
                      <a:pPr algn="ctr"/>
                      <a:r>
                        <a:rPr lang="en-US" sz="1800" dirty="0"/>
                        <a:t>752.00</a:t>
                      </a:r>
                      <a:endParaRPr sz="1800" dirty="0">
                        <a:latin typeface="Cambria Math"/>
                      </a:endParaRPr>
                    </a:p>
                  </a:txBody>
                  <a:tcPr/>
                </a:tc>
                <a:tc>
                  <a:txBody>
                    <a:bodyPr/>
                    <a:lstStyle/>
                    <a:p>
                      <a:pPr algn="ctr"/>
                      <a:r>
                        <a:rPr lang="en-US" sz="1800" dirty="0"/>
                        <a:t>17.3</a:t>
                      </a:r>
                      <a:endParaRPr sz="1800" dirty="0">
                        <a:latin typeface="Cambria Math"/>
                      </a:endParaRPr>
                    </a:p>
                  </a:txBody>
                  <a:tcPr/>
                </a:tc>
                <a:extLst>
                  <a:ext uri="{0D108BD9-81ED-4DB2-BD59-A6C34878D82A}">
                    <a16:rowId xmlns:a16="http://schemas.microsoft.com/office/drawing/2014/main" val="10003"/>
                  </a:ext>
                </a:extLst>
              </a:tr>
              <a:tr h="370840">
                <a:tc>
                  <a:txBody>
                    <a:bodyPr/>
                    <a:lstStyle/>
                    <a:p>
                      <a:pPr algn="ctr"/>
                      <a:r>
                        <a:rPr lang="en-US" sz="1800" dirty="0"/>
                        <a:t>Albemarle</a:t>
                      </a:r>
                      <a:endParaRPr sz="1800" dirty="0">
                        <a:latin typeface="Cambria Math"/>
                      </a:endParaRPr>
                    </a:p>
                  </a:txBody>
                  <a:tcPr/>
                </a:tc>
                <a:tc>
                  <a:txBody>
                    <a:bodyPr/>
                    <a:lstStyle/>
                    <a:p>
                      <a:pPr algn="ctr"/>
                      <a:r>
                        <a:rPr lang="en-US" sz="1800" dirty="0"/>
                        <a:t>717.00</a:t>
                      </a:r>
                      <a:endParaRPr sz="1800" dirty="0">
                        <a:latin typeface="Cambria Math"/>
                      </a:endParaRPr>
                    </a:p>
                  </a:txBody>
                  <a:tcPr/>
                </a:tc>
                <a:tc>
                  <a:txBody>
                    <a:bodyPr/>
                    <a:lstStyle/>
                    <a:p>
                      <a:pPr algn="ctr"/>
                      <a:r>
                        <a:rPr lang="en-US" sz="1800" dirty="0"/>
                        <a:t>11.7</a:t>
                      </a:r>
                      <a:endParaRPr sz="1800" dirty="0">
                        <a:latin typeface="Cambria Math"/>
                      </a:endParaRPr>
                    </a:p>
                  </a:txBody>
                  <a:tcPr/>
                </a:tc>
                <a:extLst>
                  <a:ext uri="{0D108BD9-81ED-4DB2-BD59-A6C34878D82A}">
                    <a16:rowId xmlns:a16="http://schemas.microsoft.com/office/drawing/2014/main" val="10004"/>
                  </a:ext>
                </a:extLst>
              </a:tr>
              <a:tr h="370840">
                <a:tc>
                  <a:txBody>
                    <a:bodyPr/>
                    <a:lstStyle/>
                    <a:p>
                      <a:pPr algn="ctr"/>
                      <a:r>
                        <a:rPr lang="en-US" sz="1800" dirty="0"/>
                        <a:t>Anson</a:t>
                      </a:r>
                      <a:endParaRPr sz="1800" dirty="0">
                        <a:latin typeface="Cambria Math"/>
                      </a:endParaRPr>
                    </a:p>
                  </a:txBody>
                  <a:tcPr/>
                </a:tc>
                <a:tc>
                  <a:txBody>
                    <a:bodyPr/>
                    <a:lstStyle/>
                    <a:p>
                      <a:pPr algn="ctr"/>
                      <a:r>
                        <a:rPr lang="en-US" sz="1800" dirty="0"/>
                        <a:t>589.00</a:t>
                      </a:r>
                      <a:endParaRPr sz="1800" dirty="0">
                        <a:latin typeface="Cambria Math"/>
                      </a:endParaRPr>
                    </a:p>
                  </a:txBody>
                  <a:tcPr/>
                </a:tc>
                <a:tc>
                  <a:txBody>
                    <a:bodyPr/>
                    <a:lstStyle/>
                    <a:p>
                      <a:pPr algn="ctr"/>
                      <a:r>
                        <a:rPr lang="en-US" sz="1800" dirty="0"/>
                        <a:t>9.4</a:t>
                      </a:r>
                      <a:endParaRPr sz="1800" dirty="0">
                        <a:latin typeface="Cambria Math"/>
                      </a:endParaRPr>
                    </a:p>
                  </a:txBody>
                  <a:tcPr/>
                </a:tc>
                <a:extLst>
                  <a:ext uri="{0D108BD9-81ED-4DB2-BD59-A6C34878D82A}">
                    <a16:rowId xmlns:a16="http://schemas.microsoft.com/office/drawing/2014/main" val="10005"/>
                  </a:ext>
                </a:extLst>
              </a:tr>
              <a:tr h="370840">
                <a:tc>
                  <a:txBody>
                    <a:bodyPr/>
                    <a:lstStyle/>
                    <a:p>
                      <a:pPr algn="ctr"/>
                      <a:r>
                        <a:rPr lang="en-US" sz="1800" dirty="0"/>
                        <a:t>Appomattox</a:t>
                      </a:r>
                      <a:endParaRPr sz="1800" dirty="0">
                        <a:latin typeface="Cambria Math"/>
                      </a:endParaRPr>
                    </a:p>
                  </a:txBody>
                  <a:tcPr/>
                </a:tc>
                <a:tc>
                  <a:txBody>
                    <a:bodyPr/>
                    <a:lstStyle/>
                    <a:p>
                      <a:pPr algn="ctr"/>
                      <a:r>
                        <a:rPr lang="en-US" sz="1800" dirty="0"/>
                        <a:t>605.00</a:t>
                      </a:r>
                      <a:endParaRPr sz="1800" dirty="0">
                        <a:latin typeface="Cambria Math"/>
                      </a:endParaRPr>
                    </a:p>
                  </a:txBody>
                  <a:tcPr/>
                </a:tc>
                <a:tc>
                  <a:txBody>
                    <a:bodyPr/>
                    <a:lstStyle/>
                    <a:p>
                      <a:pPr algn="ctr"/>
                      <a:r>
                        <a:rPr lang="en-US" sz="1800" dirty="0"/>
                        <a:t>14.5</a:t>
                      </a:r>
                      <a:endParaRPr sz="1800" dirty="0">
                        <a:latin typeface="Cambria Math"/>
                      </a:endParaRPr>
                    </a:p>
                  </a:txBody>
                  <a:tcPr/>
                </a:tc>
                <a:extLst>
                  <a:ext uri="{0D108BD9-81ED-4DB2-BD59-A6C34878D82A}">
                    <a16:rowId xmlns:a16="http://schemas.microsoft.com/office/drawing/2014/main" val="10006"/>
                  </a:ext>
                </a:extLst>
              </a:tr>
              <a:tr h="370840">
                <a:tc>
                  <a:txBody>
                    <a:bodyPr/>
                    <a:lstStyle/>
                    <a:p>
                      <a:pPr algn="ctr"/>
                      <a:endParaRPr sz="1800" dirty="0">
                        <a:latin typeface="Cambria Math"/>
                      </a:endParaRPr>
                    </a:p>
                  </a:txBody>
                  <a:tcPr/>
                </a:tc>
                <a:tc>
                  <a:txBody>
                    <a:bodyPr/>
                    <a:lstStyle/>
                    <a:p>
                      <a:pPr algn="ctr"/>
                      <a:r>
                        <a:rPr lang="en-US" sz="1800" dirty="0">
                          <a:latin typeface="Cambria Math"/>
                        </a:rPr>
                        <a:t>…</a:t>
                      </a:r>
                      <a:endParaRPr sz="1800" dirty="0">
                        <a:latin typeface="Cambria Math"/>
                      </a:endParaRPr>
                    </a:p>
                  </a:txBody>
                  <a:tcPr/>
                </a:tc>
                <a:tc>
                  <a:txBody>
                    <a:bodyPr/>
                    <a:lstStyle/>
                    <a:p>
                      <a:pPr algn="ctr"/>
                      <a:endParaRPr sz="1800" dirty="0">
                        <a:latin typeface="Cambria Math"/>
                      </a:endParaRPr>
                    </a:p>
                  </a:txBody>
                  <a:tcPr/>
                </a:tc>
                <a:extLst>
                  <a:ext uri="{0D108BD9-81ED-4DB2-BD59-A6C34878D82A}">
                    <a16:rowId xmlns:a16="http://schemas.microsoft.com/office/drawing/2014/main" val="1125094265"/>
                  </a:ext>
                </a:extLst>
              </a:tr>
              <a:tr h="370840">
                <a:tc>
                  <a:txBody>
                    <a:bodyPr/>
                    <a:lstStyle/>
                    <a:p>
                      <a:pPr algn="ctr"/>
                      <a:r>
                        <a:rPr lang="en-US" sz="1800" dirty="0"/>
                        <a:t>York</a:t>
                      </a:r>
                      <a:endParaRPr sz="1800" dirty="0">
                        <a:latin typeface="Cambria Math"/>
                      </a:endParaRPr>
                    </a:p>
                  </a:txBody>
                  <a:tcPr/>
                </a:tc>
                <a:tc>
                  <a:txBody>
                    <a:bodyPr/>
                    <a:lstStyle/>
                    <a:p>
                      <a:pPr algn="ctr"/>
                      <a:r>
                        <a:rPr lang="en-US" sz="1800" dirty="0"/>
                        <a:t>672.00</a:t>
                      </a:r>
                      <a:endParaRPr sz="1800" dirty="0">
                        <a:latin typeface="Cambria Math"/>
                      </a:endParaRPr>
                    </a:p>
                  </a:txBody>
                  <a:tcPr/>
                </a:tc>
                <a:tc>
                  <a:txBody>
                    <a:bodyPr/>
                    <a:lstStyle/>
                    <a:p>
                      <a:pPr algn="ctr"/>
                      <a:r>
                        <a:rPr lang="en-US" sz="1800" dirty="0"/>
                        <a:t>7.2</a:t>
                      </a:r>
                      <a:endParaRPr sz="1800" dirty="0">
                        <a:latin typeface="Cambria Math"/>
                      </a:endParaRPr>
                    </a:p>
                  </a:txBody>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24394310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Scatterplot</a:t>
            </a:r>
          </a:p>
        </p:txBody>
      </p:sp>
      <p:sp>
        <p:nvSpPr>
          <p:cNvPr id="3" name="Text Placeholder 2"/>
          <p:cNvSpPr>
            <a:spLocks noGrp="1"/>
          </p:cNvSpPr>
          <p:nvPr>
            <p:ph type="body" sz="quarter" idx="10"/>
          </p:nvPr>
        </p:nvSpPr>
        <p:spPr>
          <a:xfrm>
            <a:off x="457200" y="1082078"/>
            <a:ext cx="8229600" cy="2194522"/>
          </a:xfrm>
        </p:spPr>
        <p:txBody>
          <a:bodyPr>
            <a:normAutofit/>
          </a:bodyPr>
          <a:lstStyle/>
          <a:p>
            <a:r>
              <a:rPr sz="2800" dirty="0"/>
              <a:t>A </a:t>
            </a:r>
            <a:r>
              <a:rPr sz="2800" b="1" dirty="0"/>
              <a:t>scatterplot</a:t>
            </a:r>
            <a:r>
              <a:rPr sz="2800" dirty="0"/>
              <a:t> is a graphical method used to display bivariate data by plotting the paired data on a set of coordinate axes.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Scatterplot</a:t>
            </a:r>
            <a:r>
              <a:rPr lang="en-US" dirty="0"/>
              <a:t>—Slide 1</a:t>
            </a:r>
            <a:endParaRPr dirty="0"/>
          </a:p>
        </p:txBody>
      </p:sp>
      <p:sp>
        <p:nvSpPr>
          <p:cNvPr id="3" name="Text Placeholder 2"/>
          <p:cNvSpPr>
            <a:spLocks noGrp="1"/>
          </p:cNvSpPr>
          <p:nvPr>
            <p:ph type="body" sz="quarter" idx="10"/>
          </p:nvPr>
        </p:nvSpPr>
        <p:spPr/>
        <p:txBody>
          <a:bodyPr>
            <a:normAutofit fontScale="92500" lnSpcReduction="10000"/>
          </a:bodyPr>
          <a:lstStyle/>
          <a:p>
            <a:r>
              <a:rPr lang="en-US" b="1" dirty="0"/>
              <a:t>Looking for Patterns in the Data </a:t>
            </a:r>
          </a:p>
          <a:p>
            <a:pPr algn="just"/>
            <a:r>
              <a:rPr lang="en-US" dirty="0"/>
              <a:t>Detecting a relationship between two variables often begins with a graph. In the case of bivariate data, a scatterplot (or scatter diagram) is the traditional graphical method used to display the relationship between two variables. In a scatterplot, measurements are plotted in pairs with one variable plotted on each axis. When examining a scatterplot we are trying to draw conclusions concerning the overall pattern of the data. Does the pattern roughly follow a straight line? Is the pattern upward sloping or downward sloping? Are the data values tightly clustered in the pattern or widely dispersed? Are there significant deviations from the pattern? </a:t>
            </a:r>
            <a:endParaRPr dirty="0"/>
          </a:p>
        </p:txBody>
      </p:sp>
    </p:spTree>
    <p:extLst>
      <p:ext uri="{BB962C8B-B14F-4D97-AF65-F5344CB8AC3E}">
        <p14:creationId xmlns:p14="http://schemas.microsoft.com/office/powerpoint/2010/main" val="72493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Scatterplot</a:t>
            </a:r>
            <a:r>
              <a:rPr lang="en-US" dirty="0"/>
              <a:t>—Slide 2</a:t>
            </a:r>
            <a:endParaRPr dirty="0"/>
          </a:p>
        </p:txBody>
      </p:sp>
      <p:sp>
        <p:nvSpPr>
          <p:cNvPr id="3" name="Text Placeholder 2"/>
          <p:cNvSpPr>
            <a:spLocks noGrp="1"/>
          </p:cNvSpPr>
          <p:nvPr>
            <p:ph type="body" sz="quarter" idx="10"/>
          </p:nvPr>
        </p:nvSpPr>
        <p:spPr/>
        <p:txBody>
          <a:bodyPr>
            <a:normAutofit/>
          </a:bodyPr>
          <a:lstStyle/>
          <a:p>
            <a:r>
              <a:rPr lang="en-US" dirty="0"/>
              <a:t>A number of different scatterplots are shown in the following figures. In the first two scatterplots (Figures 1 and 2) the data are strongly related and, in fact, fall on a straight line. In Figure 1 the slope of the relationship is positive, that is, as the </a:t>
            </a:r>
            <a:r>
              <a:rPr lang="en-US" i="1" dirty="0"/>
              <a:t>x</a:t>
            </a:r>
            <a:r>
              <a:rPr lang="en-US" dirty="0"/>
              <a:t>-variable increases the </a:t>
            </a:r>
            <a:r>
              <a:rPr lang="en-US" i="1" dirty="0"/>
              <a:t>y</a:t>
            </a:r>
            <a:r>
              <a:rPr lang="en-US" dirty="0"/>
              <a:t>-variable also increases. </a:t>
            </a:r>
            <a:endParaRPr dirty="0"/>
          </a:p>
        </p:txBody>
      </p:sp>
    </p:spTree>
    <p:extLst>
      <p:ext uri="{BB962C8B-B14F-4D97-AF65-F5344CB8AC3E}">
        <p14:creationId xmlns:p14="http://schemas.microsoft.com/office/powerpoint/2010/main" val="6390332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Scatterplot</a:t>
            </a:r>
            <a:r>
              <a:rPr lang="en-US" dirty="0"/>
              <a:t>—Slide 3</a:t>
            </a:r>
            <a:endParaRPr dirty="0"/>
          </a:p>
        </p:txBody>
      </p:sp>
      <p:pic>
        <p:nvPicPr>
          <p:cNvPr id="5" name="Picture 4" descr="A scatter diagram titled “Scatter plot 1” is shown with a total of eight dots plotted on a x y plane and moving linearly upward from left to right.">
            <a:extLst>
              <a:ext uri="{FF2B5EF4-FFF2-40B4-BE49-F238E27FC236}">
                <a16:creationId xmlns:a16="http://schemas.microsoft.com/office/drawing/2014/main" id="{571D0829-5338-4E06-A1DA-AEDAA87C5009}"/>
              </a:ext>
            </a:extLst>
          </p:cNvPr>
          <p:cNvPicPr>
            <a:picLocks noChangeAspect="1"/>
          </p:cNvPicPr>
          <p:nvPr/>
        </p:nvPicPr>
        <p:blipFill>
          <a:blip r:embed="rId2"/>
          <a:srcRect b="10741"/>
          <a:stretch>
            <a:fillRect/>
          </a:stretch>
        </p:blipFill>
        <p:spPr>
          <a:xfrm>
            <a:off x="1524000" y="1099813"/>
            <a:ext cx="5896798" cy="4157988"/>
          </a:xfrm>
          <a:prstGeom prst="rect">
            <a:avLst/>
          </a:prstGeom>
        </p:spPr>
      </p:pic>
      <p:sp>
        <p:nvSpPr>
          <p:cNvPr id="3" name="TextBox 2">
            <a:extLst>
              <a:ext uri="{FF2B5EF4-FFF2-40B4-BE49-F238E27FC236}">
                <a16:creationId xmlns:a16="http://schemas.microsoft.com/office/drawing/2014/main" id="{D6EB5679-B80C-FBB6-FB39-DC29870C3389}"/>
              </a:ext>
            </a:extLst>
          </p:cNvPr>
          <p:cNvSpPr txBox="1"/>
          <p:nvPr/>
        </p:nvSpPr>
        <p:spPr>
          <a:xfrm>
            <a:off x="3581400" y="5296522"/>
            <a:ext cx="1600200" cy="461665"/>
          </a:xfrm>
          <a:prstGeom prst="rect">
            <a:avLst/>
          </a:prstGeom>
          <a:noFill/>
        </p:spPr>
        <p:txBody>
          <a:bodyPr wrap="square">
            <a:spAutoFit/>
          </a:bodyPr>
          <a:lstStyle/>
          <a:p>
            <a:pPr algn="ctr"/>
            <a:r>
              <a:rPr lang="en-IN" sz="2400" dirty="0"/>
              <a:t>Figure 1</a:t>
            </a:r>
          </a:p>
        </p:txBody>
      </p:sp>
    </p:spTree>
    <p:extLst>
      <p:ext uri="{BB962C8B-B14F-4D97-AF65-F5344CB8AC3E}">
        <p14:creationId xmlns:p14="http://schemas.microsoft.com/office/powerpoint/2010/main" val="1935960603"/>
      </p:ext>
    </p:extLst>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c814cb3e8714731e075e6c5082fb93d7">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d80a9e90dbd3f40806ac15508682cdd4"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FE62BA0D-B0F1-41A7-9C9C-17DE46D616BB}"/>
</file>

<file path=customXml/itemProps2.xml><?xml version="1.0" encoding="utf-8"?>
<ds:datastoreItem xmlns:ds="http://schemas.openxmlformats.org/officeDocument/2006/customXml" ds:itemID="{7627D37A-322E-4C66-8A08-C336AE49EF36}"/>
</file>

<file path=customXml/itemProps3.xml><?xml version="1.0" encoding="utf-8"?>
<ds:datastoreItem xmlns:ds="http://schemas.openxmlformats.org/officeDocument/2006/customXml" ds:itemID="{7540FA43-92F5-4B9A-AD72-3434A20B4D9D}"/>
</file>

<file path=docProps/app.xml><?xml version="1.0" encoding="utf-8"?>
<Properties xmlns="http://schemas.openxmlformats.org/officeDocument/2006/extended-properties" xmlns:vt="http://schemas.openxmlformats.org/officeDocument/2006/docPropsVTypes">
  <TotalTime>1537</TotalTime>
  <Words>1631</Words>
  <Application>Microsoft Office PowerPoint</Application>
  <PresentationFormat>On-screen Show (4:3)</PresentationFormat>
  <Paragraphs>172</Paragraphs>
  <Slides>42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42</vt:i4>
      </vt:variant>
    </vt:vector>
  </HeadingPairs>
  <TitlesOfParts>
    <vt:vector size="47" baseType="lpstr">
      <vt:lpstr>Calibri</vt:lpstr>
      <vt:lpstr>Arial</vt:lpstr>
      <vt:lpstr>Cambria Math</vt:lpstr>
      <vt:lpstr>Courier New</vt:lpstr>
      <vt:lpstr>Office Theme</vt:lpstr>
      <vt:lpstr>Section 4.7</vt:lpstr>
      <vt:lpstr>Definition: Univariate Data</vt:lpstr>
      <vt:lpstr>Definition: Bivariate Data</vt:lpstr>
      <vt:lpstr>Bivariate Data—Slide 1</vt:lpstr>
      <vt:lpstr>Bivariate Data—Slide 2</vt:lpstr>
      <vt:lpstr>Definition: Scatterplot</vt:lpstr>
      <vt:lpstr>Scatterplot—Slide 1</vt:lpstr>
      <vt:lpstr>Scatterplot—Slide 2</vt:lpstr>
      <vt:lpstr>Scatterplot—Slide 3</vt:lpstr>
      <vt:lpstr>Definition: Inverse Relationship</vt:lpstr>
      <vt:lpstr>Inverse Relationship—Slide 1</vt:lpstr>
      <vt:lpstr>Inverse Relationship—Slide 2</vt:lpstr>
      <vt:lpstr>Inverse Relationship—Slide 3</vt:lpstr>
      <vt:lpstr>Inverse Relationship—Slide 4</vt:lpstr>
      <vt:lpstr>Formula: Correlation Coefficient</vt:lpstr>
      <vt:lpstr>Formula: Computational Formula for the Correlation Coefficient</vt:lpstr>
      <vt:lpstr>Example 1: Calculating a Correlation Coefficient—Slide 1</vt:lpstr>
      <vt:lpstr>Example 1: Calculating a Correlation Coefficient—Slide 2</vt:lpstr>
      <vt:lpstr>Example 1: Calculating a Correlation Coefficient—Slide 3</vt:lpstr>
      <vt:lpstr>Example 1: Calculating a Correlation Coefficient—Slide 4</vt:lpstr>
      <vt:lpstr>Technology</vt:lpstr>
      <vt:lpstr>Properties: Correlation Coefficient—Slide 1</vt:lpstr>
      <vt:lpstr>Properties: Correlation Coefficient—Slide 2</vt:lpstr>
      <vt:lpstr>Correlation Coefficients—Slide 1</vt:lpstr>
      <vt:lpstr>Correlation Coefficients—Slide 2</vt:lpstr>
      <vt:lpstr>Correlation Coefficients—Slide 3</vt:lpstr>
      <vt:lpstr>Definition: Quadratic Relationship</vt:lpstr>
      <vt:lpstr>Quadratic Relationship</vt:lpstr>
      <vt:lpstr>Definition: Confounding</vt:lpstr>
      <vt:lpstr>Definition: Spurious Correlation</vt:lpstr>
      <vt:lpstr>Spurious Correlation—Slide 1</vt:lpstr>
      <vt:lpstr>Spurious Correlation—Slide 2</vt:lpstr>
      <vt:lpstr>Spurious Correlation—Slide 3</vt:lpstr>
      <vt:lpstr>Spurious Correlation—Slide 4</vt:lpstr>
      <vt:lpstr>Spurious Correlation—Slide 5</vt:lpstr>
      <vt:lpstr>Anscombe’s Quartet—Slide 1</vt:lpstr>
      <vt:lpstr>Anscombe’s Quartet—Slide 2</vt:lpstr>
      <vt:lpstr>Anscombe’s Quartet—Slide 3</vt:lpstr>
      <vt:lpstr>Anscombe’s Quartet—Slide 4</vt:lpstr>
      <vt:lpstr>Anscombe’s Quartet—Slide 5</vt:lpstr>
      <vt:lpstr>Anscombe’s Quartet—Slide 6</vt:lpstr>
      <vt:lpstr>Anscombe’s Quartet—Slide 7</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Business Statistics, 2nd Edition - 4.7 - Measures of Association Between Two Variables</dc:title>
  <dc:creator>Hawkes Learning</dc:creator>
  <cp:lastModifiedBy>Sangeetha Pallikala</cp:lastModifiedBy>
  <cp:revision>149</cp:revision>
  <dcterms:created xsi:type="dcterms:W3CDTF">2013-04-26T14:43:13Z</dcterms:created>
  <dcterms:modified xsi:type="dcterms:W3CDTF">2025-09-18T09:35:08Z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ies>
</file>