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59" r:id="rId5"/>
    <p:sldId id="260" r:id="rId6"/>
    <p:sldId id="261" r:id="rId7"/>
    <p:sldId id="262" r:id="rId8"/>
    <p:sldId id="263" r:id="rId9"/>
    <p:sldId id="265" r:id="rId10"/>
    <p:sldId id="289" r:id="rId11"/>
    <p:sldId id="290" r:id="rId12"/>
    <p:sldId id="291" r:id="rId13"/>
    <p:sldId id="292" r:id="rId14"/>
    <p:sldId id="293" r:id="rId15"/>
    <p:sldId id="294" r:id="rId16"/>
    <p:sldId id="295" r:id="rId17"/>
    <p:sldId id="296" r:id="rId18"/>
    <p:sldId id="266" r:id="rId19"/>
    <p:sldId id="267" r:id="rId20"/>
    <p:sldId id="268" r:id="rId21"/>
    <p:sldId id="269" r:id="rId22"/>
    <p:sldId id="270" r:id="rId23"/>
    <p:sldId id="271" r:id="rId24"/>
    <p:sldId id="285" r:id="rId25"/>
    <p:sldId id="272" r:id="rId26"/>
    <p:sldId id="275" r:id="rId27"/>
    <p:sldId id="276" r:id="rId28"/>
    <p:sldId id="277" r:id="rId29"/>
    <p:sldId id="278" r:id="rId30"/>
    <p:sldId id="279" r:id="rId31"/>
    <p:sldId id="280" r:id="rId32"/>
    <p:sldId id="281"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99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9/22/2025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9/22/2025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5.1</a:t>
            </a:r>
          </a:p>
        </p:txBody>
      </p:sp>
      <p:sp>
        <p:nvSpPr>
          <p:cNvPr id="2" name="Text Placeholder 1"/>
          <p:cNvSpPr>
            <a:spLocks noGrp="1"/>
          </p:cNvSpPr>
          <p:nvPr>
            <p:ph type="body" sz="quarter" idx="10"/>
          </p:nvPr>
        </p:nvSpPr>
        <p:spPr/>
        <p:txBody>
          <a:bodyPr/>
          <a:lstStyle/>
          <a:p>
            <a:pPr algn="ctr"/>
            <a:r>
              <a:rPr dirty="0"/>
              <a:t>Introduction to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1</a:t>
            </a:r>
            <a:endParaRPr lang="en-IN" dirty="0"/>
          </a:p>
        </p:txBody>
      </p:sp>
      <p:pic>
        <p:nvPicPr>
          <p:cNvPr id="13" name="Picture 12" descr="This image shows a table titled &quot;Relative Frequency of Heads for 42 Flips&quot;, which tracks the running relative frequency of heads after each coin flip. &#10;&#10; After flip 1, the relative frequency of heads is 1.00; after flip 2, it is 0.5; after flip 3, 0.6667; flip 4, 0.75; flip 5, 0.6; flip 6, 0.5; and after flip 7, it is 0.4286, 0.375 after flip 8, 0.4444 after flip 9, 0.4 after flip 10, 0.3636 after flip 11, 0.4167 after flip 12, 0.3846 after flip 13, and 0.3571 after flip 14,  0.3333 after flip 15, 0.375 after flip 16, 0.4118 after flip 17, 0.3889 after flip 18, 0.3684 after flip 19, 0.35 after flip 20, and 0.3810 after flip 21.">
            <a:extLst>
              <a:ext uri="{FF2B5EF4-FFF2-40B4-BE49-F238E27FC236}">
                <a16:creationId xmlns:a16="http://schemas.microsoft.com/office/drawing/2014/main" id="{E3ECE10E-B016-4E47-A2B8-548303585095}"/>
              </a:ext>
            </a:extLst>
          </p:cNvPr>
          <p:cNvPicPr>
            <a:picLocks noChangeAspect="1"/>
          </p:cNvPicPr>
          <p:nvPr/>
        </p:nvPicPr>
        <p:blipFill>
          <a:blip r:embed="rId2"/>
          <a:stretch>
            <a:fillRect/>
          </a:stretch>
        </p:blipFill>
        <p:spPr>
          <a:xfrm>
            <a:off x="1638300" y="1143000"/>
            <a:ext cx="5867400" cy="4828470"/>
          </a:xfrm>
          <a:prstGeom prst="rect">
            <a:avLst/>
          </a:prstGeom>
        </p:spPr>
      </p:pic>
    </p:spTree>
    <p:extLst>
      <p:ext uri="{BB962C8B-B14F-4D97-AF65-F5344CB8AC3E}">
        <p14:creationId xmlns:p14="http://schemas.microsoft.com/office/powerpoint/2010/main" val="2060627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2</a:t>
            </a:r>
            <a:endParaRPr lang="en-IN" dirty="0"/>
          </a:p>
        </p:txBody>
      </p:sp>
      <p:sp>
        <p:nvSpPr>
          <p:cNvPr id="4" name="TextBox 3">
            <a:extLst>
              <a:ext uri="{FF2B5EF4-FFF2-40B4-BE49-F238E27FC236}">
                <a16:creationId xmlns:a16="http://schemas.microsoft.com/office/drawing/2014/main" id="{D2C376AF-9881-AAA7-1E70-A077BA74D777}"/>
              </a:ext>
            </a:extLst>
          </p:cNvPr>
          <p:cNvSpPr txBox="1"/>
          <p:nvPr/>
        </p:nvSpPr>
        <p:spPr>
          <a:xfrm>
            <a:off x="2400300" y="1029287"/>
            <a:ext cx="4343400" cy="400110"/>
          </a:xfrm>
          <a:prstGeom prst="rect">
            <a:avLst/>
          </a:prstGeom>
          <a:noFill/>
        </p:spPr>
        <p:txBody>
          <a:bodyPr wrap="square">
            <a:spAutoFit/>
          </a:bodyPr>
          <a:lstStyle/>
          <a:p>
            <a:r>
              <a:rPr kumimoji="0" lang="en-US" sz="2000" b="0" i="0" u="none" strike="noStrike" kern="1200" cap="none" spc="0" normalizeH="0" baseline="0" noProof="0" dirty="0">
                <a:ln>
                  <a:noFill/>
                </a:ln>
                <a:solidFill>
                  <a:srgbClr val="366092"/>
                </a:solidFill>
                <a:effectLst/>
                <a:uLnTx/>
                <a:uFillTx/>
                <a:latin typeface="Calibri"/>
                <a:ea typeface="+mn-ea"/>
                <a:cs typeface="+mn-cs"/>
              </a:rPr>
              <a:t>Relative Frequency of Heads for 42 Flips</a:t>
            </a:r>
            <a:endParaRPr lang="en-IN" sz="2000" dirty="0"/>
          </a:p>
        </p:txBody>
      </p:sp>
      <p:pic>
        <p:nvPicPr>
          <p:cNvPr id="6" name="Picture 5" descr="This is the continuation of the table titled &quot;Relative Frequency of Heads for 42 Flips&quot; presents the relative frequencies for flips 22 through 42.&#10;0.3636 after flip 22, 0.3478 after flip 23, 0.375 after flip 24, 0.36 after flip 25, 0.3462 after flip 26, 0.3333 after flip 27, and 0.3214 after flip 28, 0.3448 after flip 29, 0.3333 after flip 30, 0.3548 after flip 31, 0.375 after flip 32, 0.3636 after flip 33, 0.3529 after flip 34, and 0.3429 after flip 35, 0.3611 after flip 36, 0.3514 after flip 37, 0.3421 after flip 38, 0.3590 after flip 39, 0.35 after flip 40, 0.3415 after flip 41, and 0.3571 after flip 42.">
            <a:extLst>
              <a:ext uri="{FF2B5EF4-FFF2-40B4-BE49-F238E27FC236}">
                <a16:creationId xmlns:a16="http://schemas.microsoft.com/office/drawing/2014/main" id="{5062BB61-1203-4DE6-BBDB-7C540B5AAEF6}"/>
              </a:ext>
            </a:extLst>
          </p:cNvPr>
          <p:cNvPicPr>
            <a:picLocks noChangeAspect="1"/>
          </p:cNvPicPr>
          <p:nvPr/>
        </p:nvPicPr>
        <p:blipFill>
          <a:blip r:embed="rId2"/>
          <a:srcRect t="7911" b="-1"/>
          <a:stretch>
            <a:fillRect/>
          </a:stretch>
        </p:blipFill>
        <p:spPr>
          <a:xfrm>
            <a:off x="1600200" y="1438922"/>
            <a:ext cx="5943600" cy="4509843"/>
          </a:xfrm>
          <a:prstGeom prst="rect">
            <a:avLst/>
          </a:prstGeom>
        </p:spPr>
      </p:pic>
    </p:spTree>
    <p:extLst>
      <p:ext uri="{BB962C8B-B14F-4D97-AF65-F5344CB8AC3E}">
        <p14:creationId xmlns:p14="http://schemas.microsoft.com/office/powerpoint/2010/main" val="17925149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3</a:t>
            </a:r>
            <a:endParaRPr lang="en-IN" dirty="0"/>
          </a:p>
        </p:txBody>
      </p:sp>
      <p:sp>
        <p:nvSpPr>
          <p:cNvPr id="3" name="Text Placeholder 2">
            <a:extLst>
              <a:ext uri="{FF2B5EF4-FFF2-40B4-BE49-F238E27FC236}">
                <a16:creationId xmlns:a16="http://schemas.microsoft.com/office/drawing/2014/main" id="{DFD2EB70-C892-49C4-88BE-88F0DDA9C83F}"/>
              </a:ext>
            </a:extLst>
          </p:cNvPr>
          <p:cNvSpPr>
            <a:spLocks noGrp="1"/>
          </p:cNvSpPr>
          <p:nvPr>
            <p:ph type="body" sz="quarter" idx="10"/>
          </p:nvPr>
        </p:nvSpPr>
        <p:spPr/>
        <p:txBody>
          <a:bodyPr/>
          <a:lstStyle/>
          <a:p>
            <a:r>
              <a:rPr lang="en-US" sz="2400" dirty="0"/>
              <a:t>In Figure 1, you can see that the proportion of heads is very unstable during the first 15 flips. The proportion of heads begins to stabilize at around flip 20, although there is still some fluctuation in its value. Looking at the first 42 flips makes you wonder whether this is a “fair” coin, since heads is occurring only</a:t>
            </a:r>
            <a:endParaRPr lang="en-IN" sz="2400" dirty="0"/>
          </a:p>
        </p:txBody>
      </p:sp>
      <p:pic>
        <p:nvPicPr>
          <p:cNvPr id="7" name="Picture 6" descr="0.3571 times 100 equals 35.71 percent of the time.">
            <a:extLst>
              <a:ext uri="{FF2B5EF4-FFF2-40B4-BE49-F238E27FC236}">
                <a16:creationId xmlns:a16="http://schemas.microsoft.com/office/drawing/2014/main" id="{914C80B4-08DE-5EE0-5BAB-A95BCD3F61F3}"/>
              </a:ext>
            </a:extLst>
          </p:cNvPr>
          <p:cNvPicPr>
            <a:picLocks noChangeAspect="1"/>
          </p:cNvPicPr>
          <p:nvPr/>
        </p:nvPicPr>
        <p:blipFill>
          <a:blip r:embed="rId2"/>
          <a:stretch>
            <a:fillRect/>
          </a:stretch>
        </p:blipFill>
        <p:spPr>
          <a:xfrm>
            <a:off x="1143000" y="2962275"/>
            <a:ext cx="4392000" cy="452117"/>
          </a:xfrm>
          <a:prstGeom prst="rect">
            <a:avLst/>
          </a:prstGeom>
        </p:spPr>
      </p:pic>
      <p:sp>
        <p:nvSpPr>
          <p:cNvPr id="5" name="TextBox 4">
            <a:extLst>
              <a:ext uri="{FF2B5EF4-FFF2-40B4-BE49-F238E27FC236}">
                <a16:creationId xmlns:a16="http://schemas.microsoft.com/office/drawing/2014/main" id="{9AAF8F41-DCDC-FD55-96F5-514A18EF1ACE}"/>
              </a:ext>
            </a:extLst>
          </p:cNvPr>
          <p:cNvSpPr txBox="1"/>
          <p:nvPr/>
        </p:nvSpPr>
        <p:spPr>
          <a:xfrm>
            <a:off x="457200" y="3276600"/>
            <a:ext cx="8229600" cy="267765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In Figure 2, which starts at about 200 flips, the proportion of heads becomes very stable. By flip number 296, there are 141 heads and 155 tails which equate to (approximately) a 0.4764 probability (or relative frequency) of heads. Although this is slightly less than the expected 0.5 for a “fair” coin, such a proportion is reasonable considering the randomness of the coin toss.</a:t>
            </a:r>
          </a:p>
        </p:txBody>
      </p:sp>
    </p:spTree>
    <p:extLst>
      <p:ext uri="{BB962C8B-B14F-4D97-AF65-F5344CB8AC3E}">
        <p14:creationId xmlns:p14="http://schemas.microsoft.com/office/powerpoint/2010/main" val="1818142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4</a:t>
            </a:r>
            <a:endParaRPr lang="en-IN" dirty="0"/>
          </a:p>
        </p:txBody>
      </p:sp>
      <p:pic>
        <p:nvPicPr>
          <p:cNvPr id="7" name="Picture 6" descr="Graph of the relative frequency of heads after the first 42 flips. There is a vertical line at 15 flips showing the instability of the relative frequency during the first 15 flips. There is a horizontal line at relative frequency 0.5 showing the expectation of the relative frequency of heads for a &quot;fair&quot; coin. The relative frequency data stabilize at around flip 20 but there is still some fluctuation.">
            <a:extLst>
              <a:ext uri="{FF2B5EF4-FFF2-40B4-BE49-F238E27FC236}">
                <a16:creationId xmlns:a16="http://schemas.microsoft.com/office/drawing/2014/main" id="{98BBB0A1-B64C-451B-BC6F-E583124982E6}"/>
              </a:ext>
            </a:extLst>
          </p:cNvPr>
          <p:cNvPicPr>
            <a:picLocks noChangeAspect="1"/>
          </p:cNvPicPr>
          <p:nvPr/>
        </p:nvPicPr>
        <p:blipFill>
          <a:blip r:embed="rId2"/>
          <a:srcRect b="9360"/>
          <a:stretch>
            <a:fillRect/>
          </a:stretch>
        </p:blipFill>
        <p:spPr>
          <a:xfrm>
            <a:off x="1733377" y="1295400"/>
            <a:ext cx="5677246" cy="3908862"/>
          </a:xfrm>
          <a:prstGeom prst="rect">
            <a:avLst/>
          </a:prstGeom>
        </p:spPr>
      </p:pic>
      <p:sp>
        <p:nvSpPr>
          <p:cNvPr id="3" name="TextBox 2">
            <a:extLst>
              <a:ext uri="{FF2B5EF4-FFF2-40B4-BE49-F238E27FC236}">
                <a16:creationId xmlns:a16="http://schemas.microsoft.com/office/drawing/2014/main" id="{52C84974-B818-D58C-F6C9-DB2A6C890E7C}"/>
              </a:ext>
            </a:extLst>
          </p:cNvPr>
          <p:cNvSpPr txBox="1"/>
          <p:nvPr/>
        </p:nvSpPr>
        <p:spPr>
          <a:xfrm>
            <a:off x="3962400" y="5331767"/>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4164580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5</a:t>
            </a:r>
            <a:endParaRPr lang="en-IN" dirty="0"/>
          </a:p>
        </p:txBody>
      </p:sp>
      <p:pic>
        <p:nvPicPr>
          <p:cNvPr id="4" name="Picture 3" descr="Results for flips 200 through 300, showing the relative frequency of heads is converging to a value very close to 0.5&#10;">
            <a:extLst>
              <a:ext uri="{FF2B5EF4-FFF2-40B4-BE49-F238E27FC236}">
                <a16:creationId xmlns:a16="http://schemas.microsoft.com/office/drawing/2014/main" id="{32308A8A-0537-4736-AF1C-DEBCD4B9AC37}"/>
              </a:ext>
            </a:extLst>
          </p:cNvPr>
          <p:cNvPicPr>
            <a:picLocks noChangeAspect="1"/>
          </p:cNvPicPr>
          <p:nvPr/>
        </p:nvPicPr>
        <p:blipFill>
          <a:blip r:embed="rId2"/>
          <a:srcRect b="11296"/>
          <a:stretch>
            <a:fillRect/>
          </a:stretch>
        </p:blipFill>
        <p:spPr>
          <a:xfrm>
            <a:off x="1842706" y="1371600"/>
            <a:ext cx="5458587" cy="3667414"/>
          </a:xfrm>
          <a:prstGeom prst="rect">
            <a:avLst/>
          </a:prstGeom>
        </p:spPr>
      </p:pic>
      <p:sp>
        <p:nvSpPr>
          <p:cNvPr id="3" name="TextBox 2">
            <a:extLst>
              <a:ext uri="{FF2B5EF4-FFF2-40B4-BE49-F238E27FC236}">
                <a16:creationId xmlns:a16="http://schemas.microsoft.com/office/drawing/2014/main" id="{185109C2-5B11-C582-9488-3A16118898AD}"/>
              </a:ext>
            </a:extLst>
          </p:cNvPr>
          <p:cNvSpPr txBox="1"/>
          <p:nvPr/>
        </p:nvSpPr>
        <p:spPr>
          <a:xfrm>
            <a:off x="3962399" y="5150494"/>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extLst>
      <p:ext uri="{BB962C8B-B14F-4D97-AF65-F5344CB8AC3E}">
        <p14:creationId xmlns:p14="http://schemas.microsoft.com/office/powerpoint/2010/main" val="3763275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6</a:t>
            </a:r>
            <a:endParaRPr lang="en-IN" dirty="0"/>
          </a:p>
        </p:txBody>
      </p:sp>
      <p:pic>
        <p:nvPicPr>
          <p:cNvPr id="5" name="Picture 4" descr="Results for flips 1350 through 1450 showing the relative frequency of heads is now very stable and close to 0.5.&#10;">
            <a:extLst>
              <a:ext uri="{FF2B5EF4-FFF2-40B4-BE49-F238E27FC236}">
                <a16:creationId xmlns:a16="http://schemas.microsoft.com/office/drawing/2014/main" id="{75167C6F-CC6A-4260-B913-ADC43161CBEA}"/>
              </a:ext>
            </a:extLst>
          </p:cNvPr>
          <p:cNvPicPr>
            <a:picLocks noChangeAspect="1"/>
          </p:cNvPicPr>
          <p:nvPr/>
        </p:nvPicPr>
        <p:blipFill>
          <a:blip r:embed="rId2"/>
          <a:srcRect b="10906"/>
          <a:stretch>
            <a:fillRect/>
          </a:stretch>
        </p:blipFill>
        <p:spPr>
          <a:xfrm>
            <a:off x="1895292" y="1605596"/>
            <a:ext cx="5353415" cy="3646807"/>
          </a:xfrm>
          <a:prstGeom prst="rect">
            <a:avLst/>
          </a:prstGeom>
        </p:spPr>
      </p:pic>
      <p:sp>
        <p:nvSpPr>
          <p:cNvPr id="3" name="TextBox 2">
            <a:extLst>
              <a:ext uri="{FF2B5EF4-FFF2-40B4-BE49-F238E27FC236}">
                <a16:creationId xmlns:a16="http://schemas.microsoft.com/office/drawing/2014/main" id="{E6801F9B-2FC1-AB2F-6BFC-0370F76AF1E9}"/>
              </a:ext>
            </a:extLst>
          </p:cNvPr>
          <p:cNvSpPr txBox="1"/>
          <p:nvPr/>
        </p:nvSpPr>
        <p:spPr>
          <a:xfrm>
            <a:off x="3962399" y="5367047"/>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extLst>
      <p:ext uri="{BB962C8B-B14F-4D97-AF65-F5344CB8AC3E}">
        <p14:creationId xmlns:p14="http://schemas.microsoft.com/office/powerpoint/2010/main" val="13570149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7</a:t>
            </a:r>
            <a:endParaRPr lang="en-IN" dirty="0"/>
          </a:p>
        </p:txBody>
      </p:sp>
      <p:sp>
        <p:nvSpPr>
          <p:cNvPr id="3" name="Text Placeholder 2">
            <a:extLst>
              <a:ext uri="{FF2B5EF4-FFF2-40B4-BE49-F238E27FC236}">
                <a16:creationId xmlns:a16="http://schemas.microsoft.com/office/drawing/2014/main" id="{DFD2EB70-C892-49C4-88BE-88F0DDA9C83F}"/>
              </a:ext>
            </a:extLst>
          </p:cNvPr>
          <p:cNvSpPr>
            <a:spLocks noGrp="1"/>
          </p:cNvSpPr>
          <p:nvPr>
            <p:ph type="body" sz="quarter" idx="10"/>
          </p:nvPr>
        </p:nvSpPr>
        <p:spPr/>
        <p:txBody>
          <a:bodyPr/>
          <a:lstStyle/>
          <a:p>
            <a:pPr algn="just"/>
            <a:r>
              <a:rPr lang="en-US" sz="2400" dirty="0"/>
              <a:t>As can be seen in Figure 2 and Figure 3, the proportion of heads converges on some point which is close to 0.5. Figure 3 starts at 1350 flips. As you can see, the proportion of heads remains very stable. At flip number 1450 there are 718 heads and 732 tails which (approximately) equate to a 0.4952 probability (or relative frequency) of heads. </a:t>
            </a:r>
          </a:p>
          <a:p>
            <a:pPr algn="just"/>
            <a:r>
              <a:rPr lang="en-US" sz="2400" dirty="0"/>
              <a:t>What is the relative frequency of a head on our coin? Our best available guess is 0.4952, since it is the observed relative frequency of heads using all 1450 tosses.</a:t>
            </a:r>
            <a:endParaRPr lang="en-IN" sz="2400" dirty="0"/>
          </a:p>
        </p:txBody>
      </p:sp>
      <p:pic>
        <p:nvPicPr>
          <p:cNvPr id="5" name="Picture 4" descr="Relative Frequency of A equals k divided by n equals 718 divided by 1450 equals 0.4952">
            <a:extLst>
              <a:ext uri="{FF2B5EF4-FFF2-40B4-BE49-F238E27FC236}">
                <a16:creationId xmlns:a16="http://schemas.microsoft.com/office/drawing/2014/main" id="{E16D468C-2D3B-59DD-512A-20FBA0EF5CB4}"/>
              </a:ext>
            </a:extLst>
          </p:cNvPr>
          <p:cNvPicPr>
            <a:picLocks noChangeAspect="1"/>
          </p:cNvPicPr>
          <p:nvPr/>
        </p:nvPicPr>
        <p:blipFill>
          <a:blip r:embed="rId2"/>
          <a:stretch>
            <a:fillRect/>
          </a:stretch>
        </p:blipFill>
        <p:spPr>
          <a:xfrm>
            <a:off x="533400" y="4648200"/>
            <a:ext cx="5413012" cy="720000"/>
          </a:xfrm>
          <a:prstGeom prst="rect">
            <a:avLst/>
          </a:prstGeom>
        </p:spPr>
      </p:pic>
    </p:spTree>
    <p:extLst>
      <p:ext uri="{BB962C8B-B14F-4D97-AF65-F5344CB8AC3E}">
        <p14:creationId xmlns:p14="http://schemas.microsoft.com/office/powerpoint/2010/main" val="789564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75326-897E-48E8-B43B-A977580B0D1A}"/>
              </a:ext>
            </a:extLst>
          </p:cNvPr>
          <p:cNvSpPr>
            <a:spLocks noGrp="1"/>
          </p:cNvSpPr>
          <p:nvPr>
            <p:ph type="title"/>
          </p:nvPr>
        </p:nvSpPr>
        <p:spPr/>
        <p:txBody>
          <a:bodyPr/>
          <a:lstStyle/>
          <a:p>
            <a:r>
              <a:rPr lang="en-IN" dirty="0"/>
              <a:t>Relative Frequency</a:t>
            </a:r>
            <a:r>
              <a:rPr lang="en-US" dirty="0"/>
              <a:t>—Slide 8</a:t>
            </a:r>
            <a:endParaRPr lang="en-IN" dirty="0"/>
          </a:p>
        </p:txBody>
      </p:sp>
      <p:sp>
        <p:nvSpPr>
          <p:cNvPr id="3" name="Text Placeholder 2">
            <a:extLst>
              <a:ext uri="{FF2B5EF4-FFF2-40B4-BE49-F238E27FC236}">
                <a16:creationId xmlns:a16="http://schemas.microsoft.com/office/drawing/2014/main" id="{DFD2EB70-C892-49C4-88BE-88F0DDA9C83F}"/>
              </a:ext>
            </a:extLst>
          </p:cNvPr>
          <p:cNvSpPr>
            <a:spLocks noGrp="1"/>
          </p:cNvSpPr>
          <p:nvPr>
            <p:ph type="body" sz="quarter" idx="10"/>
          </p:nvPr>
        </p:nvSpPr>
        <p:spPr/>
        <p:txBody>
          <a:bodyPr/>
          <a:lstStyle/>
          <a:p>
            <a:pPr algn="just"/>
            <a:r>
              <a:rPr lang="en-US" sz="2400" dirty="0"/>
              <a:t>How good is this guess for the relative frequency of heads? Since the coin has been tossed a large number of times and the observed frequency is very stable, the guess should be very good. </a:t>
            </a:r>
          </a:p>
          <a:p>
            <a:pPr algn="just"/>
            <a:r>
              <a:rPr lang="en-US" sz="2400" dirty="0"/>
              <a:t>Will the observed relative frequency ever reach 0.5? No mathematical or physical law requires the observed relative frequency to ever reach some predetermined level. But if the probability of observing a head was really 0.5, the observed relative frequency should closely approach this value after a large number of flips.</a:t>
            </a:r>
          </a:p>
          <a:p>
            <a:endParaRPr lang="en-IN" sz="2400" dirty="0"/>
          </a:p>
        </p:txBody>
      </p:sp>
    </p:spTree>
    <p:extLst>
      <p:ext uri="{BB962C8B-B14F-4D97-AF65-F5344CB8AC3E}">
        <p14:creationId xmlns:p14="http://schemas.microsoft.com/office/powerpoint/2010/main" val="1350385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 Summary</a:t>
            </a:r>
          </a:p>
        </p:txBody>
      </p:sp>
      <p:sp>
        <p:nvSpPr>
          <p:cNvPr id="3" name="Text Placeholder 2"/>
          <p:cNvSpPr>
            <a:spLocks noGrp="1"/>
          </p:cNvSpPr>
          <p:nvPr>
            <p:ph type="body" sz="quarter" idx="10"/>
          </p:nvPr>
        </p:nvSpPr>
        <p:spPr/>
        <p:txBody>
          <a:bodyPr>
            <a:normAutofit/>
          </a:bodyPr>
          <a:lstStyle/>
          <a:p>
            <a:r>
              <a:rPr sz="2800" b="1" dirty="0"/>
              <a:t>The experiment:</a:t>
            </a:r>
            <a:r>
              <a:rPr sz="2800" dirty="0"/>
              <a:t> Toss a coin and observe which side of the coin appears on top.</a:t>
            </a:r>
          </a:p>
          <a:p>
            <a:pPr>
              <a:defRPr sz="2800"/>
            </a:pPr>
            <a:r>
              <a:rPr sz="2800" b="1" dirty="0"/>
              <a:t>Duration of the experiment:</a:t>
            </a:r>
            <a:r>
              <a:rPr sz="2800" dirty="0"/>
              <a:t> Toss the coin </a:t>
            </a:r>
            <a:r>
              <a:rPr sz="2800" dirty="0">
                <a:latin typeface="Cambria Math"/>
              </a:rPr>
              <a:t>1450</a:t>
            </a:r>
            <a:r>
              <a:rPr sz="2800" dirty="0"/>
              <a:t> times. </a:t>
            </a:r>
            <a:r>
              <a:rPr lang="en-US" sz="2800" i="1" dirty="0"/>
              <a:t>n</a:t>
            </a:r>
            <a:r>
              <a:rPr lang="en-US" sz="2800" dirty="0"/>
              <a:t> = 1450</a:t>
            </a:r>
            <a:endParaRPr sz="2800" dirty="0"/>
          </a:p>
          <a:p>
            <a:pPr>
              <a:defRPr sz="2800"/>
            </a:pPr>
            <a:r>
              <a:rPr sz="2800" b="1" dirty="0"/>
              <a:t>Observe the event "getting a head":</a:t>
            </a:r>
            <a:r>
              <a:rPr sz="2800" dirty="0"/>
              <a:t> The event was observed </a:t>
            </a:r>
            <a:r>
              <a:rPr sz="2800" dirty="0">
                <a:latin typeface="Cambria Math"/>
              </a:rPr>
              <a:t>718</a:t>
            </a:r>
            <a:r>
              <a:rPr sz="2800" dirty="0"/>
              <a:t> times.</a:t>
            </a:r>
            <a:r>
              <a:rPr lang="en-US" sz="2800" dirty="0"/>
              <a:t> </a:t>
            </a:r>
            <a:r>
              <a:rPr lang="en-US" sz="2800" i="1" dirty="0"/>
              <a:t>k</a:t>
            </a:r>
            <a:r>
              <a:rPr lang="en-US" sz="2800" dirty="0"/>
              <a:t> = 718</a:t>
            </a:r>
            <a:endParaRPr sz="2800" dirty="0"/>
          </a:p>
          <a:p>
            <a:pPr>
              <a:defRPr sz="2800"/>
            </a:pPr>
            <a:r>
              <a:rPr sz="2800" b="1" dirty="0"/>
              <a:t>Relative frequency of the event "getting a head":</a:t>
            </a:r>
            <a:endParaRPr sz="2800" dirty="0"/>
          </a:p>
          <a:p>
            <a:endParaRPr sz="2800" dirty="0"/>
          </a:p>
        </p:txBody>
      </p:sp>
      <p:pic>
        <p:nvPicPr>
          <p:cNvPr id="5" name="Picture 4" descr="k divided by n equals 718 divided by 1450 approximately equals 0.4952">
            <a:extLst>
              <a:ext uri="{FF2B5EF4-FFF2-40B4-BE49-F238E27FC236}">
                <a16:creationId xmlns:a16="http://schemas.microsoft.com/office/drawing/2014/main" id="{0BEBD767-17B2-EE70-D619-241442574152}"/>
              </a:ext>
            </a:extLst>
          </p:cNvPr>
          <p:cNvPicPr>
            <a:picLocks noChangeAspect="1"/>
          </p:cNvPicPr>
          <p:nvPr/>
        </p:nvPicPr>
        <p:blipFill>
          <a:blip r:embed="rId2"/>
          <a:stretch>
            <a:fillRect/>
          </a:stretch>
        </p:blipFill>
        <p:spPr>
          <a:xfrm>
            <a:off x="533400" y="4572000"/>
            <a:ext cx="2447925" cy="7905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 Regularity</a:t>
            </a:r>
          </a:p>
        </p:txBody>
      </p:sp>
      <p:sp>
        <p:nvSpPr>
          <p:cNvPr id="3" name="Text Placeholder 2"/>
          <p:cNvSpPr>
            <a:spLocks noGrp="1"/>
          </p:cNvSpPr>
          <p:nvPr>
            <p:ph type="body" sz="quarter" idx="10"/>
          </p:nvPr>
        </p:nvSpPr>
        <p:spPr>
          <a:xfrm>
            <a:off x="457200" y="1082078"/>
            <a:ext cx="8229600" cy="3185122"/>
          </a:xfrm>
        </p:spPr>
        <p:txBody>
          <a:bodyPr>
            <a:normAutofit/>
          </a:bodyPr>
          <a:lstStyle/>
          <a:p>
            <a:r>
              <a:rPr sz="2800" dirty="0"/>
              <a:t>The belief that random events will exhibit regularity (i.e., when repeated enough times that the number of outcomes of the experiment will approximate the true number of outcomes) is referred to as </a:t>
            </a:r>
            <a:r>
              <a:rPr sz="2800" b="1" dirty="0"/>
              <a:t>statistical regularity</a:t>
            </a:r>
            <a:r>
              <a:rPr sz="2800" dirty="0"/>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b="1" dirty="0"/>
              <a:t>Probability</a:t>
            </a:r>
            <a:r>
              <a:rPr sz="2800" dirty="0"/>
              <a:t> is the likelihood of occurrence of an event.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000" dirty="0"/>
              <a:t>Example 1</a:t>
            </a:r>
            <a:r>
              <a:rPr sz="3000" dirty="0"/>
              <a:t>: Drawing a Card in Monopoly</a:t>
            </a:r>
            <a:r>
              <a:rPr lang="en-US" sz="3000" dirty="0"/>
              <a:t>—Slide 1</a:t>
            </a:r>
            <a:endParaRPr sz="3000" dirty="0"/>
          </a:p>
        </p:txBody>
      </p:sp>
      <p:sp>
        <p:nvSpPr>
          <p:cNvPr id="3" name="Text Placeholder 2"/>
          <p:cNvSpPr>
            <a:spLocks noGrp="1"/>
          </p:cNvSpPr>
          <p:nvPr>
            <p:ph type="body" sz="quarter" idx="10"/>
          </p:nvPr>
        </p:nvSpPr>
        <p:spPr/>
        <p:txBody>
          <a:bodyPr>
            <a:normAutofit/>
          </a:bodyPr>
          <a:lstStyle/>
          <a:p>
            <a:r>
              <a:rPr sz="2800" dirty="0"/>
              <a:t>Suppose in the standard game of Monopoly, you have </a:t>
            </a:r>
            <a:r>
              <a:rPr sz="2800" dirty="0">
                <a:latin typeface="Cambria Math"/>
              </a:rPr>
              <a:t>16</a:t>
            </a:r>
            <a:r>
              <a:rPr sz="2800" dirty="0"/>
              <a:t> Community Chest cards. Ten of these cards pay (or have the player collect) money if chosen, four have the player pay money if chosen, and two are associated with jail (either a "Go to Jail" or a "Get Out of Jail Free" card). Suppose a player lands on the Community Chest square when playing Monopoly and has to draw a card from the well-shuffled deck of </a:t>
            </a:r>
            <a:r>
              <a:rPr sz="2800" dirty="0">
                <a:latin typeface="Cambria Math"/>
              </a:rPr>
              <a:t>16</a:t>
            </a:r>
            <a:r>
              <a:rPr sz="2800" dirty="0"/>
              <a:t> cards. Have we met the conditions of a random experiment?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sz="3000" dirty="0"/>
              <a:t>Example 1</a:t>
            </a:r>
            <a:r>
              <a:rPr sz="3000" dirty="0"/>
              <a:t>: Drawing a Card in Monopoly</a:t>
            </a:r>
            <a:r>
              <a:rPr lang="en-US" sz="3000" dirty="0"/>
              <a:t>—Slide 2</a:t>
            </a:r>
            <a:endParaRPr sz="3000" dirty="0"/>
          </a:p>
        </p:txBody>
      </p:sp>
      <p:sp>
        <p:nvSpPr>
          <p:cNvPr id="3" name="Text Placeholder 2"/>
          <p:cNvSpPr>
            <a:spLocks noGrp="1"/>
          </p:cNvSpPr>
          <p:nvPr>
            <p:ph type="body" sz="quarter" idx="10"/>
          </p:nvPr>
        </p:nvSpPr>
        <p:spPr/>
        <p:txBody>
          <a:bodyPr>
            <a:normAutofit/>
          </a:bodyPr>
          <a:lstStyle/>
          <a:p>
            <a:r>
              <a:rPr sz="2800" b="1" dirty="0"/>
              <a:t>Solution</a:t>
            </a:r>
          </a:p>
          <a:p>
            <a:pPr marL="361950" indent="-361950">
              <a:defRPr sz="2800"/>
            </a:pPr>
            <a:r>
              <a:rPr lang="en-US" dirty="0"/>
              <a:t>1.	</a:t>
            </a:r>
            <a:r>
              <a:rPr dirty="0"/>
              <a:t>​</a:t>
            </a:r>
            <a:r>
              <a:rPr sz="2800" dirty="0"/>
              <a:t>There will be only one outcome.</a:t>
            </a:r>
          </a:p>
          <a:p>
            <a:pPr marL="361950" indent="-361950">
              <a:defRPr sz="2800"/>
            </a:pPr>
            <a:r>
              <a:rPr lang="en-US" dirty="0"/>
              <a:t>2.	</a:t>
            </a:r>
            <a:r>
              <a:rPr dirty="0"/>
              <a:t>​</a:t>
            </a:r>
            <a:r>
              <a:rPr sz="2800" dirty="0"/>
              <a:t>The type of card will be unknown since the card will be drawn at random.</a:t>
            </a:r>
          </a:p>
          <a:p>
            <a:pPr marL="361950" indent="-361950">
              <a:defRPr sz="2800"/>
            </a:pPr>
            <a:r>
              <a:rPr lang="en-US" dirty="0"/>
              <a:t>3.	</a:t>
            </a:r>
            <a:r>
              <a:rPr dirty="0"/>
              <a:t>​</a:t>
            </a:r>
            <a:r>
              <a:rPr sz="2800" dirty="0"/>
              <a:t>The sample space consists of the </a:t>
            </a:r>
            <a:r>
              <a:rPr sz="2800" dirty="0">
                <a:latin typeface="Cambria Math"/>
              </a:rPr>
              <a:t>16</a:t>
            </a:r>
            <a:r>
              <a:rPr sz="2800" dirty="0"/>
              <a:t> cards associated with the deck of Community Chest cards.</a:t>
            </a:r>
          </a:p>
          <a:p>
            <a:r>
              <a:rPr sz="2800" dirty="0"/>
              <a:t>This experiment meets the conditions of a random experiment.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2</a:t>
            </a:r>
            <a:r>
              <a:rPr dirty="0"/>
              <a:t>: Drawing Numbers without Replacement</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we perform an experiment drawing three numbers, one number at a time, without replacement, from an urn containing </a:t>
            </a:r>
            <a:r>
              <a:rPr sz="2800" dirty="0">
                <a:latin typeface="Cambria Math"/>
              </a:rPr>
              <a:t>64</a:t>
            </a:r>
            <a:r>
              <a:rPr sz="2800" dirty="0"/>
              <a:t> numbers. Have we met the conditions of a random experiment?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2</a:t>
            </a:r>
            <a:r>
              <a:rPr dirty="0"/>
              <a:t>: Drawing Numbers without Replacement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361950" indent="-361950">
              <a:defRPr sz="2800"/>
            </a:pPr>
            <a:r>
              <a:rPr lang="en-US" sz="2800" dirty="0"/>
              <a:t>1.	</a:t>
            </a:r>
            <a:r>
              <a:rPr sz="2800" dirty="0"/>
              <a:t>For each draw from the urn, there will be only one outcome.</a:t>
            </a:r>
          </a:p>
          <a:p>
            <a:pPr marL="361950" indent="-361950">
              <a:defRPr sz="2800"/>
            </a:pPr>
            <a:r>
              <a:rPr lang="en-US" dirty="0"/>
              <a:t>2.	</a:t>
            </a:r>
            <a:r>
              <a:rPr dirty="0"/>
              <a:t>​</a:t>
            </a:r>
            <a:r>
              <a:rPr sz="2800" dirty="0"/>
              <a:t>The number (or numbers) that will be drawn will be unknown and drawn at random.</a:t>
            </a:r>
          </a:p>
          <a:p>
            <a:pPr marL="361950" indent="-361950">
              <a:defRPr sz="2800"/>
            </a:pPr>
            <a:r>
              <a:rPr lang="en-US" sz="2800" dirty="0"/>
              <a:t>3.	</a:t>
            </a:r>
            <a:r>
              <a:rPr sz="2800" dirty="0"/>
              <a:t>The initial sample space consists of </a:t>
            </a:r>
            <a:r>
              <a:rPr sz="2800" dirty="0">
                <a:latin typeface="Cambria Math"/>
              </a:rPr>
              <a:t>64</a:t>
            </a:r>
            <a:r>
              <a:rPr sz="2800" dirty="0"/>
              <a:t> numbers. After the first number is drawn (and not placed back into the deck), the sample space changes; and will change again after the second number is drawn.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6FF8C8-9464-4C31-AD16-FD0D42F66009}"/>
              </a:ext>
            </a:extLst>
          </p:cNvPr>
          <p:cNvSpPr>
            <a:spLocks noGrp="1"/>
          </p:cNvSpPr>
          <p:nvPr>
            <p:ph type="title"/>
          </p:nvPr>
        </p:nvSpPr>
        <p:spPr/>
        <p:txBody>
          <a:bodyPr/>
          <a:lstStyle/>
          <a:p>
            <a:r>
              <a:rPr lang="en-US" dirty="0"/>
              <a:t>Example 2: Drawing Numbers without Replacement—Slide 3</a:t>
            </a:r>
            <a:endParaRPr lang="en-IN" dirty="0"/>
          </a:p>
        </p:txBody>
      </p:sp>
      <p:sp>
        <p:nvSpPr>
          <p:cNvPr id="3" name="Text Placeholder 2">
            <a:extLst>
              <a:ext uri="{FF2B5EF4-FFF2-40B4-BE49-F238E27FC236}">
                <a16:creationId xmlns:a16="http://schemas.microsoft.com/office/drawing/2014/main" id="{3FC67A8F-928C-4004-9E8C-6CB7C1AB5A36}"/>
              </a:ext>
            </a:extLst>
          </p:cNvPr>
          <p:cNvSpPr>
            <a:spLocks noGrp="1"/>
          </p:cNvSpPr>
          <p:nvPr>
            <p:ph type="body" sz="quarter" idx="10"/>
          </p:nvPr>
        </p:nvSpPr>
        <p:spPr/>
        <p:txBody>
          <a:bodyPr/>
          <a:lstStyle/>
          <a:p>
            <a:r>
              <a:rPr lang="en-US" sz="2800" dirty="0"/>
              <a:t>Thus, this experiment is not a random experiment. The reason it is not a random experiment is because it cannot be repeated under the same conditions. That is, as each number is selected, it is not returned to the urn prior to the subsequent selection, thus decreasing the amount of numbers remaining in the urn. For this reason, the experiment is different for each number drawn and cannot be considered a random experiment.</a:t>
            </a:r>
          </a:p>
          <a:p>
            <a:endParaRPr lang="en-IN" dirty="0"/>
          </a:p>
        </p:txBody>
      </p:sp>
    </p:spTree>
    <p:extLst>
      <p:ext uri="{BB962C8B-B14F-4D97-AF65-F5344CB8AC3E}">
        <p14:creationId xmlns:p14="http://schemas.microsoft.com/office/powerpoint/2010/main" val="1884060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Classical Probability</a:t>
            </a:r>
          </a:p>
        </p:txBody>
      </p:sp>
      <p:sp>
        <p:nvSpPr>
          <p:cNvPr id="3" name="Text Placeholder 2"/>
          <p:cNvSpPr>
            <a:spLocks noGrp="1"/>
          </p:cNvSpPr>
          <p:nvPr>
            <p:ph type="body" sz="quarter" idx="10"/>
          </p:nvPr>
        </p:nvSpPr>
        <p:spPr>
          <a:xfrm>
            <a:off x="457200" y="1082078"/>
            <a:ext cx="8229600" cy="2346922"/>
          </a:xfrm>
        </p:spPr>
        <p:txBody>
          <a:bodyPr>
            <a:normAutofit/>
          </a:bodyPr>
          <a:lstStyle/>
          <a:p>
            <a:pPr>
              <a:defRPr sz="2800"/>
            </a:pPr>
            <a:r>
              <a:rPr lang="en-US" sz="2800" dirty="0"/>
              <a:t>Using the </a:t>
            </a:r>
            <a:r>
              <a:rPr lang="en-US" sz="2800" b="1" dirty="0"/>
              <a:t>classical approach</a:t>
            </a:r>
            <a:r>
              <a:rPr lang="en-US" sz="2800" dirty="0"/>
              <a:t> to probability, the probability of an event </a:t>
            </a:r>
            <a:r>
              <a:rPr lang="en-US" sz="2800" i="1" dirty="0"/>
              <a:t>A</a:t>
            </a:r>
            <a:r>
              <a:rPr lang="en-US" sz="2800" dirty="0"/>
              <a:t>, denoted </a:t>
            </a:r>
            <a:r>
              <a:rPr lang="en-US" sz="2800" i="1" dirty="0"/>
              <a:t>P</a:t>
            </a:r>
            <a:r>
              <a:rPr lang="en-US" sz="2800" dirty="0"/>
              <a:t>(</a:t>
            </a:r>
            <a:r>
              <a:rPr lang="en-US" sz="2800" i="1" dirty="0"/>
              <a:t>A</a:t>
            </a:r>
            <a:r>
              <a:rPr lang="en-US" sz="2800" dirty="0"/>
              <a:t>),</a:t>
            </a:r>
            <a:r>
              <a:rPr lang="ar-AE" sz="2800" dirty="0"/>
              <a:t> </a:t>
            </a:r>
            <a:r>
              <a:rPr lang="en-US" sz="2800" dirty="0"/>
              <a:t>is given by</a:t>
            </a:r>
            <a:endParaRPr sz="2800" dirty="0"/>
          </a:p>
        </p:txBody>
      </p:sp>
      <p:pic>
        <p:nvPicPr>
          <p:cNvPr id="5" name="Picture 4" descr="P of A equals number of outcomes in A divided by total number of outcomes in the sample space">
            <a:extLst>
              <a:ext uri="{FF2B5EF4-FFF2-40B4-BE49-F238E27FC236}">
                <a16:creationId xmlns:a16="http://schemas.microsoft.com/office/drawing/2014/main" id="{BB62B02A-60DB-689F-89C5-102338C14CAF}"/>
              </a:ext>
            </a:extLst>
          </p:cNvPr>
          <p:cNvPicPr>
            <a:picLocks noChangeAspect="1"/>
          </p:cNvPicPr>
          <p:nvPr/>
        </p:nvPicPr>
        <p:blipFill>
          <a:blip r:embed="rId2"/>
          <a:stretch>
            <a:fillRect/>
          </a:stretch>
        </p:blipFill>
        <p:spPr>
          <a:xfrm>
            <a:off x="928687" y="2255539"/>
            <a:ext cx="7286625" cy="8477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Determining Classical Probability with Coins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In experiment number </a:t>
            </a:r>
            <a:r>
              <a:rPr sz="2800" dirty="0">
                <a:latin typeface="Cambria Math"/>
              </a:rPr>
              <a:t>2</a:t>
            </a:r>
            <a:r>
              <a:rPr sz="2800" dirty="0"/>
              <a:t>, a coin was tossed three times and the number of heads was observed. The sample space consists of </a:t>
            </a:r>
            <a:r>
              <a:rPr sz="2800" dirty="0">
                <a:latin typeface="Cambria Math"/>
              </a:rPr>
              <a:t>8</a:t>
            </a:r>
            <a:r>
              <a:rPr sz="2800" dirty="0"/>
              <a:t> outcomes</a:t>
            </a:r>
            <a:r>
              <a:rPr lang="en-US" sz="2800" dirty="0"/>
              <a:t> {TTT, TTH, T</a:t>
            </a:r>
            <a:r>
              <a:rPr lang="en-US" sz="500" dirty="0"/>
              <a:t> </a:t>
            </a:r>
            <a:r>
              <a:rPr lang="en-US" sz="2800" dirty="0"/>
              <a:t>H</a:t>
            </a:r>
            <a:r>
              <a:rPr lang="en-US" sz="500" dirty="0"/>
              <a:t> </a:t>
            </a:r>
            <a:r>
              <a:rPr lang="en-US" sz="2800" dirty="0"/>
              <a:t>T, THH, HTT, H</a:t>
            </a:r>
            <a:r>
              <a:rPr lang="en-US" sz="500" dirty="0"/>
              <a:t> </a:t>
            </a:r>
            <a:r>
              <a:rPr lang="en-US" sz="2800" dirty="0"/>
              <a:t>T</a:t>
            </a:r>
            <a:r>
              <a:rPr lang="en-US" sz="500" dirty="0"/>
              <a:t> </a:t>
            </a:r>
            <a:r>
              <a:rPr lang="en-US" sz="2800" dirty="0"/>
              <a:t>H, HHT, HHH}.</a:t>
            </a:r>
            <a:r>
              <a:rPr sz="2800" dirty="0"/>
              <a:t> Let</a:t>
            </a:r>
            <a:r>
              <a:rPr lang="en-US" sz="2800" dirty="0"/>
              <a:t> </a:t>
            </a:r>
            <a:r>
              <a:rPr lang="en-US" sz="2800" i="1" dirty="0"/>
              <a:t>A</a:t>
            </a:r>
            <a:r>
              <a:rPr sz="2800" dirty="0"/>
              <a:t> be the event of getting at least one head. What is</a:t>
            </a:r>
            <a:r>
              <a:rPr lang="en-US" sz="2800" dirty="0"/>
              <a:t> </a:t>
            </a:r>
            <a:r>
              <a:rPr lang="en-US" sz="2800" i="1" dirty="0"/>
              <a:t>P</a:t>
            </a:r>
            <a:r>
              <a:rPr lang="en-US" sz="2800" dirty="0"/>
              <a:t>(</a:t>
            </a:r>
            <a:r>
              <a:rPr lang="en-US" sz="2800" i="1" dirty="0"/>
              <a:t>A</a:t>
            </a:r>
            <a:r>
              <a:rPr lang="en-US" sz="2800" dirty="0"/>
              <a:t>)?</a:t>
            </a:r>
            <a:endParaRPr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Classical Probability with Coins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the event</a:t>
            </a:r>
            <a:r>
              <a:rPr lang="en-US" sz="2800" dirty="0"/>
              <a:t> </a:t>
            </a:r>
            <a:r>
              <a:rPr lang="en-US" sz="2800" i="1" dirty="0"/>
              <a:t>A</a:t>
            </a:r>
            <a:r>
              <a:rPr sz="2800" dirty="0"/>
              <a:t> consists of </a:t>
            </a:r>
            <a:r>
              <a:rPr sz="2800" dirty="0">
                <a:latin typeface="Cambria Math"/>
              </a:rPr>
              <a:t>7</a:t>
            </a:r>
            <a:r>
              <a:rPr sz="2800" dirty="0"/>
              <a:t> outcomes,</a:t>
            </a:r>
            <a:r>
              <a:rPr lang="en-US" sz="2800" dirty="0"/>
              <a:t> {TTH, T</a:t>
            </a:r>
            <a:r>
              <a:rPr lang="en-US" sz="500" dirty="0"/>
              <a:t> </a:t>
            </a:r>
            <a:r>
              <a:rPr lang="en-US" sz="2800" dirty="0"/>
              <a:t>H</a:t>
            </a:r>
            <a:r>
              <a:rPr lang="en-US" sz="800" dirty="0"/>
              <a:t> </a:t>
            </a:r>
            <a:r>
              <a:rPr lang="en-US" sz="2800" dirty="0"/>
              <a:t>T, </a:t>
            </a:r>
            <a:br>
              <a:rPr lang="en-US" sz="2800" dirty="0"/>
            </a:br>
            <a:r>
              <a:rPr lang="en-US" sz="2800" dirty="0"/>
              <a:t>T</a:t>
            </a:r>
            <a:r>
              <a:rPr lang="en-US" sz="800" dirty="0"/>
              <a:t> </a:t>
            </a:r>
            <a:r>
              <a:rPr lang="en-US" sz="2800" dirty="0"/>
              <a:t>H</a:t>
            </a:r>
            <a:r>
              <a:rPr lang="en-US" sz="800" dirty="0"/>
              <a:t> </a:t>
            </a:r>
            <a:r>
              <a:rPr lang="en-US" sz="2800" dirty="0"/>
              <a:t>T, THH, THH, HTT, H</a:t>
            </a:r>
            <a:r>
              <a:rPr lang="en-US" sz="800" dirty="0"/>
              <a:t> </a:t>
            </a:r>
            <a:r>
              <a:rPr lang="en-US" sz="2800" dirty="0"/>
              <a:t>T</a:t>
            </a:r>
            <a:r>
              <a:rPr lang="en-US" sz="800" dirty="0"/>
              <a:t> </a:t>
            </a:r>
            <a:r>
              <a:rPr lang="en-US" sz="2800" dirty="0"/>
              <a:t>H, HHT, HHH},</a:t>
            </a:r>
            <a:r>
              <a:rPr sz="2800" dirty="0"/>
              <a:t> and there are </a:t>
            </a:r>
            <a:r>
              <a:rPr sz="2800" dirty="0">
                <a:latin typeface="Cambria Math"/>
              </a:rPr>
              <a:t>8</a:t>
            </a:r>
            <a:r>
              <a:rPr sz="2800" dirty="0"/>
              <a:t> equally likely outcomes in the sample space,</a:t>
            </a:r>
          </a:p>
        </p:txBody>
      </p:sp>
      <p:pic>
        <p:nvPicPr>
          <p:cNvPr id="5" name="Picture 4" descr="P of A equals 7 divided by 8 equals 0.875.">
            <a:extLst>
              <a:ext uri="{FF2B5EF4-FFF2-40B4-BE49-F238E27FC236}">
                <a16:creationId xmlns:a16="http://schemas.microsoft.com/office/drawing/2014/main" id="{0E486779-1740-E9A2-7635-A33492D6CB2F}"/>
              </a:ext>
            </a:extLst>
          </p:cNvPr>
          <p:cNvPicPr>
            <a:picLocks noChangeAspect="1"/>
          </p:cNvPicPr>
          <p:nvPr/>
        </p:nvPicPr>
        <p:blipFill>
          <a:blip r:embed="rId2"/>
          <a:stretch>
            <a:fillRect/>
          </a:stretch>
        </p:blipFill>
        <p:spPr>
          <a:xfrm>
            <a:off x="3414712" y="3135461"/>
            <a:ext cx="2529543" cy="864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4</a:t>
            </a:r>
            <a:r>
              <a:rPr dirty="0"/>
              <a:t>: Determining Classical Probability with Cards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In experiment number 4, let</a:t>
            </a:r>
            <a:r>
              <a:rPr lang="en-US" sz="2800" dirty="0"/>
              <a:t> </a:t>
            </a:r>
            <a:r>
              <a:rPr lang="en-US" sz="2800" i="1" dirty="0"/>
              <a:t>A</a:t>
            </a:r>
            <a:r>
              <a:rPr sz="2800" dirty="0"/>
              <a:t> be the event of drawing a heart. What is</a:t>
            </a:r>
            <a:r>
              <a:rPr lang="en-US" sz="2800" dirty="0"/>
              <a:t> </a:t>
            </a:r>
            <a:r>
              <a:rPr lang="en-US" sz="2800" i="1" dirty="0"/>
              <a:t>P</a:t>
            </a:r>
            <a:r>
              <a:rPr lang="en-US" sz="2800" dirty="0"/>
              <a:t>(</a:t>
            </a:r>
            <a:r>
              <a:rPr lang="en-US" sz="2800" i="1" dirty="0"/>
              <a:t>A</a:t>
            </a:r>
            <a:r>
              <a:rPr lang="en-US" sz="2800" dirty="0"/>
              <a:t>)?</a:t>
            </a:r>
            <a:r>
              <a:rPr sz="2800" dirty="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4</a:t>
            </a:r>
            <a:r>
              <a:rPr dirty="0"/>
              <a:t>: Determining Classical Probability with Cards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Since there are </a:t>
            </a:r>
            <a:r>
              <a:rPr sz="2800" dirty="0">
                <a:latin typeface="Cambria Math"/>
              </a:rPr>
              <a:t>13</a:t>
            </a:r>
            <a:r>
              <a:rPr sz="2800" dirty="0"/>
              <a:t> outcomes in</a:t>
            </a:r>
            <a:r>
              <a:rPr lang="en-US" sz="2800" dirty="0"/>
              <a:t> </a:t>
            </a:r>
            <a:r>
              <a:rPr lang="en-US" sz="2800" i="1" dirty="0"/>
              <a:t>A</a:t>
            </a:r>
            <a:r>
              <a:rPr sz="2800" dirty="0"/>
              <a:t> (i.e., </a:t>
            </a:r>
            <a:r>
              <a:rPr sz="2800" dirty="0">
                <a:latin typeface="Cambria Math"/>
              </a:rPr>
              <a:t>13</a:t>
            </a:r>
            <a:r>
              <a:rPr sz="2800" dirty="0"/>
              <a:t> hearts in a deck of cards) and </a:t>
            </a:r>
            <a:r>
              <a:rPr sz="2800" dirty="0">
                <a:latin typeface="Cambria Math"/>
              </a:rPr>
              <a:t>52</a:t>
            </a:r>
            <a:r>
              <a:rPr sz="2800" dirty="0"/>
              <a:t> outcomes in the sample space (i.e., </a:t>
            </a:r>
            <a:r>
              <a:rPr sz="2800" dirty="0">
                <a:latin typeface="Cambria Math"/>
              </a:rPr>
              <a:t>52</a:t>
            </a:r>
            <a:r>
              <a:rPr sz="2800" dirty="0"/>
              <a:t> cards in the deck) the probability of event</a:t>
            </a:r>
            <a:r>
              <a:rPr lang="en-US" sz="2800" dirty="0"/>
              <a:t> </a:t>
            </a:r>
            <a:r>
              <a:rPr lang="en-US" sz="2800" i="1" dirty="0"/>
              <a:t>A</a:t>
            </a:r>
            <a:r>
              <a:rPr sz="2800" dirty="0"/>
              <a:t> is as follows.</a:t>
            </a:r>
          </a:p>
        </p:txBody>
      </p:sp>
      <p:pic>
        <p:nvPicPr>
          <p:cNvPr id="5" name="Picture 4" descr="P of A equals 13 divided by 52 equals 1 divided by 4 equals 0.25">
            <a:extLst>
              <a:ext uri="{FF2B5EF4-FFF2-40B4-BE49-F238E27FC236}">
                <a16:creationId xmlns:a16="http://schemas.microsoft.com/office/drawing/2014/main" id="{0ADA7F83-F19F-5501-9199-BE2A98535CF5}"/>
              </a:ext>
            </a:extLst>
          </p:cNvPr>
          <p:cNvPicPr>
            <a:picLocks noChangeAspect="1"/>
          </p:cNvPicPr>
          <p:nvPr/>
        </p:nvPicPr>
        <p:blipFill>
          <a:blip r:embed="rId2"/>
          <a:stretch>
            <a:fillRect/>
          </a:stretch>
        </p:blipFill>
        <p:spPr>
          <a:xfrm>
            <a:off x="3062602" y="3512820"/>
            <a:ext cx="3018795" cy="864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Randomness</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b="1" dirty="0"/>
              <a:t>Randomness</a:t>
            </a:r>
            <a:r>
              <a:rPr sz="2800" dirty="0"/>
              <a:t> is said to occur when the outcome of an event cannot be predicted with certainty.</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5</a:t>
            </a:r>
            <a:r>
              <a:rPr dirty="0"/>
              <a:t>: Formulating the Sample </a:t>
            </a:r>
            <a:br>
              <a:rPr lang="en-US" dirty="0"/>
            </a:br>
            <a:r>
              <a:rPr dirty="0"/>
              <a:t>Space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In experiment number 2, a coin was tossed three times and the number of heads was observed. The outcomes in the sample space were as follows.</a:t>
            </a:r>
            <a:endParaRPr lang="en-US" sz="2800" dirty="0"/>
          </a:p>
          <a:p>
            <a:pPr algn="ctr"/>
            <a:r>
              <a:rPr lang="en-IN" i="1" dirty="0"/>
              <a:t>S</a:t>
            </a:r>
            <a:r>
              <a:rPr lang="en-IN" dirty="0"/>
              <a:t> = {TTT, TTH, T</a:t>
            </a:r>
            <a:r>
              <a:rPr lang="en-IN" sz="500" dirty="0"/>
              <a:t> </a:t>
            </a:r>
            <a:r>
              <a:rPr lang="en-IN" dirty="0"/>
              <a:t>H</a:t>
            </a:r>
            <a:r>
              <a:rPr lang="en-IN" sz="800" dirty="0"/>
              <a:t> </a:t>
            </a:r>
            <a:r>
              <a:rPr lang="en-IN" dirty="0"/>
              <a:t>T, THH, HTT, H</a:t>
            </a:r>
            <a:r>
              <a:rPr lang="en-IN" sz="800" dirty="0"/>
              <a:t> </a:t>
            </a:r>
            <a:r>
              <a:rPr lang="en-IN" dirty="0"/>
              <a:t>T</a:t>
            </a:r>
            <a:r>
              <a:rPr lang="en-IN" sz="800" dirty="0"/>
              <a:t> </a:t>
            </a:r>
            <a:r>
              <a:rPr lang="en-IN" dirty="0"/>
              <a:t>H, HHT, HHH}</a:t>
            </a:r>
            <a:endParaRPr sz="2800" dirty="0"/>
          </a:p>
          <a:p>
            <a:pPr>
              <a:defRPr sz="2800"/>
            </a:pPr>
            <a:r>
              <a:rPr sz="2800" dirty="0"/>
              <a:t>Could the sample space in this experiment have been formulated differently? Could, for example, the outcomes be defined as the number of heads in three tosses,</a:t>
            </a:r>
            <a:r>
              <a:rPr lang="en-US" sz="2800" dirty="0"/>
              <a:t> </a:t>
            </a:r>
            <a:r>
              <a:rPr lang="en-US" sz="2800" i="1" dirty="0"/>
              <a:t>S</a:t>
            </a:r>
            <a:r>
              <a:rPr lang="en-US" sz="2800" dirty="0"/>
              <a:t> = {0, 1, 2, 3}?</a:t>
            </a:r>
            <a:endParaRPr sz="2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5</a:t>
            </a:r>
            <a:r>
              <a:rPr dirty="0"/>
              <a:t>: Formulating the Sample Space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Using the classical definition of probability requires that the outcomes be equally likely. Since the sample space</a:t>
            </a:r>
            <a:r>
              <a:rPr lang="en-US" sz="2800" dirty="0"/>
              <a:t> </a:t>
            </a:r>
            <a:r>
              <a:rPr lang="en-US" i="1" dirty="0"/>
              <a:t>S</a:t>
            </a:r>
            <a:r>
              <a:rPr lang="en-US" dirty="0"/>
              <a:t> = {0, 1, 2, 3}</a:t>
            </a:r>
            <a:r>
              <a:rPr sz="2800" dirty="0"/>
              <a:t> does not contain equally likely events, the classical definition of probability is not applicable.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 Inference</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The process of making judgments about population parameters is called </a:t>
            </a:r>
            <a:r>
              <a:rPr sz="2800" b="1" dirty="0"/>
              <a:t>statistical inference</a:t>
            </a:r>
            <a:r>
              <a:rPr sz="28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Random Experiment</a:t>
            </a:r>
          </a:p>
        </p:txBody>
      </p:sp>
      <p:sp>
        <p:nvSpPr>
          <p:cNvPr id="3" name="Text Placeholder 2"/>
          <p:cNvSpPr>
            <a:spLocks noGrp="1"/>
          </p:cNvSpPr>
          <p:nvPr>
            <p:ph type="body" sz="quarter" idx="10"/>
          </p:nvPr>
        </p:nvSpPr>
        <p:spPr/>
        <p:txBody>
          <a:bodyPr>
            <a:normAutofit/>
          </a:bodyPr>
          <a:lstStyle/>
          <a:p>
            <a:r>
              <a:rPr sz="2800" dirty="0"/>
              <a:t>A </a:t>
            </a:r>
            <a:r>
              <a:rPr sz="2800" b="1" dirty="0"/>
              <a:t>random experiment</a:t>
            </a:r>
            <a:r>
              <a:rPr sz="2800" dirty="0"/>
              <a:t> is defined as any activity or phenomenon that meets the following conditions.</a:t>
            </a:r>
          </a:p>
          <a:p>
            <a:pPr marL="514350" indent="-514350">
              <a:buFont typeface="+mj-lt"/>
              <a:buAutoNum type="arabicPeriod"/>
              <a:defRPr sz="2800"/>
            </a:pPr>
            <a:r>
              <a:rPr dirty="0"/>
              <a:t>​</a:t>
            </a:r>
            <a:r>
              <a:rPr sz="2800" dirty="0"/>
              <a:t>There is one distinct outcome for each trial of the experiment.</a:t>
            </a:r>
          </a:p>
          <a:p>
            <a:pPr marL="514350" indent="-514350">
              <a:buFont typeface="+mj-lt"/>
              <a:buAutoNum type="arabicPeriod" startAt="2"/>
              <a:defRPr sz="2800"/>
            </a:pPr>
            <a:r>
              <a:rPr dirty="0"/>
              <a:t>​</a:t>
            </a:r>
            <a:r>
              <a:rPr sz="2800" dirty="0"/>
              <a:t>The outcome of the experiment is uncertain.</a:t>
            </a:r>
          </a:p>
          <a:p>
            <a:pPr marL="514350" indent="-514350">
              <a:buFont typeface="+mj-lt"/>
              <a:buAutoNum type="arabicPeriod" startAt="3"/>
              <a:defRPr sz="2800"/>
            </a:pPr>
            <a:r>
              <a:rPr dirty="0"/>
              <a:t>​</a:t>
            </a:r>
            <a:r>
              <a:rPr sz="2800" dirty="0"/>
              <a:t>The set of all distinct outcomes of the experiment can be specified and is called the </a:t>
            </a:r>
            <a:r>
              <a:rPr sz="2800" b="1" dirty="0"/>
              <a:t>sample space</a:t>
            </a:r>
            <a:r>
              <a:rPr sz="2800" dirty="0"/>
              <a:t>, denoted by </a:t>
            </a:r>
            <a:r>
              <a:rPr lang="en-US" sz="2800" i="1" dirty="0"/>
              <a:t>S</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Outcome</a:t>
            </a:r>
          </a:p>
        </p:txBody>
      </p:sp>
      <p:sp>
        <p:nvSpPr>
          <p:cNvPr id="3" name="Text Placeholder 2"/>
          <p:cNvSpPr>
            <a:spLocks noGrp="1"/>
          </p:cNvSpPr>
          <p:nvPr>
            <p:ph type="body" sz="quarter" idx="10"/>
          </p:nvPr>
        </p:nvSpPr>
        <p:spPr>
          <a:xfrm>
            <a:off x="457200" y="1082078"/>
            <a:ext cx="8229600" cy="1508722"/>
          </a:xfrm>
        </p:spPr>
        <p:txBody>
          <a:bodyPr>
            <a:normAutofit/>
          </a:bodyPr>
          <a:lstStyle/>
          <a:p>
            <a:r>
              <a:rPr lang="en-IN" sz="2800" dirty="0"/>
              <a:t>A</a:t>
            </a:r>
            <a:r>
              <a:rPr sz="2800" dirty="0"/>
              <a:t>n </a:t>
            </a:r>
            <a:r>
              <a:rPr sz="2800" b="1" dirty="0"/>
              <a:t>outcome</a:t>
            </a:r>
            <a:r>
              <a:rPr sz="2800" dirty="0"/>
              <a:t> is any member of the sample space.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Event</a:t>
            </a:r>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An </a:t>
            </a:r>
            <a:r>
              <a:rPr sz="2800" b="1" dirty="0"/>
              <a:t>event</a:t>
            </a:r>
            <a:r>
              <a:rPr sz="2800" dirty="0"/>
              <a:t> is a set of outcomes.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Subjective Probability</a:t>
            </a:r>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One’s personal belief about the occurrence of a specific event is referred to as </a:t>
            </a:r>
            <a:r>
              <a:rPr sz="2800" b="1" dirty="0"/>
              <a:t>subjective probability</a:t>
            </a:r>
            <a:r>
              <a:rPr sz="28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Objective Probability</a:t>
            </a:r>
          </a:p>
        </p:txBody>
      </p:sp>
      <p:sp>
        <p:nvSpPr>
          <p:cNvPr id="3" name="Text Placeholder 2"/>
          <p:cNvSpPr>
            <a:spLocks noGrp="1"/>
          </p:cNvSpPr>
          <p:nvPr>
            <p:ph type="body" sz="quarter" idx="10"/>
          </p:nvPr>
        </p:nvSpPr>
        <p:spPr>
          <a:xfrm>
            <a:off x="457200" y="1082078"/>
            <a:ext cx="8229600" cy="2194522"/>
          </a:xfrm>
        </p:spPr>
        <p:txBody>
          <a:bodyPr>
            <a:normAutofit/>
          </a:bodyPr>
          <a:lstStyle/>
          <a:p>
            <a:r>
              <a:rPr sz="2800" dirty="0"/>
              <a:t>The likelihood of the occurrence of a particular event based on recorded outcomes is called </a:t>
            </a:r>
            <a:r>
              <a:rPr sz="2800" b="1" dirty="0"/>
              <a:t>objective probability</a:t>
            </a:r>
            <a:r>
              <a:rPr sz="2800" dirty="0"/>
              <a:t>.</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Formula: Relative Frequency</a:t>
            </a:r>
          </a:p>
        </p:txBody>
      </p:sp>
      <p:sp>
        <p:nvSpPr>
          <p:cNvPr id="3" name="Text Placeholder 2"/>
          <p:cNvSpPr>
            <a:spLocks noGrp="1"/>
          </p:cNvSpPr>
          <p:nvPr>
            <p:ph type="body" sz="quarter" idx="10"/>
          </p:nvPr>
        </p:nvSpPr>
        <p:spPr>
          <a:xfrm>
            <a:off x="457200" y="1082078"/>
            <a:ext cx="8229600" cy="2956522"/>
          </a:xfrm>
        </p:spPr>
        <p:txBody>
          <a:bodyPr>
            <a:normAutofit/>
          </a:bodyPr>
          <a:lstStyle/>
          <a:p>
            <a:pPr>
              <a:defRPr sz="2800"/>
            </a:pPr>
            <a:r>
              <a:rPr sz="2800" dirty="0"/>
              <a:t>If an experiment is performed </a:t>
            </a:r>
            <a:r>
              <a:rPr lang="en-US" sz="2800" i="1" dirty="0"/>
              <a:t>n</a:t>
            </a:r>
            <a:r>
              <a:rPr sz="2800" dirty="0"/>
              <a:t> times, under identical conditions, and the event </a:t>
            </a:r>
            <a:r>
              <a:rPr lang="en-US" sz="2800" i="1" dirty="0"/>
              <a:t>A</a:t>
            </a:r>
            <a:r>
              <a:rPr sz="2800" dirty="0"/>
              <a:t> happens </a:t>
            </a:r>
            <a:r>
              <a:rPr lang="en-US" sz="2800" i="1" dirty="0"/>
              <a:t>k</a:t>
            </a:r>
            <a:r>
              <a:rPr sz="2800" dirty="0"/>
              <a:t> times, the </a:t>
            </a:r>
            <a:r>
              <a:rPr sz="2800" b="1" dirty="0"/>
              <a:t>relative frequency</a:t>
            </a:r>
            <a:r>
              <a:rPr sz="2800" dirty="0"/>
              <a:t> of </a:t>
            </a:r>
            <a:r>
              <a:rPr lang="en-US" sz="2800" i="1" dirty="0"/>
              <a:t>A</a:t>
            </a:r>
            <a:r>
              <a:rPr sz="2800" dirty="0"/>
              <a:t> is given by the following expression.</a:t>
            </a:r>
          </a:p>
        </p:txBody>
      </p:sp>
      <p:pic>
        <p:nvPicPr>
          <p:cNvPr id="5" name="Picture 4" descr="Relative Frequency of A equals k divided by n">
            <a:extLst>
              <a:ext uri="{FF2B5EF4-FFF2-40B4-BE49-F238E27FC236}">
                <a16:creationId xmlns:a16="http://schemas.microsoft.com/office/drawing/2014/main" id="{B8DBED9E-F3ED-B537-AC49-6C17C0062513}"/>
              </a:ext>
            </a:extLst>
          </p:cNvPr>
          <p:cNvPicPr>
            <a:picLocks noChangeAspect="1"/>
          </p:cNvPicPr>
          <p:nvPr/>
        </p:nvPicPr>
        <p:blipFill>
          <a:blip r:embed="rId2"/>
          <a:stretch>
            <a:fillRect/>
          </a:stretch>
        </p:blipFill>
        <p:spPr>
          <a:xfrm>
            <a:off x="2533171" y="2819400"/>
            <a:ext cx="4077658" cy="864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1FE91A9-ED8A-45E4-9524-55368EDF6B6B}"/>
</file>

<file path=customXml/itemProps2.xml><?xml version="1.0" encoding="utf-8"?>
<ds:datastoreItem xmlns:ds="http://schemas.openxmlformats.org/officeDocument/2006/customXml" ds:itemID="{08E82E0C-28AE-4840-B8B2-1C294F081B99}"/>
</file>

<file path=customXml/itemProps3.xml><?xml version="1.0" encoding="utf-8"?>
<ds:datastoreItem xmlns:ds="http://schemas.openxmlformats.org/officeDocument/2006/customXml" ds:itemID="{E6D883C8-24F9-4BA9-86A1-90CDE652F2B9}"/>
</file>

<file path=docProps/app.xml><?xml version="1.0" encoding="utf-8"?>
<Properties xmlns="http://schemas.openxmlformats.org/officeDocument/2006/extended-properties" xmlns:vt="http://schemas.openxmlformats.org/officeDocument/2006/docPropsVTypes">
  <TotalTime>1309</TotalTime>
  <Words>1554</Words>
  <Application>Microsoft Office PowerPoint</Application>
  <PresentationFormat>On-screen Show (4:3)</PresentationFormat>
  <Paragraphs>84</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Courier New</vt:lpstr>
      <vt:lpstr>Calibri</vt:lpstr>
      <vt:lpstr>Arial</vt:lpstr>
      <vt:lpstr>Cambria Math</vt:lpstr>
      <vt:lpstr>Office Theme</vt:lpstr>
      <vt:lpstr>Section 5.1</vt:lpstr>
      <vt:lpstr>Definition: Probability</vt:lpstr>
      <vt:lpstr>Definition: Randomness</vt:lpstr>
      <vt:lpstr>Definition: Random Experiment</vt:lpstr>
      <vt:lpstr>Definition: Outcome</vt:lpstr>
      <vt:lpstr>Definition: Event</vt:lpstr>
      <vt:lpstr>Definition: Subjective Probability</vt:lpstr>
      <vt:lpstr>Definition: Objective Probability</vt:lpstr>
      <vt:lpstr>Formula: Relative Frequency</vt:lpstr>
      <vt:lpstr>Relative Frequency—Slide 1</vt:lpstr>
      <vt:lpstr>Relative Frequency—Slide 2</vt:lpstr>
      <vt:lpstr>Relative Frequency—Slide 3</vt:lpstr>
      <vt:lpstr>Relative Frequency—Slide 4</vt:lpstr>
      <vt:lpstr>Relative Frequency—Slide 5</vt:lpstr>
      <vt:lpstr>Relative Frequency—Slide 6</vt:lpstr>
      <vt:lpstr>Relative Frequency—Slide 7</vt:lpstr>
      <vt:lpstr>Relative Frequency—Slide 8</vt:lpstr>
      <vt:lpstr>Definition: A Summary</vt:lpstr>
      <vt:lpstr>Definition: Statistical Regularity</vt:lpstr>
      <vt:lpstr>Example 1: Drawing a Card in Monopoly—Slide 1</vt:lpstr>
      <vt:lpstr>Example 1: Drawing a Card in Monopoly—Slide 2</vt:lpstr>
      <vt:lpstr>Example 2: Drawing Numbers without Replacement—Slide 1</vt:lpstr>
      <vt:lpstr>Example 2: Drawing Numbers without Replacement—Slide 2</vt:lpstr>
      <vt:lpstr>Example 2: Drawing Numbers without Replacement—Slide 3</vt:lpstr>
      <vt:lpstr>Formula: Classical Probability</vt:lpstr>
      <vt:lpstr>Example 3: Determining Classical Probability with Coins—Slide 1</vt:lpstr>
      <vt:lpstr>Example 3: Determining Classical Probability with Coins—Slide 2</vt:lpstr>
      <vt:lpstr>Example 4: Determining Classical Probability with Cards—Slide 1</vt:lpstr>
      <vt:lpstr>Example 4: Determining Classical Probability with Cards—Slide 2</vt:lpstr>
      <vt:lpstr>Example 5: Formulating the Sample  Space—Slide 1</vt:lpstr>
      <vt:lpstr>Example 5: Formulating the Sample Space—Slide 2</vt:lpstr>
      <vt:lpstr>Definition: Statistical Inference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- 5.1 - Introduction to Probability</dc:title>
  <dc:creator>Hawkes Learning</dc:creator>
  <cp:lastModifiedBy>Sangeetha Pallikala</cp:lastModifiedBy>
  <cp:revision>163</cp:revision>
  <dcterms:created xsi:type="dcterms:W3CDTF">2013-04-26T14:43:13Z</dcterms:created>
  <dcterms:modified xsi:type="dcterms:W3CDTF">2025-09-22T02:56:21Z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