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85" r:id="rId15"/>
    <p:sldId id="270" r:id="rId16"/>
    <p:sldId id="286" r:id="rId17"/>
    <p:sldId id="271" r:id="rId18"/>
    <p:sldId id="272" r:id="rId19"/>
    <p:sldId id="273" r:id="rId20"/>
    <p:sldId id="274" r:id="rId21"/>
    <p:sldId id="287" r:id="rId22"/>
    <p:sldId id="288" r:id="rId23"/>
    <p:sldId id="275" r:id="rId24"/>
    <p:sldId id="276" r:id="rId25"/>
    <p:sldId id="277" r:id="rId26"/>
    <p:sldId id="278" r:id="rId27"/>
    <p:sldId id="279" r:id="rId28"/>
    <p:sldId id="280" r:id="rId29"/>
    <p:sldId id="281" r:id="rId30"/>
    <p:sldId id="289"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8.png"/><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5.2</a:t>
            </a:r>
          </a:p>
        </p:txBody>
      </p:sp>
      <p:sp>
        <p:nvSpPr>
          <p:cNvPr id="2" name="Text Placeholder 1"/>
          <p:cNvSpPr>
            <a:spLocks noGrp="1"/>
          </p:cNvSpPr>
          <p:nvPr>
            <p:ph type="body" sz="quarter" idx="10"/>
          </p:nvPr>
        </p:nvSpPr>
        <p:spPr/>
        <p:txBody>
          <a:bodyPr/>
          <a:lstStyle/>
          <a:p>
            <a:pPr algn="ctr"/>
            <a:r>
              <a:t>Laws of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5</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The probability of</a:t>
            </a:r>
          </a:p>
        </p:txBody>
      </p:sp>
      <p:pic>
        <p:nvPicPr>
          <p:cNvPr id="5" name="Picture 4" descr="A compliment is given by P of A compliment equals 1 minus P of A.">
            <a:extLst>
              <a:ext uri="{FF2B5EF4-FFF2-40B4-BE49-F238E27FC236}">
                <a16:creationId xmlns:a16="http://schemas.microsoft.com/office/drawing/2014/main" id="{997D9C75-5227-82F4-6166-4C758BB40980}"/>
              </a:ext>
            </a:extLst>
          </p:cNvPr>
          <p:cNvPicPr>
            <a:picLocks noChangeAspect="1"/>
          </p:cNvPicPr>
          <p:nvPr/>
        </p:nvPicPr>
        <p:blipFill>
          <a:blip r:embed="rId2"/>
          <a:stretch>
            <a:fillRect/>
          </a:stretch>
        </p:blipFill>
        <p:spPr>
          <a:xfrm>
            <a:off x="3200400" y="1082078"/>
            <a:ext cx="4320000" cy="5840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Finding the Probability of the Complement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Consider the event</a:t>
                </a:r>
                <a:endParaRPr lang="en-US" sz="2800" dirty="0"/>
              </a:p>
              <a:p>
                <a:pPr>
                  <a:defRPr sz="2800"/>
                </a:pPr>
                <a:endParaRPr lang="en-IN" dirty="0"/>
              </a:p>
              <a:p>
                <a:pPr>
                  <a:defRPr sz="2800"/>
                </a:pPr>
                <a:r>
                  <a:rPr lang="en-IN" i="1" dirty="0"/>
                  <a:t>A</a:t>
                </a:r>
                <a:r>
                  <a:rPr lang="en-IN" dirty="0"/>
                  <a:t> = {annual income is greater than $50,000}.</a:t>
                </a:r>
                <a:r>
                  <a:rPr sz="2800" dirty="0"/>
                  <a:t> </a:t>
                </a:r>
                <a:endParaRPr lang="en-US" dirty="0">
                  <a:latin typeface="Cambria Math" panose="02040503050406030204" pitchFamily="18" charset="0"/>
                </a:endParaRPr>
              </a:p>
              <a:p>
                <a:pPr>
                  <a:defRPr sz="2800"/>
                </a:pPr>
                <a:endParaRPr lang="en-US" dirty="0"/>
              </a:p>
              <a:p>
                <a:pPr>
                  <a:defRPr sz="2800"/>
                </a:pPr>
                <a:r>
                  <a:rPr sz="2800" dirty="0"/>
                  <a:t>Suppose the probability of</a:t>
                </a:r>
                <a:r>
                  <a:rPr lang="en-US" sz="2800" dirty="0"/>
                  <a:t> </a:t>
                </a:r>
                <a:r>
                  <a:rPr lang="en-US" sz="2800" i="1" dirty="0"/>
                  <a:t>A</a:t>
                </a:r>
                <a:r>
                  <a:rPr sz="2800" dirty="0"/>
                  <a:t> was </a:t>
                </a:r>
                <a:r>
                  <a:rPr sz="2800" dirty="0">
                    <a:latin typeface="Cambria Math"/>
                  </a:rPr>
                  <a:t>0.08</a:t>
                </a:r>
                <a:r>
                  <a:rPr sz="2800" dirty="0"/>
                  <a:t>. Determine the probability of observing someone whose income was less than or equal to </a:t>
                </a:r>
                <a14:m>
                  <m:oMath xmlns:m="http://schemas.openxmlformats.org/officeDocument/2006/math">
                    <m:r>
                      <a:rPr>
                        <a:latin typeface="Cambria Math" panose="02040503050406030204" pitchFamily="18" charset="0"/>
                      </a:rPr>
                      <m:t>$50,000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Finding the Probability of the Complement</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800" b="1" dirty="0"/>
              <a:t>Solution</a:t>
            </a:r>
            <a:endParaRPr sz="2800" b="1" dirty="0"/>
          </a:p>
        </p:txBody>
      </p:sp>
      <p:pic>
        <p:nvPicPr>
          <p:cNvPr id="5" name="Picture 4" descr="P of open parenthesis annual income is less than or equal to fifty thousand dollars close parenthesis equals P of A compliment equals one minus P of A&#10;equals one minus zero point zero eight&#10;equals zero point nine two.">
            <a:extLst>
              <a:ext uri="{FF2B5EF4-FFF2-40B4-BE49-F238E27FC236}">
                <a16:creationId xmlns:a16="http://schemas.microsoft.com/office/drawing/2014/main" id="{425FAA03-1504-3AEA-815D-BF77EF6E831C}"/>
              </a:ext>
            </a:extLst>
          </p:cNvPr>
          <p:cNvPicPr>
            <a:picLocks noChangeAspect="1"/>
          </p:cNvPicPr>
          <p:nvPr/>
        </p:nvPicPr>
        <p:blipFill>
          <a:blip r:embed="rId2"/>
          <a:stretch>
            <a:fillRect/>
          </a:stretch>
        </p:blipFill>
        <p:spPr>
          <a:xfrm>
            <a:off x="559279" y="1676400"/>
            <a:ext cx="8025441" cy="2088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Finding a Probability Using the Complement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600" dirty="0"/>
              <a:t>Consider an experiment to see how many tosses of a coin will be required to obtain the first head. The first head could be observed on the first toss or the second toss but there is no upper limit on the number of tosses that could be required. </a:t>
            </a:r>
            <a:endParaRPr lang="en-US" sz="2600" dirty="0"/>
          </a:p>
          <a:p>
            <a:pPr>
              <a:defRPr sz="2800"/>
            </a:pPr>
            <a:endParaRPr lang="en-US" sz="2600" dirty="0"/>
          </a:p>
          <a:p>
            <a:pPr>
              <a:defRPr sz="2800"/>
            </a:pPr>
            <a:r>
              <a:rPr sz="2600" dirty="0"/>
              <a:t>Therefore, the sample space for this experiment is the set of positive integers </a:t>
            </a:r>
            <a:endParaRPr lang="en-US" sz="2600" dirty="0"/>
          </a:p>
        </p:txBody>
      </p:sp>
      <p:pic>
        <p:nvPicPr>
          <p:cNvPr id="9" name="Picture 8" descr="set a contains 1 comma 2 comma 3 comma and so on.">
            <a:extLst>
              <a:ext uri="{FF2B5EF4-FFF2-40B4-BE49-F238E27FC236}">
                <a16:creationId xmlns:a16="http://schemas.microsoft.com/office/drawing/2014/main" id="{A2F677FC-1F90-8D49-EA5D-C656B2782139}"/>
              </a:ext>
            </a:extLst>
          </p:cNvPr>
          <p:cNvPicPr>
            <a:picLocks noChangeAspect="1"/>
          </p:cNvPicPr>
          <p:nvPr/>
        </p:nvPicPr>
        <p:blipFill>
          <a:blip r:embed="rId2"/>
          <a:stretch>
            <a:fillRect/>
          </a:stretch>
        </p:blipFill>
        <p:spPr>
          <a:xfrm>
            <a:off x="3190037" y="3998169"/>
            <a:ext cx="1534363" cy="497631"/>
          </a:xfrm>
          <a:prstGeom prst="rect">
            <a:avLst/>
          </a:prstGeom>
        </p:spPr>
      </p:pic>
      <p:sp>
        <p:nvSpPr>
          <p:cNvPr id="5" name="TextBox 4">
            <a:extLst>
              <a:ext uri="{FF2B5EF4-FFF2-40B4-BE49-F238E27FC236}">
                <a16:creationId xmlns:a16="http://schemas.microsoft.com/office/drawing/2014/main" id="{6616084B-2C2F-BA30-3DEC-C808523EC2E1}"/>
              </a:ext>
            </a:extLst>
          </p:cNvPr>
          <p:cNvSpPr txBox="1"/>
          <p:nvPr/>
        </p:nvSpPr>
        <p:spPr>
          <a:xfrm>
            <a:off x="457200" y="4822448"/>
            <a:ext cx="7772400" cy="892552"/>
          </a:xfrm>
          <a:prstGeom prst="rect">
            <a:avLst/>
          </a:prstGeom>
          <a:noFill/>
        </p:spPr>
        <p:txBody>
          <a:bodyPr wrap="square">
            <a:spAutoFit/>
          </a:bodyPr>
          <a:lstStyle/>
          <a:p>
            <a:r>
              <a:rPr lang="en-US" sz="2600" dirty="0"/>
              <a:t>Not only is the sample space infinitely large, but there is another problem: the outcomes are not equally likely.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C04B6-7F9B-47B8-845B-36DCB75983C0}"/>
              </a:ext>
            </a:extLst>
          </p:cNvPr>
          <p:cNvSpPr>
            <a:spLocks noGrp="1"/>
          </p:cNvSpPr>
          <p:nvPr>
            <p:ph type="title"/>
          </p:nvPr>
        </p:nvSpPr>
        <p:spPr/>
        <p:txBody>
          <a:bodyPr/>
          <a:lstStyle/>
          <a:p>
            <a:r>
              <a:rPr lang="en-US" dirty="0"/>
              <a:t>Example 2: Finding a Probability Using the Complement—Slide 2</a:t>
            </a:r>
            <a:endParaRPr lang="en-IN" dirty="0"/>
          </a:p>
        </p:txBody>
      </p:sp>
      <p:sp>
        <p:nvSpPr>
          <p:cNvPr id="3" name="Text Placeholder 2">
            <a:extLst>
              <a:ext uri="{FF2B5EF4-FFF2-40B4-BE49-F238E27FC236}">
                <a16:creationId xmlns:a16="http://schemas.microsoft.com/office/drawing/2014/main" id="{D491730D-FF59-49C1-8859-0314527EE6D9}"/>
              </a:ext>
            </a:extLst>
          </p:cNvPr>
          <p:cNvSpPr>
            <a:spLocks noGrp="1"/>
          </p:cNvSpPr>
          <p:nvPr>
            <p:ph type="body" sz="quarter" idx="10"/>
          </p:nvPr>
        </p:nvSpPr>
        <p:spPr/>
        <p:txBody>
          <a:bodyPr/>
          <a:lstStyle/>
          <a:p>
            <a:r>
              <a:rPr lang="en-US" sz="2800" dirty="0"/>
              <a:t>Let’s make matters slightly worse. Suppose we want to know the probability that it will require at least two tosses to get the first head. That is, we want to know the probability of getting the first head in two or more tosses of the coin. </a:t>
            </a:r>
            <a:endParaRPr lang="en-IN" dirty="0"/>
          </a:p>
        </p:txBody>
      </p:sp>
    </p:spTree>
    <p:extLst>
      <p:ext uri="{BB962C8B-B14F-4D97-AF65-F5344CB8AC3E}">
        <p14:creationId xmlns:p14="http://schemas.microsoft.com/office/powerpoint/2010/main" val="3433640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Finding a Probability Using the Complement</a:t>
            </a:r>
            <a:r>
              <a:rPr lang="en-US" dirty="0"/>
              <a:t>—Slide 3</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The problem becomes rather trivial by determining the complement of the event and computing its probability. The complement of obtaining the first head in two or more tosses is getting a head on the first toss. The probability of getting a head on the first toss is </a:t>
            </a:r>
            <a:r>
              <a:rPr sz="2600" dirty="0">
                <a:latin typeface="Cambria Math"/>
              </a:rPr>
              <a:t>0.5</a:t>
            </a:r>
            <a:r>
              <a:rPr sz="2600" dirty="0"/>
              <a:t>, assuming the coin is fair. Therefore, we have the following.</a:t>
            </a:r>
          </a:p>
        </p:txBody>
      </p:sp>
      <p:pic>
        <p:nvPicPr>
          <p:cNvPr id="5" name="Picture 4" descr="P of open parenthesis two or more tosses to obtain the first head close parenthesis equals one minus P of open parenthesis head on the first toss close parenthesis equals one minus zero point five equals zero point five">
            <a:extLst>
              <a:ext uri="{FF2B5EF4-FFF2-40B4-BE49-F238E27FC236}">
                <a16:creationId xmlns:a16="http://schemas.microsoft.com/office/drawing/2014/main" id="{8EF4BC83-35E7-FA88-0B5B-F17F4668B9AD}"/>
              </a:ext>
            </a:extLst>
          </p:cNvPr>
          <p:cNvPicPr>
            <a:picLocks noChangeAspect="1"/>
          </p:cNvPicPr>
          <p:nvPr/>
        </p:nvPicPr>
        <p:blipFill>
          <a:blip r:embed="rId2"/>
          <a:stretch>
            <a:fillRect/>
          </a:stretch>
        </p:blipFill>
        <p:spPr>
          <a:xfrm>
            <a:off x="1567636" y="4033304"/>
            <a:ext cx="6008727" cy="1944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BC78-DFA6-49C9-A2E9-4F04CF293868}"/>
              </a:ext>
            </a:extLst>
          </p:cNvPr>
          <p:cNvSpPr>
            <a:spLocks noGrp="1"/>
          </p:cNvSpPr>
          <p:nvPr>
            <p:ph type="title"/>
          </p:nvPr>
        </p:nvSpPr>
        <p:spPr/>
        <p:txBody>
          <a:bodyPr/>
          <a:lstStyle/>
          <a:p>
            <a:r>
              <a:rPr lang="en-US" dirty="0"/>
              <a:t>Example 2: Finding a Probability Using the Complement—Slide 4</a:t>
            </a:r>
            <a:endParaRPr lang="en-IN" dirty="0"/>
          </a:p>
        </p:txBody>
      </p:sp>
      <p:sp>
        <p:nvSpPr>
          <p:cNvPr id="3" name="Text Placeholder 2">
            <a:extLst>
              <a:ext uri="{FF2B5EF4-FFF2-40B4-BE49-F238E27FC236}">
                <a16:creationId xmlns:a16="http://schemas.microsoft.com/office/drawing/2014/main" id="{1B5B532F-1556-4D87-888D-48150C99773B}"/>
              </a:ext>
            </a:extLst>
          </p:cNvPr>
          <p:cNvSpPr>
            <a:spLocks noGrp="1"/>
          </p:cNvSpPr>
          <p:nvPr>
            <p:ph type="body" sz="quarter" idx="10"/>
          </p:nvPr>
        </p:nvSpPr>
        <p:spPr/>
        <p:txBody>
          <a:bodyPr/>
          <a:lstStyle/>
          <a:p>
            <a:r>
              <a:rPr lang="en-US" sz="2800" dirty="0"/>
              <a:t>As shown in this example, when you see the key words "at least" in a probability problem, you will often want to use the complement to find the appropriate probability.</a:t>
            </a:r>
          </a:p>
          <a:p>
            <a:endParaRPr lang="en-IN" dirty="0"/>
          </a:p>
        </p:txBody>
      </p:sp>
    </p:spTree>
    <p:extLst>
      <p:ext uri="{BB962C8B-B14F-4D97-AF65-F5344CB8AC3E}">
        <p14:creationId xmlns:p14="http://schemas.microsoft.com/office/powerpoint/2010/main" val="3913077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Odds</a:t>
            </a:r>
          </a:p>
        </p:txBody>
      </p:sp>
      <p:sp>
        <p:nvSpPr>
          <p:cNvPr id="3" name="Text Placeholder 2"/>
          <p:cNvSpPr>
            <a:spLocks noGrp="1"/>
          </p:cNvSpPr>
          <p:nvPr>
            <p:ph type="body" sz="quarter" idx="10"/>
          </p:nvPr>
        </p:nvSpPr>
        <p:spPr>
          <a:xfrm>
            <a:off x="457200" y="1082078"/>
            <a:ext cx="8229600" cy="2956522"/>
          </a:xfrm>
        </p:spPr>
        <p:txBody>
          <a:bodyPr>
            <a:normAutofit/>
          </a:bodyPr>
          <a:lstStyle/>
          <a:p>
            <a:pPr>
              <a:defRPr sz="2800"/>
            </a:pPr>
            <a:r>
              <a:rPr sz="2800" dirty="0"/>
              <a:t>The </a:t>
            </a:r>
            <a:r>
              <a:rPr sz="2800" b="1" dirty="0"/>
              <a:t>odds in favor of</a:t>
            </a:r>
            <a:r>
              <a:rPr sz="2800" dirty="0"/>
              <a:t> the occurrence of an event</a:t>
            </a:r>
            <a:r>
              <a:rPr lang="en-US" sz="2800" dirty="0"/>
              <a:t> </a:t>
            </a:r>
            <a:r>
              <a:rPr lang="en-US" sz="2800" i="1" dirty="0"/>
              <a:t>A</a:t>
            </a:r>
            <a:r>
              <a:rPr sz="2800" dirty="0"/>
              <a:t> is </a:t>
            </a:r>
            <a:endParaRPr lang="en-US" sz="2800" dirty="0"/>
          </a:p>
          <a:p>
            <a:pPr>
              <a:defRPr sz="2800"/>
            </a:pPr>
            <a:r>
              <a:rPr sz="2800" dirty="0"/>
              <a:t>given by</a:t>
            </a:r>
          </a:p>
        </p:txBody>
      </p:sp>
      <p:pic>
        <p:nvPicPr>
          <p:cNvPr id="9" name="Picture 8" descr="P of A divided by P of not A equals P of A divided by P of A compliment.">
            <a:extLst>
              <a:ext uri="{FF2B5EF4-FFF2-40B4-BE49-F238E27FC236}">
                <a16:creationId xmlns:a16="http://schemas.microsoft.com/office/drawing/2014/main" id="{6A6658F5-713D-5F6C-4E98-908923FE366F}"/>
              </a:ext>
            </a:extLst>
          </p:cNvPr>
          <p:cNvPicPr>
            <a:picLocks noChangeAspect="1"/>
          </p:cNvPicPr>
          <p:nvPr/>
        </p:nvPicPr>
        <p:blipFill>
          <a:blip r:embed="rId2"/>
          <a:stretch>
            <a:fillRect/>
          </a:stretch>
        </p:blipFill>
        <p:spPr>
          <a:xfrm>
            <a:off x="1873839" y="1515054"/>
            <a:ext cx="2484000" cy="1024524"/>
          </a:xfrm>
          <a:prstGeom prst="rect">
            <a:avLst/>
          </a:prstGeom>
        </p:spPr>
      </p:pic>
      <p:sp>
        <p:nvSpPr>
          <p:cNvPr id="5" name="TextBox 4">
            <a:extLst>
              <a:ext uri="{FF2B5EF4-FFF2-40B4-BE49-F238E27FC236}">
                <a16:creationId xmlns:a16="http://schemas.microsoft.com/office/drawing/2014/main" id="{662E57D0-83A2-7FCB-D20E-07F3A3E6616D}"/>
              </a:ext>
            </a:extLst>
          </p:cNvPr>
          <p:cNvSpPr txBox="1"/>
          <p:nvPr/>
        </p:nvSpPr>
        <p:spPr>
          <a:xfrm>
            <a:off x="457200" y="2645778"/>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The </a:t>
            </a:r>
            <a:r>
              <a:rPr kumimoji="0" lang="en-IN" sz="2800" b="1" i="0" u="none" strike="noStrike" kern="1200" cap="none" spc="0" normalizeH="0" baseline="0" noProof="0" dirty="0">
                <a:ln>
                  <a:noFill/>
                </a:ln>
                <a:solidFill>
                  <a:srgbClr val="000000"/>
                </a:solidFill>
                <a:effectLst/>
                <a:uLnTx/>
                <a:uFillTx/>
                <a:latin typeface="Calibri"/>
                <a:ea typeface="+mn-ea"/>
                <a:cs typeface="+mn-cs"/>
              </a:rPr>
              <a:t>odds against</a:t>
            </a:r>
            <a:r>
              <a:rPr kumimoji="0" lang="en-IN" sz="2800" b="0" i="0" u="none" strike="noStrike" kern="1200" cap="none" spc="0" normalizeH="0" baseline="0" noProof="0" dirty="0">
                <a:ln>
                  <a:noFill/>
                </a:ln>
                <a:solidFill>
                  <a:srgbClr val="000000"/>
                </a:solidFill>
                <a:effectLst/>
                <a:uLnTx/>
                <a:uFillTx/>
                <a:latin typeface="Calibri"/>
                <a:ea typeface="+mn-ea"/>
                <a:cs typeface="+mn-cs"/>
              </a:rPr>
              <a:t> the occurrence of an event </a:t>
            </a:r>
            <a:r>
              <a:rPr kumimoji="0" lang="en-IN" sz="2800" b="0" i="1" u="none" strike="noStrike" kern="1200" cap="none" spc="0" normalizeH="0" baseline="0" noProof="0" dirty="0">
                <a:ln>
                  <a:noFill/>
                </a:ln>
                <a:solidFill>
                  <a:srgbClr val="000000"/>
                </a:solidFill>
                <a:effectLst/>
                <a:uLnTx/>
                <a:uFillTx/>
                <a:latin typeface="Calibri"/>
                <a:ea typeface="+mn-ea"/>
                <a:cs typeface="+mn-cs"/>
              </a:rPr>
              <a:t>A</a:t>
            </a:r>
            <a:r>
              <a:rPr kumimoji="0" lang="en-IN" sz="2800" b="0" i="0" u="none" strike="noStrike" kern="1200" cap="none" spc="0" normalizeH="0" baseline="0" noProof="0" dirty="0">
                <a:ln>
                  <a:noFill/>
                </a:ln>
                <a:solidFill>
                  <a:srgbClr val="000000"/>
                </a:solidFill>
                <a:effectLst/>
                <a:uLnTx/>
                <a:uFillTx/>
                <a:latin typeface="Calibri"/>
                <a:ea typeface="+mn-ea"/>
                <a:cs typeface="+mn-cs"/>
              </a:rPr>
              <a:t> is given </a:t>
            </a:r>
          </a:p>
          <a:p>
            <a:r>
              <a:rPr kumimoji="0" lang="en-IN" sz="2800" b="0" i="0" u="none" strike="noStrike" kern="1200" cap="none" spc="0" normalizeH="0" baseline="0" noProof="0" dirty="0">
                <a:ln>
                  <a:noFill/>
                </a:ln>
                <a:solidFill>
                  <a:srgbClr val="000000"/>
                </a:solidFill>
                <a:effectLst/>
                <a:uLnTx/>
                <a:uFillTx/>
                <a:latin typeface="Calibri"/>
                <a:ea typeface="+mn-ea"/>
                <a:cs typeface="+mn-cs"/>
              </a:rPr>
              <a:t>by</a:t>
            </a:r>
            <a:endParaRPr lang="en-IN" dirty="0"/>
          </a:p>
        </p:txBody>
      </p:sp>
      <p:pic>
        <p:nvPicPr>
          <p:cNvPr id="11" name="Picture 10" descr="P of not A divided by P of A equals P of A compliment divided by P of A">
            <a:extLst>
              <a:ext uri="{FF2B5EF4-FFF2-40B4-BE49-F238E27FC236}">
                <a16:creationId xmlns:a16="http://schemas.microsoft.com/office/drawing/2014/main" id="{E1F71B1A-7932-5963-CDDF-6C8499AFFD6E}"/>
              </a:ext>
            </a:extLst>
          </p:cNvPr>
          <p:cNvPicPr>
            <a:picLocks noChangeAspect="1"/>
          </p:cNvPicPr>
          <p:nvPr/>
        </p:nvPicPr>
        <p:blipFill>
          <a:blip r:embed="rId3"/>
          <a:stretch>
            <a:fillRect/>
          </a:stretch>
        </p:blipFill>
        <p:spPr>
          <a:xfrm>
            <a:off x="1072804" y="3049689"/>
            <a:ext cx="2160000" cy="94554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a:t>
            </a:r>
            <a:r>
              <a:rPr lang="en-US" dirty="0"/>
              <a:t>Determining the </a:t>
            </a:r>
            <a:r>
              <a:rPr dirty="0"/>
              <a:t>Odds of Winning the NBA Championship</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Having won the 2020 </a:t>
            </a:r>
            <a:r>
              <a:rPr sz="2800" b="1" dirty="0"/>
              <a:t>NBA</a:t>
            </a:r>
            <a:r>
              <a:rPr sz="2800" dirty="0"/>
              <a:t> Championship, the Los Angeles Lakers are favored to win the 2021 championship with</a:t>
            </a:r>
            <a:r>
              <a:rPr lang="en-US" sz="2800" dirty="0"/>
              <a:t> 2:1</a:t>
            </a:r>
            <a:r>
              <a:rPr sz="2800" dirty="0"/>
              <a:t> odds due to many off-season player acquisitions of several all-star players.</a:t>
            </a:r>
          </a:p>
          <a:p>
            <a:pPr marL="514350" indent="-514350">
              <a:buFont typeface="+mj-lt"/>
              <a:buAutoNum type="alphaLcPeriod"/>
              <a:defRPr sz="2800"/>
            </a:pPr>
            <a:r>
              <a:rPr dirty="0"/>
              <a:t>​</a:t>
            </a:r>
            <a:r>
              <a:rPr sz="2800" dirty="0"/>
              <a:t>What is the probability that the Lakers will win the 2021 </a:t>
            </a:r>
            <a:r>
              <a:rPr sz="2800" b="1" dirty="0"/>
              <a:t>NBA</a:t>
            </a:r>
            <a:r>
              <a:rPr sz="2800" dirty="0"/>
              <a:t> Championship based on those odds?</a:t>
            </a:r>
          </a:p>
          <a:p>
            <a:pPr marL="514350" indent="-514350">
              <a:buFont typeface="+mj-lt"/>
              <a:buAutoNum type="alphaLcPeriod" startAt="2"/>
              <a:defRPr sz="2800"/>
            </a:pPr>
            <a:r>
              <a:rPr dirty="0"/>
              <a:t>​</a:t>
            </a:r>
            <a:r>
              <a:rPr sz="2800" dirty="0"/>
              <a:t>Suppose that the consensus of many other </a:t>
            </a:r>
            <a:r>
              <a:rPr sz="2800" b="1" dirty="0"/>
              <a:t>NBA</a:t>
            </a:r>
            <a:r>
              <a:rPr sz="2800" dirty="0"/>
              <a:t> analysts is that there is a</a:t>
            </a:r>
            <a:r>
              <a:rPr lang="en-US" sz="2800" dirty="0"/>
              <a:t> 60%</a:t>
            </a:r>
            <a:r>
              <a:rPr sz="2800" dirty="0"/>
              <a:t> chance that the Lakers will win the 2021 </a:t>
            </a:r>
            <a:r>
              <a:rPr sz="2800" b="1" dirty="0"/>
              <a:t>NBA</a:t>
            </a:r>
            <a:r>
              <a:rPr sz="2800" dirty="0"/>
              <a:t> Championship. What are the odds of the Lakers winning the championship?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a:t>
            </a:r>
            <a:r>
              <a:rPr lang="en-US" dirty="0"/>
              <a:t>Determining the </a:t>
            </a:r>
            <a:r>
              <a:rPr dirty="0"/>
              <a:t>Odds of Winning the NBA Championship</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defTabSz="541338">
              <a:defRPr sz="2800"/>
            </a:pPr>
            <a:r>
              <a:rPr lang="en-US" dirty="0"/>
              <a:t>a.	</a:t>
            </a:r>
            <a:r>
              <a:rPr dirty="0"/>
              <a:t>​</a:t>
            </a:r>
            <a:r>
              <a:rPr sz="2800" dirty="0"/>
              <a:t>The probability that the Lakers will win the championship is given by</a:t>
            </a:r>
          </a:p>
        </p:txBody>
      </p:sp>
      <p:pic>
        <p:nvPicPr>
          <p:cNvPr id="11" name="Picture 10" descr="a divided by open parenthesis a plus b close parenthesis equals two divided by open parenthesis one plus two close parenthesis equals zero point six seven. Thus,">
            <a:extLst>
              <a:ext uri="{FF2B5EF4-FFF2-40B4-BE49-F238E27FC236}">
                <a16:creationId xmlns:a16="http://schemas.microsoft.com/office/drawing/2014/main" id="{23AA0790-813D-F540-48D9-254EBA142C14}"/>
              </a:ext>
            </a:extLst>
          </p:cNvPr>
          <p:cNvPicPr>
            <a:picLocks noChangeAspect="1"/>
          </p:cNvPicPr>
          <p:nvPr/>
        </p:nvPicPr>
        <p:blipFill>
          <a:blip r:embed="rId2"/>
          <a:stretch>
            <a:fillRect/>
          </a:stretch>
        </p:blipFill>
        <p:spPr>
          <a:xfrm>
            <a:off x="4733924" y="1903098"/>
            <a:ext cx="3053478" cy="720000"/>
          </a:xfrm>
          <a:prstGeom prst="rect">
            <a:avLst/>
          </a:prstGeom>
        </p:spPr>
      </p:pic>
      <p:sp>
        <p:nvSpPr>
          <p:cNvPr id="5" name="TextBox 4">
            <a:extLst>
              <a:ext uri="{FF2B5EF4-FFF2-40B4-BE49-F238E27FC236}">
                <a16:creationId xmlns:a16="http://schemas.microsoft.com/office/drawing/2014/main" id="{9634A667-CADF-D919-A572-C0F006425991}"/>
              </a:ext>
            </a:extLst>
          </p:cNvPr>
          <p:cNvSpPr txBox="1"/>
          <p:nvPr/>
        </p:nvSpPr>
        <p:spPr>
          <a:xfrm>
            <a:off x="973932" y="2583863"/>
            <a:ext cx="76962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there is a 67% chance that the Lakers will win the 2021 </a:t>
            </a:r>
            <a:r>
              <a:rPr kumimoji="0" lang="en-US" sz="2800" b="1" i="0" u="none" strike="noStrike" kern="1200" cap="none" spc="0" normalizeH="0" baseline="0" noProof="0" dirty="0">
                <a:ln>
                  <a:noFill/>
                </a:ln>
                <a:solidFill>
                  <a:srgbClr val="366092"/>
                </a:solidFill>
                <a:effectLst/>
                <a:uLnTx/>
                <a:uFillTx/>
                <a:latin typeface="Calibri"/>
                <a:ea typeface="+mn-ea"/>
                <a:cs typeface="+mn-cs"/>
              </a:rPr>
              <a:t>NBA</a:t>
            </a:r>
            <a:r>
              <a:rPr kumimoji="0" lang="en-US" sz="2800" b="0" i="0" u="none" strike="noStrike" kern="1200" cap="none" spc="0" normalizeH="0" baseline="0" noProof="0" dirty="0">
                <a:ln>
                  <a:noFill/>
                </a:ln>
                <a:solidFill>
                  <a:srgbClr val="366092"/>
                </a:solidFill>
                <a:effectLst/>
                <a:uLnTx/>
                <a:uFillTx/>
                <a:latin typeface="Calibri"/>
                <a:ea typeface="+mn-ea"/>
                <a:cs typeface="+mn-cs"/>
              </a:rPr>
              <a:t> Championship.</a:t>
            </a:r>
            <a:endParaRPr lang="en-IN" dirty="0"/>
          </a:p>
        </p:txBody>
      </p:sp>
      <p:sp>
        <p:nvSpPr>
          <p:cNvPr id="9" name="TextBox 8">
            <a:extLst>
              <a:ext uri="{FF2B5EF4-FFF2-40B4-BE49-F238E27FC236}">
                <a16:creationId xmlns:a16="http://schemas.microsoft.com/office/drawing/2014/main" id="{1DF92AAB-B11F-26F6-22EB-0E798C8E026A}"/>
              </a:ext>
            </a:extLst>
          </p:cNvPr>
          <p:cNvSpPr txBox="1"/>
          <p:nvPr/>
        </p:nvSpPr>
        <p:spPr>
          <a:xfrm>
            <a:off x="440534" y="3443061"/>
            <a:ext cx="8229598" cy="954107"/>
          </a:xfrm>
          <a:prstGeom prst="rect">
            <a:avLst/>
          </a:prstGeom>
          <a:noFill/>
        </p:spPr>
        <p:txBody>
          <a:bodyPr wrap="square">
            <a:spAutoFit/>
          </a:bodyPr>
          <a:lstStyle/>
          <a:p>
            <a:pPr marL="449263" indent="-449263" defTabSz="449263"/>
            <a:r>
              <a:rPr kumimoji="0" lang="en-IN" sz="2800" b="0" i="0" u="none" strike="noStrike" kern="1200" cap="none" spc="0" normalizeH="0" baseline="0" noProof="0" dirty="0">
                <a:ln>
                  <a:noFill/>
                </a:ln>
                <a:solidFill>
                  <a:srgbClr val="366092"/>
                </a:solidFill>
                <a:effectLst/>
                <a:uLnTx/>
                <a:uFillTx/>
                <a:latin typeface="Calibri"/>
                <a:ea typeface="+mn-ea"/>
                <a:cs typeface="+mn-cs"/>
              </a:rPr>
              <a:t>b.	Given the probability that the Lakers will win the championship is 60%, we can calculate the odds by</a:t>
            </a:r>
            <a:endParaRPr lang="en-IN" dirty="0"/>
          </a:p>
        </p:txBody>
      </p:sp>
      <p:pic>
        <p:nvPicPr>
          <p:cNvPr id="13" name="Picture 12" descr="P of win divided by open parenthesis one minus P of win close parenthesis equals zero point six zero divided by open parenthesis one minus zero point six zero close parenthesis equals one point five.">
            <a:extLst>
              <a:ext uri="{FF2B5EF4-FFF2-40B4-BE49-F238E27FC236}">
                <a16:creationId xmlns:a16="http://schemas.microsoft.com/office/drawing/2014/main" id="{D2252429-3CC5-B669-289E-C2ECA3C8847B}"/>
              </a:ext>
            </a:extLst>
          </p:cNvPr>
          <p:cNvPicPr>
            <a:picLocks noChangeAspect="1"/>
          </p:cNvPicPr>
          <p:nvPr/>
        </p:nvPicPr>
        <p:blipFill>
          <a:blip r:embed="rId3"/>
          <a:stretch>
            <a:fillRect/>
          </a:stretch>
        </p:blipFill>
        <p:spPr>
          <a:xfrm>
            <a:off x="973932" y="4392366"/>
            <a:ext cx="3127669" cy="864000"/>
          </a:xfrm>
          <a:prstGeom prst="rect">
            <a:avLst/>
          </a:prstGeom>
        </p:spPr>
      </p:pic>
      <p:sp>
        <p:nvSpPr>
          <p:cNvPr id="7" name="TextBox 6">
            <a:extLst>
              <a:ext uri="{FF2B5EF4-FFF2-40B4-BE49-F238E27FC236}">
                <a16:creationId xmlns:a16="http://schemas.microsoft.com/office/drawing/2014/main" id="{3D9F6662-D91C-EB87-C334-4B47946C616C}"/>
              </a:ext>
            </a:extLst>
          </p:cNvPr>
          <p:cNvSpPr txBox="1"/>
          <p:nvPr/>
        </p:nvSpPr>
        <p:spPr>
          <a:xfrm>
            <a:off x="478632" y="5122257"/>
            <a:ext cx="8229599"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Therefore, the odds of the Lakers winning the 2021 </a:t>
            </a:r>
            <a:r>
              <a:rPr kumimoji="0" lang="en-US" sz="2800" b="1" i="0" u="none" strike="noStrike" kern="1200" cap="none" spc="0" normalizeH="0" baseline="0" noProof="0" dirty="0">
                <a:ln>
                  <a:noFill/>
                </a:ln>
                <a:solidFill>
                  <a:srgbClr val="366092"/>
                </a:solidFill>
                <a:effectLst/>
                <a:uLnTx/>
                <a:uFillTx/>
                <a:latin typeface="Calibri"/>
                <a:ea typeface="+mn-ea"/>
                <a:cs typeface="+mn-cs"/>
              </a:rPr>
              <a:t>NBA</a:t>
            </a:r>
            <a:r>
              <a:rPr kumimoji="0" lang="en-US" sz="2800" b="0" i="0" u="none" strike="noStrike" kern="1200" cap="none" spc="0" normalizeH="0" baseline="0" noProof="0" dirty="0">
                <a:ln>
                  <a:noFill/>
                </a:ln>
                <a:solidFill>
                  <a:srgbClr val="366092"/>
                </a:solidFill>
                <a:effectLst/>
                <a:uLnTx/>
                <a:uFillTx/>
                <a:latin typeface="Calibri"/>
                <a:ea typeface="+mn-ea"/>
                <a:cs typeface="+mn-cs"/>
              </a:rPr>
              <a:t> Championship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1.5</a:t>
            </a:r>
            <a:r>
              <a:rPr kumimoji="0" lang="en-US" sz="2800" b="0" i="0" u="none" strike="noStrike" kern="1200" cap="none" spc="0" normalizeH="0" baseline="0" noProof="0" dirty="0">
                <a:ln>
                  <a:noFill/>
                </a:ln>
                <a:solidFill>
                  <a:srgbClr val="366092"/>
                </a:solidFill>
                <a:effectLst/>
                <a:uLnTx/>
                <a:uFillTx/>
                <a:latin typeface="Calibri"/>
                <a:ea typeface="+mn-ea"/>
                <a:cs typeface="+mn-cs"/>
              </a:rPr>
              <a:t>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1</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probability of zero means the event cannot happen.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Mutually Exclusive</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Two events are </a:t>
            </a:r>
            <a:r>
              <a:rPr sz="2800" b="1" dirty="0"/>
              <a:t>mutually exclusive</a:t>
            </a:r>
            <a:r>
              <a:rPr sz="2800" dirty="0"/>
              <a:t> if they have no outcomes in common.</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1CEE-8356-47B1-891D-9D14B3040871}"/>
              </a:ext>
            </a:extLst>
          </p:cNvPr>
          <p:cNvSpPr>
            <a:spLocks noGrp="1"/>
          </p:cNvSpPr>
          <p:nvPr>
            <p:ph type="title"/>
          </p:nvPr>
        </p:nvSpPr>
        <p:spPr/>
        <p:txBody>
          <a:bodyPr/>
          <a:lstStyle/>
          <a:p>
            <a:r>
              <a:rPr lang="en-IN" dirty="0"/>
              <a:t>Mutually Exclusive</a:t>
            </a:r>
            <a:r>
              <a:rPr lang="en-US" dirty="0"/>
              <a:t>—Slide 1</a:t>
            </a:r>
            <a:endParaRPr lang="en-IN" dirty="0"/>
          </a:p>
        </p:txBody>
      </p:sp>
      <p:sp>
        <p:nvSpPr>
          <p:cNvPr id="3" name="Text Placeholder 2">
            <a:extLst>
              <a:ext uri="{FF2B5EF4-FFF2-40B4-BE49-F238E27FC236}">
                <a16:creationId xmlns:a16="http://schemas.microsoft.com/office/drawing/2014/main" id="{72DB533B-5FE2-4462-9C01-96038B083BAD}"/>
              </a:ext>
            </a:extLst>
          </p:cNvPr>
          <p:cNvSpPr>
            <a:spLocks noGrp="1"/>
          </p:cNvSpPr>
          <p:nvPr>
            <p:ph type="body" sz="quarter" idx="10"/>
          </p:nvPr>
        </p:nvSpPr>
        <p:spPr>
          <a:xfrm>
            <a:off x="457200" y="1082078"/>
            <a:ext cx="8229600" cy="4328122"/>
          </a:xfrm>
        </p:spPr>
        <p:txBody>
          <a:bodyPr/>
          <a:lstStyle/>
          <a:p>
            <a:r>
              <a:rPr lang="en-US" dirty="0"/>
              <a:t>Two events are mutually exclusive if they cannot occur at the same time. </a:t>
            </a:r>
          </a:p>
          <a:p>
            <a:r>
              <a:rPr lang="en-US" dirty="0"/>
              <a:t>For example, if you were to select one card from a standard deck, the two outcomes: </a:t>
            </a:r>
          </a:p>
          <a:p>
            <a:pPr marL="457200" indent="-457200">
              <a:buFont typeface="Arial" panose="020B0604020202020204" pitchFamily="34" charset="0"/>
              <a:buChar char="•"/>
            </a:pPr>
            <a:r>
              <a:rPr lang="en-US" dirty="0"/>
              <a:t>The card is a Jack </a:t>
            </a:r>
          </a:p>
          <a:p>
            <a:pPr marL="457200" indent="-457200">
              <a:buFont typeface="Arial" panose="020B0604020202020204" pitchFamily="34" charset="0"/>
              <a:buChar char="•"/>
            </a:pPr>
            <a:r>
              <a:rPr lang="en-US" dirty="0"/>
              <a:t>The card is a Seven </a:t>
            </a:r>
          </a:p>
          <a:p>
            <a:r>
              <a:rPr lang="en-US" dirty="0"/>
              <a:t>are mutually exclusive, because you cannot select a card that is both a Jack and a Seven. </a:t>
            </a:r>
          </a:p>
        </p:txBody>
      </p:sp>
    </p:spTree>
    <p:extLst>
      <p:ext uri="{BB962C8B-B14F-4D97-AF65-F5344CB8AC3E}">
        <p14:creationId xmlns:p14="http://schemas.microsoft.com/office/powerpoint/2010/main" val="1502102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3B69-A449-49BB-8D81-17FDE0F7595A}"/>
              </a:ext>
            </a:extLst>
          </p:cNvPr>
          <p:cNvSpPr>
            <a:spLocks noGrp="1"/>
          </p:cNvSpPr>
          <p:nvPr>
            <p:ph type="title"/>
          </p:nvPr>
        </p:nvSpPr>
        <p:spPr/>
        <p:txBody>
          <a:bodyPr/>
          <a:lstStyle/>
          <a:p>
            <a:r>
              <a:rPr lang="en-IN" dirty="0"/>
              <a:t>Mutually Exclusive</a:t>
            </a:r>
            <a:r>
              <a:rPr lang="en-US" dirty="0"/>
              <a:t>—Slide 2</a:t>
            </a:r>
            <a:endParaRPr lang="en-IN" dirty="0"/>
          </a:p>
        </p:txBody>
      </p:sp>
      <p:sp>
        <p:nvSpPr>
          <p:cNvPr id="3" name="Text Placeholder 2">
            <a:extLst>
              <a:ext uri="{FF2B5EF4-FFF2-40B4-BE49-F238E27FC236}">
                <a16:creationId xmlns:a16="http://schemas.microsoft.com/office/drawing/2014/main" id="{75F2B622-2D06-401C-A4A3-CEFB813D37CA}"/>
              </a:ext>
            </a:extLst>
          </p:cNvPr>
          <p:cNvSpPr>
            <a:spLocks noGrp="1"/>
          </p:cNvSpPr>
          <p:nvPr>
            <p:ph type="body" sz="quarter" idx="10"/>
          </p:nvPr>
        </p:nvSpPr>
        <p:spPr>
          <a:xfrm>
            <a:off x="457200" y="1082078"/>
            <a:ext cx="8229600" cy="2804122"/>
          </a:xfrm>
        </p:spPr>
        <p:txBody>
          <a:bodyPr/>
          <a:lstStyle/>
          <a:p>
            <a:r>
              <a:rPr lang="en-IN" dirty="0"/>
              <a:t>However, the two outcomes </a:t>
            </a:r>
          </a:p>
          <a:p>
            <a:pPr marL="457200" indent="-457200">
              <a:buFont typeface="Arial" panose="020B0604020202020204" pitchFamily="34" charset="0"/>
              <a:buChar char="•"/>
            </a:pPr>
            <a:r>
              <a:rPr lang="en-US" dirty="0"/>
              <a:t>The card is a Jack </a:t>
            </a:r>
          </a:p>
          <a:p>
            <a:pPr marL="457200" indent="-457200">
              <a:buFont typeface="Arial" panose="020B0604020202020204" pitchFamily="34" charset="0"/>
              <a:buChar char="•"/>
            </a:pPr>
            <a:r>
              <a:rPr lang="en-US" dirty="0"/>
              <a:t>The card is a Club </a:t>
            </a:r>
            <a:endParaRPr lang="en-IN" dirty="0"/>
          </a:p>
          <a:p>
            <a:r>
              <a:rPr lang="en-US" dirty="0"/>
              <a:t>are not mutually exclusive, because you can select a card that is both a Jack and a Club.</a:t>
            </a:r>
            <a:endParaRPr lang="en-IN" dirty="0"/>
          </a:p>
          <a:p>
            <a:endParaRPr lang="en-IN" dirty="0"/>
          </a:p>
        </p:txBody>
      </p:sp>
    </p:spTree>
    <p:extLst>
      <p:ext uri="{BB962C8B-B14F-4D97-AF65-F5344CB8AC3E}">
        <p14:creationId xmlns:p14="http://schemas.microsoft.com/office/powerpoint/2010/main" val="1772306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6: Union of Mutually Exclusive Events</a:t>
            </a:r>
          </a:p>
        </p:txBody>
      </p:sp>
      <p:sp>
        <p:nvSpPr>
          <p:cNvPr id="3" name="Text Placeholder 2"/>
          <p:cNvSpPr>
            <a:spLocks noGrp="1"/>
          </p:cNvSpPr>
          <p:nvPr>
            <p:ph type="body" sz="quarter" idx="10"/>
          </p:nvPr>
        </p:nvSpPr>
        <p:spPr>
          <a:xfrm>
            <a:off x="457200" y="1082078"/>
            <a:ext cx="8229600" cy="1356322"/>
          </a:xfrm>
        </p:spPr>
        <p:txBody>
          <a:bodyPr>
            <a:normAutofit/>
          </a:bodyPr>
          <a:lstStyle/>
          <a:p>
            <a:pPr>
              <a:defRPr sz="2800"/>
            </a:pPr>
            <a:r>
              <a:rPr sz="2800" dirty="0"/>
              <a:t>If the events</a:t>
            </a:r>
            <a:r>
              <a:rPr lang="en-US" sz="2800" dirty="0"/>
              <a:t> </a:t>
            </a:r>
            <a:r>
              <a:rPr lang="en-US" sz="2800" i="1" dirty="0"/>
              <a:t>A</a:t>
            </a:r>
            <a:r>
              <a:rPr lang="en-US" sz="2800" dirty="0"/>
              <a:t> and </a:t>
            </a:r>
            <a:r>
              <a:rPr lang="en-US" sz="2800" i="1" dirty="0"/>
              <a:t>B</a:t>
            </a:r>
            <a:r>
              <a:rPr sz="2800" dirty="0"/>
              <a:t> and are mutually exclusive, then</a:t>
            </a:r>
          </a:p>
        </p:txBody>
      </p:sp>
      <p:pic>
        <p:nvPicPr>
          <p:cNvPr id="7" name="Picture 6" descr="P of A union B equals P of A plus P of B.">
            <a:extLst>
              <a:ext uri="{FF2B5EF4-FFF2-40B4-BE49-F238E27FC236}">
                <a16:creationId xmlns:a16="http://schemas.microsoft.com/office/drawing/2014/main" id="{7CFE48EE-799F-91D8-BA14-684CB0C14958}"/>
              </a:ext>
            </a:extLst>
          </p:cNvPr>
          <p:cNvPicPr>
            <a:picLocks noChangeAspect="1"/>
          </p:cNvPicPr>
          <p:nvPr/>
        </p:nvPicPr>
        <p:blipFill>
          <a:blip r:embed="rId2"/>
          <a:stretch>
            <a:fillRect/>
          </a:stretch>
        </p:blipFill>
        <p:spPr>
          <a:xfrm>
            <a:off x="2890285" y="1676400"/>
            <a:ext cx="3363429" cy="504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7: Intersection of Mutually Exclusive Events</a:t>
            </a:r>
          </a:p>
        </p:txBody>
      </p:sp>
      <p:sp>
        <p:nvSpPr>
          <p:cNvPr id="3" name="Text Placeholder 2"/>
          <p:cNvSpPr>
            <a:spLocks noGrp="1"/>
          </p:cNvSpPr>
          <p:nvPr>
            <p:ph type="body" sz="quarter" idx="10"/>
          </p:nvPr>
        </p:nvSpPr>
        <p:spPr>
          <a:xfrm>
            <a:off x="457200" y="1082078"/>
            <a:ext cx="8229600" cy="1280122"/>
          </a:xfrm>
        </p:spPr>
        <p:txBody>
          <a:bodyPr>
            <a:normAutofit/>
          </a:bodyPr>
          <a:lstStyle/>
          <a:p>
            <a:pPr>
              <a:defRPr sz="2800"/>
            </a:pPr>
            <a:r>
              <a:rPr sz="2800" dirty="0"/>
              <a:t>If the events</a:t>
            </a:r>
            <a:r>
              <a:rPr lang="en-US" sz="2800" dirty="0"/>
              <a:t> </a:t>
            </a:r>
            <a:r>
              <a:rPr lang="en-US" sz="2800" i="1" dirty="0"/>
              <a:t>A</a:t>
            </a:r>
            <a:r>
              <a:rPr sz="2800" dirty="0"/>
              <a:t> and</a:t>
            </a:r>
            <a:r>
              <a:rPr lang="en-US" sz="2800" dirty="0"/>
              <a:t> </a:t>
            </a:r>
            <a:r>
              <a:rPr lang="en-US" sz="2800" i="1" dirty="0"/>
              <a:t>B</a:t>
            </a:r>
            <a:r>
              <a:rPr sz="2800" dirty="0"/>
              <a:t> are mutually exclusive, the</a:t>
            </a:r>
            <a:endParaRPr lang="en-IN" i="1" dirty="0"/>
          </a:p>
        </p:txBody>
      </p:sp>
      <p:pic>
        <p:nvPicPr>
          <p:cNvPr id="7" name="Picture 6" descr="P of a intersection b equals 0.">
            <a:extLst>
              <a:ext uri="{FF2B5EF4-FFF2-40B4-BE49-F238E27FC236}">
                <a16:creationId xmlns:a16="http://schemas.microsoft.com/office/drawing/2014/main" id="{46F9350F-84E9-ECFF-4FF9-04EAFCFC452D}"/>
              </a:ext>
            </a:extLst>
          </p:cNvPr>
          <p:cNvPicPr>
            <a:picLocks noChangeAspect="1"/>
          </p:cNvPicPr>
          <p:nvPr/>
        </p:nvPicPr>
        <p:blipFill>
          <a:blip r:embed="rId2"/>
          <a:stretch>
            <a:fillRect/>
          </a:stretch>
        </p:blipFill>
        <p:spPr>
          <a:xfrm>
            <a:off x="3581400" y="1676400"/>
            <a:ext cx="1676400" cy="45206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Calculating the Probability of the Union of Mutually Exclusive Events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Suppose</a:t>
                </a:r>
                <a:r>
                  <a:rPr lang="en-US" sz="2800" dirty="0"/>
                  <a:t> </a:t>
                </a:r>
                <a:r>
                  <a:rPr lang="en-US" sz="2800" i="1" dirty="0"/>
                  <a:t>P</a:t>
                </a:r>
                <a:r>
                  <a:rPr lang="en-US" sz="2800" dirty="0"/>
                  <a:t>(</a:t>
                </a:r>
                <a:r>
                  <a:rPr lang="en-US" sz="2800" i="1" dirty="0"/>
                  <a:t>A</a:t>
                </a:r>
                <a:r>
                  <a:rPr lang="en-US" sz="2800" dirty="0"/>
                  <a:t>) = 0.27 and </a:t>
                </a:r>
                <a:r>
                  <a:rPr lang="en-US" sz="2800" i="1" dirty="0"/>
                  <a:t>P</a:t>
                </a:r>
                <a:r>
                  <a:rPr lang="en-US" sz="2800" dirty="0"/>
                  <a:t>(</a:t>
                </a:r>
                <a:r>
                  <a:rPr lang="en-US" sz="2800" i="1" dirty="0"/>
                  <a:t>B</a:t>
                </a:r>
                <a:r>
                  <a:rPr lang="en-US" sz="2800" dirty="0"/>
                  <a:t>) = 0.19.</a:t>
                </a:r>
                <a:r>
                  <a:rPr sz="2800" dirty="0"/>
                  <a:t> If</a:t>
                </a:r>
                <a:r>
                  <a:rPr lang="en-US" sz="2800" dirty="0"/>
                  <a:t> </a:t>
                </a:r>
                <a:r>
                  <a:rPr lang="en-US" sz="2800" i="1" dirty="0"/>
                  <a:t>A</a:t>
                </a:r>
                <a:r>
                  <a:rPr sz="2800" dirty="0"/>
                  <a:t> and</a:t>
                </a:r>
                <a:r>
                  <a:rPr lang="en-US" sz="2800" dirty="0"/>
                  <a:t> </a:t>
                </a:r>
                <a:r>
                  <a:rPr lang="en-US" sz="2800" i="1" dirty="0"/>
                  <a:t>B</a:t>
                </a:r>
                <a:r>
                  <a:rPr sz="2800" dirty="0"/>
                  <a:t> are mutually exclusive, what is the probability of</a:t>
                </a:r>
                <a:r>
                  <a:rPr lang="en-US" sz="2800" dirty="0"/>
                  <a:t> </a:t>
                </a:r>
                <a:r>
                  <a:rPr lang="en-US" sz="2800" i="1" dirty="0"/>
                  <a:t>A</a:t>
                </a:r>
                <a:r>
                  <a:rPr lang="en-US" sz="2800" dirty="0"/>
                  <a:t> </a:t>
                </a:r>
                <a14:m>
                  <m:oMath xmlns:m="http://schemas.openxmlformats.org/officeDocument/2006/math">
                    <m:r>
                      <a:rPr lang="en-IN">
                        <a:latin typeface="Cambria Math" panose="02040503050406030204" pitchFamily="18" charset="0"/>
                      </a:rPr>
                      <m:t>∪</m:t>
                    </m:r>
                  </m:oMath>
                </a14:m>
                <a:r>
                  <a:rPr lang="en-US" sz="2800" dirty="0"/>
                  <a:t> </a:t>
                </a:r>
                <a:r>
                  <a:rPr lang="en-US" sz="2800" i="1" dirty="0"/>
                  <a:t>B</a:t>
                </a:r>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Calculating the Probability of the Union of Mutually Exclusive Events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Since these are mutually exclusive events,</a:t>
            </a:r>
          </a:p>
        </p:txBody>
      </p:sp>
      <p:pic>
        <p:nvPicPr>
          <p:cNvPr id="5" name="Picture 4" descr="P of A union B equals P of A plus P of B equals zero point two seven plus zero point one nine equals zero point four six.">
            <a:extLst>
              <a:ext uri="{FF2B5EF4-FFF2-40B4-BE49-F238E27FC236}">
                <a16:creationId xmlns:a16="http://schemas.microsoft.com/office/drawing/2014/main" id="{2D3823B4-80B7-FA36-4DF5-C4FC1AC81016}"/>
              </a:ext>
            </a:extLst>
          </p:cNvPr>
          <p:cNvPicPr>
            <a:picLocks noChangeAspect="1"/>
          </p:cNvPicPr>
          <p:nvPr/>
        </p:nvPicPr>
        <p:blipFill>
          <a:blip r:embed="rId2"/>
          <a:stretch>
            <a:fillRect/>
          </a:stretch>
        </p:blipFill>
        <p:spPr>
          <a:xfrm>
            <a:off x="1491428" y="2209800"/>
            <a:ext cx="6161143" cy="504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8: The Addition Rule</a:t>
            </a:r>
          </a:p>
        </p:txBody>
      </p:sp>
      <p:sp>
        <p:nvSpPr>
          <p:cNvPr id="3" name="Text Placeholder 2"/>
          <p:cNvSpPr>
            <a:spLocks noGrp="1"/>
          </p:cNvSpPr>
          <p:nvPr>
            <p:ph type="body" sz="quarter" idx="10"/>
          </p:nvPr>
        </p:nvSpPr>
        <p:spPr>
          <a:xfrm>
            <a:off x="457200" y="1082078"/>
            <a:ext cx="8229600" cy="1965922"/>
          </a:xfrm>
        </p:spPr>
        <p:txBody>
          <a:bodyPr>
            <a:normAutofit/>
          </a:bodyPr>
          <a:lstStyle/>
          <a:p>
            <a:pPr>
              <a:defRPr sz="2800"/>
            </a:pPr>
            <a:r>
              <a:rPr sz="2800" dirty="0"/>
              <a:t>For any two events</a:t>
            </a:r>
            <a:r>
              <a:rPr lang="en-US" sz="2800" dirty="0"/>
              <a:t> </a:t>
            </a:r>
            <a:r>
              <a:rPr lang="en-US" sz="2800" i="1" dirty="0"/>
              <a:t>A</a:t>
            </a:r>
            <a:r>
              <a:rPr sz="2800" dirty="0"/>
              <a:t> and</a:t>
            </a:r>
            <a:r>
              <a:rPr lang="en-US" sz="2800" dirty="0"/>
              <a:t> </a:t>
            </a:r>
            <a:r>
              <a:rPr lang="en-US" sz="2800" i="1" dirty="0"/>
              <a:t>B</a:t>
            </a:r>
            <a:r>
              <a:rPr lang="en-US" sz="2800" dirty="0"/>
              <a:t>,</a:t>
            </a:r>
            <a:endParaRPr sz="2800" dirty="0"/>
          </a:p>
          <a:p>
            <a:endParaRPr sz="2800" dirty="0"/>
          </a:p>
        </p:txBody>
      </p:sp>
      <p:pic>
        <p:nvPicPr>
          <p:cNvPr id="5" name="Picture 4" descr="P of A union B equals P of A plus P of B minus P of A intersection B.">
            <a:extLst>
              <a:ext uri="{FF2B5EF4-FFF2-40B4-BE49-F238E27FC236}">
                <a16:creationId xmlns:a16="http://schemas.microsoft.com/office/drawing/2014/main" id="{DFE9FDB6-58C5-90B8-B716-E9EB87AC6ABF}"/>
              </a:ext>
            </a:extLst>
          </p:cNvPr>
          <p:cNvPicPr>
            <a:picLocks noChangeAspect="1"/>
          </p:cNvPicPr>
          <p:nvPr/>
        </p:nvPicPr>
        <p:blipFill>
          <a:blip r:embed="rId2"/>
          <a:stretch>
            <a:fillRect/>
          </a:stretch>
        </p:blipFill>
        <p:spPr>
          <a:xfrm>
            <a:off x="2124000" y="1676400"/>
            <a:ext cx="4896000" cy="504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Calculating the Probability of the Union of Two Events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Suppose that the marketing manager mentioned earlier believed that the probability that someone earns more than </a:t>
                </a:r>
                <a14:m>
                  <m:oMath xmlns:m="http://schemas.openxmlformats.org/officeDocument/2006/math">
                    <m:r>
                      <a:rPr>
                        <a:latin typeface="Cambria Math" panose="02040503050406030204" pitchFamily="18" charset="0"/>
                      </a:rPr>
                      <m:t>$</m:t>
                    </m:r>
                    <m:r>
                      <a:rPr>
                        <a:latin typeface="Cambria Math" panose="02040503050406030204" pitchFamily="18" charset="0"/>
                      </a:rPr>
                      <m:t>50</m:t>
                    </m:r>
                    <m:r>
                      <a:rPr>
                        <a:latin typeface="Cambria Math" panose="02040503050406030204" pitchFamily="18" charset="0"/>
                      </a:rPr>
                      <m:t>,</m:t>
                    </m:r>
                    <m:r>
                      <a:rPr>
                        <a:latin typeface="Cambria Math" panose="02040503050406030204" pitchFamily="18" charset="0"/>
                      </a:rPr>
                      <m:t>000</m:t>
                    </m:r>
                  </m:oMath>
                </a14:m>
                <a:r>
                  <a:rPr sz="2800"/>
                  <a:t> is </a:t>
                </a:r>
                <a:r>
                  <a:rPr sz="2800">
                    <a:latin typeface="Cambria Math"/>
                  </a:rPr>
                  <a:t>0.2</a:t>
                </a:r>
                <a:r>
                  <a:rPr sz="2800"/>
                  <a:t> and the probability that someone will subscribe to more than one sports magazine is </a:t>
                </a:r>
                <a:r>
                  <a:rPr sz="2800">
                    <a:latin typeface="Cambria Math"/>
                  </a:rPr>
                  <a:t>0.3</a:t>
                </a:r>
                <a:r>
                  <a:rPr sz="2800"/>
                  <a:t>. If the probability of finding someone in both categories is </a:t>
                </a:r>
                <a:r>
                  <a:rPr sz="2800">
                    <a:latin typeface="Cambria Math"/>
                  </a:rPr>
                  <a:t>0.08</a:t>
                </a:r>
                <a:r>
                  <a:rPr sz="2800"/>
                  <a:t>, what is the probability of finding someone who is earning over </a:t>
                </a:r>
                <a14:m>
                  <m:oMath xmlns:m="http://schemas.openxmlformats.org/officeDocument/2006/math">
                    <m:r>
                      <a:rPr>
                        <a:latin typeface="Cambria Math" panose="02040503050406030204" pitchFamily="18" charset="0"/>
                      </a:rPr>
                      <m:t>$</m:t>
                    </m:r>
                    <m:r>
                      <a:rPr>
                        <a:latin typeface="Cambria Math" panose="02040503050406030204" pitchFamily="18" charset="0"/>
                      </a:rPr>
                      <m:t>50</m:t>
                    </m:r>
                    <m:r>
                      <a:rPr>
                        <a:latin typeface="Cambria Math" panose="02040503050406030204" pitchFamily="18" charset="0"/>
                      </a:rPr>
                      <m:t>,</m:t>
                    </m:r>
                    <m:r>
                      <a:rPr>
                        <a:latin typeface="Cambria Math" panose="02040503050406030204" pitchFamily="18" charset="0"/>
                      </a:rPr>
                      <m:t>000</m:t>
                    </m:r>
                  </m:oMath>
                </a14:m>
                <a:r>
                  <a:rPr sz="2800"/>
                  <a:t> or subscribes to more than one sports magazine, or both?</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US">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Calculating the Probability of the Union of Two Events</a:t>
            </a:r>
            <a:r>
              <a:rPr lang="en-US" dirty="0"/>
              <a:t>—Slide 2</a:t>
            </a:r>
            <a:endParaRPr dirty="0"/>
          </a:p>
        </p:txBody>
      </p:sp>
      <p:sp>
        <p:nvSpPr>
          <p:cNvPr id="3" name="Text Placeholder 2"/>
          <p:cNvSpPr>
            <a:spLocks noGrp="1"/>
          </p:cNvSpPr>
          <p:nvPr>
            <p:ph type="body" sz="quarter" idx="10"/>
          </p:nvPr>
        </p:nvSpPr>
        <p:spPr/>
        <p:txBody>
          <a:bodyPr>
            <a:normAutofit lnSpcReduction="10000"/>
          </a:bodyPr>
          <a:lstStyle/>
          <a:p>
            <a:r>
              <a:rPr lang="en-IN" sz="2800" b="1" dirty="0"/>
              <a:t>Solution</a:t>
            </a:r>
          </a:p>
          <a:p>
            <a:r>
              <a:rPr lang="en-IN" sz="2800" dirty="0"/>
              <a:t>The problem involves the union of two events. Let us define the events as follows.</a:t>
            </a:r>
          </a:p>
          <a:p>
            <a:endParaRPr lang="en-IN" sz="2800" dirty="0"/>
          </a:p>
          <a:p>
            <a:r>
              <a:rPr lang="en-IN" sz="2800" i="1" dirty="0"/>
              <a:t>	A</a:t>
            </a:r>
            <a:r>
              <a:rPr lang="en-IN" sz="2800" dirty="0"/>
              <a:t> = {the event that someone earns more than 	$50,000}</a:t>
            </a:r>
          </a:p>
          <a:p>
            <a:r>
              <a:rPr lang="en-IN" sz="2800" i="1" dirty="0"/>
              <a:t>	B</a:t>
            </a:r>
            <a:r>
              <a:rPr lang="en-IN" sz="2800" dirty="0"/>
              <a:t> = {the event that someone will subscribe to 	more 	than one sports magazine}</a:t>
            </a:r>
          </a:p>
          <a:p>
            <a:endParaRPr lang="en-IN" sz="2800" dirty="0"/>
          </a:p>
          <a:p>
            <a:r>
              <a:rPr lang="en-IN" sz="2800" dirty="0"/>
              <a:t>From the problem statement, we know </a:t>
            </a:r>
            <a:r>
              <a:rPr lang="en-IN" sz="2800" i="1" dirty="0"/>
              <a:t>P</a:t>
            </a:r>
            <a:r>
              <a:rPr lang="en-IN" sz="2800" dirty="0"/>
              <a:t>(</a:t>
            </a:r>
            <a:r>
              <a:rPr lang="en-IN" sz="2800" i="1" dirty="0"/>
              <a:t>A</a:t>
            </a:r>
            <a:r>
              <a:rPr lang="en-IN" sz="2800" dirty="0"/>
              <a:t>) = 0.2,</a:t>
            </a:r>
            <a:br>
              <a:rPr lang="en-IN" sz="2800" dirty="0"/>
            </a:br>
            <a:r>
              <a:rPr lang="en-IN" sz="2800" i="1" dirty="0"/>
              <a:t>P</a:t>
            </a:r>
            <a:r>
              <a:rPr lang="en-IN" sz="2800" dirty="0"/>
              <a:t>(</a:t>
            </a:r>
            <a:r>
              <a:rPr lang="en-IN" sz="2800" i="1" dirty="0"/>
              <a:t>B</a:t>
            </a:r>
            <a:r>
              <a:rPr lang="en-IN" sz="2800" dirty="0"/>
              <a:t>) = 0.3, and </a:t>
            </a:r>
            <a:r>
              <a:rPr lang="en-IN" sz="2800" i="1" dirty="0"/>
              <a:t>P</a:t>
            </a:r>
            <a:r>
              <a:rPr lang="en-IN" sz="2800" dirty="0"/>
              <a:t>(</a:t>
            </a:r>
            <a:r>
              <a:rPr lang="en-IN" sz="2800" i="1" dirty="0"/>
              <a:t>A</a:t>
            </a:r>
            <a:r>
              <a:rPr lang="en-IN" sz="2800" dirty="0"/>
              <a:t> and </a:t>
            </a:r>
            <a:r>
              <a:rPr lang="en-IN" sz="2800" i="1" dirty="0"/>
              <a:t>B</a:t>
            </a:r>
            <a:r>
              <a:rPr lang="en-IN" sz="2800" dirty="0"/>
              <a:t>) = 0.08. </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2</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probability of one means the event must happen.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911FE-BDE9-419B-A852-275437E51E5D}"/>
              </a:ext>
            </a:extLst>
          </p:cNvPr>
          <p:cNvSpPr>
            <a:spLocks noGrp="1"/>
          </p:cNvSpPr>
          <p:nvPr>
            <p:ph type="title"/>
          </p:nvPr>
        </p:nvSpPr>
        <p:spPr/>
        <p:txBody>
          <a:bodyPr/>
          <a:lstStyle/>
          <a:p>
            <a:r>
              <a:rPr lang="en-US" dirty="0"/>
              <a:t>Example 5: Calculating the Probability of the Union of Two Events—Slide 3</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500B7DE7-B995-4183-B05D-77DEA21A9EB5}"/>
                  </a:ext>
                </a:extLst>
              </p:cNvPr>
              <p:cNvSpPr>
                <a:spLocks noGrp="1"/>
              </p:cNvSpPr>
              <p:nvPr>
                <p:ph type="body" sz="quarter" idx="10"/>
              </p:nvPr>
            </p:nvSpPr>
            <p:spPr/>
            <p:txBody>
              <a:bodyPr/>
              <a:lstStyle/>
              <a:p>
                <a:pPr>
                  <a:defRPr sz="2800"/>
                </a:pPr>
                <a:r>
                  <a:rPr lang="en-IN" sz="2800" dirty="0"/>
                  <a:t>We want to know the probability of event </a:t>
                </a:r>
                <a14:m>
                  <m:oMath xmlns:m="http://schemas.openxmlformats.org/officeDocument/2006/math">
                    <m:r>
                      <a:rPr lang="en-IN">
                        <a:latin typeface="Cambria Math" panose="02040503050406030204" pitchFamily="18" charset="0"/>
                      </a:rPr>
                      <m:t>𝐴</m:t>
                    </m:r>
                  </m:oMath>
                </a14:m>
                <a:r>
                  <a:rPr lang="en-IN" sz="2800" dirty="0"/>
                  <a:t> or event </a:t>
                </a:r>
                <a14:m>
                  <m:oMath xmlns:m="http://schemas.openxmlformats.org/officeDocument/2006/math">
                    <m:r>
                      <a:rPr lang="en-IN">
                        <a:latin typeface="Cambria Math" panose="02040503050406030204" pitchFamily="18" charset="0"/>
                      </a:rPr>
                      <m:t>𝐵</m:t>
                    </m:r>
                  </m:oMath>
                </a14:m>
                <a:r>
                  <a:rPr lang="en-IN" sz="2800" dirty="0"/>
                  <a:t> or both. Thus, the desired probability is the union of the two events given by</a:t>
                </a:r>
                <a:endParaRPr lang="en-IN" dirty="0"/>
              </a:p>
            </p:txBody>
          </p:sp>
        </mc:Choice>
        <mc:Fallback xmlns="">
          <p:sp>
            <p:nvSpPr>
              <p:cNvPr id="3" name="Text Placeholder 2">
                <a:extLst>
                  <a:ext uri="{FF2B5EF4-FFF2-40B4-BE49-F238E27FC236}">
                    <a16:creationId xmlns:a16="http://schemas.microsoft.com/office/drawing/2014/main" id="{500B7DE7-B995-4183-B05D-77DEA21A9EB5}"/>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P of A union B equals P of A plus P of B minus P of A intersection B equals zero point two plus zero point three minus zero point zero eight equals zero point four two.">
            <a:extLst>
              <a:ext uri="{FF2B5EF4-FFF2-40B4-BE49-F238E27FC236}">
                <a16:creationId xmlns:a16="http://schemas.microsoft.com/office/drawing/2014/main" id="{61E6EA37-ABF4-4A4A-F649-ECE86412CB52}"/>
              </a:ext>
            </a:extLst>
          </p:cNvPr>
          <p:cNvPicPr>
            <a:picLocks noChangeAspect="1"/>
          </p:cNvPicPr>
          <p:nvPr/>
        </p:nvPicPr>
        <p:blipFill>
          <a:blip r:embed="rId3"/>
          <a:stretch>
            <a:fillRect/>
          </a:stretch>
        </p:blipFill>
        <p:spPr>
          <a:xfrm>
            <a:off x="457200" y="2590800"/>
            <a:ext cx="8238857" cy="5040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ABB3946-7D15-EB79-07B9-C6DDFD2A1578}"/>
                  </a:ext>
                </a:extLst>
              </p:cNvPr>
              <p:cNvSpPr txBox="1"/>
              <p:nvPr/>
            </p:nvSpPr>
            <p:spPr>
              <a:xfrm>
                <a:off x="457200" y="3321475"/>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Therefore, the probability of finding someone who is earning over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$50,000</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or subscribes to more than one sports magazine, or both is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0.42</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7" name="TextBox 6">
                <a:extLst>
                  <a:ext uri="{FF2B5EF4-FFF2-40B4-BE49-F238E27FC236}">
                    <a16:creationId xmlns:a16="http://schemas.microsoft.com/office/drawing/2014/main" id="{4ABB3946-7D15-EB79-07B9-C6DDFD2A1578}"/>
                  </a:ext>
                </a:extLst>
              </p:cNvPr>
              <p:cNvSpPr txBox="1">
                <a:spLocks noRot="1" noChangeAspect="1" noMove="1" noResize="1" noEditPoints="1" noAdjustHandles="1" noChangeArrowheads="1" noChangeShapeType="1" noTextEdit="1"/>
              </p:cNvSpPr>
              <p:nvPr/>
            </p:nvSpPr>
            <p:spPr>
              <a:xfrm>
                <a:off x="457200" y="3321475"/>
                <a:ext cx="8229600" cy="1384995"/>
              </a:xfrm>
              <a:prstGeom prst="rect">
                <a:avLst/>
              </a:prstGeom>
              <a:blipFill>
                <a:blip r:embed="rId4"/>
                <a:stretch>
                  <a:fillRect l="-1481" t="-4405" b="-11894"/>
                </a:stretch>
              </a:blipFill>
            </p:spPr>
            <p:txBody>
              <a:bodyPr/>
              <a:lstStyle/>
              <a:p>
                <a:r>
                  <a:rPr lang="en-IN">
                    <a:noFill/>
                  </a:rPr>
                  <a:t> </a:t>
                </a:r>
              </a:p>
            </p:txBody>
          </p:sp>
        </mc:Fallback>
      </mc:AlternateContent>
    </p:spTree>
    <p:extLst>
      <p:ext uri="{BB962C8B-B14F-4D97-AF65-F5344CB8AC3E}">
        <p14:creationId xmlns:p14="http://schemas.microsoft.com/office/powerpoint/2010/main" val="1824061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3</a:t>
            </a:r>
          </a:p>
        </p:txBody>
      </p:sp>
      <p:sp>
        <p:nvSpPr>
          <p:cNvPr id="3" name="Text Placeholder 2"/>
          <p:cNvSpPr>
            <a:spLocks noGrp="1"/>
          </p:cNvSpPr>
          <p:nvPr>
            <p:ph type="body" sz="quarter" idx="10"/>
          </p:nvPr>
        </p:nvSpPr>
        <p:spPr>
          <a:xfrm>
            <a:off x="457200" y="1082078"/>
            <a:ext cx="8229600" cy="1127722"/>
          </a:xfrm>
        </p:spPr>
        <p:txBody>
          <a:bodyPr>
            <a:normAutofit/>
          </a:bodyPr>
          <a:lstStyle/>
          <a:p>
            <a:pPr>
              <a:defRPr sz="2800"/>
            </a:pPr>
            <a:r>
              <a:rPr lang="en-IN" sz="2800" dirty="0"/>
              <a:t>All probabilities must be between zero and one, inclusively. That is, </a:t>
            </a:r>
            <a:endParaRPr lang="ar-AE" sz="2800" dirty="0"/>
          </a:p>
        </p:txBody>
      </p:sp>
      <p:pic>
        <p:nvPicPr>
          <p:cNvPr id="9" name="Picture 8" descr="0 less than or equal to P of A less than or equal to 1">
            <a:extLst>
              <a:ext uri="{FF2B5EF4-FFF2-40B4-BE49-F238E27FC236}">
                <a16:creationId xmlns:a16="http://schemas.microsoft.com/office/drawing/2014/main" id="{FA77674F-6A8E-A796-ECC1-3FEB6BD08005}"/>
              </a:ext>
            </a:extLst>
          </p:cNvPr>
          <p:cNvPicPr>
            <a:picLocks noChangeAspect="1"/>
          </p:cNvPicPr>
          <p:nvPr/>
        </p:nvPicPr>
        <p:blipFill>
          <a:blip r:embed="rId2"/>
          <a:stretch>
            <a:fillRect/>
          </a:stretch>
        </p:blipFill>
        <p:spPr>
          <a:xfrm>
            <a:off x="3276600" y="1569739"/>
            <a:ext cx="1676400" cy="457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Law 4</a:t>
            </a:r>
          </a:p>
        </p:txBody>
      </p:sp>
      <p:sp>
        <p:nvSpPr>
          <p:cNvPr id="3" name="Text Placeholder 2"/>
          <p:cNvSpPr>
            <a:spLocks noGrp="1"/>
          </p:cNvSpPr>
          <p:nvPr>
            <p:ph type="body" sz="quarter" idx="10"/>
          </p:nvPr>
        </p:nvSpPr>
        <p:spPr>
          <a:xfrm>
            <a:off x="457200" y="1082078"/>
            <a:ext cx="8229600" cy="3337522"/>
          </a:xfrm>
        </p:spPr>
        <p:txBody>
          <a:bodyPr>
            <a:normAutofit/>
          </a:bodyPr>
          <a:lstStyle/>
          <a:p>
            <a:pPr>
              <a:defRPr sz="2800"/>
            </a:pPr>
            <a:r>
              <a:rPr sz="2800" dirty="0"/>
              <a:t>The sum of the probabilities of all outcomes in a sample space must equal one. That is, if</a:t>
            </a:r>
            <a:r>
              <a:rPr lang="en-US" sz="2800" dirty="0"/>
              <a:t> </a:t>
            </a:r>
            <a:r>
              <a:rPr lang="en-US" sz="2800" i="1" dirty="0"/>
              <a:t>P</a:t>
            </a:r>
            <a:r>
              <a:rPr lang="en-US" sz="2800" dirty="0"/>
              <a:t>(</a:t>
            </a:r>
            <a:r>
              <a:rPr lang="en-US" sz="2800" i="1" dirty="0"/>
              <a:t>A</a:t>
            </a:r>
            <a:r>
              <a:rPr lang="en-US" sz="1050" i="1" dirty="0"/>
              <a:t> </a:t>
            </a:r>
            <a:r>
              <a:rPr lang="en-US" sz="2800" i="1" baseline="-25000" dirty="0"/>
              <a:t>i</a:t>
            </a:r>
            <a:r>
              <a:rPr lang="en-US" sz="2800" dirty="0"/>
              <a:t>)</a:t>
            </a:r>
            <a:r>
              <a:rPr sz="2800" dirty="0"/>
              <a:t> is the probability of outcome</a:t>
            </a:r>
            <a:r>
              <a:rPr lang="en-US" sz="2800" dirty="0"/>
              <a:t> </a:t>
            </a:r>
            <a:r>
              <a:rPr lang="en-US" i="1" dirty="0"/>
              <a:t>A</a:t>
            </a:r>
            <a:r>
              <a:rPr lang="en-US" sz="1050" i="1" dirty="0"/>
              <a:t> </a:t>
            </a:r>
            <a:r>
              <a:rPr lang="en-US" i="1" baseline="-25000" dirty="0"/>
              <a:t>i</a:t>
            </a:r>
            <a:r>
              <a:rPr sz="2800" dirty="0"/>
              <a:t>, and there are</a:t>
            </a:r>
            <a:r>
              <a:rPr lang="en-US" sz="2800" dirty="0"/>
              <a:t> </a:t>
            </a:r>
            <a:r>
              <a:rPr lang="en-US" sz="2800" i="1" dirty="0"/>
              <a:t>n</a:t>
            </a:r>
            <a:r>
              <a:rPr sz="2800" dirty="0"/>
              <a:t> such outcomes, then</a:t>
            </a:r>
          </a:p>
        </p:txBody>
      </p:sp>
      <p:pic>
        <p:nvPicPr>
          <p:cNvPr id="6" name="Picture 5" descr="P of A subscript one plus P of A subscript two plus so on plus P of A subscript n equals one.">
            <a:extLst>
              <a:ext uri="{FF2B5EF4-FFF2-40B4-BE49-F238E27FC236}">
                <a16:creationId xmlns:a16="http://schemas.microsoft.com/office/drawing/2014/main" id="{986A9DE0-1AF4-916F-1153-FFBFBE0257EE}"/>
              </a:ext>
            </a:extLst>
          </p:cNvPr>
          <p:cNvPicPr>
            <a:picLocks noChangeAspect="1"/>
          </p:cNvPicPr>
          <p:nvPr/>
        </p:nvPicPr>
        <p:blipFill>
          <a:blip r:embed="rId2"/>
          <a:stretch>
            <a:fillRect/>
          </a:stretch>
        </p:blipFill>
        <p:spPr>
          <a:xfrm>
            <a:off x="2285265" y="3159000"/>
            <a:ext cx="4573469" cy="540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Compound Event</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compound event</a:t>
            </a:r>
            <a:r>
              <a:rPr sz="2800" dirty="0"/>
              <a:t> is an event that is defined by combining two or more events.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Union</a:t>
            </a:r>
          </a:p>
        </p:txBody>
      </p:sp>
      <p:sp>
        <p:nvSpPr>
          <p:cNvPr id="3" name="Text Placeholder 2"/>
          <p:cNvSpPr>
            <a:spLocks noGrp="1"/>
          </p:cNvSpPr>
          <p:nvPr>
            <p:ph type="body" sz="quarter" idx="10"/>
          </p:nvPr>
        </p:nvSpPr>
        <p:spPr>
          <a:xfrm>
            <a:off x="457200" y="1082078"/>
            <a:ext cx="8229600" cy="2270722"/>
          </a:xfrm>
        </p:spPr>
        <p:txBody>
          <a:bodyPr>
            <a:normAutofit/>
          </a:bodyPr>
          <a:lstStyle/>
          <a:p>
            <a:pPr>
              <a:defRPr sz="2800"/>
            </a:pPr>
            <a:r>
              <a:rPr sz="2800" dirty="0"/>
              <a:t>The </a:t>
            </a:r>
            <a:r>
              <a:rPr sz="2800" b="1" dirty="0"/>
              <a:t>union</a:t>
            </a:r>
            <a:r>
              <a:rPr sz="2800" dirty="0"/>
              <a:t> of the events</a:t>
            </a:r>
            <a:r>
              <a:rPr lang="en-US" sz="2800" dirty="0"/>
              <a:t> </a:t>
            </a:r>
            <a:r>
              <a:rPr lang="en-US" sz="2800" i="1" dirty="0"/>
              <a:t>A</a:t>
            </a:r>
            <a:r>
              <a:rPr sz="2800" dirty="0"/>
              <a:t> and</a:t>
            </a:r>
            <a:r>
              <a:rPr lang="en-US" sz="2800" dirty="0"/>
              <a:t> </a:t>
            </a:r>
            <a:r>
              <a:rPr lang="en-US" sz="2800" i="1" dirty="0"/>
              <a:t>B</a:t>
            </a:r>
            <a:r>
              <a:rPr sz="2800" dirty="0"/>
              <a:t> is the set of outcomes that are included in</a:t>
            </a:r>
            <a:r>
              <a:rPr lang="en-US" sz="2800" dirty="0"/>
              <a:t> </a:t>
            </a:r>
            <a:r>
              <a:rPr lang="en-US" sz="2800" i="1" dirty="0"/>
              <a:t>A</a:t>
            </a:r>
            <a:r>
              <a:rPr sz="2800" dirty="0"/>
              <a:t> or</a:t>
            </a:r>
            <a:r>
              <a:rPr lang="en-US" sz="2800" dirty="0"/>
              <a:t> </a:t>
            </a:r>
            <a:r>
              <a:rPr lang="en-US" sz="2800" i="1" dirty="0"/>
              <a:t>B</a:t>
            </a:r>
            <a:r>
              <a:rPr sz="2800" dirty="0"/>
              <a:t> or both, and is denoted</a:t>
            </a:r>
          </a:p>
          <a:p>
            <a:endParaRPr sz="2800" dirty="0"/>
          </a:p>
        </p:txBody>
      </p:sp>
      <p:pic>
        <p:nvPicPr>
          <p:cNvPr id="7" name="Picture 6" descr="A Union B.">
            <a:extLst>
              <a:ext uri="{FF2B5EF4-FFF2-40B4-BE49-F238E27FC236}">
                <a16:creationId xmlns:a16="http://schemas.microsoft.com/office/drawing/2014/main" id="{195BFA31-37C1-AD15-F440-A8B9C172CD84}"/>
              </a:ext>
            </a:extLst>
          </p:cNvPr>
          <p:cNvPicPr>
            <a:picLocks noChangeAspect="1"/>
          </p:cNvPicPr>
          <p:nvPr/>
        </p:nvPicPr>
        <p:blipFill>
          <a:blip r:embed="rId2"/>
          <a:stretch>
            <a:fillRect/>
          </a:stretch>
        </p:blipFill>
        <p:spPr>
          <a:xfrm>
            <a:off x="492125" y="2055439"/>
            <a:ext cx="983572" cy="324000"/>
          </a:xfrm>
          <a:prstGeom prst="rect">
            <a:avLst/>
          </a:prstGeom>
        </p:spPr>
      </p:pic>
      <p:pic>
        <p:nvPicPr>
          <p:cNvPr id="5" name="Picture 4" descr="Circles A and B that intersect with each other. The area inside of both circles and the intersection is shaded.">
            <a:extLst>
              <a:ext uri="{FF2B5EF4-FFF2-40B4-BE49-F238E27FC236}">
                <a16:creationId xmlns:a16="http://schemas.microsoft.com/office/drawing/2014/main" id="{8F737F43-4BEA-44C8-9FB4-E2064D13FD38}"/>
              </a:ext>
            </a:extLst>
          </p:cNvPr>
          <p:cNvPicPr>
            <a:picLocks noChangeAspect="1"/>
          </p:cNvPicPr>
          <p:nvPr/>
        </p:nvPicPr>
        <p:blipFill>
          <a:blip r:embed="rId3"/>
          <a:srcRect b="12128"/>
          <a:stretch>
            <a:fillRect/>
          </a:stretch>
        </p:blipFill>
        <p:spPr>
          <a:xfrm>
            <a:off x="2750481" y="3405591"/>
            <a:ext cx="3643038" cy="2270722"/>
          </a:xfrm>
          <a:prstGeom prst="rect">
            <a:avLst/>
          </a:prstGeom>
        </p:spPr>
      </p:pic>
      <p:sp>
        <p:nvSpPr>
          <p:cNvPr id="4" name="TextBox 3">
            <a:extLst>
              <a:ext uri="{FF2B5EF4-FFF2-40B4-BE49-F238E27FC236}">
                <a16:creationId xmlns:a16="http://schemas.microsoft.com/office/drawing/2014/main" id="{7E090BF5-DEC4-FF21-14CD-FB86BE605A64}"/>
              </a:ext>
            </a:extLst>
          </p:cNvPr>
          <p:cNvSpPr txBox="1"/>
          <p:nvPr/>
        </p:nvSpPr>
        <p:spPr>
          <a:xfrm>
            <a:off x="3962400" y="5545089"/>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Intersection</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The </a:t>
            </a:r>
            <a:r>
              <a:rPr sz="2800" b="1" dirty="0"/>
              <a:t>intersection</a:t>
            </a:r>
            <a:r>
              <a:rPr sz="2800" dirty="0"/>
              <a:t> of the events</a:t>
            </a:r>
            <a:r>
              <a:rPr lang="en-US" sz="2800" dirty="0"/>
              <a:t> </a:t>
            </a:r>
            <a:r>
              <a:rPr lang="en-US" sz="2800" i="1" dirty="0"/>
              <a:t>A</a:t>
            </a:r>
            <a:r>
              <a:rPr sz="2800" dirty="0"/>
              <a:t> and</a:t>
            </a:r>
            <a:r>
              <a:rPr lang="en-US" sz="2800" dirty="0"/>
              <a:t> </a:t>
            </a:r>
            <a:r>
              <a:rPr lang="en-US" sz="2800" i="1" dirty="0"/>
              <a:t>B</a:t>
            </a:r>
            <a:r>
              <a:rPr sz="2800" dirty="0"/>
              <a:t> is the set of all outcomes that are included in both</a:t>
            </a:r>
            <a:r>
              <a:rPr lang="en-US" sz="2800" dirty="0"/>
              <a:t> </a:t>
            </a:r>
            <a:r>
              <a:rPr lang="en-US" sz="2800" i="1" dirty="0"/>
              <a:t>A</a:t>
            </a:r>
            <a:r>
              <a:rPr sz="2800" dirty="0"/>
              <a:t> and</a:t>
            </a:r>
            <a:r>
              <a:rPr lang="en-US" sz="2800" dirty="0"/>
              <a:t> </a:t>
            </a:r>
            <a:r>
              <a:rPr lang="en-US" sz="2800" i="1" dirty="0"/>
              <a:t>B</a:t>
            </a:r>
            <a:r>
              <a:rPr sz="2800" dirty="0"/>
              <a:t>. Symbolically, the intersection of</a:t>
            </a:r>
            <a:r>
              <a:rPr lang="en-US" sz="2800" dirty="0"/>
              <a:t> </a:t>
            </a:r>
            <a:r>
              <a:rPr lang="en-US" sz="2800" i="1" dirty="0"/>
              <a:t>A</a:t>
            </a:r>
            <a:r>
              <a:rPr sz="2800" dirty="0"/>
              <a:t> and</a:t>
            </a:r>
            <a:r>
              <a:rPr lang="en-US" sz="2800" dirty="0"/>
              <a:t> </a:t>
            </a:r>
            <a:r>
              <a:rPr lang="en-US" sz="2800" i="1" dirty="0"/>
              <a:t>B</a:t>
            </a:r>
            <a:r>
              <a:rPr sz="2800" dirty="0"/>
              <a:t> is denoted </a:t>
            </a:r>
            <a:endParaRPr lang="en-US" dirty="0">
              <a:latin typeface="Cambria Math" panose="02040503050406030204" pitchFamily="18" charset="0"/>
            </a:endParaRPr>
          </a:p>
          <a:p>
            <a:pPr>
              <a:defRPr sz="2800"/>
            </a:pPr>
            <a:r>
              <a:rPr lang="en-US" i="1" dirty="0"/>
              <a:t>A</a:t>
            </a:r>
            <a:r>
              <a:rPr lang="en-US" dirty="0"/>
              <a:t> ∩ </a:t>
            </a:r>
            <a:r>
              <a:rPr lang="en-US" i="1" dirty="0"/>
              <a:t>B</a:t>
            </a:r>
            <a:r>
              <a:rPr sz="2800" dirty="0"/>
              <a:t> and is read "</a:t>
            </a:r>
            <a:r>
              <a:rPr lang="en-US" sz="2800" i="1" dirty="0"/>
              <a:t>A</a:t>
            </a:r>
            <a:r>
              <a:rPr sz="2800" dirty="0"/>
              <a:t> intersect</a:t>
            </a:r>
            <a:r>
              <a:rPr lang="en-US" sz="2800" dirty="0"/>
              <a:t> </a:t>
            </a:r>
            <a:r>
              <a:rPr lang="en-US" sz="2800" i="1" dirty="0"/>
              <a:t>B</a:t>
            </a:r>
            <a:r>
              <a:rPr sz="2800" dirty="0"/>
              <a:t>."</a:t>
            </a:r>
          </a:p>
          <a:p>
            <a:endParaRPr sz="2800" dirty="0"/>
          </a:p>
        </p:txBody>
      </p:sp>
      <p:pic>
        <p:nvPicPr>
          <p:cNvPr id="5" name="Picture 4" descr="Circles A and B that intersect with each other. The area inside the intersection is shaded but not the area outside of the intersection.">
            <a:extLst>
              <a:ext uri="{FF2B5EF4-FFF2-40B4-BE49-F238E27FC236}">
                <a16:creationId xmlns:a16="http://schemas.microsoft.com/office/drawing/2014/main" id="{4560454E-51A8-41FF-8937-2C5EF3D117F1}"/>
              </a:ext>
            </a:extLst>
          </p:cNvPr>
          <p:cNvPicPr>
            <a:picLocks noChangeAspect="1"/>
          </p:cNvPicPr>
          <p:nvPr/>
        </p:nvPicPr>
        <p:blipFill>
          <a:blip r:embed="rId2"/>
          <a:srcRect b="14463"/>
          <a:stretch>
            <a:fillRect/>
          </a:stretch>
        </p:blipFill>
        <p:spPr>
          <a:xfrm>
            <a:off x="3024457" y="3552825"/>
            <a:ext cx="3095086" cy="1981200"/>
          </a:xfrm>
          <a:prstGeom prst="rect">
            <a:avLst/>
          </a:prstGeom>
        </p:spPr>
      </p:pic>
      <p:sp>
        <p:nvSpPr>
          <p:cNvPr id="4" name="TextBox 3">
            <a:extLst>
              <a:ext uri="{FF2B5EF4-FFF2-40B4-BE49-F238E27FC236}">
                <a16:creationId xmlns:a16="http://schemas.microsoft.com/office/drawing/2014/main" id="{2156BE26-D7E7-872B-9761-A5B4CC40BCB5}"/>
              </a:ext>
            </a:extLst>
          </p:cNvPr>
          <p:cNvSpPr txBox="1"/>
          <p:nvPr/>
        </p:nvSpPr>
        <p:spPr>
          <a:xfrm>
            <a:off x="3962400" y="553402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Complement</a:t>
            </a:r>
          </a:p>
        </p:txBody>
      </p:sp>
      <p:sp>
        <p:nvSpPr>
          <p:cNvPr id="3" name="Text Placeholder 2"/>
          <p:cNvSpPr>
            <a:spLocks noGrp="1"/>
          </p:cNvSpPr>
          <p:nvPr>
            <p:ph type="body" sz="quarter" idx="10"/>
          </p:nvPr>
        </p:nvSpPr>
        <p:spPr>
          <a:xfrm>
            <a:off x="457200" y="1082078"/>
            <a:ext cx="8229600" cy="1737322"/>
          </a:xfrm>
        </p:spPr>
        <p:txBody>
          <a:bodyPr>
            <a:normAutofit/>
          </a:bodyPr>
          <a:lstStyle/>
          <a:p>
            <a:pPr>
              <a:defRPr sz="2800"/>
            </a:pPr>
            <a:r>
              <a:rPr sz="2800" dirty="0"/>
              <a:t>The </a:t>
            </a:r>
            <a:r>
              <a:rPr sz="2800" b="1" dirty="0"/>
              <a:t>complement</a:t>
            </a:r>
            <a:r>
              <a:rPr sz="2800" dirty="0"/>
              <a:t> of an event </a:t>
            </a:r>
            <a:r>
              <a:rPr lang="en-US" sz="2800" i="1" dirty="0"/>
              <a:t>A</a:t>
            </a:r>
            <a:r>
              <a:rPr sz="2800" dirty="0"/>
              <a:t> is the set of all outcomes in the sample space that are not in</a:t>
            </a:r>
            <a:r>
              <a:rPr lang="en-US" sz="2800" dirty="0"/>
              <a:t> </a:t>
            </a:r>
            <a:r>
              <a:rPr lang="en-US" sz="2800" i="1" dirty="0"/>
              <a:t>A</a:t>
            </a:r>
            <a:r>
              <a:rPr sz="2800" dirty="0"/>
              <a:t>.</a:t>
            </a:r>
          </a:p>
        </p:txBody>
      </p:sp>
      <p:pic>
        <p:nvPicPr>
          <p:cNvPr id="5" name="Picture 4" descr="Circle A, featuring a shaded outside area known as the complement.&#10;">
            <a:extLst>
              <a:ext uri="{FF2B5EF4-FFF2-40B4-BE49-F238E27FC236}">
                <a16:creationId xmlns:a16="http://schemas.microsoft.com/office/drawing/2014/main" id="{1F9DFF34-5919-4002-B2B4-1E99F261D48E}"/>
              </a:ext>
            </a:extLst>
          </p:cNvPr>
          <p:cNvPicPr>
            <a:picLocks noChangeAspect="1"/>
          </p:cNvPicPr>
          <p:nvPr/>
        </p:nvPicPr>
        <p:blipFill>
          <a:blip r:embed="rId2"/>
          <a:srcRect b="10500"/>
          <a:stretch>
            <a:fillRect/>
          </a:stretch>
        </p:blipFill>
        <p:spPr>
          <a:xfrm>
            <a:off x="2386333" y="2942760"/>
            <a:ext cx="4371333" cy="2467905"/>
          </a:xfrm>
          <a:prstGeom prst="rect">
            <a:avLst/>
          </a:prstGeom>
        </p:spPr>
      </p:pic>
      <p:sp>
        <p:nvSpPr>
          <p:cNvPr id="4" name="TextBox 3">
            <a:extLst>
              <a:ext uri="{FF2B5EF4-FFF2-40B4-BE49-F238E27FC236}">
                <a16:creationId xmlns:a16="http://schemas.microsoft.com/office/drawing/2014/main" id="{AA8BCA7A-7ACF-2147-6B9C-73F853CB0D94}"/>
              </a:ext>
            </a:extLst>
          </p:cNvPr>
          <p:cNvSpPr txBox="1"/>
          <p:nvPr/>
        </p:nvSpPr>
        <p:spPr>
          <a:xfrm>
            <a:off x="3962399" y="541066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583948-781B-490C-9DD4-9F6CE7F74948}"/>
</file>

<file path=customXml/itemProps2.xml><?xml version="1.0" encoding="utf-8"?>
<ds:datastoreItem xmlns:ds="http://schemas.openxmlformats.org/officeDocument/2006/customXml" ds:itemID="{94AB82C5-368C-457E-B8D2-1B2CC0BBD395}"/>
</file>

<file path=customXml/itemProps3.xml><?xml version="1.0" encoding="utf-8"?>
<ds:datastoreItem xmlns:ds="http://schemas.openxmlformats.org/officeDocument/2006/customXml" ds:itemID="{98B3D68A-2F9B-4ADE-AE27-051153BA9059}"/>
</file>

<file path=docProps/app.xml><?xml version="1.0" encoding="utf-8"?>
<Properties xmlns="http://schemas.openxmlformats.org/officeDocument/2006/extended-properties" xmlns:vt="http://schemas.openxmlformats.org/officeDocument/2006/docPropsVTypes">
  <TotalTime>1236</TotalTime>
  <Words>1318</Words>
  <Application>Microsoft Office PowerPoint</Application>
  <PresentationFormat>On-screen Show (4:3)</PresentationFormat>
  <Paragraphs>96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Courier New</vt:lpstr>
      <vt:lpstr>Calibri</vt:lpstr>
      <vt:lpstr>Arial</vt:lpstr>
      <vt:lpstr>Cambria Math</vt:lpstr>
      <vt:lpstr>Office Theme</vt:lpstr>
      <vt:lpstr>Section 5.2</vt:lpstr>
      <vt:lpstr>Definition: Probability Law 1</vt:lpstr>
      <vt:lpstr>Definition: Probability Law 2</vt:lpstr>
      <vt:lpstr>Definition: Probability Law 3</vt:lpstr>
      <vt:lpstr>Definition: Probability Law 4</vt:lpstr>
      <vt:lpstr>Definition: Compound Event</vt:lpstr>
      <vt:lpstr>Definition: Union</vt:lpstr>
      <vt:lpstr>Definition: Intersection</vt:lpstr>
      <vt:lpstr>Definition: Complement</vt:lpstr>
      <vt:lpstr>Definition: Probability Law 5</vt:lpstr>
      <vt:lpstr>Example 1: Finding the Probability of the Complement—Slide 1</vt:lpstr>
      <vt:lpstr>Example 1: Finding the Probability of the Complement—Slide 2</vt:lpstr>
      <vt:lpstr>Example 2: Finding a Probability Using the Complement—Slide 1</vt:lpstr>
      <vt:lpstr>Example 2: Finding a Probability Using the Complement—Slide 2</vt:lpstr>
      <vt:lpstr>Example 2: Finding a Probability Using the Complement—Slide 3</vt:lpstr>
      <vt:lpstr>Example 2: Finding a Probability Using the Complement—Slide 4</vt:lpstr>
      <vt:lpstr>Formula: Odds</vt:lpstr>
      <vt:lpstr>Example 3: Determining the Odds of Winning the NBA Championship—Slide 1</vt:lpstr>
      <vt:lpstr>Example 3: Determining the Odds of Winning the NBA Championship—Slide 2</vt:lpstr>
      <vt:lpstr>Definition: Mutually Exclusive</vt:lpstr>
      <vt:lpstr>Mutually Exclusive—Slide 1</vt:lpstr>
      <vt:lpstr>Mutually Exclusive—Slide 2</vt:lpstr>
      <vt:lpstr>Definition: Probability Law 6: Union of Mutually Exclusive Events</vt:lpstr>
      <vt:lpstr>Definition: Probability Law 7: Intersection of Mutually Exclusive Events</vt:lpstr>
      <vt:lpstr>Example 4: Calculating the Probability of the Union of Mutually Exclusive Events—Slide 1</vt:lpstr>
      <vt:lpstr>Example 4: Calculating the Probability of the Union of Mutually Exclusive Events—Slide 2</vt:lpstr>
      <vt:lpstr>Definition: Probability Law 8: The Addition Rule</vt:lpstr>
      <vt:lpstr>Example 5: Calculating the Probability of the Union of Two Events—Slide 1</vt:lpstr>
      <vt:lpstr>Example 5: Calculating the Probability of the Union of Two Events—Slide 2</vt:lpstr>
      <vt:lpstr>Example 5: Calculating the Probability of the Union of Two Events—Slide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- 5.2 - Laws of Probability</dc:title>
  <dc:creator>Hawkes Learning</dc:creator>
  <cp:lastModifiedBy>Sangeetha Pallikala</cp:lastModifiedBy>
  <cp:revision>189</cp:revision>
  <dcterms:created xsi:type="dcterms:W3CDTF">2013-04-26T14:43:13Z</dcterms:created>
  <dcterms:modified xsi:type="dcterms:W3CDTF">2025-09-22T02:55:00Z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