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2"/>
  </p:notesMasterIdLst>
  <p:handoutMasterIdLst>
    <p:handoutMasterId r:id="rId13"/>
  </p:handoutMasterIdLst>
  <p:sldIdLst>
    <p:sldId id="256" r:id="rId2"/>
    <p:sldId id="257" r:id="rId3"/>
    <p:sldId id="258" r:id="rId4"/>
    <p:sldId id="259" r:id="rId5"/>
    <p:sldId id="262" r:id="rId6"/>
    <p:sldId id="263" r:id="rId7"/>
    <p:sldId id="264" r:id="rId8"/>
    <p:sldId id="265" r:id="rId9"/>
    <p:sldId id="269" r:id="rId10"/>
    <p:sldId id="268" r:id="rId11"/>
  </p:sldIdLst>
  <p:sldSz cx="9144000" cy="6858000" type="screen4x3"/>
  <p:notesSz cx="6858000" cy="9144000"/>
  <p:embeddedFontLst>
    <p:embeddedFont>
      <p:font typeface="Cambria Math" panose="02040503050406030204" pitchFamily="18" charset="0"/>
      <p:regular r:id="rId1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2D7D9F"/>
    <a:srgbClr val="0000FF"/>
    <a:srgbClr val="000099"/>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896" autoAdjust="0"/>
    <p:restoredTop sz="94660"/>
  </p:normalViewPr>
  <p:slideViewPr>
    <p:cSldViewPr>
      <p:cViewPr varScale="1">
        <p:scale>
          <a:sx n="107" d="100"/>
          <a:sy n="107" d="100"/>
        </p:scale>
        <p:origin x="1074"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9/22/2025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9/22/2025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3.xml"/><Relationship Id="rId4" Type="http://schemas.openxmlformats.org/officeDocument/2006/relationships/image" Target="../media/image11.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 Id="rId4" Type="http://schemas.openxmlformats.org/officeDocument/2006/relationships/image" Target="../media/image4.emf"/></Relationships>
</file>

<file path=ppt/slides/_rels/slide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5.3</a:t>
            </a:r>
          </a:p>
        </p:txBody>
      </p:sp>
      <p:sp>
        <p:nvSpPr>
          <p:cNvPr id="2" name="Text Placeholder 1"/>
          <p:cNvSpPr>
            <a:spLocks noGrp="1"/>
          </p:cNvSpPr>
          <p:nvPr>
            <p:ph type="body" sz="quarter" idx="10"/>
          </p:nvPr>
        </p:nvSpPr>
        <p:spPr/>
        <p:txBody>
          <a:bodyPr/>
          <a:lstStyle/>
          <a:p>
            <a:pPr algn="ctr"/>
            <a:r>
              <a:t>Conditional Probability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8CC13A-C705-4373-A1B6-84A7E759962C}"/>
              </a:ext>
            </a:extLst>
          </p:cNvPr>
          <p:cNvSpPr>
            <a:spLocks noGrp="1"/>
          </p:cNvSpPr>
          <p:nvPr>
            <p:ph type="title"/>
          </p:nvPr>
        </p:nvSpPr>
        <p:spPr/>
        <p:txBody>
          <a:bodyPr/>
          <a:lstStyle/>
          <a:p>
            <a:r>
              <a:rPr lang="en-US" dirty="0"/>
              <a:t>Example 1: Calculating a Conditional Probability—Slide 6</a:t>
            </a:r>
            <a:endParaRPr lang="en-IN" dirty="0"/>
          </a:p>
        </p:txBody>
      </p:sp>
      <p:sp>
        <p:nvSpPr>
          <p:cNvPr id="3" name="Text Placeholder 2">
            <a:extLst>
              <a:ext uri="{FF2B5EF4-FFF2-40B4-BE49-F238E27FC236}">
                <a16:creationId xmlns:a16="http://schemas.microsoft.com/office/drawing/2014/main" id="{0E0BB339-BA7C-4D22-B63A-503F2DC14715}"/>
              </a:ext>
            </a:extLst>
          </p:cNvPr>
          <p:cNvSpPr>
            <a:spLocks noGrp="1"/>
          </p:cNvSpPr>
          <p:nvPr>
            <p:ph type="body" sz="quarter" idx="10"/>
          </p:nvPr>
        </p:nvSpPr>
        <p:spPr/>
        <p:txBody>
          <a:bodyPr/>
          <a:lstStyle/>
          <a:p>
            <a:pPr>
              <a:defRPr sz="2800"/>
            </a:pPr>
            <a:r>
              <a:rPr lang="en-IN" sz="2800" dirty="0"/>
              <a:t>Similarly, </a:t>
            </a:r>
            <a:r>
              <a:rPr lang="en-IN" sz="2800" i="1" dirty="0"/>
              <a:t>P</a:t>
            </a:r>
            <a:r>
              <a:rPr lang="en-IN" sz="2800" dirty="0"/>
              <a:t>(</a:t>
            </a:r>
            <a:r>
              <a:rPr lang="en-IN" sz="2800" i="1" dirty="0"/>
              <a:t>B</a:t>
            </a:r>
            <a:r>
              <a:rPr lang="en-IN" sz="2800" dirty="0"/>
              <a:t>) can be computed as</a:t>
            </a:r>
            <a:endParaRPr lang="en-IN" dirty="0"/>
          </a:p>
        </p:txBody>
      </p:sp>
      <p:pic>
        <p:nvPicPr>
          <p:cNvPr id="7" name="Picture 6" descr="P of B equals 444 divided by 1403 is approximately 0.3165.">
            <a:extLst>
              <a:ext uri="{FF2B5EF4-FFF2-40B4-BE49-F238E27FC236}">
                <a16:creationId xmlns:a16="http://schemas.microsoft.com/office/drawing/2014/main" id="{7657631C-14F5-4C8B-E215-BA5FE2173FF3}"/>
              </a:ext>
            </a:extLst>
          </p:cNvPr>
          <p:cNvPicPr>
            <a:picLocks noChangeAspect="1"/>
          </p:cNvPicPr>
          <p:nvPr/>
        </p:nvPicPr>
        <p:blipFill>
          <a:blip r:embed="rId2"/>
          <a:stretch>
            <a:fillRect/>
          </a:stretch>
        </p:blipFill>
        <p:spPr>
          <a:xfrm>
            <a:off x="2984529" y="1540590"/>
            <a:ext cx="3174939" cy="864000"/>
          </a:xfrm>
          <a:prstGeom prst="rect">
            <a:avLst/>
          </a:prstGeom>
        </p:spPr>
      </p:pic>
      <p:pic>
        <p:nvPicPr>
          <p:cNvPr id="9" name="Picture 8" descr="Consequently, P of A given B is">
            <a:extLst>
              <a:ext uri="{FF2B5EF4-FFF2-40B4-BE49-F238E27FC236}">
                <a16:creationId xmlns:a16="http://schemas.microsoft.com/office/drawing/2014/main" id="{7E21992F-9B86-AB71-F51B-AACDC5C8D670}"/>
              </a:ext>
            </a:extLst>
          </p:cNvPr>
          <p:cNvPicPr>
            <a:picLocks noChangeAspect="1"/>
          </p:cNvPicPr>
          <p:nvPr/>
        </p:nvPicPr>
        <p:blipFill>
          <a:blip r:embed="rId3"/>
          <a:stretch>
            <a:fillRect/>
          </a:stretch>
        </p:blipFill>
        <p:spPr>
          <a:xfrm>
            <a:off x="533400" y="2410617"/>
            <a:ext cx="3219450" cy="523875"/>
          </a:xfrm>
          <a:prstGeom prst="rect">
            <a:avLst/>
          </a:prstGeom>
        </p:spPr>
      </p:pic>
      <p:pic>
        <p:nvPicPr>
          <p:cNvPr id="13" name="Picture 12" descr="P of A given B is approximately equal to  0.1376 divided by 0.3165 is approximately equal to 0.4348.">
            <a:extLst>
              <a:ext uri="{FF2B5EF4-FFF2-40B4-BE49-F238E27FC236}">
                <a16:creationId xmlns:a16="http://schemas.microsoft.com/office/drawing/2014/main" id="{996E488A-DF3B-3361-94CB-7CC5FCC08EF2}"/>
              </a:ext>
            </a:extLst>
          </p:cNvPr>
          <p:cNvPicPr>
            <a:picLocks noChangeAspect="1"/>
          </p:cNvPicPr>
          <p:nvPr/>
        </p:nvPicPr>
        <p:blipFill>
          <a:blip r:embed="rId4"/>
          <a:stretch>
            <a:fillRect/>
          </a:stretch>
        </p:blipFill>
        <p:spPr>
          <a:xfrm>
            <a:off x="2743200" y="2894799"/>
            <a:ext cx="3543300" cy="790575"/>
          </a:xfrm>
          <a:prstGeom prst="rect">
            <a:avLst/>
          </a:prstGeom>
        </p:spPr>
      </p:pic>
      <p:sp>
        <p:nvSpPr>
          <p:cNvPr id="5" name="TextBox 4">
            <a:extLst>
              <a:ext uri="{FF2B5EF4-FFF2-40B4-BE49-F238E27FC236}">
                <a16:creationId xmlns:a16="http://schemas.microsoft.com/office/drawing/2014/main" id="{D261508B-E77B-BB8D-9BE1-370D5E6FDB74}"/>
              </a:ext>
            </a:extLst>
          </p:cNvPr>
          <p:cNvSpPr txBox="1"/>
          <p:nvPr/>
        </p:nvSpPr>
        <p:spPr>
          <a:xfrm>
            <a:off x="457199" y="3742007"/>
            <a:ext cx="8229600" cy="954107"/>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Note that this answer could have also been obtained by simply dividing </a:t>
            </a:r>
            <a:r>
              <a:rPr kumimoji="0" lang="en-IN" sz="2800" b="0" i="0" u="none" strike="noStrike" kern="1200" cap="none" spc="0" normalizeH="0" baseline="0" noProof="0" dirty="0">
                <a:ln>
                  <a:noFill/>
                </a:ln>
                <a:solidFill>
                  <a:srgbClr val="366092"/>
                </a:solidFill>
                <a:effectLst/>
                <a:uLnTx/>
                <a:uFillTx/>
                <a:latin typeface="Cambria Math"/>
                <a:ea typeface="+mn-ea"/>
                <a:cs typeface="+mn-cs"/>
              </a:rPr>
              <a:t>193</a:t>
            </a:r>
            <a:r>
              <a:rPr kumimoji="0" lang="en-IN" sz="2800" b="0" i="0" u="none" strike="noStrike" kern="1200" cap="none" spc="0" normalizeH="0" baseline="0" noProof="0" dirty="0">
                <a:ln>
                  <a:noFill/>
                </a:ln>
                <a:solidFill>
                  <a:srgbClr val="366092"/>
                </a:solidFill>
                <a:effectLst/>
                <a:uLnTx/>
                <a:uFillTx/>
                <a:latin typeface="Calibri"/>
                <a:ea typeface="+mn-ea"/>
                <a:cs typeface="+mn-cs"/>
              </a:rPr>
              <a:t> by </a:t>
            </a:r>
            <a:r>
              <a:rPr kumimoji="0" lang="en-IN" sz="2800" b="0" i="0" u="none" strike="noStrike" kern="1200" cap="none" spc="0" normalizeH="0" baseline="0" noProof="0" dirty="0">
                <a:ln>
                  <a:noFill/>
                </a:ln>
                <a:solidFill>
                  <a:srgbClr val="366092"/>
                </a:solidFill>
                <a:effectLst/>
                <a:uLnTx/>
                <a:uFillTx/>
                <a:latin typeface="Cambria Math"/>
                <a:ea typeface="+mn-ea"/>
                <a:cs typeface="+mn-cs"/>
              </a:rPr>
              <a:t>444</a:t>
            </a:r>
            <a:r>
              <a:rPr kumimoji="0" lang="en-IN"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extLst>
      <p:ext uri="{BB962C8B-B14F-4D97-AF65-F5344CB8AC3E}">
        <p14:creationId xmlns:p14="http://schemas.microsoft.com/office/powerpoint/2010/main" val="4136688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Conditional Probability</a:t>
            </a:r>
          </a:p>
        </p:txBody>
      </p:sp>
      <p:sp>
        <p:nvSpPr>
          <p:cNvPr id="3" name="Text Placeholder 2"/>
          <p:cNvSpPr>
            <a:spLocks noGrp="1"/>
          </p:cNvSpPr>
          <p:nvPr>
            <p:ph type="body" sz="quarter" idx="10"/>
          </p:nvPr>
        </p:nvSpPr>
        <p:spPr>
          <a:xfrm>
            <a:off x="457200" y="1082078"/>
            <a:ext cx="8229600" cy="1508722"/>
          </a:xfrm>
        </p:spPr>
        <p:txBody>
          <a:bodyPr>
            <a:normAutofit/>
          </a:bodyPr>
          <a:lstStyle/>
          <a:p>
            <a:r>
              <a:rPr sz="2800" dirty="0"/>
              <a:t>The probability that one event will occur given that some other event has occurred is a </a:t>
            </a:r>
            <a:r>
              <a:rPr sz="2800" b="1" dirty="0"/>
              <a:t>conditional probability</a:t>
            </a:r>
            <a:r>
              <a:rPr sz="2800"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3000" dirty="0"/>
              <a:t>Definition: </a:t>
            </a:r>
            <a:r>
              <a:rPr sz="3000" dirty="0"/>
              <a:t>Probability Law 9: Conditional Probability</a:t>
            </a:r>
            <a:r>
              <a:rPr lang="en-US" sz="3000" dirty="0"/>
              <a:t>—Slide 1</a:t>
            </a:r>
            <a:endParaRPr sz="3000" dirty="0"/>
          </a:p>
        </p:txBody>
      </p:sp>
      <p:sp>
        <p:nvSpPr>
          <p:cNvPr id="3" name="Text Placeholder 2"/>
          <p:cNvSpPr>
            <a:spLocks noGrp="1"/>
          </p:cNvSpPr>
          <p:nvPr>
            <p:ph type="body" sz="quarter" idx="10"/>
          </p:nvPr>
        </p:nvSpPr>
        <p:spPr/>
        <p:txBody>
          <a:bodyPr>
            <a:normAutofit/>
          </a:bodyPr>
          <a:lstStyle/>
          <a:p>
            <a:pPr>
              <a:defRPr sz="2800"/>
            </a:pPr>
            <a:r>
              <a:rPr sz="2800" dirty="0"/>
              <a:t>The conditional probability of </a:t>
            </a:r>
            <a:r>
              <a:rPr lang="en-US" sz="2800" i="1" dirty="0"/>
              <a:t>A</a:t>
            </a:r>
            <a:r>
              <a:rPr sz="2800" dirty="0"/>
              <a:t>, given that</a:t>
            </a:r>
            <a:r>
              <a:rPr lang="en-US" sz="2800" dirty="0"/>
              <a:t> </a:t>
            </a:r>
            <a:r>
              <a:rPr lang="en-US" sz="2800" i="1" dirty="0"/>
              <a:t>B</a:t>
            </a:r>
            <a:r>
              <a:rPr sz="2800" dirty="0"/>
              <a:t> has occurred, is</a:t>
            </a:r>
          </a:p>
        </p:txBody>
      </p:sp>
      <p:pic>
        <p:nvPicPr>
          <p:cNvPr id="5" name="Picture 4" descr="P of A given B equals P of A intersection B divided by P of B.">
            <a:extLst>
              <a:ext uri="{FF2B5EF4-FFF2-40B4-BE49-F238E27FC236}">
                <a16:creationId xmlns:a16="http://schemas.microsoft.com/office/drawing/2014/main" id="{2459B337-CACA-5DD8-FBF7-1813E33572FE}"/>
              </a:ext>
            </a:extLst>
          </p:cNvPr>
          <p:cNvPicPr>
            <a:picLocks noChangeAspect="1"/>
          </p:cNvPicPr>
          <p:nvPr/>
        </p:nvPicPr>
        <p:blipFill>
          <a:blip r:embed="rId2"/>
          <a:stretch>
            <a:fillRect/>
          </a:stretch>
        </p:blipFill>
        <p:spPr>
          <a:xfrm>
            <a:off x="3305175" y="1881257"/>
            <a:ext cx="2533650" cy="952500"/>
          </a:xfrm>
          <a:prstGeom prst="rect">
            <a:avLst/>
          </a:prstGeom>
        </p:spPr>
      </p:pic>
      <p:pic>
        <p:nvPicPr>
          <p:cNvPr id="11" name="Picture 10" descr="The notation P of A given B">
            <a:extLst>
              <a:ext uri="{FF2B5EF4-FFF2-40B4-BE49-F238E27FC236}">
                <a16:creationId xmlns:a16="http://schemas.microsoft.com/office/drawing/2014/main" id="{BC84C278-EA92-C94E-7FC9-16E242B3FF1B}"/>
              </a:ext>
            </a:extLst>
          </p:cNvPr>
          <p:cNvPicPr>
            <a:picLocks noChangeAspect="1"/>
          </p:cNvPicPr>
          <p:nvPr/>
        </p:nvPicPr>
        <p:blipFill>
          <a:blip r:embed="rId3"/>
          <a:stretch>
            <a:fillRect/>
          </a:stretch>
        </p:blipFill>
        <p:spPr>
          <a:xfrm>
            <a:off x="524354" y="2878928"/>
            <a:ext cx="3044571" cy="504000"/>
          </a:xfrm>
          <a:prstGeom prst="rect">
            <a:avLst/>
          </a:prstGeom>
        </p:spPr>
      </p:pic>
      <p:sp>
        <p:nvSpPr>
          <p:cNvPr id="7" name="TextBox 6">
            <a:extLst>
              <a:ext uri="{FF2B5EF4-FFF2-40B4-BE49-F238E27FC236}">
                <a16:creationId xmlns:a16="http://schemas.microsoft.com/office/drawing/2014/main" id="{ED9941F8-3002-785F-CFE1-2EBCE1235038}"/>
              </a:ext>
            </a:extLst>
          </p:cNvPr>
          <p:cNvSpPr txBox="1"/>
          <p:nvPr/>
        </p:nvSpPr>
        <p:spPr>
          <a:xfrm>
            <a:off x="3576638" y="2838448"/>
            <a:ext cx="45720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is read as </a:t>
            </a:r>
            <a:r>
              <a:rPr kumimoji="0" lang="en-US" sz="2800" b="1" i="0" u="none" strike="noStrike" kern="1200" cap="none" spc="0" normalizeH="0" baseline="0" noProof="0" dirty="0">
                <a:ln>
                  <a:noFill/>
                </a:ln>
                <a:solidFill>
                  <a:srgbClr val="000000"/>
                </a:solidFill>
                <a:effectLst/>
                <a:uLnTx/>
                <a:uFillTx/>
                <a:latin typeface="Calibri"/>
                <a:ea typeface="+mn-ea"/>
                <a:cs typeface="+mn-cs"/>
              </a:rPr>
              <a:t>the probability of </a:t>
            </a:r>
            <a:r>
              <a:rPr kumimoji="0" lang="en-US" sz="2800" i="1" u="none" strike="noStrike" kern="1200" cap="none" spc="0" normalizeH="0" baseline="0" noProof="0" dirty="0">
                <a:ln>
                  <a:noFill/>
                </a:ln>
                <a:solidFill>
                  <a:srgbClr val="000000"/>
                </a:solidFill>
                <a:effectLst/>
                <a:uLnTx/>
                <a:uFillTx/>
                <a:latin typeface="Calibri"/>
                <a:ea typeface="+mn-ea"/>
                <a:cs typeface="+mn-cs"/>
              </a:rPr>
              <a:t>A</a:t>
            </a:r>
            <a:endParaRPr lang="en-IN" dirty="0"/>
          </a:p>
        </p:txBody>
      </p:sp>
      <p:sp>
        <p:nvSpPr>
          <p:cNvPr id="9" name="TextBox 8">
            <a:extLst>
              <a:ext uri="{FF2B5EF4-FFF2-40B4-BE49-F238E27FC236}">
                <a16:creationId xmlns:a16="http://schemas.microsoft.com/office/drawing/2014/main" id="{CE055533-51A2-AE51-1E48-FA2B75E0744A}"/>
              </a:ext>
            </a:extLst>
          </p:cNvPr>
          <p:cNvSpPr txBox="1"/>
          <p:nvPr/>
        </p:nvSpPr>
        <p:spPr>
          <a:xfrm>
            <a:off x="457200" y="3264301"/>
            <a:ext cx="8229600" cy="1902059"/>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800" b="1" i="0" u="none" strike="noStrike" kern="1200" cap="none" spc="0" normalizeH="0" baseline="0" noProof="0" dirty="0">
                <a:ln>
                  <a:noFill/>
                </a:ln>
                <a:solidFill>
                  <a:srgbClr val="000000"/>
                </a:solidFill>
                <a:effectLst/>
                <a:uLnTx/>
                <a:uFillTx/>
                <a:latin typeface="Calibri"/>
                <a:ea typeface="+mn-ea"/>
                <a:cs typeface="+mn-cs"/>
              </a:rPr>
              <a:t>given the occurrence of</a:t>
            </a:r>
            <a:r>
              <a:rPr kumimoji="0" lang="en-IN" sz="2800" b="0" i="0" u="none" strike="noStrike" kern="1200" cap="none" spc="0" normalizeH="0" baseline="0" noProof="0" dirty="0">
                <a:ln>
                  <a:noFill/>
                </a:ln>
                <a:solidFill>
                  <a:srgbClr val="000000"/>
                </a:solidFill>
                <a:effectLst/>
                <a:uLnTx/>
                <a:uFillTx/>
                <a:latin typeface="Calibri"/>
                <a:ea typeface="+mn-ea"/>
                <a:cs typeface="+mn-cs"/>
              </a:rPr>
              <a:t> </a:t>
            </a:r>
            <a:r>
              <a:rPr kumimoji="0" lang="en-IN" sz="2800" b="0" i="1" u="none" strike="noStrike" kern="1200" cap="none" spc="0" normalizeH="0" baseline="0" noProof="0" dirty="0">
                <a:ln>
                  <a:noFill/>
                </a:ln>
                <a:solidFill>
                  <a:srgbClr val="000000"/>
                </a:solidFill>
                <a:effectLst/>
                <a:uLnTx/>
                <a:uFillTx/>
                <a:latin typeface="Calibri"/>
                <a:ea typeface="+mn-ea"/>
                <a:cs typeface="+mn-cs"/>
              </a:rPr>
              <a:t>B</a:t>
            </a:r>
            <a:r>
              <a:rPr kumimoji="0" lang="en-IN" sz="2800" b="0" i="0" u="none" strike="noStrike" kern="1200" cap="none" spc="0" normalizeH="0" baseline="0" noProof="0" dirty="0">
                <a:ln>
                  <a:noFill/>
                </a:ln>
                <a:solidFill>
                  <a:srgbClr val="000000"/>
                </a:solidFill>
                <a:effectLst/>
                <a:uLnTx/>
                <a:uFillTx/>
                <a:latin typeface="Calibri"/>
                <a:ea typeface="+mn-ea"/>
                <a:cs typeface="+mn-cs"/>
              </a:rPr>
              <a:t>. The vertical bar within a probability statement will always mean </a:t>
            </a:r>
            <a:r>
              <a:rPr kumimoji="0" lang="en-IN" sz="2800" b="1" i="0" u="none" strike="noStrike" kern="1200" cap="none" spc="0" normalizeH="0" baseline="0" noProof="0" dirty="0">
                <a:ln>
                  <a:noFill/>
                </a:ln>
                <a:solidFill>
                  <a:srgbClr val="000000"/>
                </a:solidFill>
                <a:effectLst/>
                <a:uLnTx/>
                <a:uFillTx/>
                <a:latin typeface="Calibri"/>
                <a:ea typeface="+mn-ea"/>
                <a:cs typeface="+mn-cs"/>
              </a:rPr>
              <a:t>given</a:t>
            </a:r>
            <a:r>
              <a:rPr kumimoji="0" lang="en-IN" sz="2800" b="0" i="0" u="none" strike="noStrike" kern="1200" cap="none" spc="0" normalizeH="0" baseline="0" noProof="0" dirty="0">
                <a:ln>
                  <a:noFill/>
                </a:ln>
                <a:solidFill>
                  <a:srgbClr val="000000"/>
                </a:solidFill>
                <a:effectLst/>
                <a:uLnTx/>
                <a:uFillTx/>
                <a:latin typeface="Calibri"/>
                <a:ea typeface="+mn-ea"/>
                <a:cs typeface="+mn-cs"/>
              </a:rPr>
              <a:t>.</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800" b="0" i="0" u="none" strike="noStrike" kern="1200" cap="none" spc="0" normalizeH="0" baseline="0" noProof="0" dirty="0">
                <a:ln>
                  <a:noFill/>
                </a:ln>
                <a:solidFill>
                  <a:srgbClr val="000000"/>
                </a:solidFill>
                <a:effectLst/>
                <a:uLnTx/>
                <a:uFillTx/>
                <a:latin typeface="Calibri"/>
                <a:ea typeface="+mn-ea"/>
                <a:cs typeface="+mn-cs"/>
              </a:rPr>
              <a:t>Note that since we are finding the conditional probability of </a:t>
            </a:r>
            <a:r>
              <a:rPr kumimoji="0" lang="en-IN" sz="2800" b="0" i="1" u="none" strike="noStrike" kern="1200" cap="none" spc="0" normalizeH="0" baseline="0" noProof="0" dirty="0">
                <a:ln>
                  <a:noFill/>
                </a:ln>
                <a:solidFill>
                  <a:srgbClr val="000000"/>
                </a:solidFill>
                <a:effectLst/>
                <a:uLnTx/>
                <a:uFillTx/>
                <a:latin typeface="Calibri"/>
                <a:ea typeface="+mn-ea"/>
                <a:cs typeface="+mn-cs"/>
              </a:rPr>
              <a:t>A</a:t>
            </a:r>
            <a:r>
              <a:rPr kumimoji="0" lang="en-IN" sz="2800" b="0" i="0" u="none" strike="noStrike" kern="1200" cap="none" spc="0" normalizeH="0" baseline="0" noProof="0" dirty="0">
                <a:ln>
                  <a:noFill/>
                </a:ln>
                <a:solidFill>
                  <a:srgbClr val="000000"/>
                </a:solidFill>
                <a:effectLst/>
                <a:uLnTx/>
                <a:uFillTx/>
                <a:latin typeface="Calibri"/>
                <a:ea typeface="+mn-ea"/>
                <a:cs typeface="+mn-cs"/>
              </a:rPr>
              <a:t>, given that </a:t>
            </a:r>
            <a:r>
              <a:rPr kumimoji="0" lang="en-IN" sz="2800" b="0" i="1" strike="noStrike" kern="1200" cap="none" spc="0" normalizeH="0" baseline="0" noProof="0" dirty="0">
                <a:ln>
                  <a:noFill/>
                </a:ln>
                <a:solidFill>
                  <a:srgbClr val="000000"/>
                </a:solidFill>
                <a:effectLst/>
                <a:uLnTx/>
                <a:uFillTx/>
                <a:latin typeface="Calibri"/>
                <a:ea typeface="+mn-ea"/>
                <a:cs typeface="+mn-cs"/>
              </a:rPr>
              <a:t>B</a:t>
            </a:r>
            <a:r>
              <a:rPr kumimoji="0" lang="en-IN" sz="2800" b="0" i="0" u="none" strike="noStrike" kern="1200" cap="none" spc="0" normalizeH="0" baseline="0" noProof="0" dirty="0">
                <a:ln>
                  <a:noFill/>
                </a:ln>
                <a:solidFill>
                  <a:srgbClr val="000000"/>
                </a:solidFill>
                <a:effectLst/>
                <a:uLnTx/>
                <a:uFillTx/>
                <a:latin typeface="Calibri"/>
                <a:ea typeface="+mn-ea"/>
                <a:cs typeface="+mn-cs"/>
              </a:rPr>
              <a:t> has occurred,</a:t>
            </a:r>
            <a:endParaRPr lang="en-IN" dirty="0"/>
          </a:p>
        </p:txBody>
      </p:sp>
      <p:pic>
        <p:nvPicPr>
          <p:cNvPr id="6" name="Picture 5" descr="P of B not equals 0.">
            <a:extLst>
              <a:ext uri="{FF2B5EF4-FFF2-40B4-BE49-F238E27FC236}">
                <a16:creationId xmlns:a16="http://schemas.microsoft.com/office/drawing/2014/main" id="{09B0EA29-A411-70E3-8714-5241A444F61B}"/>
              </a:ext>
            </a:extLst>
          </p:cNvPr>
          <p:cNvPicPr>
            <a:picLocks noChangeAspect="1"/>
          </p:cNvPicPr>
          <p:nvPr/>
        </p:nvPicPr>
        <p:blipFill>
          <a:blip r:embed="rId4"/>
          <a:stretch>
            <a:fillRect/>
          </a:stretch>
        </p:blipFill>
        <p:spPr>
          <a:xfrm>
            <a:off x="6705600" y="4717438"/>
            <a:ext cx="1148137" cy="44444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3000" dirty="0"/>
              <a:t>Probability Law 9: Conditional Probability</a:t>
            </a:r>
            <a:r>
              <a:rPr lang="en-US" sz="3000" dirty="0"/>
              <a:t>—Slide 2</a:t>
            </a:r>
            <a:endParaRPr sz="3000" dirty="0"/>
          </a:p>
        </p:txBody>
      </p:sp>
      <p:pic>
        <p:nvPicPr>
          <p:cNvPr id="5" name="Content Placeholder 4" descr="A diagram of two circles representing events A and B that intersect. Circle B is shaded blue. The intersection of A and B is shaded red and labeled A intersection B.">
            <a:extLst>
              <a:ext uri="{FF2B5EF4-FFF2-40B4-BE49-F238E27FC236}">
                <a16:creationId xmlns:a16="http://schemas.microsoft.com/office/drawing/2014/main" id="{A196D62E-A68D-4480-8122-D4A241EC4BAA}"/>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928937" y="2350294"/>
            <a:ext cx="3286125" cy="2381250"/>
          </a:xfrm>
        </p:spPr>
      </p:pic>
      <p:sp>
        <p:nvSpPr>
          <p:cNvPr id="3" name="TextBox 2">
            <a:extLst>
              <a:ext uri="{FF2B5EF4-FFF2-40B4-BE49-F238E27FC236}">
                <a16:creationId xmlns:a16="http://schemas.microsoft.com/office/drawing/2014/main" id="{C70622AE-236C-8807-9AD7-90B621FDE19B}"/>
              </a:ext>
            </a:extLst>
          </p:cNvPr>
          <p:cNvSpPr txBox="1"/>
          <p:nvPr/>
        </p:nvSpPr>
        <p:spPr>
          <a:xfrm>
            <a:off x="3962399" y="5257800"/>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1</a:t>
            </a:r>
            <a:endParaRPr lang="en-IN"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1</a:t>
            </a:r>
            <a:r>
              <a:rPr dirty="0"/>
              <a:t>: Calculating a Conditional Probability</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Suppose a marketing research firm has surveyed a panel of consumers to test a new product and produced the following cross tabulation indicating the number of panelists that liked the product, the number that did not like the product, and the number that were undecided.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Calculating a Conditional Probability</a:t>
            </a:r>
            <a:r>
              <a:rPr lang="en-US" dirty="0"/>
              <a:t>—Slide 2</a:t>
            </a:r>
            <a:endParaRPr dirty="0"/>
          </a:p>
        </p:txBody>
      </p:sp>
      <p:sp>
        <p:nvSpPr>
          <p:cNvPr id="5" name="TextBox 4">
            <a:extLst>
              <a:ext uri="{FF2B5EF4-FFF2-40B4-BE49-F238E27FC236}">
                <a16:creationId xmlns:a16="http://schemas.microsoft.com/office/drawing/2014/main" id="{8F73C371-BF19-442C-1A04-515B0A5B3740}"/>
              </a:ext>
            </a:extLst>
          </p:cNvPr>
          <p:cNvSpPr txBox="1"/>
          <p:nvPr/>
        </p:nvSpPr>
        <p:spPr>
          <a:xfrm>
            <a:off x="2895600" y="1105523"/>
            <a:ext cx="34290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1 – Market Research Survey</a:t>
            </a:r>
            <a:endParaRPr lang="en-IN" dirty="0">
              <a:solidFill>
                <a:srgbClr val="366092"/>
              </a:solidFill>
            </a:endParaRPr>
          </a:p>
        </p:txBody>
      </p:sp>
      <p:graphicFrame>
        <p:nvGraphicFramePr>
          <p:cNvPr id="3" name="Table Placeholder 2" descr="This table shows responses grouped by age and opinion. It has 4 columns: Like, Not Like, Undecided, and Total, and 4 rows: age groups 18 to 34, 35 to 50, Over 50, and a Total row.&#10;For the 18 to 34 age group, 213 respondents liked the item, 197 did not like it, and 103 were undecided, totalling 513.&#10;In the 35 to 50 group, 193 liked it, 184 did not, and 67 were undecided, totalling 444.&#10;In the Over 50 group, 144 liked it, 219 did not, and 83 were undecided, totalling 446.&#10;Overall totals across all age groups are 550 who liked the item, 600 who did not like it, and 253 who were undecided, making the grand total 1403 respondents."/>
          <p:cNvGraphicFramePr>
            <a:graphicFrameLocks noGrp="1"/>
          </p:cNvGraphicFramePr>
          <p:nvPr>
            <p:ph type="tbl" sz="quarter" idx="10"/>
            <p:extLst>
              <p:ext uri="{D42A27DB-BD31-4B8C-83A1-F6EECF244321}">
                <p14:modId xmlns:p14="http://schemas.microsoft.com/office/powerpoint/2010/main" val="2975054733"/>
              </p:ext>
            </p:extLst>
          </p:nvPr>
        </p:nvGraphicFramePr>
        <p:xfrm>
          <a:off x="457200" y="1524000"/>
          <a:ext cx="8229600" cy="185420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defRPr sz="1600" b="1"/>
                      </a:pPr>
                      <a:r>
                        <a:rPr dirty="0"/>
                        <a:t>Age</a:t>
                      </a:r>
                    </a:p>
                  </a:txBody>
                  <a:tcPr/>
                </a:tc>
                <a:tc>
                  <a:txBody>
                    <a:bodyPr/>
                    <a:lstStyle/>
                    <a:p>
                      <a:pPr algn="ctr">
                        <a:defRPr sz="1600" b="1"/>
                      </a:pPr>
                      <a:r>
                        <a:t>Like</a:t>
                      </a:r>
                    </a:p>
                  </a:txBody>
                  <a:tcPr/>
                </a:tc>
                <a:tc>
                  <a:txBody>
                    <a:bodyPr/>
                    <a:lstStyle/>
                    <a:p>
                      <a:pPr algn="ctr">
                        <a:defRPr sz="1600" b="1"/>
                      </a:pPr>
                      <a:r>
                        <a:t>Not Like</a:t>
                      </a:r>
                    </a:p>
                  </a:txBody>
                  <a:tcPr/>
                </a:tc>
                <a:tc>
                  <a:txBody>
                    <a:bodyPr/>
                    <a:lstStyle/>
                    <a:p>
                      <a:pPr algn="ctr">
                        <a:defRPr sz="1600" b="1"/>
                      </a:pPr>
                      <a:r>
                        <a:rPr dirty="0"/>
                        <a:t>Undecided</a:t>
                      </a:r>
                    </a:p>
                  </a:txBody>
                  <a:tcPr/>
                </a:tc>
                <a:tc>
                  <a:txBody>
                    <a:bodyPr/>
                    <a:lstStyle/>
                    <a:p>
                      <a:pPr algn="ctr">
                        <a:defRPr sz="1600" b="1"/>
                      </a:pPr>
                      <a:r>
                        <a:rPr dirty="0"/>
                        <a:t>Total</a:t>
                      </a:r>
                    </a:p>
                  </a:txBody>
                  <a:tcPr/>
                </a:tc>
                <a:extLst>
                  <a:ext uri="{0D108BD9-81ED-4DB2-BD59-A6C34878D82A}">
                    <a16:rowId xmlns:a16="http://schemas.microsoft.com/office/drawing/2014/main" val="10001"/>
                  </a:ext>
                </a:extLst>
              </a:tr>
              <a:tr h="370840">
                <a:tc>
                  <a:txBody>
                    <a:bodyPr/>
                    <a:lstStyle/>
                    <a:p>
                      <a:pPr algn="ctr">
                        <a:defRPr sz="1600" b="1"/>
                      </a:pPr>
                      <a:r>
                        <a:t>18–34</a:t>
                      </a:r>
                    </a:p>
                  </a:txBody>
                  <a:tcPr/>
                </a:tc>
                <a:tc>
                  <a:txBody>
                    <a:bodyPr/>
                    <a:lstStyle/>
                    <a:p>
                      <a:pPr algn="ctr"/>
                      <a:r>
                        <a:rPr sz="1600"/>
                        <a:t>213</a:t>
                      </a:r>
                      <a:endParaRPr sz="1600">
                        <a:latin typeface="Cambria Math"/>
                      </a:endParaRPr>
                    </a:p>
                  </a:txBody>
                  <a:tcPr/>
                </a:tc>
                <a:tc>
                  <a:txBody>
                    <a:bodyPr/>
                    <a:lstStyle/>
                    <a:p>
                      <a:pPr algn="ctr"/>
                      <a:r>
                        <a:rPr sz="1600"/>
                        <a:t>197</a:t>
                      </a:r>
                      <a:endParaRPr sz="1600">
                        <a:latin typeface="Cambria Math"/>
                      </a:endParaRPr>
                    </a:p>
                  </a:txBody>
                  <a:tcPr/>
                </a:tc>
                <a:tc>
                  <a:txBody>
                    <a:bodyPr/>
                    <a:lstStyle/>
                    <a:p>
                      <a:pPr algn="ctr"/>
                      <a:r>
                        <a:rPr sz="1600"/>
                        <a:t>103</a:t>
                      </a:r>
                      <a:endParaRPr sz="1600">
                        <a:latin typeface="Cambria Math"/>
                      </a:endParaRPr>
                    </a:p>
                  </a:txBody>
                  <a:tcPr/>
                </a:tc>
                <a:tc>
                  <a:txBody>
                    <a:bodyPr/>
                    <a:lstStyle/>
                    <a:p>
                      <a:pPr algn="ctr"/>
                      <a:r>
                        <a:rPr sz="1600"/>
                        <a:t>513</a:t>
                      </a:r>
                      <a:endParaRPr sz="1600">
                        <a:latin typeface="Cambria Math"/>
                      </a:endParaRPr>
                    </a:p>
                  </a:txBody>
                  <a:tcPr/>
                </a:tc>
                <a:extLst>
                  <a:ext uri="{0D108BD9-81ED-4DB2-BD59-A6C34878D82A}">
                    <a16:rowId xmlns:a16="http://schemas.microsoft.com/office/drawing/2014/main" val="10002"/>
                  </a:ext>
                </a:extLst>
              </a:tr>
              <a:tr h="370840">
                <a:tc>
                  <a:txBody>
                    <a:bodyPr/>
                    <a:lstStyle/>
                    <a:p>
                      <a:pPr algn="ctr">
                        <a:defRPr sz="1600" b="1"/>
                      </a:pPr>
                      <a:r>
                        <a:t>35–50</a:t>
                      </a:r>
                    </a:p>
                  </a:txBody>
                  <a:tcPr/>
                </a:tc>
                <a:tc>
                  <a:txBody>
                    <a:bodyPr/>
                    <a:lstStyle/>
                    <a:p>
                      <a:pPr algn="ctr"/>
                      <a:r>
                        <a:rPr sz="1600"/>
                        <a:t>193</a:t>
                      </a:r>
                      <a:endParaRPr sz="1600">
                        <a:latin typeface="Cambria Math"/>
                      </a:endParaRPr>
                    </a:p>
                  </a:txBody>
                  <a:tcPr/>
                </a:tc>
                <a:tc>
                  <a:txBody>
                    <a:bodyPr/>
                    <a:lstStyle/>
                    <a:p>
                      <a:pPr algn="ctr"/>
                      <a:r>
                        <a:rPr sz="1600"/>
                        <a:t>184</a:t>
                      </a:r>
                      <a:endParaRPr sz="1600">
                        <a:latin typeface="Cambria Math"/>
                      </a:endParaRPr>
                    </a:p>
                  </a:txBody>
                  <a:tcPr/>
                </a:tc>
                <a:tc>
                  <a:txBody>
                    <a:bodyPr/>
                    <a:lstStyle/>
                    <a:p>
                      <a:pPr algn="ctr"/>
                      <a:r>
                        <a:rPr sz="1600"/>
                        <a:t>67</a:t>
                      </a:r>
                      <a:endParaRPr sz="1600">
                        <a:latin typeface="Cambria Math"/>
                      </a:endParaRPr>
                    </a:p>
                  </a:txBody>
                  <a:tcPr/>
                </a:tc>
                <a:tc>
                  <a:txBody>
                    <a:bodyPr/>
                    <a:lstStyle/>
                    <a:p>
                      <a:pPr algn="ctr"/>
                      <a:r>
                        <a:rPr sz="1600"/>
                        <a:t>444</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defRPr sz="1600" b="1"/>
                      </a:pPr>
                      <a:r>
                        <a:t>Over 50</a:t>
                      </a:r>
                    </a:p>
                  </a:txBody>
                  <a:tcPr/>
                </a:tc>
                <a:tc>
                  <a:txBody>
                    <a:bodyPr/>
                    <a:lstStyle/>
                    <a:p>
                      <a:pPr algn="ctr"/>
                      <a:r>
                        <a:rPr sz="1600"/>
                        <a:t>144</a:t>
                      </a:r>
                      <a:endParaRPr sz="1600">
                        <a:latin typeface="Cambria Math"/>
                      </a:endParaRPr>
                    </a:p>
                  </a:txBody>
                  <a:tcPr/>
                </a:tc>
                <a:tc>
                  <a:txBody>
                    <a:bodyPr/>
                    <a:lstStyle/>
                    <a:p>
                      <a:pPr algn="ctr"/>
                      <a:r>
                        <a:rPr sz="1600"/>
                        <a:t>219</a:t>
                      </a:r>
                      <a:endParaRPr sz="1600">
                        <a:latin typeface="Cambria Math"/>
                      </a:endParaRPr>
                    </a:p>
                  </a:txBody>
                  <a:tcPr/>
                </a:tc>
                <a:tc>
                  <a:txBody>
                    <a:bodyPr/>
                    <a:lstStyle/>
                    <a:p>
                      <a:pPr algn="ctr"/>
                      <a:r>
                        <a:rPr sz="1600"/>
                        <a:t>83</a:t>
                      </a:r>
                      <a:endParaRPr sz="1600">
                        <a:latin typeface="Cambria Math"/>
                      </a:endParaRPr>
                    </a:p>
                  </a:txBody>
                  <a:tcPr/>
                </a:tc>
                <a:tc>
                  <a:txBody>
                    <a:bodyPr/>
                    <a:lstStyle/>
                    <a:p>
                      <a:pPr algn="ctr"/>
                      <a:r>
                        <a:rPr sz="1600"/>
                        <a:t>446</a:t>
                      </a:r>
                      <a:endParaRPr sz="1600">
                        <a:latin typeface="Cambria Math"/>
                      </a:endParaRPr>
                    </a:p>
                  </a:txBody>
                  <a:tcPr/>
                </a:tc>
                <a:extLst>
                  <a:ext uri="{0D108BD9-81ED-4DB2-BD59-A6C34878D82A}">
                    <a16:rowId xmlns:a16="http://schemas.microsoft.com/office/drawing/2014/main" val="10004"/>
                  </a:ext>
                </a:extLst>
              </a:tr>
              <a:tr h="370840">
                <a:tc>
                  <a:txBody>
                    <a:bodyPr/>
                    <a:lstStyle/>
                    <a:p>
                      <a:pPr algn="ctr">
                        <a:defRPr sz="1600" b="1"/>
                      </a:pPr>
                      <a:r>
                        <a:t>Total</a:t>
                      </a:r>
                    </a:p>
                  </a:txBody>
                  <a:tcPr/>
                </a:tc>
                <a:tc>
                  <a:txBody>
                    <a:bodyPr/>
                    <a:lstStyle/>
                    <a:p>
                      <a:pPr algn="ctr"/>
                      <a:r>
                        <a:rPr sz="1600"/>
                        <a:t>550</a:t>
                      </a:r>
                      <a:endParaRPr sz="1600">
                        <a:latin typeface="Cambria Math"/>
                      </a:endParaRPr>
                    </a:p>
                  </a:txBody>
                  <a:tcPr/>
                </a:tc>
                <a:tc>
                  <a:txBody>
                    <a:bodyPr/>
                    <a:lstStyle/>
                    <a:p>
                      <a:pPr algn="ctr"/>
                      <a:r>
                        <a:rPr sz="1600"/>
                        <a:t>600</a:t>
                      </a:r>
                      <a:endParaRPr sz="1600">
                        <a:latin typeface="Cambria Math"/>
                      </a:endParaRPr>
                    </a:p>
                  </a:txBody>
                  <a:tcPr/>
                </a:tc>
                <a:tc>
                  <a:txBody>
                    <a:bodyPr/>
                    <a:lstStyle/>
                    <a:p>
                      <a:pPr algn="ctr"/>
                      <a:r>
                        <a:rPr sz="1600"/>
                        <a:t>253</a:t>
                      </a:r>
                      <a:endParaRPr sz="1600">
                        <a:latin typeface="Cambria Math"/>
                      </a:endParaRPr>
                    </a:p>
                  </a:txBody>
                  <a:tcPr/>
                </a:tc>
                <a:tc>
                  <a:txBody>
                    <a:bodyPr/>
                    <a:lstStyle/>
                    <a:p>
                      <a:pPr algn="ctr"/>
                      <a:r>
                        <a:rPr sz="1600" dirty="0"/>
                        <a:t>1403</a:t>
                      </a:r>
                      <a:endParaRPr sz="1600" dirty="0">
                        <a:latin typeface="Cambria Math"/>
                      </a:endParaRPr>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Calculating a Conditional Probability</a:t>
            </a:r>
            <a:r>
              <a:rPr lang="en-US" dirty="0"/>
              <a:t>—Slide 3</a:t>
            </a:r>
            <a:endParaRPr dirty="0"/>
          </a:p>
        </p:txBody>
      </p:sp>
      <p:sp>
        <p:nvSpPr>
          <p:cNvPr id="3" name="Text Placeholder 2"/>
          <p:cNvSpPr>
            <a:spLocks noGrp="1"/>
          </p:cNvSpPr>
          <p:nvPr>
            <p:ph type="body" sz="quarter" idx="10"/>
          </p:nvPr>
        </p:nvSpPr>
        <p:spPr/>
        <p:txBody>
          <a:bodyPr>
            <a:normAutofit/>
          </a:bodyPr>
          <a:lstStyle/>
          <a:p>
            <a:r>
              <a:rPr sz="2800"/>
              <a:t>If an individual is between </a:t>
            </a:r>
            <a:r>
              <a:rPr sz="2800">
                <a:latin typeface="Cambria Math"/>
              </a:rPr>
              <a:t>35</a:t>
            </a:r>
            <a:r>
              <a:rPr sz="2800"/>
              <a:t> and </a:t>
            </a:r>
            <a:r>
              <a:rPr sz="2800">
                <a:latin typeface="Cambria Math"/>
              </a:rPr>
              <a:t>50</a:t>
            </a:r>
            <a:r>
              <a:rPr sz="2800"/>
              <a:t> years old, what is the probability he or she will like the product?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Calculating a Conditional Probability</a:t>
            </a:r>
            <a:r>
              <a:rPr lang="en-US" dirty="0"/>
              <a:t>—Slide 4</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Let the events</a:t>
            </a:r>
          </a:p>
          <a:p>
            <a:r>
              <a:rPr lang="en-US" i="1" dirty="0"/>
              <a:t>A</a:t>
            </a:r>
            <a:r>
              <a:rPr sz="2800" dirty="0"/>
              <a:t> = {like the product}, and</a:t>
            </a:r>
          </a:p>
          <a:p>
            <a:r>
              <a:rPr lang="en-US" i="1" dirty="0"/>
              <a:t>B</a:t>
            </a:r>
            <a:r>
              <a:rPr sz="2800" dirty="0"/>
              <a:t> = {age between </a:t>
            </a:r>
            <a:r>
              <a:rPr sz="2800" dirty="0">
                <a:latin typeface="Cambria Math"/>
              </a:rPr>
              <a:t>35</a:t>
            </a:r>
            <a:r>
              <a:rPr sz="2800" dirty="0"/>
              <a:t> and </a:t>
            </a:r>
            <a:r>
              <a:rPr sz="2800" dirty="0">
                <a:latin typeface="Cambria Math"/>
              </a:rPr>
              <a:t>50</a:t>
            </a:r>
            <a:r>
              <a:rPr sz="2800" dirty="0"/>
              <a:t>}.</a:t>
            </a:r>
          </a:p>
          <a:p>
            <a:r>
              <a:rPr sz="2800" dirty="0"/>
              <a:t>Then the desired probability can be formulated as</a:t>
            </a:r>
          </a:p>
        </p:txBody>
      </p:sp>
      <p:pic>
        <p:nvPicPr>
          <p:cNvPr id="8" name="Picture 7" descr="P of A given B equals P of A intersection B divided by P of B.">
            <a:extLst>
              <a:ext uri="{FF2B5EF4-FFF2-40B4-BE49-F238E27FC236}">
                <a16:creationId xmlns:a16="http://schemas.microsoft.com/office/drawing/2014/main" id="{6D87B717-B195-2619-2DB9-E1699BD673B7}"/>
              </a:ext>
            </a:extLst>
          </p:cNvPr>
          <p:cNvPicPr>
            <a:picLocks noChangeAspect="1"/>
          </p:cNvPicPr>
          <p:nvPr/>
        </p:nvPicPr>
        <p:blipFill>
          <a:blip r:embed="rId2"/>
          <a:stretch>
            <a:fillRect/>
          </a:stretch>
        </p:blipFill>
        <p:spPr>
          <a:xfrm>
            <a:off x="3240360" y="3962400"/>
            <a:ext cx="2663280" cy="9720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A68710-2BFA-B880-D52B-C33C4A6E38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0ABA81-B9BF-A60F-05EB-E7BEF83ECE57}"/>
              </a:ext>
            </a:extLst>
          </p:cNvPr>
          <p:cNvSpPr>
            <a:spLocks noGrp="1"/>
          </p:cNvSpPr>
          <p:nvPr>
            <p:ph type="title"/>
          </p:nvPr>
        </p:nvSpPr>
        <p:spPr/>
        <p:txBody>
          <a:bodyPr>
            <a:normAutofit/>
          </a:bodyPr>
          <a:lstStyle/>
          <a:p>
            <a:pPr>
              <a:defRPr sz="3200"/>
            </a:pPr>
            <a:r>
              <a:rPr lang="en-IN" dirty="0"/>
              <a:t>Example 1</a:t>
            </a:r>
            <a:r>
              <a:rPr dirty="0"/>
              <a:t>: Calculating a Conditional Probability</a:t>
            </a:r>
            <a:r>
              <a:rPr lang="en-US" dirty="0"/>
              <a:t>—Slide 5</a:t>
            </a:r>
            <a:endParaRPr dirty="0"/>
          </a:p>
        </p:txBody>
      </p:sp>
      <p:sp>
        <p:nvSpPr>
          <p:cNvPr id="5" name="TextBox 4">
            <a:extLst>
              <a:ext uri="{FF2B5EF4-FFF2-40B4-BE49-F238E27FC236}">
                <a16:creationId xmlns:a16="http://schemas.microsoft.com/office/drawing/2014/main" id="{CB3FB5C9-DFC6-C7F4-85EF-8FD0EF08F016}"/>
              </a:ext>
            </a:extLst>
          </p:cNvPr>
          <p:cNvSpPr txBox="1"/>
          <p:nvPr/>
        </p:nvSpPr>
        <p:spPr>
          <a:xfrm>
            <a:off x="457200" y="1127364"/>
            <a:ext cx="8229600" cy="1384995"/>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rPr>
              <a:t>The </a:t>
            </a:r>
            <a:r>
              <a:rPr kumimoji="0" lang="en-IN" sz="2800" b="0" i="1" u="none" strike="noStrike" kern="1200" cap="none" spc="0" normalizeH="0" baseline="0" noProof="0" dirty="0">
                <a:ln>
                  <a:noFill/>
                </a:ln>
                <a:solidFill>
                  <a:srgbClr val="366092"/>
                </a:solidFill>
                <a:effectLst/>
                <a:uLnTx/>
                <a:uFillTx/>
                <a:latin typeface="Calibri"/>
              </a:rPr>
              <a:t>P</a:t>
            </a:r>
            <a:r>
              <a:rPr kumimoji="0" lang="en-IN" sz="2800" b="0" i="0" u="none" strike="noStrike" kern="1200" cap="none" spc="0" normalizeH="0" baseline="0" noProof="0" dirty="0">
                <a:ln>
                  <a:noFill/>
                </a:ln>
                <a:solidFill>
                  <a:srgbClr val="366092"/>
                </a:solidFill>
                <a:effectLst/>
                <a:uLnTx/>
                <a:uFillTx/>
                <a:latin typeface="Calibri"/>
              </a:rPr>
              <a:t>(</a:t>
            </a:r>
            <a:r>
              <a:rPr kumimoji="0" lang="en-IN" sz="2800" b="0" i="1" u="none" strike="noStrike" kern="1200" cap="none" spc="0" normalizeH="0" baseline="0" noProof="0" dirty="0">
                <a:ln>
                  <a:noFill/>
                </a:ln>
                <a:solidFill>
                  <a:srgbClr val="366092"/>
                </a:solidFill>
                <a:effectLst/>
                <a:uLnTx/>
                <a:uFillTx/>
                <a:latin typeface="Calibri"/>
              </a:rPr>
              <a:t>A</a:t>
            </a:r>
            <a:r>
              <a:rPr kumimoji="0" lang="en-IN" sz="2800" b="0" i="0" u="none" strike="noStrike" kern="1200" cap="none" spc="0" normalizeH="0" baseline="0" noProof="0" dirty="0">
                <a:ln>
                  <a:noFill/>
                </a:ln>
                <a:solidFill>
                  <a:srgbClr val="366092"/>
                </a:solidFill>
                <a:effectLst/>
                <a:uLnTx/>
                <a:uFillTx/>
                <a:latin typeface="Calibri"/>
              </a:rPr>
              <a:t> ∩ </a:t>
            </a:r>
            <a:r>
              <a:rPr kumimoji="0" lang="en-IN" sz="2800" b="0" i="1" u="none" strike="noStrike" kern="1200" cap="none" spc="0" normalizeH="0" baseline="0" noProof="0" dirty="0">
                <a:ln>
                  <a:noFill/>
                </a:ln>
                <a:solidFill>
                  <a:srgbClr val="366092"/>
                </a:solidFill>
                <a:effectLst/>
                <a:uLnTx/>
                <a:uFillTx/>
                <a:latin typeface="Calibri"/>
              </a:rPr>
              <a:t>B</a:t>
            </a:r>
            <a:r>
              <a:rPr kumimoji="0" lang="en-IN" sz="2800" b="0" i="0" u="none" strike="noStrike" kern="1200" cap="none" spc="0" normalizeH="0" baseline="0" noProof="0" dirty="0">
                <a:ln>
                  <a:noFill/>
                </a:ln>
                <a:solidFill>
                  <a:srgbClr val="366092"/>
                </a:solidFill>
                <a:effectLst/>
                <a:uLnTx/>
                <a:uFillTx/>
                <a:latin typeface="Calibri"/>
              </a:rPr>
              <a:t>) is called a joint probability since it is the probability of the occurrence of more than one event. To compute </a:t>
            </a:r>
            <a:r>
              <a:rPr lang="en-IN" sz="2800" i="1" dirty="0">
                <a:solidFill>
                  <a:srgbClr val="366092"/>
                </a:solidFill>
              </a:rPr>
              <a:t>P</a:t>
            </a:r>
            <a:r>
              <a:rPr lang="en-IN" sz="2800" dirty="0">
                <a:solidFill>
                  <a:srgbClr val="366092"/>
                </a:solidFill>
              </a:rPr>
              <a:t>(</a:t>
            </a:r>
            <a:r>
              <a:rPr lang="en-IN" sz="2800" i="1" dirty="0">
                <a:solidFill>
                  <a:srgbClr val="366092"/>
                </a:solidFill>
              </a:rPr>
              <a:t>A</a:t>
            </a:r>
            <a:r>
              <a:rPr lang="en-IN" sz="2800" dirty="0">
                <a:solidFill>
                  <a:srgbClr val="366092"/>
                </a:solidFill>
              </a:rPr>
              <a:t> ∩ </a:t>
            </a:r>
            <a:r>
              <a:rPr lang="en-IN" sz="2800" i="1" dirty="0">
                <a:solidFill>
                  <a:srgbClr val="366092"/>
                </a:solidFill>
              </a:rPr>
              <a:t>B</a:t>
            </a:r>
            <a:r>
              <a:rPr lang="en-IN" sz="2800" dirty="0">
                <a:solidFill>
                  <a:srgbClr val="366092"/>
                </a:solidFill>
              </a:rPr>
              <a:t>)</a:t>
            </a:r>
            <a:r>
              <a:rPr kumimoji="0" lang="en-IN" sz="2800" b="0" i="0" u="none" strike="noStrike" kern="1200" cap="none" spc="0" normalizeH="0" baseline="0" noProof="0" dirty="0">
                <a:ln>
                  <a:noFill/>
                </a:ln>
                <a:solidFill>
                  <a:srgbClr val="366092"/>
                </a:solidFill>
                <a:effectLst/>
                <a:uLnTx/>
                <a:uFillTx/>
                <a:latin typeface="Calibri"/>
              </a:rPr>
              <a:t> use the empirical approach.</a:t>
            </a:r>
            <a:endParaRPr lang="en-IN" sz="2800" dirty="0"/>
          </a:p>
        </p:txBody>
      </p:sp>
      <p:pic>
        <p:nvPicPr>
          <p:cNvPr id="10" name="Picture 9" descr="P of A intersection B equals 193 divided by 1403 is approximately 0.1376.">
            <a:extLst>
              <a:ext uri="{FF2B5EF4-FFF2-40B4-BE49-F238E27FC236}">
                <a16:creationId xmlns:a16="http://schemas.microsoft.com/office/drawing/2014/main" id="{1BB995A2-44F6-A248-10D1-30AEDCE9D2EE}"/>
              </a:ext>
            </a:extLst>
          </p:cNvPr>
          <p:cNvPicPr>
            <a:picLocks noChangeAspect="1"/>
          </p:cNvPicPr>
          <p:nvPr/>
        </p:nvPicPr>
        <p:blipFill>
          <a:blip r:embed="rId2"/>
          <a:stretch>
            <a:fillRect/>
          </a:stretch>
        </p:blipFill>
        <p:spPr>
          <a:xfrm>
            <a:off x="2724289" y="2819400"/>
            <a:ext cx="3695422" cy="864000"/>
          </a:xfrm>
          <a:prstGeom prst="rect">
            <a:avLst/>
          </a:prstGeom>
        </p:spPr>
      </p:pic>
    </p:spTree>
    <p:extLst>
      <p:ext uri="{BB962C8B-B14F-4D97-AF65-F5344CB8AC3E}">
        <p14:creationId xmlns:p14="http://schemas.microsoft.com/office/powerpoint/2010/main" val="385676584"/>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E060090-D6E0-4917-A20E-2C36780419EE}"/>
</file>

<file path=customXml/itemProps2.xml><?xml version="1.0" encoding="utf-8"?>
<ds:datastoreItem xmlns:ds="http://schemas.openxmlformats.org/officeDocument/2006/customXml" ds:itemID="{B9F56674-A392-441A-BB06-F77877893778}"/>
</file>

<file path=customXml/itemProps3.xml><?xml version="1.0" encoding="utf-8"?>
<ds:datastoreItem xmlns:ds="http://schemas.openxmlformats.org/officeDocument/2006/customXml" ds:itemID="{4AEB0E1A-03F3-4EA8-B973-DA5C7B6D2E83}"/>
</file>

<file path=docProps/app.xml><?xml version="1.0" encoding="utf-8"?>
<Properties xmlns="http://schemas.openxmlformats.org/officeDocument/2006/extended-properties" xmlns:vt="http://schemas.openxmlformats.org/officeDocument/2006/docPropsVTypes">
  <TotalTime>701</TotalTime>
  <Words>363</Words>
  <Application>Microsoft Office PowerPoint</Application>
  <PresentationFormat>On-screen Show (4:3)</PresentationFormat>
  <Paragraphs>53</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Courier New</vt:lpstr>
      <vt:lpstr>Calibri</vt:lpstr>
      <vt:lpstr>Arial</vt:lpstr>
      <vt:lpstr>Cambria Math</vt:lpstr>
      <vt:lpstr>Office Theme</vt:lpstr>
      <vt:lpstr>Section 5.3</vt:lpstr>
      <vt:lpstr>Definition: Conditional Probability</vt:lpstr>
      <vt:lpstr>Definition: Probability Law 9: Conditional Probability—Slide 1</vt:lpstr>
      <vt:lpstr>Probability Law 9: Conditional Probability—Slide 2</vt:lpstr>
      <vt:lpstr>Example 1: Calculating a Conditional Probability—Slide 1</vt:lpstr>
      <vt:lpstr>Example 1: Calculating a Conditional Probability—Slide 2</vt:lpstr>
      <vt:lpstr>Example 1: Calculating a Conditional Probability—Slide 3</vt:lpstr>
      <vt:lpstr>Example 1: Calculating a Conditional Probability—Slide 4</vt:lpstr>
      <vt:lpstr>Example 1: Calculating a Conditional Probability—Slide 5</vt:lpstr>
      <vt:lpstr>Example 1: Calculating a Conditional Probability—Slide 6</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- 5.3 - Conditional Probability</dc:title>
  <dc:creator>Hawkes Learning</dc:creator>
  <cp:lastModifiedBy>Sangeetha Pallikala</cp:lastModifiedBy>
  <cp:revision>135</cp:revision>
  <dcterms:created xsi:type="dcterms:W3CDTF">2013-04-26T14:43:13Z</dcterms:created>
  <dcterms:modified xsi:type="dcterms:W3CDTF">2025-09-22T04:00:23Z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