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60" r:id="rId5"/>
    <p:sldId id="261" r:id="rId6"/>
    <p:sldId id="262" r:id="rId7"/>
    <p:sldId id="263" r:id="rId8"/>
    <p:sldId id="287" r:id="rId9"/>
    <p:sldId id="264" r:id="rId10"/>
    <p:sldId id="265" r:id="rId11"/>
    <p:sldId id="281" r:id="rId12"/>
    <p:sldId id="267" r:id="rId13"/>
    <p:sldId id="282" r:id="rId14"/>
    <p:sldId id="268" r:id="rId15"/>
    <p:sldId id="269" r:id="rId16"/>
    <p:sldId id="270" r:id="rId17"/>
    <p:sldId id="272" r:id="rId18"/>
    <p:sldId id="283" r:id="rId19"/>
    <p:sldId id="274" r:id="rId20"/>
    <p:sldId id="275" r:id="rId21"/>
    <p:sldId id="285" r:id="rId22"/>
    <p:sldId id="276" r:id="rId23"/>
    <p:sldId id="286" r:id="rId24"/>
    <p:sldId id="277" r:id="rId25"/>
    <p:sldId id="278" r:id="rId26"/>
    <p:sldId id="279"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5.4</a:t>
            </a:r>
          </a:p>
        </p:txBody>
      </p:sp>
      <p:sp>
        <p:nvSpPr>
          <p:cNvPr id="2" name="Text Placeholder 1"/>
          <p:cNvSpPr>
            <a:spLocks noGrp="1"/>
          </p:cNvSpPr>
          <p:nvPr>
            <p:ph type="body" sz="quarter" idx="10"/>
          </p:nvPr>
        </p:nvSpPr>
        <p:spPr/>
        <p:txBody>
          <a:bodyPr/>
          <a:lstStyle/>
          <a:p>
            <a:pPr algn="ctr"/>
            <a:r>
              <a:t>Independence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Finding the Probability of Independent Events</a:t>
            </a:r>
            <a:r>
              <a:rPr lang="en-US" dirty="0"/>
              <a:t>—Slide 2</a:t>
            </a:r>
            <a:endParaRPr dirty="0"/>
          </a:p>
        </p:txBody>
      </p:sp>
      <p:sp>
        <p:nvSpPr>
          <p:cNvPr id="3" name="Text Placeholder 2"/>
          <p:cNvSpPr>
            <a:spLocks noGrp="1"/>
          </p:cNvSpPr>
          <p:nvPr>
            <p:ph type="body" sz="quarter" idx="10"/>
          </p:nvPr>
        </p:nvSpPr>
        <p:spPr/>
        <p:txBody>
          <a:bodyPr>
            <a:normAutofit/>
          </a:bodyPr>
          <a:lstStyle/>
          <a:p>
            <a:r>
              <a:rPr sz="2600" b="1" dirty="0"/>
              <a:t>Solution</a:t>
            </a:r>
          </a:p>
          <a:p>
            <a:r>
              <a:rPr sz="2600" dirty="0"/>
              <a:t>Since the three events (flipping a coin, rolling a die, and selecting a card) are independent, we can use the product rule.</a:t>
            </a:r>
          </a:p>
          <a:p>
            <a:r>
              <a:rPr sz="2600" dirty="0"/>
              <a:t>We know the following.</a:t>
            </a:r>
            <a:endParaRPr lang="en-IN" sz="2600" dirty="0"/>
          </a:p>
        </p:txBody>
      </p:sp>
      <p:pic>
        <p:nvPicPr>
          <p:cNvPr id="7" name="Picture 6" descr="P of tails on coin equals 1 divided by 2,&#10;P of five on die equals 1 divided by 6, and&#10;P of jack of clubs equals one divided by 52.">
            <a:extLst>
              <a:ext uri="{FF2B5EF4-FFF2-40B4-BE49-F238E27FC236}">
                <a16:creationId xmlns:a16="http://schemas.microsoft.com/office/drawing/2014/main" id="{8EB56334-7F6A-ECB7-E83C-2E615175A673}"/>
              </a:ext>
            </a:extLst>
          </p:cNvPr>
          <p:cNvPicPr>
            <a:picLocks noChangeAspect="1"/>
          </p:cNvPicPr>
          <p:nvPr/>
        </p:nvPicPr>
        <p:blipFill>
          <a:blip r:embed="rId2"/>
          <a:stretch>
            <a:fillRect/>
          </a:stretch>
        </p:blipFill>
        <p:spPr>
          <a:xfrm>
            <a:off x="4191000" y="2977141"/>
            <a:ext cx="2772000" cy="2243189"/>
          </a:xfrm>
          <a:prstGeom prst="rect">
            <a:avLst/>
          </a:prstGeom>
        </p:spPr>
      </p:pic>
      <p:sp>
        <p:nvSpPr>
          <p:cNvPr id="5" name="TextBox 4">
            <a:extLst>
              <a:ext uri="{FF2B5EF4-FFF2-40B4-BE49-F238E27FC236}">
                <a16:creationId xmlns:a16="http://schemas.microsoft.com/office/drawing/2014/main" id="{D5E81921-11B3-3E3E-03E4-4D9C96951A65}"/>
              </a:ext>
            </a:extLst>
          </p:cNvPr>
          <p:cNvSpPr txBox="1"/>
          <p:nvPr/>
        </p:nvSpPr>
        <p:spPr>
          <a:xfrm>
            <a:off x="457200" y="5127248"/>
            <a:ext cx="8229600"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Therefore, we can calculate the probability as follows using the product rule.</a:t>
            </a:r>
            <a:endParaRPr lang="en-IN"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01227-70F3-4B24-856E-C1B8F2D7B2A2}"/>
              </a:ext>
            </a:extLst>
          </p:cNvPr>
          <p:cNvSpPr>
            <a:spLocks noGrp="1"/>
          </p:cNvSpPr>
          <p:nvPr>
            <p:ph type="title"/>
          </p:nvPr>
        </p:nvSpPr>
        <p:spPr/>
        <p:txBody>
          <a:bodyPr/>
          <a:lstStyle/>
          <a:p>
            <a:r>
              <a:rPr lang="en-US" dirty="0"/>
              <a:t>Example 2: Finding the Probability of Independent Events—Slide 3</a:t>
            </a:r>
            <a:endParaRPr lang="en-IN" dirty="0"/>
          </a:p>
        </p:txBody>
      </p:sp>
      <p:pic>
        <p:nvPicPr>
          <p:cNvPr id="9" name="Picture 8" descr="P of tails on coin intersection five on die intersection jack of clubs&#10;equals&#10;P of tails on coin times P of five on die times P of jack of clubs&#10;equals&#10;open parentheses 1 divided by 2 close parentheses times open parentheses 1 divided by 6 close parentheses times open parentheses 1 divided by 52 close parentheses&#10;equals 1 divided by 624&#10;is approximately equal to 0.0016">
            <a:extLst>
              <a:ext uri="{FF2B5EF4-FFF2-40B4-BE49-F238E27FC236}">
                <a16:creationId xmlns:a16="http://schemas.microsoft.com/office/drawing/2014/main" id="{A1DCAB1A-5611-9EAF-371A-63FFA37B8FC7}"/>
              </a:ext>
            </a:extLst>
          </p:cNvPr>
          <p:cNvPicPr>
            <a:picLocks noChangeAspect="1"/>
          </p:cNvPicPr>
          <p:nvPr/>
        </p:nvPicPr>
        <p:blipFill>
          <a:blip r:embed="rId2"/>
          <a:stretch>
            <a:fillRect/>
          </a:stretch>
        </p:blipFill>
        <p:spPr>
          <a:xfrm>
            <a:off x="1414462" y="1171868"/>
            <a:ext cx="6315075" cy="3228975"/>
          </a:xfrm>
          <a:prstGeom prst="rect">
            <a:avLst/>
          </a:prstGeom>
        </p:spPr>
      </p:pic>
      <p:sp>
        <p:nvSpPr>
          <p:cNvPr id="5" name="TextBox 4">
            <a:extLst>
              <a:ext uri="{FF2B5EF4-FFF2-40B4-BE49-F238E27FC236}">
                <a16:creationId xmlns:a16="http://schemas.microsoft.com/office/drawing/2014/main" id="{BC299054-E7F2-540A-AE8E-A6E205B02780}"/>
              </a:ext>
            </a:extLst>
          </p:cNvPr>
          <p:cNvSpPr txBox="1"/>
          <p:nvPr/>
        </p:nvSpPr>
        <p:spPr>
          <a:xfrm>
            <a:off x="457200" y="4543425"/>
            <a:ext cx="8229600" cy="1523495"/>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So the probability of getting tails on the coin, rolling a five on the die, and then selecting the Jack of clubs from the deck of cards is approximately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0.0016</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3828855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Using the Probability of Independent Events in a Court Case</a:t>
            </a:r>
            <a:r>
              <a:rPr lang="en-US" dirty="0"/>
              <a:t>—Slide 1</a:t>
            </a:r>
            <a:endParaRPr dirty="0"/>
          </a:p>
        </p:txBody>
      </p:sp>
      <p:sp>
        <p:nvSpPr>
          <p:cNvPr id="3" name="Text Placeholder 2"/>
          <p:cNvSpPr>
            <a:spLocks noGrp="1"/>
          </p:cNvSpPr>
          <p:nvPr>
            <p:ph type="body" sz="quarter" idx="10"/>
          </p:nvPr>
        </p:nvSpPr>
        <p:spPr/>
        <p:txBody>
          <a:bodyPr>
            <a:normAutofit fontScale="92500"/>
          </a:bodyPr>
          <a:lstStyle/>
          <a:p>
            <a:r>
              <a:rPr sz="2800" dirty="0"/>
              <a:t>This is an actual case that stirred up quite a controversy.</a:t>
            </a:r>
          </a:p>
          <a:p>
            <a:pPr algn="ctr"/>
            <a:r>
              <a:rPr sz="2800" b="1" dirty="0"/>
              <a:t>People v. Collins (1968)</a:t>
            </a:r>
          </a:p>
          <a:p>
            <a:r>
              <a:rPr sz="2800" dirty="0"/>
              <a:t>On June 18, 1964, at about 11:30 AM, Mrs. Juanita Brooks was assaulted and robbed while walking through an alley in the San Pedro area of Los Angeles. Mrs. Brooks described her assailant as a young woman with a blonde pony tail. At about the same time John Bass was watering his lawn and witnessed the assault. He described the assailant as a Caucasian woman with dark-blonde hair. As she ran from the alley she jumped into a yellow automobile driven by a black man with a mustache and a beard.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CD770-97AC-4D80-8D71-2B9D68784556}"/>
              </a:ext>
            </a:extLst>
          </p:cNvPr>
          <p:cNvSpPr>
            <a:spLocks noGrp="1"/>
          </p:cNvSpPr>
          <p:nvPr>
            <p:ph type="title"/>
          </p:nvPr>
        </p:nvSpPr>
        <p:spPr/>
        <p:txBody>
          <a:bodyPr/>
          <a:lstStyle/>
          <a:p>
            <a:r>
              <a:rPr lang="en-US" dirty="0"/>
              <a:t>Example 3: Using the Probability of Independent Events in a Court Case—Slide 2</a:t>
            </a:r>
            <a:endParaRPr lang="en-IN" dirty="0"/>
          </a:p>
        </p:txBody>
      </p:sp>
      <p:sp>
        <p:nvSpPr>
          <p:cNvPr id="3" name="Text Placeholder 2">
            <a:extLst>
              <a:ext uri="{FF2B5EF4-FFF2-40B4-BE49-F238E27FC236}">
                <a16:creationId xmlns:a16="http://schemas.microsoft.com/office/drawing/2014/main" id="{90C5C6C2-FCD7-44CD-852B-E7CC494746D2}"/>
              </a:ext>
            </a:extLst>
          </p:cNvPr>
          <p:cNvSpPr>
            <a:spLocks noGrp="1"/>
          </p:cNvSpPr>
          <p:nvPr>
            <p:ph type="body" sz="quarter" idx="10"/>
          </p:nvPr>
        </p:nvSpPr>
        <p:spPr/>
        <p:txBody>
          <a:bodyPr/>
          <a:lstStyle/>
          <a:p>
            <a:r>
              <a:rPr lang="en-US" sz="2800" dirty="0"/>
              <a:t>Several days later the police arrested two individuals based on the descriptions provided by the assailant and the witness. The two suspects were eventually charged with the crime. During the trial the prosecution called a professor of mathematics to testify. The prosecutor set forth the following probabilities for the characteristics of the assailants:</a:t>
            </a:r>
          </a:p>
          <a:p>
            <a:endParaRPr lang="en-IN" dirty="0"/>
          </a:p>
        </p:txBody>
      </p:sp>
    </p:spTree>
    <p:extLst>
      <p:ext uri="{BB962C8B-B14F-4D97-AF65-F5344CB8AC3E}">
        <p14:creationId xmlns:p14="http://schemas.microsoft.com/office/powerpoint/2010/main" val="3841457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Using the Probability of Independent Events in a Court Case</a:t>
            </a:r>
            <a:r>
              <a:rPr lang="en-US" dirty="0"/>
              <a:t>—Slide 3</a:t>
            </a:r>
            <a:endParaRPr dirty="0"/>
          </a:p>
        </p:txBody>
      </p:sp>
      <p:sp>
        <p:nvSpPr>
          <p:cNvPr id="5" name="TextBox 4">
            <a:extLst>
              <a:ext uri="{FF2B5EF4-FFF2-40B4-BE49-F238E27FC236}">
                <a16:creationId xmlns:a16="http://schemas.microsoft.com/office/drawing/2014/main" id="{4FEC3636-3F6D-E61C-B764-9276E9805B6F}"/>
              </a:ext>
            </a:extLst>
          </p:cNvPr>
          <p:cNvSpPr txBox="1"/>
          <p:nvPr/>
        </p:nvSpPr>
        <p:spPr>
          <a:xfrm>
            <a:off x="2643185" y="1105522"/>
            <a:ext cx="39624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Assailant Characteristics Data</a:t>
            </a:r>
            <a:endParaRPr lang="en-IN" b="1" dirty="0"/>
          </a:p>
        </p:txBody>
      </p:sp>
      <p:graphicFrame>
        <p:nvGraphicFramePr>
          <p:cNvPr id="3" name="Table Placeholder 2" descr="This table, titled “Assailant Characteristics Data,” presents various descriptive characteristics and their associated probabilities. It includes two columns: Characteristic and Probability, with six rows of data.&#10;&#10;The probability of a yellow automobile is 0.10, a man with a mustache is 0.25, a girl with a ponytail is 0.10, a girl with blonde hair is 0.33, a Black man with a beard is 0.10, and an interracial couple in a car is 0.001."/>
          <p:cNvGraphicFramePr>
            <a:graphicFrameLocks noGrp="1"/>
          </p:cNvGraphicFramePr>
          <p:nvPr>
            <p:ph type="tbl" sz="quarter" idx="10"/>
            <p:extLst>
              <p:ext uri="{D42A27DB-BD31-4B8C-83A1-F6EECF244321}">
                <p14:modId xmlns:p14="http://schemas.microsoft.com/office/powerpoint/2010/main" val="2740274312"/>
              </p:ext>
            </p:extLst>
          </p:nvPr>
        </p:nvGraphicFramePr>
        <p:xfrm>
          <a:off x="457200" y="1524000"/>
          <a:ext cx="8229600" cy="25958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Characteristic</a:t>
                      </a:r>
                    </a:p>
                  </a:txBody>
                  <a:tcPr/>
                </a:tc>
                <a:tc>
                  <a:txBody>
                    <a:bodyPr/>
                    <a:lstStyle/>
                    <a:p>
                      <a:pPr algn="ctr">
                        <a:defRPr sz="1800" b="1"/>
                      </a:pPr>
                      <a:r>
                        <a:rPr dirty="0"/>
                        <a:t>Probability</a:t>
                      </a:r>
                    </a:p>
                  </a:txBody>
                  <a:tcPr/>
                </a:tc>
                <a:extLst>
                  <a:ext uri="{0D108BD9-81ED-4DB2-BD59-A6C34878D82A}">
                    <a16:rowId xmlns:a16="http://schemas.microsoft.com/office/drawing/2014/main" val="10001"/>
                  </a:ext>
                </a:extLst>
              </a:tr>
              <a:tr h="370840">
                <a:tc>
                  <a:txBody>
                    <a:bodyPr/>
                    <a:lstStyle/>
                    <a:p>
                      <a:pPr algn="ctr">
                        <a:defRPr sz="1800"/>
                      </a:pPr>
                      <a:r>
                        <a:t>Yellow automobile</a:t>
                      </a:r>
                    </a:p>
                  </a:txBody>
                  <a:tcPr/>
                </a:tc>
                <a:tc>
                  <a:txBody>
                    <a:bodyPr/>
                    <a:lstStyle/>
                    <a:p>
                      <a:pPr algn="ctr"/>
                      <a:r>
                        <a:rPr sz="1800"/>
                        <a:t>0.10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Man with mustache</a:t>
                      </a:r>
                    </a:p>
                  </a:txBody>
                  <a:tcPr/>
                </a:tc>
                <a:tc>
                  <a:txBody>
                    <a:bodyPr/>
                    <a:lstStyle/>
                    <a:p>
                      <a:pPr algn="ctr"/>
                      <a:r>
                        <a:rPr sz="1800"/>
                        <a:t>0.25</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Girl with ponytail</a:t>
                      </a:r>
                    </a:p>
                  </a:txBody>
                  <a:tcPr/>
                </a:tc>
                <a:tc>
                  <a:txBody>
                    <a:bodyPr/>
                    <a:lstStyle/>
                    <a:p>
                      <a:pPr algn="ctr"/>
                      <a:r>
                        <a:rPr sz="1800"/>
                        <a:t>0.10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Girl with blonde hair</a:t>
                      </a:r>
                    </a:p>
                  </a:txBody>
                  <a:tcPr/>
                </a:tc>
                <a:tc>
                  <a:txBody>
                    <a:bodyPr/>
                    <a:lstStyle/>
                    <a:p>
                      <a:pPr algn="ctr"/>
                      <a:r>
                        <a:rPr sz="1800"/>
                        <a:t>0.33</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Black man with beard</a:t>
                      </a:r>
                    </a:p>
                  </a:txBody>
                  <a:tcPr/>
                </a:tc>
                <a:tc>
                  <a:txBody>
                    <a:bodyPr/>
                    <a:lstStyle/>
                    <a:p>
                      <a:pPr algn="ctr"/>
                      <a:r>
                        <a:rPr sz="1800"/>
                        <a:t>0.10</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t>Interracial couple in a car</a:t>
                      </a:r>
                    </a:p>
                  </a:txBody>
                  <a:tcPr/>
                </a:tc>
                <a:tc>
                  <a:txBody>
                    <a:bodyPr/>
                    <a:lstStyle/>
                    <a:p>
                      <a:pPr algn="ctr"/>
                      <a:r>
                        <a:rPr sz="1800" dirty="0"/>
                        <a:t>0.001</a:t>
                      </a:r>
                      <a:endParaRPr sz="1800" dirty="0">
                        <a:latin typeface="Cambria Math"/>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Using the Probability of Independent Events in a Court Case</a:t>
            </a:r>
            <a:r>
              <a:rPr lang="en-US" dirty="0"/>
              <a:t>—Slide 4</a:t>
            </a:r>
            <a:endParaRPr dirty="0"/>
          </a:p>
        </p:txBody>
      </p:sp>
      <p:sp>
        <p:nvSpPr>
          <p:cNvPr id="3" name="Text Placeholder 2"/>
          <p:cNvSpPr>
            <a:spLocks noGrp="1"/>
          </p:cNvSpPr>
          <p:nvPr>
            <p:ph type="body" sz="quarter" idx="10"/>
          </p:nvPr>
        </p:nvSpPr>
        <p:spPr/>
        <p:txBody>
          <a:bodyPr>
            <a:normAutofit/>
          </a:bodyPr>
          <a:lstStyle/>
          <a:p>
            <a:r>
              <a:rPr sz="2800"/>
              <a:t>How did the prosecution use these probabilities to argue its case?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Using the Probability of Independent Events in a Court Case</a:t>
            </a:r>
            <a:r>
              <a:rPr lang="en-US" dirty="0"/>
              <a:t>—Slide 5</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If the events are assumed to be independent, then the product rule can be used to calculate the likelihood of observing their joint occurrence.</a:t>
            </a:r>
            <a:endParaRPr lang="en-US" sz="2800" dirty="0"/>
          </a:p>
          <a:p>
            <a:endParaRPr sz="2800" dirty="0"/>
          </a:p>
        </p:txBody>
      </p:sp>
      <p:pic>
        <p:nvPicPr>
          <p:cNvPr id="5" name="Picture 4" descr="P of open parentheses yellow automobile intersection man with mustache intersection girl with ponytail intersection girl with blonde hair intersection Black man with beard intersection interracial couple in car close parentheses&#10;equals&#10;open parentheses 0.10 close parentheses times open parentheses 0.25 close parentheses times open parentheses 0.10 close parentheses times open parentheses 0.33 close parentheses times open parentheses 0.10 close parentheses times open parentheses 0.001 close parentheses&#10;equals 0.0000000825.">
            <a:extLst>
              <a:ext uri="{FF2B5EF4-FFF2-40B4-BE49-F238E27FC236}">
                <a16:creationId xmlns:a16="http://schemas.microsoft.com/office/drawing/2014/main" id="{113E3BC8-A8E6-441E-DE37-819055C019B1}"/>
              </a:ext>
            </a:extLst>
          </p:cNvPr>
          <p:cNvPicPr>
            <a:picLocks noChangeAspect="1"/>
          </p:cNvPicPr>
          <p:nvPr/>
        </p:nvPicPr>
        <p:blipFill>
          <a:blip r:embed="rId2"/>
          <a:stretch>
            <a:fillRect/>
          </a:stretch>
        </p:blipFill>
        <p:spPr>
          <a:xfrm>
            <a:off x="685800" y="3200400"/>
            <a:ext cx="7772400" cy="144230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Using the Probability of Independent Events in a Court Case</a:t>
            </a:r>
            <a:r>
              <a:rPr lang="en-US" dirty="0"/>
              <a:t>—Slide 6</a:t>
            </a:r>
            <a:endParaRPr dirty="0"/>
          </a:p>
        </p:txBody>
      </p:sp>
      <p:sp>
        <p:nvSpPr>
          <p:cNvPr id="3" name="Text Placeholder 2"/>
          <p:cNvSpPr>
            <a:spLocks noGrp="1"/>
          </p:cNvSpPr>
          <p:nvPr>
            <p:ph type="body" sz="quarter" idx="10"/>
          </p:nvPr>
        </p:nvSpPr>
        <p:spPr/>
        <p:txBody>
          <a:bodyPr>
            <a:normAutofit/>
          </a:bodyPr>
          <a:lstStyle/>
          <a:p>
            <a:r>
              <a:rPr sz="2800" dirty="0"/>
              <a:t>Based on the product rule, the mathematician testified that there was about a </a:t>
            </a:r>
            <a:r>
              <a:rPr sz="2800" dirty="0">
                <a:latin typeface="Cambria Math"/>
              </a:rPr>
              <a:t>1</a:t>
            </a:r>
            <a:r>
              <a:rPr sz="2800" dirty="0"/>
              <a:t> in </a:t>
            </a:r>
            <a:r>
              <a:rPr sz="2800" dirty="0">
                <a:latin typeface="Cambria Math"/>
              </a:rPr>
              <a:t>12</a:t>
            </a:r>
            <a:r>
              <a:rPr sz="2800" dirty="0"/>
              <a:t> million chance that a couple selected at random would possess these characteristics. The prosecution added that the probability was the chance that "any other couple possessed the distinctive characteristics of the defendants." The jury convicted the defendants. On appeal, the Supreme Court of California reversed the decision, based on two main points.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BB28C-8594-402B-A70B-3DC798DDD666}"/>
              </a:ext>
            </a:extLst>
          </p:cNvPr>
          <p:cNvSpPr>
            <a:spLocks noGrp="1"/>
          </p:cNvSpPr>
          <p:nvPr>
            <p:ph type="title"/>
          </p:nvPr>
        </p:nvSpPr>
        <p:spPr/>
        <p:txBody>
          <a:bodyPr/>
          <a:lstStyle/>
          <a:p>
            <a:r>
              <a:rPr lang="en-US" dirty="0"/>
              <a:t>Example 3: Using the Probability of Independent Events in a Court Case—Slide 7</a:t>
            </a:r>
            <a:endParaRPr lang="en-IN" dirty="0"/>
          </a:p>
        </p:txBody>
      </p:sp>
      <p:sp>
        <p:nvSpPr>
          <p:cNvPr id="3" name="Text Placeholder 2">
            <a:extLst>
              <a:ext uri="{FF2B5EF4-FFF2-40B4-BE49-F238E27FC236}">
                <a16:creationId xmlns:a16="http://schemas.microsoft.com/office/drawing/2014/main" id="{C81D3D22-3D20-43F5-BAE2-33DE6BF26E2F}"/>
              </a:ext>
            </a:extLst>
          </p:cNvPr>
          <p:cNvSpPr>
            <a:spLocks noGrp="1"/>
          </p:cNvSpPr>
          <p:nvPr>
            <p:ph type="body" sz="quarter" idx="10"/>
          </p:nvPr>
        </p:nvSpPr>
        <p:spPr/>
        <p:txBody>
          <a:bodyPr/>
          <a:lstStyle/>
          <a:p>
            <a:r>
              <a:rPr lang="en-US" sz="2800" dirty="0"/>
              <a:t>First there was no proof offered that the probabilities used in the probability calculation were correct and there was no evidence that the events were independent. Second, the prosecution's evidence pertaining to a randomly selected couple was not pertinent to the problem of the existence of any other couple possessing the same characteristics.</a:t>
            </a:r>
            <a:endParaRPr lang="en-IN" dirty="0"/>
          </a:p>
        </p:txBody>
      </p:sp>
    </p:spTree>
    <p:extLst>
      <p:ext uri="{BB962C8B-B14F-4D97-AF65-F5344CB8AC3E}">
        <p14:creationId xmlns:p14="http://schemas.microsoft.com/office/powerpoint/2010/main" val="322662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Calculating the Probability of Defective Work</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In a production process, a product is assembled by using four independent parts</a:t>
            </a:r>
            <a:r>
              <a:rPr lang="en-US" sz="2800" dirty="0"/>
              <a:t> (</a:t>
            </a:r>
            <a:r>
              <a:rPr lang="en-US" sz="2800" i="1" dirty="0"/>
              <a:t>A</a:t>
            </a:r>
            <a:r>
              <a:rPr lang="en-US" sz="2800" dirty="0"/>
              <a:t>, </a:t>
            </a:r>
            <a:r>
              <a:rPr lang="en-US" sz="2800" i="1" dirty="0"/>
              <a:t>B</a:t>
            </a:r>
            <a:r>
              <a:rPr lang="en-US" sz="2800" dirty="0"/>
              <a:t>, </a:t>
            </a:r>
            <a:r>
              <a:rPr lang="en-US" sz="2800" i="1" dirty="0"/>
              <a:t>C</a:t>
            </a:r>
            <a:r>
              <a:rPr lang="en-US" sz="2800" dirty="0"/>
              <a:t>, and </a:t>
            </a:r>
            <a:r>
              <a:rPr lang="en-US" sz="2800" i="1" dirty="0"/>
              <a:t>D</a:t>
            </a:r>
            <a:r>
              <a:rPr lang="en-US" sz="2800" dirty="0"/>
              <a:t>).</a:t>
            </a:r>
            <a:r>
              <a:rPr sz="2800" dirty="0"/>
              <a:t> In order for the product to operate properly, each part must be free of defects. The probability that each part is defect-free is given by</a:t>
            </a:r>
            <a:r>
              <a:rPr lang="en-US" sz="2800" dirty="0"/>
              <a:t> </a:t>
            </a:r>
            <a:r>
              <a:rPr lang="en-US" sz="2800" i="1" dirty="0"/>
              <a:t>P</a:t>
            </a:r>
            <a:r>
              <a:rPr lang="en-US" sz="2800" dirty="0"/>
              <a:t>(</a:t>
            </a:r>
            <a:r>
              <a:rPr lang="en-US" sz="2800" i="1" dirty="0"/>
              <a:t>A</a:t>
            </a:r>
            <a:r>
              <a:rPr lang="en-US" sz="2800" dirty="0"/>
              <a:t>) = 0.9, </a:t>
            </a:r>
            <a:r>
              <a:rPr lang="en-US" sz="2800" i="1" dirty="0"/>
              <a:t>P</a:t>
            </a:r>
            <a:r>
              <a:rPr lang="en-US" sz="2800" dirty="0"/>
              <a:t>(</a:t>
            </a:r>
            <a:r>
              <a:rPr lang="en-US" sz="2800" i="1" dirty="0"/>
              <a:t>B</a:t>
            </a:r>
            <a:r>
              <a:rPr lang="en-US" sz="2800" dirty="0"/>
              <a:t>) = 0.7, </a:t>
            </a:r>
            <a:r>
              <a:rPr lang="en-US" sz="2800" i="1" dirty="0"/>
              <a:t>P</a:t>
            </a:r>
            <a:r>
              <a:rPr lang="en-US" sz="2800" dirty="0"/>
              <a:t>(</a:t>
            </a:r>
            <a:r>
              <a:rPr lang="en-US" sz="2800" i="1" dirty="0"/>
              <a:t>C</a:t>
            </a:r>
            <a:r>
              <a:rPr lang="en-US" sz="2800" dirty="0"/>
              <a:t>) = 0.8, and </a:t>
            </a:r>
            <a:r>
              <a:rPr lang="en-US" sz="2800" i="1" dirty="0"/>
              <a:t>P</a:t>
            </a:r>
            <a:r>
              <a:rPr lang="en-US" sz="2800" dirty="0"/>
              <a:t>(</a:t>
            </a:r>
            <a:r>
              <a:rPr lang="en-US" sz="2800" i="1" dirty="0"/>
              <a:t>D</a:t>
            </a:r>
            <a:r>
              <a:rPr lang="en-US" sz="2800" dirty="0"/>
              <a:t>) = 0.9.</a:t>
            </a:r>
            <a:endParaRPr sz="2800" dirty="0"/>
          </a:p>
          <a:p>
            <a:pPr marL="538163" indent="-538163">
              <a:defRPr sz="2800"/>
            </a:pPr>
            <a:r>
              <a:rPr lang="en-US" sz="2800" dirty="0"/>
              <a:t>a.	</a:t>
            </a:r>
            <a:r>
              <a:rPr sz="2800" dirty="0"/>
              <a:t>What is the probability that all four parts have defects?</a:t>
            </a:r>
          </a:p>
          <a:p>
            <a:pPr marL="538163" indent="-538163">
              <a:defRPr sz="2800"/>
            </a:pPr>
            <a:r>
              <a:rPr lang="en-US" sz="2800" dirty="0"/>
              <a:t>b.	</a:t>
            </a:r>
            <a:r>
              <a:rPr sz="2800" dirty="0"/>
              <a:t>What is the probability that the product does not 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Independent</a:t>
            </a:r>
            <a:r>
              <a:rPr lang="en-US" dirty="0"/>
              <a:t> Events</a:t>
            </a:r>
            <a:endParaRPr dirty="0"/>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dirty="0"/>
              <a:t>Two events are said to be </a:t>
            </a:r>
            <a:r>
              <a:rPr sz="2800" b="1" dirty="0"/>
              <a:t>independent</a:t>
            </a:r>
            <a:r>
              <a:rPr sz="2800" dirty="0"/>
              <a:t> if the occurrence of one event </a:t>
            </a:r>
            <a:r>
              <a:rPr sz="2800" b="1" dirty="0"/>
              <a:t>does not</a:t>
            </a:r>
            <a:r>
              <a:rPr sz="2800" dirty="0"/>
              <a:t> affect the occurrence of the other event.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Calculating the Probability of Defective Work</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marL="538163" indent="-538163">
              <a:defRPr sz="2800"/>
            </a:pPr>
            <a:r>
              <a:rPr lang="en-US" sz="2800" dirty="0"/>
              <a:t>a.	Since there are four parts with the probability of each part working (i.e., being defect-free) given to be </a:t>
            </a:r>
            <a:r>
              <a:rPr lang="en-US" i="1" dirty="0"/>
              <a:t>P</a:t>
            </a:r>
            <a:r>
              <a:rPr lang="en-US" dirty="0"/>
              <a:t>(</a:t>
            </a:r>
            <a:r>
              <a:rPr lang="en-US" i="1" dirty="0"/>
              <a:t>A</a:t>
            </a:r>
            <a:r>
              <a:rPr lang="en-US" dirty="0"/>
              <a:t>) = 0.9, </a:t>
            </a:r>
            <a:r>
              <a:rPr lang="en-US" i="1" dirty="0"/>
              <a:t>P</a:t>
            </a:r>
            <a:r>
              <a:rPr lang="en-US" dirty="0"/>
              <a:t>(</a:t>
            </a:r>
            <a:r>
              <a:rPr lang="en-US" i="1" dirty="0"/>
              <a:t>B</a:t>
            </a:r>
            <a:r>
              <a:rPr lang="en-US" dirty="0"/>
              <a:t>) = 0.7, </a:t>
            </a:r>
            <a:r>
              <a:rPr lang="en-US" i="1" dirty="0"/>
              <a:t>P</a:t>
            </a:r>
            <a:r>
              <a:rPr lang="en-US" dirty="0"/>
              <a:t>(</a:t>
            </a:r>
            <a:r>
              <a:rPr lang="en-US" i="1" dirty="0"/>
              <a:t>C</a:t>
            </a:r>
            <a:r>
              <a:rPr lang="en-US" dirty="0"/>
              <a:t>) = 0.8, and </a:t>
            </a:r>
            <a:r>
              <a:rPr lang="en-US" i="1" dirty="0"/>
              <a:t>P</a:t>
            </a:r>
            <a:r>
              <a:rPr lang="en-US" dirty="0"/>
              <a:t>(</a:t>
            </a:r>
            <a:r>
              <a:rPr lang="en-US" i="1" dirty="0"/>
              <a:t>D</a:t>
            </a:r>
            <a:r>
              <a:rPr lang="en-US" dirty="0"/>
              <a:t>) = 0.9.</a:t>
            </a:r>
            <a:r>
              <a:rPr lang="en-US" sz="2800" dirty="0"/>
              <a:t> for all parts to have defects, we need the complement for each of the parts. That is,</a:t>
            </a:r>
            <a:endParaRPr sz="2800" dirty="0"/>
          </a:p>
        </p:txBody>
      </p:sp>
      <p:pic>
        <p:nvPicPr>
          <p:cNvPr id="5" name="Picture 4" descr="P of open parentheses all four parts have defects close parentheses&#10;equals&#10;P of open parentheses A complement intersection B complement  intersection C complement  intersection D complement close parentheses.">
            <a:extLst>
              <a:ext uri="{FF2B5EF4-FFF2-40B4-BE49-F238E27FC236}">
                <a16:creationId xmlns:a16="http://schemas.microsoft.com/office/drawing/2014/main" id="{5BD14F9D-8B91-A7E4-2C2E-E40BB9771FBD}"/>
              </a:ext>
            </a:extLst>
          </p:cNvPr>
          <p:cNvPicPr>
            <a:picLocks noChangeAspect="1"/>
          </p:cNvPicPr>
          <p:nvPr/>
        </p:nvPicPr>
        <p:blipFill>
          <a:blip r:embed="rId2"/>
          <a:stretch>
            <a:fillRect/>
          </a:stretch>
        </p:blipFill>
        <p:spPr>
          <a:xfrm>
            <a:off x="907448" y="3962400"/>
            <a:ext cx="7329103" cy="576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EAD8-DFD7-4A8E-8BE8-6DF749446A13}"/>
              </a:ext>
            </a:extLst>
          </p:cNvPr>
          <p:cNvSpPr>
            <a:spLocks noGrp="1"/>
          </p:cNvSpPr>
          <p:nvPr>
            <p:ph type="title"/>
          </p:nvPr>
        </p:nvSpPr>
        <p:spPr/>
        <p:txBody>
          <a:bodyPr/>
          <a:lstStyle/>
          <a:p>
            <a:r>
              <a:rPr lang="en-US" dirty="0"/>
              <a:t>Example 4: Calculating the Probability of Defective Work—Slide 3</a:t>
            </a:r>
            <a:endParaRPr lang="en-IN" dirty="0"/>
          </a:p>
        </p:txBody>
      </p:sp>
      <p:sp>
        <p:nvSpPr>
          <p:cNvPr id="3" name="Text Placeholder 2">
            <a:extLst>
              <a:ext uri="{FF2B5EF4-FFF2-40B4-BE49-F238E27FC236}">
                <a16:creationId xmlns:a16="http://schemas.microsoft.com/office/drawing/2014/main" id="{8CA44816-DA6C-4370-BC63-7B54A84CDF2D}"/>
              </a:ext>
            </a:extLst>
          </p:cNvPr>
          <p:cNvSpPr>
            <a:spLocks noGrp="1"/>
          </p:cNvSpPr>
          <p:nvPr>
            <p:ph type="body" sz="quarter" idx="10"/>
          </p:nvPr>
        </p:nvSpPr>
        <p:spPr/>
        <p:txBody>
          <a:bodyPr/>
          <a:lstStyle/>
          <a:p>
            <a:r>
              <a:rPr lang="en-IN" sz="2800" dirty="0"/>
              <a:t>Since each part operates independently of the others, the probability that all four parts have defects is the product of the probabilities of each part's complement.</a:t>
            </a:r>
            <a:endParaRPr lang="en-IN" dirty="0"/>
          </a:p>
        </p:txBody>
      </p:sp>
      <p:pic>
        <p:nvPicPr>
          <p:cNvPr id="5" name="Picture 4" descr="P of open parentheses all four parts have defects close parentheses&#10;equals&#10;P of A complement times&#10;P of B complement times&#10;P of C complement times&#10;P of D complement equals&#10;open parentheses 1 minus 0.9 close parentheses times&#10;open parentheses 1 minus 0.7 close parentheses times&#10;open parentheses 1 minus 0.8 close parentheses times&#10;open parentheses 1 minus 0.9 close parentheses equals 0.0006&#10;">
            <a:extLst>
              <a:ext uri="{FF2B5EF4-FFF2-40B4-BE49-F238E27FC236}">
                <a16:creationId xmlns:a16="http://schemas.microsoft.com/office/drawing/2014/main" id="{6D6C1DF9-1631-6D2B-906A-0E189CAA31A8}"/>
              </a:ext>
            </a:extLst>
          </p:cNvPr>
          <p:cNvPicPr>
            <a:picLocks noChangeAspect="1"/>
          </p:cNvPicPr>
          <p:nvPr/>
        </p:nvPicPr>
        <p:blipFill>
          <a:blip r:embed="rId2"/>
          <a:stretch>
            <a:fillRect/>
          </a:stretch>
        </p:blipFill>
        <p:spPr>
          <a:xfrm>
            <a:off x="1676400" y="2537814"/>
            <a:ext cx="6264000" cy="173259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FA47899-B491-F867-9388-2F39C5855E09}"/>
                  </a:ext>
                </a:extLst>
              </p:cNvPr>
              <p:cNvSpPr txBox="1"/>
              <p:nvPr/>
            </p:nvSpPr>
            <p:spPr>
              <a:xfrm>
                <a:off x="457199" y="4691277"/>
                <a:ext cx="82296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Thus, the probability that all four parts have defects is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0.0006</a:t>
                </a:r>
                <a:r>
                  <a:rPr kumimoji="0" lang="en-IN" sz="2800" b="0" i="0" u="none" strike="noStrike" kern="1200" cap="none" spc="0" normalizeH="0" baseline="0" noProof="0" dirty="0">
                    <a:ln>
                      <a:noFill/>
                    </a:ln>
                    <a:solidFill>
                      <a:srgbClr val="366092"/>
                    </a:solidFill>
                    <a:effectLst/>
                    <a:uLnTx/>
                    <a:uFillTx/>
                    <a:latin typeface="Calibri"/>
                    <a:ea typeface="+mn-ea"/>
                    <a:cs typeface="+mn-cs"/>
                  </a:rPr>
                  <a:t>, or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0.06%</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7" name="TextBox 6">
                <a:extLst>
                  <a:ext uri="{FF2B5EF4-FFF2-40B4-BE49-F238E27FC236}">
                    <a16:creationId xmlns:a16="http://schemas.microsoft.com/office/drawing/2014/main" id="{BFA47899-B491-F867-9388-2F39C5855E09}"/>
                  </a:ext>
                </a:extLst>
              </p:cNvPr>
              <p:cNvSpPr txBox="1">
                <a:spLocks noRot="1" noChangeAspect="1" noMove="1" noResize="1" noEditPoints="1" noAdjustHandles="1" noChangeArrowheads="1" noChangeShapeType="1" noTextEdit="1"/>
              </p:cNvSpPr>
              <p:nvPr/>
            </p:nvSpPr>
            <p:spPr>
              <a:xfrm>
                <a:off x="457199" y="4691277"/>
                <a:ext cx="8229600" cy="954107"/>
              </a:xfrm>
              <a:prstGeom prst="rect">
                <a:avLst/>
              </a:prstGeom>
              <a:blipFill>
                <a:blip r:embed="rId3"/>
                <a:stretch>
                  <a:fillRect l="-1481" t="-6410" b="-17949"/>
                </a:stretch>
              </a:blipFill>
            </p:spPr>
            <p:txBody>
              <a:bodyPr/>
              <a:lstStyle/>
              <a:p>
                <a:r>
                  <a:rPr lang="en-IN">
                    <a:noFill/>
                  </a:rPr>
                  <a:t> </a:t>
                </a:r>
              </a:p>
            </p:txBody>
          </p:sp>
        </mc:Fallback>
      </mc:AlternateContent>
    </p:spTree>
    <p:extLst>
      <p:ext uri="{BB962C8B-B14F-4D97-AF65-F5344CB8AC3E}">
        <p14:creationId xmlns:p14="http://schemas.microsoft.com/office/powerpoint/2010/main" val="3661413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Calculating the Probability of Defective Work</a:t>
            </a:r>
            <a:r>
              <a:rPr lang="en-US" dirty="0"/>
              <a:t>—Slide 4</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b.	</a:t>
            </a:r>
            <a:r>
              <a:rPr sz="2800" dirty="0"/>
              <a:t>The probability that the product does not work is the probability that at least one of the parts does not work (since each part must be defect-free for the product to work).</a:t>
            </a:r>
          </a:p>
        </p:txBody>
      </p:sp>
      <p:pic>
        <p:nvPicPr>
          <p:cNvPr id="5" name="Picture 4" descr="P of open parentheses product does not work close parentheses&#10;equals P of open parentheses at least one part does not work close parentheses&#10;equals 1 minus P of open parentheses all parts work close parentheses&#10;equals 1 minus P of open parentheses A intersection B intersection C intersection D close parentheses&#10;equals 1 minus open parentheses 0.9 close parentheses times&#10;open parentheses 0.7 close parentheses times&#10;open parentheses 0.8 close parentheses times&#10;open parentheses 0.9 close parentheses&#10;equals 1 minus 0.4536 equals 0.5464.">
            <a:extLst>
              <a:ext uri="{FF2B5EF4-FFF2-40B4-BE49-F238E27FC236}">
                <a16:creationId xmlns:a16="http://schemas.microsoft.com/office/drawing/2014/main" id="{5ED56701-B7FC-98F7-FA58-01FFE6332905}"/>
              </a:ext>
            </a:extLst>
          </p:cNvPr>
          <p:cNvPicPr>
            <a:picLocks noChangeAspect="1"/>
          </p:cNvPicPr>
          <p:nvPr/>
        </p:nvPicPr>
        <p:blipFill>
          <a:blip r:embed="rId2"/>
          <a:stretch>
            <a:fillRect/>
          </a:stretch>
        </p:blipFill>
        <p:spPr>
          <a:xfrm>
            <a:off x="457200" y="3048000"/>
            <a:ext cx="8382000" cy="25050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405E-2D9B-4274-B08F-6935F3882748}"/>
              </a:ext>
            </a:extLst>
          </p:cNvPr>
          <p:cNvSpPr>
            <a:spLocks noGrp="1"/>
          </p:cNvSpPr>
          <p:nvPr>
            <p:ph type="title"/>
          </p:nvPr>
        </p:nvSpPr>
        <p:spPr/>
        <p:txBody>
          <a:bodyPr/>
          <a:lstStyle/>
          <a:p>
            <a:r>
              <a:rPr lang="en-US" dirty="0"/>
              <a:t>Example 4: Calculating the Probability of Defective Work—Slide 5</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2002F76-FE81-42C0-B804-CA78FC96FB44}"/>
                  </a:ext>
                </a:extLst>
              </p:cNvPr>
              <p:cNvSpPr>
                <a:spLocks noGrp="1"/>
              </p:cNvSpPr>
              <p:nvPr>
                <p:ph type="body" sz="quarter" idx="10"/>
              </p:nvPr>
            </p:nvSpPr>
            <p:spPr/>
            <p:txBody>
              <a:bodyPr/>
              <a:lstStyle/>
              <a:p>
                <a:r>
                  <a:rPr lang="en-US" sz="2800" dirty="0"/>
                  <a:t>Thus, given the above probabilities, there is nearly a </a:t>
                </a:r>
                <a14:m>
                  <m:oMath xmlns:m="http://schemas.openxmlformats.org/officeDocument/2006/math">
                    <m:r>
                      <a:rPr lang="en-US">
                        <a:latin typeface="Cambria Math" panose="02040503050406030204" pitchFamily="18" charset="0"/>
                      </a:rPr>
                      <m:t>55%</m:t>
                    </m:r>
                  </m:oMath>
                </a14:m>
                <a:r>
                  <a:rPr lang="en-US" sz="2800" dirty="0"/>
                  <a:t> chance that the product will not work.</a:t>
                </a:r>
                <a:endParaRPr lang="en-IN" dirty="0"/>
              </a:p>
            </p:txBody>
          </p:sp>
        </mc:Choice>
        <mc:Fallback xmlns="">
          <p:sp>
            <p:nvSpPr>
              <p:cNvPr id="3" name="Text Placeholder 2">
                <a:extLst>
                  <a:ext uri="{FF2B5EF4-FFF2-40B4-BE49-F238E27FC236}">
                    <a16:creationId xmlns:a16="http://schemas.microsoft.com/office/drawing/2014/main" id="{72002F76-FE81-42C0-B804-CA78FC96FB44}"/>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1344930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Probability Law 11: Multiplication Rule for Dependent Events</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If two events,</a:t>
            </a:r>
            <a:r>
              <a:rPr lang="en-US" sz="2800" dirty="0"/>
              <a:t> </a:t>
            </a:r>
            <a:r>
              <a:rPr lang="en-US" sz="2800" i="1" dirty="0"/>
              <a:t>A</a:t>
            </a:r>
            <a:r>
              <a:rPr sz="2800" dirty="0"/>
              <a:t> and</a:t>
            </a:r>
            <a:r>
              <a:rPr lang="en-US" sz="2800" dirty="0"/>
              <a:t> </a:t>
            </a:r>
            <a:r>
              <a:rPr lang="en-US" sz="2800" i="1" dirty="0"/>
              <a:t>B</a:t>
            </a:r>
            <a:r>
              <a:rPr lang="en-US" sz="2800" dirty="0"/>
              <a:t>,</a:t>
            </a:r>
            <a:r>
              <a:rPr sz="2800" dirty="0"/>
              <a:t> are dependent, then</a:t>
            </a:r>
          </a:p>
          <a:p>
            <a:endParaRPr sz="2800" dirty="0"/>
          </a:p>
        </p:txBody>
      </p:sp>
      <p:pic>
        <p:nvPicPr>
          <p:cNvPr id="5" name="Picture 4" descr="P of A intersection B equals P of A times P of B given A equals P of B times P of A given B.">
            <a:extLst>
              <a:ext uri="{FF2B5EF4-FFF2-40B4-BE49-F238E27FC236}">
                <a16:creationId xmlns:a16="http://schemas.microsoft.com/office/drawing/2014/main" id="{C5A5DD36-561C-AA95-E578-3F76591E812C}"/>
              </a:ext>
            </a:extLst>
          </p:cNvPr>
          <p:cNvPicPr>
            <a:picLocks noChangeAspect="1"/>
          </p:cNvPicPr>
          <p:nvPr/>
        </p:nvPicPr>
        <p:blipFill>
          <a:blip r:embed="rId2"/>
          <a:stretch>
            <a:fillRect/>
          </a:stretch>
        </p:blipFill>
        <p:spPr>
          <a:xfrm>
            <a:off x="1528691" y="1828800"/>
            <a:ext cx="6086617" cy="6120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5.4.5: Calculating the Probability of Dependent Events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Suppose that it is known that</a:t>
            </a:r>
            <a:r>
              <a:rPr lang="en-US" sz="2800" dirty="0"/>
              <a:t> 30%</a:t>
            </a:r>
            <a:r>
              <a:rPr sz="2800" dirty="0"/>
              <a:t> of college students have an American Express charge card. It is also known that if a college student already has an American Express charge card, he/she also has a Citi credit card with a probability of</a:t>
            </a:r>
            <a:r>
              <a:rPr lang="en-US" sz="2800" dirty="0"/>
              <a:t> 80%</a:t>
            </a:r>
            <a:r>
              <a:rPr sz="2800" dirty="0"/>
              <a:t>. What is the probability that a college student will have both an American Express charge card and a Citi credit card?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5.4.5: Calculating the Probability of Dependent Event</a:t>
            </a:r>
            <a:r>
              <a:rPr lang="en-IN" dirty="0"/>
              <a:t>s</a:t>
            </a:r>
            <a:r>
              <a:rPr lang="en-US" dirty="0"/>
              <a:t>—Slide 2</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Let</a:t>
            </a:r>
            <a:r>
              <a:rPr lang="en-US" sz="2600" dirty="0"/>
              <a:t> </a:t>
            </a:r>
            <a:r>
              <a:rPr lang="en-US" sz="2600" i="1" dirty="0"/>
              <a:t>A</a:t>
            </a:r>
            <a:r>
              <a:rPr lang="en-US" sz="2600" dirty="0"/>
              <a:t> = {college student has an American Express charge card}</a:t>
            </a:r>
            <a:endParaRPr sz="2600" dirty="0"/>
          </a:p>
          <a:p>
            <a:pPr>
              <a:defRPr sz="2800"/>
            </a:pPr>
            <a:r>
              <a:rPr sz="2600" dirty="0"/>
              <a:t>Let</a:t>
            </a:r>
            <a:r>
              <a:rPr lang="en-US" sz="2600" dirty="0"/>
              <a:t> </a:t>
            </a:r>
            <a:r>
              <a:rPr lang="en-US" sz="2600" i="1" dirty="0"/>
              <a:t>C</a:t>
            </a:r>
            <a:r>
              <a:rPr lang="en-US" sz="2600" dirty="0"/>
              <a:t> = {college student has a Citi credit card}</a:t>
            </a:r>
            <a:endParaRPr sz="2600" dirty="0"/>
          </a:p>
          <a:p>
            <a:pPr>
              <a:defRPr sz="2800"/>
            </a:pPr>
            <a:r>
              <a:rPr sz="2600" dirty="0"/>
              <a:t>We know that</a:t>
            </a:r>
            <a:r>
              <a:rPr lang="en-US" sz="2600" dirty="0"/>
              <a:t> </a:t>
            </a:r>
            <a:r>
              <a:rPr lang="en-US" sz="2600" i="1" dirty="0"/>
              <a:t>P</a:t>
            </a:r>
            <a:r>
              <a:rPr lang="en-US" sz="2600" dirty="0"/>
              <a:t>(</a:t>
            </a:r>
            <a:r>
              <a:rPr lang="en-US" sz="2600" i="1" dirty="0"/>
              <a:t>A</a:t>
            </a:r>
            <a:r>
              <a:rPr lang="en-US" sz="2600" dirty="0"/>
              <a:t>) = 0.30</a:t>
            </a:r>
            <a:r>
              <a:rPr sz="2600" dirty="0"/>
              <a:t> and we know that</a:t>
            </a:r>
          </a:p>
        </p:txBody>
      </p:sp>
      <p:pic>
        <p:nvPicPr>
          <p:cNvPr id="7" name="Picture 6" descr="P of C given A equals 0.80.">
            <a:extLst>
              <a:ext uri="{FF2B5EF4-FFF2-40B4-BE49-F238E27FC236}">
                <a16:creationId xmlns:a16="http://schemas.microsoft.com/office/drawing/2014/main" id="{9D973B6F-FF47-00C6-9452-68820A9BCFCA}"/>
              </a:ext>
            </a:extLst>
          </p:cNvPr>
          <p:cNvPicPr>
            <a:picLocks noChangeAspect="1"/>
          </p:cNvPicPr>
          <p:nvPr/>
        </p:nvPicPr>
        <p:blipFill>
          <a:blip r:embed="rId2"/>
          <a:stretch>
            <a:fillRect/>
          </a:stretch>
        </p:blipFill>
        <p:spPr>
          <a:xfrm>
            <a:off x="6541296" y="2864645"/>
            <a:ext cx="1895475" cy="523875"/>
          </a:xfrm>
          <a:prstGeom prst="rect">
            <a:avLst/>
          </a:prstGeom>
        </p:spPr>
      </p:pic>
      <p:sp>
        <p:nvSpPr>
          <p:cNvPr id="9" name="TextBox 8">
            <a:extLst>
              <a:ext uri="{FF2B5EF4-FFF2-40B4-BE49-F238E27FC236}">
                <a16:creationId xmlns:a16="http://schemas.microsoft.com/office/drawing/2014/main" id="{97CBD9F7-F683-B5D5-4A71-B0CCBF6A232D}"/>
              </a:ext>
            </a:extLst>
          </p:cNvPr>
          <p:cNvSpPr txBox="1"/>
          <p:nvPr/>
        </p:nvSpPr>
        <p:spPr>
          <a:xfrm>
            <a:off x="457200" y="3581400"/>
            <a:ext cx="79248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Using the Multiplication Rule for Dependent Events, we</a:t>
            </a:r>
            <a:endParaRPr lang="en-IN" sz="2600" dirty="0"/>
          </a:p>
        </p:txBody>
      </p:sp>
      <p:sp>
        <p:nvSpPr>
          <p:cNvPr id="11" name="TextBox 10">
            <a:extLst>
              <a:ext uri="{FF2B5EF4-FFF2-40B4-BE49-F238E27FC236}">
                <a16:creationId xmlns:a16="http://schemas.microsoft.com/office/drawing/2014/main" id="{FC47A454-C5CC-551B-6787-FC46BD9B7498}"/>
              </a:ext>
            </a:extLst>
          </p:cNvPr>
          <p:cNvSpPr txBox="1"/>
          <p:nvPr/>
        </p:nvSpPr>
        <p:spPr>
          <a:xfrm>
            <a:off x="457200" y="3968750"/>
            <a:ext cx="1895475"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want to find</a:t>
            </a:r>
            <a:endParaRPr lang="en-IN" sz="2600" dirty="0"/>
          </a:p>
        </p:txBody>
      </p:sp>
      <p:pic>
        <p:nvPicPr>
          <p:cNvPr id="13" name="Picture 12" descr="P of A intersection C equals P of A times P of C given A equals open parentheses 0.3 close parentheses times open parentheses 0.8 close parentheses equals 0.24.">
            <a:extLst>
              <a:ext uri="{FF2B5EF4-FFF2-40B4-BE49-F238E27FC236}">
                <a16:creationId xmlns:a16="http://schemas.microsoft.com/office/drawing/2014/main" id="{0DC86A96-2490-6BF5-8DE7-52878A01CCC8}"/>
              </a:ext>
            </a:extLst>
          </p:cNvPr>
          <p:cNvPicPr>
            <a:picLocks noChangeAspect="1"/>
          </p:cNvPicPr>
          <p:nvPr/>
        </p:nvPicPr>
        <p:blipFill>
          <a:blip r:embed="rId3"/>
          <a:stretch>
            <a:fillRect/>
          </a:stretch>
        </p:blipFill>
        <p:spPr>
          <a:xfrm>
            <a:off x="2255045" y="3987415"/>
            <a:ext cx="5781675" cy="523875"/>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FFF4F46-3207-716E-EA37-451A76C7AE30}"/>
                  </a:ext>
                </a:extLst>
              </p:cNvPr>
              <p:cNvSpPr txBox="1"/>
              <p:nvPr/>
            </p:nvSpPr>
            <p:spPr>
              <a:xfrm>
                <a:off x="457200" y="4588822"/>
                <a:ext cx="82296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rPr>
                  <a:t>Thus, we know that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rPr>
                      <m:t>24%</m:t>
                    </m:r>
                  </m:oMath>
                </a14:m>
                <a:r>
                  <a:rPr kumimoji="0" lang="en-US" sz="2600" b="0" i="0" u="none" strike="noStrike" kern="1200" cap="none" spc="0" normalizeH="0" baseline="0" noProof="0" dirty="0">
                    <a:ln>
                      <a:noFill/>
                    </a:ln>
                    <a:solidFill>
                      <a:srgbClr val="366092"/>
                    </a:solidFill>
                    <a:effectLst/>
                    <a:uLnTx/>
                    <a:uFillTx/>
                    <a:latin typeface="Calibri"/>
                  </a:rPr>
                  <a:t> of the college students hold both an American Express charge card and a Citi credit card.</a:t>
                </a:r>
                <a:endParaRPr lang="en-IN" sz="2600" dirty="0"/>
              </a:p>
            </p:txBody>
          </p:sp>
        </mc:Choice>
        <mc:Fallback xmlns="">
          <p:sp>
            <p:nvSpPr>
              <p:cNvPr id="5" name="TextBox 4">
                <a:extLst>
                  <a:ext uri="{FF2B5EF4-FFF2-40B4-BE49-F238E27FC236}">
                    <a16:creationId xmlns:a16="http://schemas.microsoft.com/office/drawing/2014/main" id="{7FFF4F46-3207-716E-EA37-451A76C7AE30}"/>
                  </a:ext>
                </a:extLst>
              </p:cNvPr>
              <p:cNvSpPr txBox="1">
                <a:spLocks noRot="1" noChangeAspect="1" noMove="1" noResize="1" noEditPoints="1" noAdjustHandles="1" noChangeArrowheads="1" noChangeShapeType="1" noTextEdit="1"/>
              </p:cNvSpPr>
              <p:nvPr/>
            </p:nvSpPr>
            <p:spPr>
              <a:xfrm>
                <a:off x="457200" y="4588822"/>
                <a:ext cx="8229600" cy="892552"/>
              </a:xfrm>
              <a:prstGeom prst="rect">
                <a:avLst/>
              </a:prstGeom>
              <a:blipFill>
                <a:blip r:embed="rId4"/>
                <a:stretch>
                  <a:fillRect l="-1333" t="-5479" b="-17123"/>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Dependent</a:t>
            </a:r>
            <a:r>
              <a:rPr lang="en-US" dirty="0"/>
              <a:t> Events</a:t>
            </a:r>
            <a:endParaRPr dirty="0"/>
          </a:p>
        </p:txBody>
      </p:sp>
      <p:sp>
        <p:nvSpPr>
          <p:cNvPr id="3" name="Text Placeholder 2"/>
          <p:cNvSpPr>
            <a:spLocks noGrp="1"/>
          </p:cNvSpPr>
          <p:nvPr>
            <p:ph type="body" sz="quarter" idx="10"/>
          </p:nvPr>
        </p:nvSpPr>
        <p:spPr>
          <a:xfrm>
            <a:off x="457200" y="1082078"/>
            <a:ext cx="8229600" cy="2118322"/>
          </a:xfrm>
        </p:spPr>
        <p:txBody>
          <a:bodyPr>
            <a:normAutofit/>
          </a:bodyPr>
          <a:lstStyle/>
          <a:p>
            <a:r>
              <a:rPr sz="2800" dirty="0"/>
              <a:t>Two events are said to be </a:t>
            </a:r>
            <a:r>
              <a:rPr sz="2800" b="1" dirty="0"/>
              <a:t>dependent</a:t>
            </a:r>
            <a:r>
              <a:rPr sz="2800" dirty="0"/>
              <a:t> if the occurrence of one event </a:t>
            </a:r>
            <a:r>
              <a:rPr sz="2800" b="1" dirty="0"/>
              <a:t>does</a:t>
            </a:r>
            <a:r>
              <a:rPr sz="2800" dirty="0"/>
              <a:t> affect the occurrence of the other event</a:t>
            </a:r>
            <a:r>
              <a:rPr lang="en-US" dirty="0"/>
              <a:t>.</a:t>
            </a:r>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Determining the Independence of Events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Experiment: roll a fair die two times. Consider the two events</a:t>
            </a:r>
            <a:r>
              <a:rPr lang="en-US" sz="2800" dirty="0"/>
              <a:t>:</a:t>
            </a:r>
          </a:p>
          <a:p>
            <a:endParaRPr sz="2800" dirty="0"/>
          </a:p>
          <a:p>
            <a:r>
              <a:rPr lang="en-US" i="1" dirty="0"/>
              <a:t>A</a:t>
            </a:r>
            <a:r>
              <a:rPr lang="en-US" dirty="0"/>
              <a:t> = </a:t>
            </a:r>
            <a:r>
              <a:rPr sz="2800" dirty="0"/>
              <a:t>{rolling a six on the first roll of a fair die} and,</a:t>
            </a:r>
          </a:p>
          <a:p>
            <a:r>
              <a:rPr lang="en-US" i="1" dirty="0"/>
              <a:t>B</a:t>
            </a:r>
            <a:r>
              <a:rPr lang="en-US" dirty="0"/>
              <a:t> = </a:t>
            </a:r>
            <a:r>
              <a:rPr sz="2800" dirty="0"/>
              <a:t>{rolling a four on the second roll of a fair die}.</a:t>
            </a:r>
            <a:endParaRPr lang="en-US" sz="2800" dirty="0"/>
          </a:p>
          <a:p>
            <a:endParaRPr sz="2800" dirty="0"/>
          </a:p>
          <a:p>
            <a:r>
              <a:rPr sz="2800" dirty="0"/>
              <a:t>Are these two events independent?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Determining the Independence of Events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 knowledge of the outcome of the first roll does not help one make an inference of the outcome of the second roll, events</a:t>
            </a:r>
            <a:r>
              <a:rPr lang="en-US" sz="2800" dirty="0"/>
              <a:t> </a:t>
            </a:r>
            <a:r>
              <a:rPr lang="en-US" sz="2800" i="1" dirty="0"/>
              <a:t>A</a:t>
            </a:r>
            <a:r>
              <a:rPr sz="2800" dirty="0"/>
              <a:t> and</a:t>
            </a:r>
            <a:r>
              <a:rPr lang="en-US" sz="2800" dirty="0"/>
              <a:t> </a:t>
            </a:r>
            <a:r>
              <a:rPr lang="en-US" sz="2800" i="1" dirty="0"/>
              <a:t>B</a:t>
            </a:r>
            <a:r>
              <a:rPr sz="2800" dirty="0"/>
              <a:t> are independent.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Independent Events</a:t>
            </a:r>
          </a:p>
        </p:txBody>
      </p:sp>
      <p:sp>
        <p:nvSpPr>
          <p:cNvPr id="3" name="Text Placeholder 2"/>
          <p:cNvSpPr>
            <a:spLocks noGrp="1"/>
          </p:cNvSpPr>
          <p:nvPr>
            <p:ph type="body" sz="quarter" idx="10"/>
          </p:nvPr>
        </p:nvSpPr>
        <p:spPr>
          <a:xfrm>
            <a:off x="457200" y="1082078"/>
            <a:ext cx="8229600" cy="1280122"/>
          </a:xfrm>
        </p:spPr>
        <p:txBody>
          <a:bodyPr>
            <a:normAutofit/>
          </a:bodyPr>
          <a:lstStyle/>
          <a:p>
            <a:pPr>
              <a:defRPr sz="2800"/>
            </a:pPr>
            <a:r>
              <a:rPr sz="2800" dirty="0"/>
              <a:t>Two events,</a:t>
            </a:r>
            <a:r>
              <a:rPr lang="en-US" sz="2800" dirty="0"/>
              <a:t> </a:t>
            </a:r>
            <a:r>
              <a:rPr lang="en-US" sz="2800" i="1" dirty="0"/>
              <a:t>A</a:t>
            </a:r>
            <a:r>
              <a:rPr sz="2800" dirty="0"/>
              <a:t> and</a:t>
            </a:r>
            <a:r>
              <a:rPr lang="en-US" sz="2800" dirty="0"/>
              <a:t> </a:t>
            </a:r>
            <a:r>
              <a:rPr lang="en-US" sz="2800" i="1" dirty="0"/>
              <a:t>B</a:t>
            </a:r>
            <a:r>
              <a:rPr sz="2800" dirty="0"/>
              <a:t>, are </a:t>
            </a:r>
            <a:r>
              <a:rPr sz="2800" b="1" dirty="0"/>
              <a:t>independent</a:t>
            </a:r>
            <a:r>
              <a:rPr sz="2800" dirty="0"/>
              <a:t> if and only if</a:t>
            </a:r>
          </a:p>
        </p:txBody>
      </p:sp>
      <p:pic>
        <p:nvPicPr>
          <p:cNvPr id="5" name="Picture 4" descr="P of A given B equals P of A and P of B given A equals P of B.">
            <a:extLst>
              <a:ext uri="{FF2B5EF4-FFF2-40B4-BE49-F238E27FC236}">
                <a16:creationId xmlns:a16="http://schemas.microsoft.com/office/drawing/2014/main" id="{B30BD753-978A-EA1D-3CDF-29994B259BC5}"/>
              </a:ext>
            </a:extLst>
          </p:cNvPr>
          <p:cNvPicPr>
            <a:picLocks noChangeAspect="1"/>
          </p:cNvPicPr>
          <p:nvPr/>
        </p:nvPicPr>
        <p:blipFill>
          <a:blip r:embed="rId2"/>
          <a:stretch>
            <a:fillRect/>
          </a:stretch>
        </p:blipFill>
        <p:spPr>
          <a:xfrm>
            <a:off x="2069018" y="1722139"/>
            <a:ext cx="5005964" cy="576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Probability Law 10: Multiplication Rule for Independent Events</a:t>
            </a:r>
            <a:r>
              <a:rPr lang="en-US" dirty="0"/>
              <a:t>—Slide 1</a:t>
            </a:r>
            <a:endParaRPr dirty="0"/>
          </a:p>
        </p:txBody>
      </p:sp>
      <p:sp>
        <p:nvSpPr>
          <p:cNvPr id="3" name="Text Placeholder 2"/>
          <p:cNvSpPr>
            <a:spLocks noGrp="1"/>
          </p:cNvSpPr>
          <p:nvPr>
            <p:ph type="body" sz="quarter" idx="10"/>
          </p:nvPr>
        </p:nvSpPr>
        <p:spPr>
          <a:xfrm>
            <a:off x="457200" y="1082078"/>
            <a:ext cx="8229600" cy="2880322"/>
          </a:xfrm>
        </p:spPr>
        <p:txBody>
          <a:bodyPr>
            <a:normAutofit/>
          </a:bodyPr>
          <a:lstStyle/>
          <a:p>
            <a:pPr>
              <a:defRPr sz="2800"/>
            </a:pPr>
            <a:r>
              <a:rPr sz="2800" dirty="0"/>
              <a:t>If two events,</a:t>
            </a:r>
            <a:r>
              <a:rPr lang="en-US" sz="2800" dirty="0"/>
              <a:t> </a:t>
            </a:r>
            <a:r>
              <a:rPr lang="en-US" sz="2800" i="1" dirty="0"/>
              <a:t>A</a:t>
            </a:r>
            <a:r>
              <a:rPr sz="2800" dirty="0"/>
              <a:t> and</a:t>
            </a:r>
            <a:r>
              <a:rPr lang="en-US" sz="2800" dirty="0"/>
              <a:t> </a:t>
            </a:r>
            <a:r>
              <a:rPr lang="en-US" sz="2800" i="1" dirty="0"/>
              <a:t>B</a:t>
            </a:r>
            <a:r>
              <a:rPr lang="en-US" sz="2800" dirty="0"/>
              <a:t>,</a:t>
            </a:r>
            <a:r>
              <a:rPr sz="2800" dirty="0"/>
              <a:t> are independent, then</a:t>
            </a:r>
          </a:p>
        </p:txBody>
      </p:sp>
      <p:pic>
        <p:nvPicPr>
          <p:cNvPr id="6" name="Picture 5" descr="P of A intersection B equals P of A times P of B.">
            <a:extLst>
              <a:ext uri="{FF2B5EF4-FFF2-40B4-BE49-F238E27FC236}">
                <a16:creationId xmlns:a16="http://schemas.microsoft.com/office/drawing/2014/main" id="{AAB676E9-47F3-8112-5A1B-CDCABE8AFE43}"/>
              </a:ext>
            </a:extLst>
          </p:cNvPr>
          <p:cNvPicPr>
            <a:picLocks noChangeAspect="1"/>
          </p:cNvPicPr>
          <p:nvPr/>
        </p:nvPicPr>
        <p:blipFill>
          <a:blip r:embed="rId2"/>
          <a:stretch>
            <a:fillRect/>
          </a:stretch>
        </p:blipFill>
        <p:spPr>
          <a:xfrm>
            <a:off x="3023999" y="1600324"/>
            <a:ext cx="3096000" cy="504000"/>
          </a:xfrm>
          <a:prstGeom prst="rect">
            <a:avLst/>
          </a:prstGeom>
        </p:spPr>
      </p:pic>
      <p:sp>
        <p:nvSpPr>
          <p:cNvPr id="5" name="TextBox 4">
            <a:extLst>
              <a:ext uri="{FF2B5EF4-FFF2-40B4-BE49-F238E27FC236}">
                <a16:creationId xmlns:a16="http://schemas.microsoft.com/office/drawing/2014/main" id="{C4B6B81D-C331-A6E7-8D39-D3942964B2E9}"/>
              </a:ext>
            </a:extLst>
          </p:cNvPr>
          <p:cNvSpPr txBox="1"/>
          <p:nvPr/>
        </p:nvSpPr>
        <p:spPr>
          <a:xfrm>
            <a:off x="457200" y="2104324"/>
            <a:ext cx="7239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If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2800" b="0" i="0" u="none" strike="noStrike" kern="1200" cap="none" spc="0" normalizeH="0" baseline="0" noProof="0" dirty="0">
                <a:ln>
                  <a:noFill/>
                </a:ln>
                <a:solidFill>
                  <a:srgbClr val="000000"/>
                </a:solidFill>
                <a:effectLst/>
                <a:uLnTx/>
                <a:uFillTx/>
                <a:latin typeface="Calibri"/>
                <a:ea typeface="+mn-ea"/>
                <a:cs typeface="+mn-cs"/>
              </a:rPr>
              <a:t> events, </a:t>
            </a:r>
            <a:r>
              <a:rPr lang="en-IN" sz="2800" i="1" dirty="0">
                <a:solidFill>
                  <a:srgbClr val="000000"/>
                </a:solidFill>
                <a:latin typeface="Calibri"/>
              </a:rPr>
              <a:t>A</a:t>
            </a:r>
            <a:r>
              <a:rPr lang="en-IN" sz="1050" dirty="0">
                <a:solidFill>
                  <a:srgbClr val="000000"/>
                </a:solidFill>
                <a:latin typeface="Calibri"/>
              </a:rPr>
              <a:t> </a:t>
            </a:r>
            <a:r>
              <a:rPr lang="en-IN" sz="2800" dirty="0">
                <a:solidFill>
                  <a:srgbClr val="000000"/>
                </a:solidFill>
                <a:latin typeface="Calibri"/>
              </a:rPr>
              <a:t>₁, </a:t>
            </a:r>
            <a:r>
              <a:rPr lang="en-IN" sz="2800" i="1" dirty="0">
                <a:solidFill>
                  <a:srgbClr val="000000"/>
                </a:solidFill>
              </a:rPr>
              <a:t>A</a:t>
            </a:r>
            <a:r>
              <a:rPr lang="en-IN" sz="1050" dirty="0">
                <a:solidFill>
                  <a:srgbClr val="000000"/>
                </a:solidFill>
              </a:rPr>
              <a:t> </a:t>
            </a:r>
            <a:r>
              <a:rPr lang="en-IN" sz="2800" dirty="0">
                <a:solidFill>
                  <a:srgbClr val="000000"/>
                </a:solidFill>
              </a:rPr>
              <a:t>₂, </a:t>
            </a:r>
            <a:r>
              <a:rPr lang="en-IN" sz="2800" dirty="0">
                <a:solidFill>
                  <a:srgbClr val="000000"/>
                </a:solidFill>
                <a:latin typeface="Cambria Math" panose="02040503050406030204" pitchFamily="18" charset="0"/>
                <a:ea typeface="Cambria Math" panose="02040503050406030204" pitchFamily="18" charset="0"/>
              </a:rPr>
              <a:t>⋯</a:t>
            </a:r>
            <a:r>
              <a:rPr lang="en-IN" sz="2800" dirty="0">
                <a:solidFill>
                  <a:srgbClr val="000000"/>
                </a:solidFill>
              </a:rPr>
              <a:t>, </a:t>
            </a:r>
            <a:r>
              <a:rPr lang="en-IN" sz="2800" i="1" dirty="0">
                <a:solidFill>
                  <a:srgbClr val="000000"/>
                </a:solidFill>
              </a:rPr>
              <a:t>A</a:t>
            </a:r>
            <a:r>
              <a:rPr lang="en-IN" sz="1050" dirty="0">
                <a:solidFill>
                  <a:srgbClr val="000000"/>
                </a:solidFill>
              </a:rPr>
              <a:t> </a:t>
            </a:r>
            <a:r>
              <a:rPr lang="en-IN" sz="2800" i="1" baseline="-25000" dirty="0">
                <a:solidFill>
                  <a:srgbClr val="000000"/>
                </a:solidFill>
              </a:rPr>
              <a:t>n</a:t>
            </a:r>
            <a:r>
              <a:rPr lang="en-IN" sz="2800" dirty="0">
                <a:solidFill>
                  <a:srgbClr val="000000"/>
                </a:solidFill>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are independent, then</a:t>
            </a:r>
            <a:endParaRPr lang="en-IN" dirty="0"/>
          </a:p>
        </p:txBody>
      </p:sp>
      <p:pic>
        <p:nvPicPr>
          <p:cNvPr id="14" name="Picture 13" descr="P of A subscript 1 intersection A subscript 2 intersection so on intersection A subscript n equals P of A subscript 1 times P of A subscript 2 times so on times P of A subscript n.">
            <a:extLst>
              <a:ext uri="{FF2B5EF4-FFF2-40B4-BE49-F238E27FC236}">
                <a16:creationId xmlns:a16="http://schemas.microsoft.com/office/drawing/2014/main" id="{ABCAF55F-EBF2-B79C-F504-ECB4F29771C4}"/>
              </a:ext>
            </a:extLst>
          </p:cNvPr>
          <p:cNvPicPr>
            <a:picLocks noChangeAspect="1"/>
          </p:cNvPicPr>
          <p:nvPr/>
        </p:nvPicPr>
        <p:blipFill>
          <a:blip r:embed="rId3"/>
          <a:stretch>
            <a:fillRect/>
          </a:stretch>
        </p:blipFill>
        <p:spPr>
          <a:xfrm>
            <a:off x="1719261" y="2828246"/>
            <a:ext cx="5705475" cy="4667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Probability Law 10: Multiplication Rule for Independent Events—Slide 2</a:t>
            </a:r>
            <a:endParaRPr dirty="0"/>
          </a:p>
        </p:txBody>
      </p:sp>
      <p:pic>
        <p:nvPicPr>
          <p:cNvPr id="3" name="Picture 2" descr="Two circles representing events A and B that intersect. The intersection of A and B is shaded with an arrow pointing to the shaded area from the equation above showing that the probability of two independent events A and B both occurring is the product of their individual probabilities.">
            <a:extLst>
              <a:ext uri="{FF2B5EF4-FFF2-40B4-BE49-F238E27FC236}">
                <a16:creationId xmlns:a16="http://schemas.microsoft.com/office/drawing/2014/main" id="{D2739311-3478-885B-207B-4475D98549CE}"/>
              </a:ext>
            </a:extLst>
          </p:cNvPr>
          <p:cNvPicPr>
            <a:picLocks noChangeAspect="1"/>
          </p:cNvPicPr>
          <p:nvPr/>
        </p:nvPicPr>
        <p:blipFill>
          <a:blip r:embed="rId2"/>
          <a:stretch>
            <a:fillRect/>
          </a:stretch>
        </p:blipFill>
        <p:spPr>
          <a:xfrm>
            <a:off x="2286000" y="1118448"/>
            <a:ext cx="4320000" cy="2883624"/>
          </a:xfrm>
          <a:prstGeom prst="rect">
            <a:avLst/>
          </a:prstGeom>
        </p:spPr>
      </p:pic>
      <p:sp>
        <p:nvSpPr>
          <p:cNvPr id="7" name="TextBox 6">
            <a:extLst>
              <a:ext uri="{FF2B5EF4-FFF2-40B4-BE49-F238E27FC236}">
                <a16:creationId xmlns:a16="http://schemas.microsoft.com/office/drawing/2014/main" id="{CCB5E9B5-4DAD-B277-2E51-69F4A733466C}"/>
              </a:ext>
            </a:extLst>
          </p:cNvPr>
          <p:cNvSpPr txBox="1"/>
          <p:nvPr/>
        </p:nvSpPr>
        <p:spPr>
          <a:xfrm>
            <a:off x="4267200" y="3928039"/>
            <a:ext cx="12192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Figure 1</a:t>
            </a:r>
            <a:endParaRPr lang="en-IN" dirty="0"/>
          </a:p>
        </p:txBody>
      </p:sp>
      <p:sp>
        <p:nvSpPr>
          <p:cNvPr id="4" name="TextBox 3">
            <a:extLst>
              <a:ext uri="{FF2B5EF4-FFF2-40B4-BE49-F238E27FC236}">
                <a16:creationId xmlns:a16="http://schemas.microsoft.com/office/drawing/2014/main" id="{951BB1E8-FE45-637B-9C06-25FB74171C7B}"/>
              </a:ext>
            </a:extLst>
          </p:cNvPr>
          <p:cNvSpPr txBox="1"/>
          <p:nvPr/>
        </p:nvSpPr>
        <p:spPr>
          <a:xfrm>
            <a:off x="457200" y="4297740"/>
            <a:ext cx="8229600" cy="1569660"/>
          </a:xfrm>
          <a:prstGeom prst="rect">
            <a:avLst/>
          </a:prstGeom>
          <a:noFill/>
        </p:spPr>
        <p:txBody>
          <a:bodyPr wrap="square">
            <a:spAutoFit/>
          </a:bodyPr>
          <a:lstStyle/>
          <a:p>
            <a:r>
              <a:rPr lang="en-US" sz="2400" dirty="0"/>
              <a:t>The multiplication rule for independent events (Probability Law 10) is sometimes called the product rule. The rule simply states that the probability of the joint occurrence of independent events is the product of their probabilities.</a:t>
            </a:r>
            <a:endParaRPr lang="en-IN" sz="2400" dirty="0"/>
          </a:p>
        </p:txBody>
      </p:sp>
    </p:spTree>
    <p:extLst>
      <p:ext uri="{BB962C8B-B14F-4D97-AF65-F5344CB8AC3E}">
        <p14:creationId xmlns:p14="http://schemas.microsoft.com/office/powerpoint/2010/main" val="18195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Finding the Probability of Independent Events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A coin is flipped, a die is rolled, and a card is drawn from a deck of </a:t>
            </a:r>
            <a:r>
              <a:rPr sz="2800">
                <a:latin typeface="Cambria Math"/>
              </a:rPr>
              <a:t>52</a:t>
            </a:r>
            <a:r>
              <a:rPr sz="2800"/>
              <a:t> cards. Find the probability of getting tails on the coin, a five on the die, and a Jack of clubs from the deck of cards.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E17F0C5-D942-4D3A-B82C-1FD86FD90231}"/>
</file>

<file path=customXml/itemProps2.xml><?xml version="1.0" encoding="utf-8"?>
<ds:datastoreItem xmlns:ds="http://schemas.openxmlformats.org/officeDocument/2006/customXml" ds:itemID="{3097A412-0180-479C-993F-31EA55FC7BA4}"/>
</file>

<file path=customXml/itemProps3.xml><?xml version="1.0" encoding="utf-8"?>
<ds:datastoreItem xmlns:ds="http://schemas.openxmlformats.org/officeDocument/2006/customXml" ds:itemID="{2F3D49CB-557B-4B6C-A5BE-CDD80835F770}"/>
</file>

<file path=docProps/app.xml><?xml version="1.0" encoding="utf-8"?>
<Properties xmlns="http://schemas.openxmlformats.org/officeDocument/2006/extended-properties" xmlns:vt="http://schemas.openxmlformats.org/officeDocument/2006/docPropsVTypes">
  <TotalTime>1342</TotalTime>
  <Words>1476</Words>
  <Application>Microsoft Office PowerPoint</Application>
  <PresentationFormat>On-screen Show (4:3)</PresentationFormat>
  <Paragraphs>90</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Cambria Math</vt:lpstr>
      <vt:lpstr>Courier New</vt:lpstr>
      <vt:lpstr>Calibri</vt:lpstr>
      <vt:lpstr>Arial</vt:lpstr>
      <vt:lpstr>Office Theme</vt:lpstr>
      <vt:lpstr>Section 5.4</vt:lpstr>
      <vt:lpstr>Definition: Independent Events</vt:lpstr>
      <vt:lpstr>Definition: Dependent Events</vt:lpstr>
      <vt:lpstr>Example 1: Determining the Independence of Events—Slide 1</vt:lpstr>
      <vt:lpstr>Example 1: Determining the Independence of Events—Slide 2</vt:lpstr>
      <vt:lpstr>Formula: Independent Events</vt:lpstr>
      <vt:lpstr>Probability Law 10: Multiplication Rule for Independent Events—Slide 1</vt:lpstr>
      <vt:lpstr>Probability Law 10: Multiplication Rule for Independent Events—Slide 2</vt:lpstr>
      <vt:lpstr>Example 2: Finding the Probability of Independent Events—Slide 1</vt:lpstr>
      <vt:lpstr>Example 2: Finding the Probability of Independent Events—Slide 2</vt:lpstr>
      <vt:lpstr>Example 2: Finding the Probability of Independent Events—Slide 3</vt:lpstr>
      <vt:lpstr>Example 3: Using the Probability of Independent Events in a Court Case—Slide 1</vt:lpstr>
      <vt:lpstr>Example 3: Using the Probability of Independent Events in a Court Case—Slide 2</vt:lpstr>
      <vt:lpstr>Example 3: Using the Probability of Independent Events in a Court Case—Slide 3</vt:lpstr>
      <vt:lpstr>Example 3: Using the Probability of Independent Events in a Court Case—Slide 4</vt:lpstr>
      <vt:lpstr>Example 3: Using the Probability of Independent Events in a Court Case—Slide 5</vt:lpstr>
      <vt:lpstr>Example 3: Using the Probability of Independent Events in a Court Case—Slide 6</vt:lpstr>
      <vt:lpstr>Example 3: Using the Probability of Independent Events in a Court Case—Slide 7</vt:lpstr>
      <vt:lpstr>Example 4: Calculating the Probability of Defective Work—Slide 1</vt:lpstr>
      <vt:lpstr>Example 4: Calculating the Probability of Defective Work—Slide 2</vt:lpstr>
      <vt:lpstr>Example 4: Calculating the Probability of Defective Work—Slide 3</vt:lpstr>
      <vt:lpstr>Example 4: Calculating the Probability of Defective Work—Slide 4</vt:lpstr>
      <vt:lpstr>Example 4: Calculating the Probability of Defective Work—Slide 5</vt:lpstr>
      <vt:lpstr>Probability Law 11: Multiplication Rule for Dependent Events</vt:lpstr>
      <vt:lpstr>Example 5.4.5: Calculating the Probability of Dependent Events—Slide 1</vt:lpstr>
      <vt:lpstr>Example 5.4.5: Calculating the Probability of Dependent Events—Slide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- 5.4 - Independence</dc:title>
  <dc:creator>Hawkes Learning</dc:creator>
  <cp:lastModifiedBy>Sangeetha Pallikala</cp:lastModifiedBy>
  <cp:revision>185</cp:revision>
  <dcterms:created xsi:type="dcterms:W3CDTF">2013-04-26T14:43:13Z</dcterms:created>
  <dcterms:modified xsi:type="dcterms:W3CDTF">2025-09-22T10:10:46Z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