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62" r:id="rId5"/>
    <p:sldId id="259" r:id="rId6"/>
    <p:sldId id="263" r:id="rId7"/>
    <p:sldId id="264" r:id="rId8"/>
    <p:sldId id="265" r:id="rId9"/>
    <p:sldId id="260" r:id="rId10"/>
    <p:sldId id="261" r:id="rId11"/>
    <p:sldId id="266" r:id="rId12"/>
  </p:sldIdLst>
  <p:sldSz cx="9144000" cy="6858000" type="screen4x3"/>
  <p:notesSz cx="6858000" cy="9144000"/>
  <p:embeddedFontLst>
    <p:embeddedFont>
      <p:font typeface="Cambria Math" panose="02040503050406030204" pitchFamily="18" charset="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9/23/2025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9/23/2025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7.emf"/><Relationship Id="rId1" Type="http://schemas.openxmlformats.org/officeDocument/2006/relationships/slideLayout" Target="../slideLayouts/slideLayout3.x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5.5</a:t>
            </a:r>
          </a:p>
        </p:txBody>
      </p:sp>
      <p:sp>
        <p:nvSpPr>
          <p:cNvPr id="2" name="Text Placeholder 1"/>
          <p:cNvSpPr>
            <a:spLocks noGrp="1"/>
          </p:cNvSpPr>
          <p:nvPr>
            <p:ph type="body" sz="quarter" idx="10"/>
          </p:nvPr>
        </p:nvSpPr>
        <p:spPr/>
        <p:txBody>
          <a:bodyPr/>
          <a:lstStyle/>
          <a:p>
            <a:pPr algn="ctr"/>
            <a:r>
              <a:rPr dirty="0"/>
              <a:t>Bayes' Theorem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Using Bayes' Theorem to Calculate Probabilities</a:t>
            </a:r>
            <a:r>
              <a:rPr lang="en-US" dirty="0"/>
              <a:t>—Slide 8</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By the definition of conditional probability, we can write</a:t>
            </a:r>
          </a:p>
        </p:txBody>
      </p:sp>
      <p:pic>
        <p:nvPicPr>
          <p:cNvPr id="8" name="Picture 7" descr="P of P given B equals numerator P of P intersection B whole divided by denominator P of B equals numerator P of B given P times P of P whole divided by denominator P of B close fraction.">
            <a:extLst>
              <a:ext uri="{FF2B5EF4-FFF2-40B4-BE49-F238E27FC236}">
                <a16:creationId xmlns:a16="http://schemas.microsoft.com/office/drawing/2014/main" id="{C20B133F-8BAA-866C-42AF-10F690259610}"/>
              </a:ext>
            </a:extLst>
          </p:cNvPr>
          <p:cNvPicPr>
            <a:picLocks noChangeAspect="1"/>
          </p:cNvPicPr>
          <p:nvPr/>
        </p:nvPicPr>
        <p:blipFill>
          <a:blip r:embed="rId2"/>
          <a:stretch>
            <a:fillRect/>
          </a:stretch>
        </p:blipFill>
        <p:spPr>
          <a:xfrm>
            <a:off x="2586900" y="1752600"/>
            <a:ext cx="3966300" cy="835011"/>
          </a:xfrm>
          <a:prstGeom prst="rect">
            <a:avLst/>
          </a:prstGeom>
        </p:spPr>
      </p:pic>
      <p:sp>
        <p:nvSpPr>
          <p:cNvPr id="6" name="TextBox 5">
            <a:extLst>
              <a:ext uri="{FF2B5EF4-FFF2-40B4-BE49-F238E27FC236}">
                <a16:creationId xmlns:a16="http://schemas.microsoft.com/office/drawing/2014/main" id="{0D9E2D7B-4A9C-175E-C2B8-259B3EDC4F93}"/>
              </a:ext>
            </a:extLst>
          </p:cNvPr>
          <p:cNvSpPr txBox="1"/>
          <p:nvPr/>
        </p:nvSpPr>
        <p:spPr>
          <a:xfrm>
            <a:off x="457200" y="2600980"/>
            <a:ext cx="82296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From the items calculated in parts </a:t>
            </a:r>
            <a:r>
              <a:rPr kumimoji="0" lang="en-US" sz="2800" b="1" i="0"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a:t>
            </a:r>
            <a:r>
              <a:rPr kumimoji="0" lang="en-US" sz="2800" b="1" i="0" u="none" strike="noStrike" kern="1200" cap="none" spc="0" normalizeH="0" baseline="0" noProof="0" dirty="0">
                <a:ln>
                  <a:noFill/>
                </a:ln>
                <a:solidFill>
                  <a:srgbClr val="366092"/>
                </a:solidFill>
                <a:effectLst/>
                <a:uLnTx/>
                <a:uFillTx/>
                <a:latin typeface="Calibri"/>
                <a:ea typeface="+mn-ea"/>
                <a:cs typeface="+mn-cs"/>
              </a:rPr>
              <a:t>b.</a:t>
            </a:r>
            <a:r>
              <a:rPr kumimoji="0" lang="en-US" sz="2800" b="0" i="0" u="none" strike="noStrike" kern="1200" cap="none" spc="0" normalizeH="0" baseline="0" noProof="0" dirty="0">
                <a:ln>
                  <a:noFill/>
                </a:ln>
                <a:solidFill>
                  <a:srgbClr val="366092"/>
                </a:solidFill>
                <a:effectLst/>
                <a:uLnTx/>
                <a:uFillTx/>
                <a:latin typeface="Calibri"/>
                <a:ea typeface="+mn-ea"/>
                <a:cs typeface="+mn-cs"/>
              </a:rPr>
              <a:t>, we know</a:t>
            </a:r>
            <a:endParaRPr lang="en-IN" dirty="0"/>
          </a:p>
        </p:txBody>
      </p:sp>
      <p:pic>
        <p:nvPicPr>
          <p:cNvPr id="10" name="Picture 9" descr="P of P given B equals P of P intersection B divided by P of B equals numerator P of B given P times P of P whole divided by denominator P of B equals open fraction numerator P of B given P times P of P whole divided by denominator P of B given M times P of M plus P of B given P times P of P plus P of B given C times P of C close fraction equals numerator open parentheses 0.6 close parentheses times open parentheses 0.3 close parentheses whole divided by denominator 0.57 is approximately equal to 0.3158.">
            <a:extLst>
              <a:ext uri="{FF2B5EF4-FFF2-40B4-BE49-F238E27FC236}">
                <a16:creationId xmlns:a16="http://schemas.microsoft.com/office/drawing/2014/main" id="{26FFD319-F3DC-7AE2-B2A2-5F05E66A5557}"/>
              </a:ext>
            </a:extLst>
          </p:cNvPr>
          <p:cNvPicPr>
            <a:picLocks noChangeAspect="1"/>
          </p:cNvPicPr>
          <p:nvPr/>
        </p:nvPicPr>
        <p:blipFill>
          <a:blip r:embed="rId3"/>
          <a:stretch>
            <a:fillRect/>
          </a:stretch>
        </p:blipFill>
        <p:spPr>
          <a:xfrm>
            <a:off x="1854060" y="3231233"/>
            <a:ext cx="5689740" cy="271236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562F2-90EA-4122-BD65-FA1B45060946}"/>
              </a:ext>
            </a:extLst>
          </p:cNvPr>
          <p:cNvSpPr>
            <a:spLocks noGrp="1"/>
          </p:cNvSpPr>
          <p:nvPr>
            <p:ph type="title"/>
          </p:nvPr>
        </p:nvSpPr>
        <p:spPr/>
        <p:txBody>
          <a:bodyPr/>
          <a:lstStyle/>
          <a:p>
            <a:r>
              <a:rPr lang="en-US" dirty="0"/>
              <a:t>Example 1: Using Bayes' Theorem to Calculate Probabilities—Slide 9</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B774016A-B2FE-48E2-BBCE-E12F6283E2D6}"/>
                  </a:ext>
                </a:extLst>
              </p:cNvPr>
              <p:cNvSpPr>
                <a:spLocks noGrp="1"/>
              </p:cNvSpPr>
              <p:nvPr>
                <p:ph type="body" sz="quarter" idx="10"/>
              </p:nvPr>
            </p:nvSpPr>
            <p:spPr/>
            <p:txBody>
              <a:bodyPr/>
              <a:lstStyle/>
              <a:p>
                <a:pPr algn="l">
                  <a:defRPr sz="2800"/>
                </a:pPr>
                <a:r>
                  <a:rPr lang="en-US" sz="2800" dirty="0"/>
                  <a:t>Thus, we know that if the passenger is traveling on business, there is about a </a:t>
                </a:r>
                <a14:m>
                  <m:oMath xmlns:m="http://schemas.openxmlformats.org/officeDocument/2006/math">
                    <m:r>
                      <a:rPr lang="en-US">
                        <a:latin typeface="Cambria Math" panose="02040503050406030204" pitchFamily="18" charset="0"/>
                      </a:rPr>
                      <m:t>32</m:t>
                    </m:r>
                    <m:r>
                      <a:rPr lang="en-US">
                        <a:latin typeface="Cambria Math" panose="02040503050406030204" pitchFamily="18" charset="0"/>
                      </a:rPr>
                      <m:t>%</m:t>
                    </m:r>
                  </m:oMath>
                </a14:m>
                <a:r>
                  <a:rPr lang="en-US" sz="2800" dirty="0"/>
                  <a:t> chance that he or she will be traveling by private </a:t>
                </a:r>
                <a:r>
                  <a:rPr lang="en-US" sz="2800"/>
                  <a:t>plane.</a:t>
                </a:r>
              </a:p>
              <a:p>
                <a:pPr algn="l">
                  <a:defRPr sz="2800"/>
                </a:pPr>
                <a:endParaRPr lang="en-US" sz="2800" dirty="0"/>
              </a:p>
              <a:p>
                <a:r>
                  <a:rPr lang="en-US" sz="2800" dirty="0"/>
                  <a:t>Even though it was fairly subtle (given that we performed the calculations in parts </a:t>
                </a:r>
                <a:r>
                  <a:rPr lang="en-US" sz="2800" b="1" dirty="0"/>
                  <a:t>a.</a:t>
                </a:r>
                <a:r>
                  <a:rPr lang="en-US" sz="2800" dirty="0"/>
                  <a:t> and </a:t>
                </a:r>
                <a:r>
                  <a:rPr lang="en-US" sz="2800" b="1" dirty="0"/>
                  <a:t>b.</a:t>
                </a:r>
                <a:r>
                  <a:rPr lang="en-US" sz="2800" dirty="0"/>
                  <a:t>), please note the use of Bayes' theorem in the previous calculation.</a:t>
                </a:r>
              </a:p>
              <a:p>
                <a:endParaRPr lang="en-IN" dirty="0"/>
              </a:p>
            </p:txBody>
          </p:sp>
        </mc:Choice>
        <mc:Fallback xmlns="">
          <p:sp>
            <p:nvSpPr>
              <p:cNvPr id="3" name="Text Placeholder 2">
                <a:extLst>
                  <a:ext uri="{FF2B5EF4-FFF2-40B4-BE49-F238E27FC236}">
                    <a16:creationId xmlns:a16="http://schemas.microsoft.com/office/drawing/2014/main" id="{B774016A-B2FE-48E2-BBCE-E12F6283E2D6}"/>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2103434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Theorem: Bayes' Theorem</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2499322"/>
          </a:xfrm>
        </p:spPr>
        <p:txBody>
          <a:bodyPr>
            <a:normAutofit/>
          </a:bodyPr>
          <a:lstStyle/>
          <a:p>
            <a:r>
              <a:rPr lang="en-US" sz="2800" dirty="0"/>
              <a:t> </a:t>
            </a:r>
          </a:p>
        </p:txBody>
      </p:sp>
      <p:pic>
        <p:nvPicPr>
          <p:cNvPr id="6" name="Picture 5" descr="P of B subscript i given A equals open fraction numerator P of A given B subscript i times P of B subscript i divided by denominator P of A given B subscript 1 times P of B subscript 1 plus P of A given B subscript 2 times P of B subscript 2 plus so on plus P of A given B subscript k times P of B subscript k close fraction.">
            <a:extLst>
              <a:ext uri="{FF2B5EF4-FFF2-40B4-BE49-F238E27FC236}">
                <a16:creationId xmlns:a16="http://schemas.microsoft.com/office/drawing/2014/main" id="{87A05F90-4846-472C-1B69-877E9A86D852}"/>
              </a:ext>
            </a:extLst>
          </p:cNvPr>
          <p:cNvPicPr>
            <a:picLocks noChangeAspect="1"/>
          </p:cNvPicPr>
          <p:nvPr/>
        </p:nvPicPr>
        <p:blipFill>
          <a:blip r:embed="rId2"/>
          <a:stretch>
            <a:fillRect/>
          </a:stretch>
        </p:blipFill>
        <p:spPr>
          <a:xfrm>
            <a:off x="528637" y="1379239"/>
            <a:ext cx="8086725" cy="952500"/>
          </a:xfrm>
          <a:prstGeom prst="rect">
            <a:avLst/>
          </a:prstGeom>
        </p:spPr>
      </p:pic>
      <p:sp>
        <p:nvSpPr>
          <p:cNvPr id="7" name="TextBox 6">
            <a:extLst>
              <a:ext uri="{FF2B5EF4-FFF2-40B4-BE49-F238E27FC236}">
                <a16:creationId xmlns:a16="http://schemas.microsoft.com/office/drawing/2014/main" id="{42867012-71B2-1596-24E7-0244C535D786}"/>
              </a:ext>
            </a:extLst>
          </p:cNvPr>
          <p:cNvSpPr txBox="1"/>
          <p:nvPr/>
        </p:nvSpPr>
        <p:spPr>
          <a:xfrm>
            <a:off x="457200" y="2491243"/>
            <a:ext cx="8229600" cy="892552"/>
          </a:xfrm>
          <a:prstGeom prst="rect">
            <a:avLst/>
          </a:prstGeom>
          <a:noFill/>
        </p:spPr>
        <p:txBody>
          <a:bodyPr wrap="square">
            <a:spAutoFit/>
          </a:bodyPr>
          <a:lstStyle/>
          <a:p>
            <a:r>
              <a:rPr kumimoji="0" lang="en-US" sz="2600" b="0" i="0" u="none" strike="noStrike" kern="1200" cap="none" spc="0" normalizeH="0" baseline="0" noProof="0" dirty="0">
                <a:ln>
                  <a:noFill/>
                </a:ln>
                <a:solidFill>
                  <a:srgbClr val="000000"/>
                </a:solidFill>
                <a:effectLst/>
                <a:uLnTx/>
                <a:uFillTx/>
                <a:latin typeface="Calibri"/>
                <a:ea typeface="+mn-ea"/>
                <a:cs typeface="+mn-cs"/>
              </a:rPr>
              <a:t>where </a:t>
            </a:r>
            <a:r>
              <a:rPr kumimoji="0" lang="en-US" sz="2600" b="0" i="1" u="none" strike="noStrike" kern="1200" cap="none" spc="0" normalizeH="0" baseline="0" noProof="0" dirty="0">
                <a:ln>
                  <a:noFill/>
                </a:ln>
                <a:solidFill>
                  <a:srgbClr val="000000"/>
                </a:solidFill>
                <a:effectLst/>
                <a:uLnTx/>
                <a:uFillTx/>
                <a:latin typeface="Calibri"/>
                <a:ea typeface="+mn-ea"/>
                <a:cs typeface="+mn-cs"/>
              </a:rPr>
              <a:t>B</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600" b="0" i="1" u="none" strike="noStrike" kern="1200" cap="none" spc="0" normalizeH="0" baseline="-25000" noProof="0" dirty="0">
                <a:ln>
                  <a:noFill/>
                </a:ln>
                <a:solidFill>
                  <a:srgbClr val="000000"/>
                </a:solidFill>
                <a:effectLst/>
                <a:uLnTx/>
                <a:uFillTx/>
                <a:latin typeface="Calibri"/>
                <a:ea typeface="+mn-ea"/>
                <a:cs typeface="+mn-cs"/>
              </a:rPr>
              <a:t>i</a:t>
            </a:r>
            <a:r>
              <a:rPr kumimoji="0" lang="en-US" sz="2600" b="0" i="0" u="none" strike="noStrike" kern="1200" cap="none" spc="0" normalizeH="0" baseline="0" noProof="0" dirty="0">
                <a:ln>
                  <a:noFill/>
                </a:ln>
                <a:solidFill>
                  <a:srgbClr val="000000"/>
                </a:solidFill>
                <a:effectLst/>
                <a:uLnTx/>
                <a:uFillTx/>
                <a:latin typeface="Calibri"/>
                <a:ea typeface="+mn-ea"/>
                <a:cs typeface="+mn-cs"/>
              </a:rPr>
              <a:t> is the </a:t>
            </a:r>
            <a:r>
              <a:rPr kumimoji="0" lang="en-US" sz="2600" b="0" i="1" u="none" strike="noStrike" kern="1200" cap="none" spc="0" normalizeH="0" baseline="0" noProof="0" dirty="0">
                <a:ln>
                  <a:noFill/>
                </a:ln>
                <a:solidFill>
                  <a:srgbClr val="000000"/>
                </a:solidFill>
                <a:effectLst/>
                <a:uLnTx/>
                <a:uFillTx/>
                <a:latin typeface="Calibri"/>
                <a:ea typeface="+mn-ea"/>
                <a:cs typeface="+mn-cs"/>
              </a:rPr>
              <a:t>i</a:t>
            </a:r>
            <a:r>
              <a:rPr kumimoji="0" lang="en-US" sz="1050" b="0" i="0" u="none" strike="noStrike" kern="1200" cap="none" spc="0" normalizeH="0" baseline="0" noProof="0" dirty="0">
                <a:ln>
                  <a:noFill/>
                </a:ln>
                <a:solidFill>
                  <a:srgbClr val="000000"/>
                </a:solidFill>
                <a:effectLst/>
                <a:uLnTx/>
                <a:uFillTx/>
                <a:latin typeface="Calibri"/>
                <a:ea typeface="+mn-ea"/>
                <a:cs typeface="+mn-cs"/>
              </a:rPr>
              <a:t> </a:t>
            </a:r>
            <a:r>
              <a:rPr kumimoji="0" lang="en-US" sz="2600" b="0" i="0" u="none" strike="noStrike" kern="1200" cap="none" spc="0" normalizeH="0" baseline="30000" noProof="0" dirty="0">
                <a:ln>
                  <a:noFill/>
                </a:ln>
                <a:solidFill>
                  <a:srgbClr val="000000"/>
                </a:solidFill>
                <a:effectLst/>
                <a:uLnTx/>
                <a:uFillTx/>
                <a:latin typeface="Calibri"/>
                <a:ea typeface="+mn-ea"/>
                <a:cs typeface="+mn-cs"/>
              </a:rPr>
              <a:t>th</a:t>
            </a:r>
            <a:r>
              <a:rPr kumimoji="0" lang="en-US" sz="2600" b="0" i="0" u="none" strike="noStrike" kern="1200" cap="none" spc="0" normalizeH="0" baseline="0" noProof="0" dirty="0">
                <a:ln>
                  <a:noFill/>
                </a:ln>
                <a:solidFill>
                  <a:srgbClr val="000000"/>
                </a:solidFill>
                <a:effectLst/>
                <a:uLnTx/>
                <a:uFillTx/>
                <a:latin typeface="Calibri"/>
                <a:ea typeface="+mn-ea"/>
                <a:cs typeface="+mn-cs"/>
              </a:rPr>
              <a:t> event of </a:t>
            </a:r>
            <a:r>
              <a:rPr kumimoji="0" lang="en-US" sz="2600" b="0" i="1" u="none" strike="noStrike" kern="1200" cap="none" spc="0" normalizeH="0" baseline="0" noProof="0" dirty="0">
                <a:ln>
                  <a:noFill/>
                </a:ln>
                <a:solidFill>
                  <a:srgbClr val="000000"/>
                </a:solidFill>
                <a:effectLst/>
                <a:uLnTx/>
                <a:uFillTx/>
                <a:latin typeface="Calibri"/>
                <a:ea typeface="+mn-ea"/>
                <a:cs typeface="+mn-cs"/>
              </a:rPr>
              <a:t>k</a:t>
            </a:r>
            <a:r>
              <a:rPr kumimoji="0" lang="en-US" sz="2600" b="0" i="0" u="none" strike="noStrike" kern="1200" cap="none" spc="0" normalizeH="0" baseline="0" noProof="0" dirty="0">
                <a:ln>
                  <a:noFill/>
                </a:ln>
                <a:solidFill>
                  <a:srgbClr val="000000"/>
                </a:solidFill>
                <a:effectLst/>
                <a:uLnTx/>
                <a:uFillTx/>
                <a:latin typeface="Calibri"/>
                <a:ea typeface="+mn-ea"/>
                <a:cs typeface="+mn-cs"/>
              </a:rPr>
              <a:t> mutually exclusive and collectively exhaustive events.</a:t>
            </a:r>
            <a:endParaRPr lang="en-IN"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Using Bayes' Theorem to Calculate Probabilities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Of the travelers arriving at a small airport, </a:t>
                </a:r>
                <a14:m>
                  <m:oMath xmlns:m="http://schemas.openxmlformats.org/officeDocument/2006/math">
                    <m:r>
                      <a:rPr>
                        <a:latin typeface="Cambria Math" panose="02040503050406030204" pitchFamily="18" charset="0"/>
                      </a:rPr>
                      <m:t>60</m:t>
                    </m:r>
                    <m:r>
                      <a:rPr>
                        <a:latin typeface="Cambria Math" panose="02040503050406030204" pitchFamily="18" charset="0"/>
                      </a:rPr>
                      <m:t>%</m:t>
                    </m:r>
                  </m:oMath>
                </a14:m>
                <a:r>
                  <a:rPr sz="2800" dirty="0"/>
                  <a:t> fly on major airlines, </a:t>
                </a:r>
                <a14:m>
                  <m:oMath xmlns:m="http://schemas.openxmlformats.org/officeDocument/2006/math">
                    <m:r>
                      <a:rPr>
                        <a:latin typeface="Cambria Math" panose="02040503050406030204" pitchFamily="18" charset="0"/>
                      </a:rPr>
                      <m:t>30</m:t>
                    </m:r>
                    <m:r>
                      <a:rPr>
                        <a:latin typeface="Cambria Math" panose="02040503050406030204" pitchFamily="18" charset="0"/>
                      </a:rPr>
                      <m:t>%</m:t>
                    </m:r>
                  </m:oMath>
                </a14:m>
                <a:r>
                  <a:rPr sz="2800" dirty="0"/>
                  <a:t> fly on privately owned planes, and the remainder fly on commercially owned planes not belonging to a major airline. Of those traveling on the major airlines, </a:t>
                </a:r>
                <a14:m>
                  <m:oMath xmlns:m="http://schemas.openxmlformats.org/officeDocument/2006/math">
                    <m:r>
                      <a:rPr>
                        <a:latin typeface="Cambria Math" panose="02040503050406030204" pitchFamily="18" charset="0"/>
                      </a:rPr>
                      <m:t>50</m:t>
                    </m:r>
                    <m:r>
                      <a:rPr>
                        <a:latin typeface="Cambria Math" panose="02040503050406030204" pitchFamily="18" charset="0"/>
                      </a:rPr>
                      <m:t>%</m:t>
                    </m:r>
                  </m:oMath>
                </a14:m>
                <a:r>
                  <a:rPr sz="2800" dirty="0"/>
                  <a:t> are traveling for business reasons, whereas </a:t>
                </a:r>
                <a14:m>
                  <m:oMath xmlns:m="http://schemas.openxmlformats.org/officeDocument/2006/math">
                    <m:r>
                      <a:rPr>
                        <a:latin typeface="Cambria Math" panose="02040503050406030204" pitchFamily="18" charset="0"/>
                      </a:rPr>
                      <m:t>60</m:t>
                    </m:r>
                    <m:r>
                      <a:rPr>
                        <a:latin typeface="Cambria Math" panose="02040503050406030204" pitchFamily="18" charset="0"/>
                      </a:rPr>
                      <m:t>%</m:t>
                    </m:r>
                  </m:oMath>
                </a14:m>
                <a:r>
                  <a:rPr sz="2800" dirty="0"/>
                  <a:t> of those arriving on private planes and </a:t>
                </a:r>
                <a14:m>
                  <m:oMath xmlns:m="http://schemas.openxmlformats.org/officeDocument/2006/math">
                    <m:r>
                      <a:rPr>
                        <a:latin typeface="Cambria Math" panose="02040503050406030204" pitchFamily="18" charset="0"/>
                      </a:rPr>
                      <m:t>90</m:t>
                    </m:r>
                    <m:r>
                      <a:rPr>
                        <a:latin typeface="Cambria Math" panose="02040503050406030204" pitchFamily="18" charset="0"/>
                      </a:rPr>
                      <m:t>%</m:t>
                    </m:r>
                  </m:oMath>
                </a14:m>
                <a:r>
                  <a:rPr sz="2800" dirty="0"/>
                  <a:t> of those arriving on the other commercially owned planes are traveling for business reasons. Suppose that we randomly select one person arriving at the airport. What is the probability that the person</a:t>
                </a:r>
                <a:endParaRPr lang="en-IN"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370"/>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A20ED-D7B2-4CA8-A085-3C64281C04C8}"/>
              </a:ext>
            </a:extLst>
          </p:cNvPr>
          <p:cNvSpPr>
            <a:spLocks noGrp="1"/>
          </p:cNvSpPr>
          <p:nvPr>
            <p:ph type="title"/>
          </p:nvPr>
        </p:nvSpPr>
        <p:spPr/>
        <p:txBody>
          <a:bodyPr/>
          <a:lstStyle/>
          <a:p>
            <a:r>
              <a:rPr lang="en-US" dirty="0"/>
              <a:t>Example 1: Using Bayes' Theorem to Calculate Probabilities—Slide 2</a:t>
            </a:r>
            <a:endParaRPr lang="en-IN" dirty="0"/>
          </a:p>
        </p:txBody>
      </p:sp>
      <p:sp>
        <p:nvSpPr>
          <p:cNvPr id="3" name="Text Placeholder 2">
            <a:extLst>
              <a:ext uri="{FF2B5EF4-FFF2-40B4-BE49-F238E27FC236}">
                <a16:creationId xmlns:a16="http://schemas.microsoft.com/office/drawing/2014/main" id="{B28E5FB7-C4E1-40FB-B231-C53F05605A1C}"/>
              </a:ext>
            </a:extLst>
          </p:cNvPr>
          <p:cNvSpPr>
            <a:spLocks noGrp="1"/>
          </p:cNvSpPr>
          <p:nvPr>
            <p:ph type="body" sz="quarter" idx="10"/>
          </p:nvPr>
        </p:nvSpPr>
        <p:spPr/>
        <p:txBody>
          <a:bodyPr/>
          <a:lstStyle/>
          <a:p>
            <a:pPr marL="361950" indent="-361950">
              <a:defRPr sz="2800"/>
            </a:pPr>
            <a:r>
              <a:rPr lang="en-US" dirty="0"/>
              <a:t>a.	​</a:t>
            </a:r>
            <a:r>
              <a:rPr lang="en-US" sz="2800" dirty="0"/>
              <a:t>is traveling on business?</a:t>
            </a:r>
          </a:p>
          <a:p>
            <a:pPr marL="361950" indent="-361950">
              <a:defRPr sz="2800"/>
            </a:pPr>
            <a:r>
              <a:rPr lang="en-US" dirty="0"/>
              <a:t>b.	​</a:t>
            </a:r>
            <a:r>
              <a:rPr lang="en-US" sz="2800" dirty="0"/>
              <a:t>is traveling for business on a privately owned plane?</a:t>
            </a:r>
          </a:p>
          <a:p>
            <a:pPr marL="361950" indent="-361950">
              <a:defRPr sz="2800"/>
            </a:pPr>
            <a:r>
              <a:rPr lang="en-US" sz="2800" dirty="0"/>
              <a:t>c.	arrived on a privately owned plane given that the person is traveling for business reasons?</a:t>
            </a:r>
          </a:p>
          <a:p>
            <a:endParaRPr lang="en-IN" dirty="0"/>
          </a:p>
        </p:txBody>
      </p:sp>
    </p:spTree>
    <p:extLst>
      <p:ext uri="{BB962C8B-B14F-4D97-AF65-F5344CB8AC3E}">
        <p14:creationId xmlns:p14="http://schemas.microsoft.com/office/powerpoint/2010/main" val="3990682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Using Bayes' Theorem to Calculate Probabilities</a:t>
            </a:r>
            <a:r>
              <a:rPr lang="en-US" dirty="0"/>
              <a:t>—Slide 3</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First of all, we should define the events associated with this problem. Once we have defined the events, we can then note the probabilities that are given to us.</a:t>
            </a:r>
          </a:p>
          <a:p>
            <a:r>
              <a:rPr lang="en-US" sz="2800" dirty="0"/>
              <a:t>Let</a:t>
            </a:r>
          </a:p>
          <a:p>
            <a:pPr algn="ctr"/>
            <a:r>
              <a:rPr lang="en-US" i="1" dirty="0"/>
              <a:t>M</a:t>
            </a:r>
            <a:r>
              <a:rPr lang="en-US" dirty="0"/>
              <a:t> = Major Airline</a:t>
            </a:r>
          </a:p>
          <a:p>
            <a:pPr algn="ctr"/>
            <a:r>
              <a:rPr lang="en-US" sz="2800" i="1" dirty="0"/>
              <a:t>P</a:t>
            </a:r>
            <a:r>
              <a:rPr lang="en-US" sz="2800" dirty="0"/>
              <a:t> = Private</a:t>
            </a:r>
            <a:r>
              <a:rPr lang="en-US" dirty="0"/>
              <a:t> Plane</a:t>
            </a:r>
            <a:endParaRPr lang="en-US" sz="2800" dirty="0"/>
          </a:p>
          <a:p>
            <a:pPr algn="ctr"/>
            <a:r>
              <a:rPr lang="en-US" i="1" dirty="0"/>
              <a:t>C</a:t>
            </a:r>
            <a:r>
              <a:rPr lang="en-US" dirty="0"/>
              <a:t> = Commercial Airline</a:t>
            </a:r>
          </a:p>
          <a:p>
            <a:pPr algn="ctr"/>
            <a:r>
              <a:rPr lang="en-US" sz="2800" i="1" dirty="0"/>
              <a:t>B</a:t>
            </a:r>
            <a:r>
              <a:rPr lang="en-US" sz="2800" dirty="0"/>
              <a:t> = Travel for Business Reasons.</a:t>
            </a:r>
          </a:p>
          <a:p>
            <a:pPr>
              <a:defRPr sz="2800"/>
            </a:pP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48197-B265-4134-A137-226CE8FCFFB8}"/>
              </a:ext>
            </a:extLst>
          </p:cNvPr>
          <p:cNvSpPr>
            <a:spLocks noGrp="1"/>
          </p:cNvSpPr>
          <p:nvPr>
            <p:ph type="title"/>
          </p:nvPr>
        </p:nvSpPr>
        <p:spPr/>
        <p:txBody>
          <a:bodyPr/>
          <a:lstStyle/>
          <a:p>
            <a:r>
              <a:rPr lang="en-US" dirty="0"/>
              <a:t>Example 1: Using Bayes' Theorem to Calculate Probabilities—Slide 4</a:t>
            </a:r>
            <a:endParaRPr lang="en-IN" dirty="0"/>
          </a:p>
        </p:txBody>
      </p:sp>
      <p:sp>
        <p:nvSpPr>
          <p:cNvPr id="3" name="Text Placeholder 2">
            <a:extLst>
              <a:ext uri="{FF2B5EF4-FFF2-40B4-BE49-F238E27FC236}">
                <a16:creationId xmlns:a16="http://schemas.microsoft.com/office/drawing/2014/main" id="{BF2D8A33-4385-41B3-B92E-21659FCC7160}"/>
              </a:ext>
            </a:extLst>
          </p:cNvPr>
          <p:cNvSpPr>
            <a:spLocks noGrp="1"/>
          </p:cNvSpPr>
          <p:nvPr>
            <p:ph type="body" sz="quarter" idx="10"/>
          </p:nvPr>
        </p:nvSpPr>
        <p:spPr/>
        <p:txBody>
          <a:bodyPr/>
          <a:lstStyle/>
          <a:p>
            <a:pPr>
              <a:defRPr sz="2800"/>
            </a:pPr>
            <a:r>
              <a:rPr lang="en-IN" sz="2800" dirty="0"/>
              <a:t>In the context of Bayes’ theorem, </a:t>
            </a:r>
            <a:r>
              <a:rPr lang="en-IN" sz="2800" i="1" dirty="0"/>
              <a:t>k</a:t>
            </a:r>
            <a:r>
              <a:rPr lang="en-IN" sz="2800" dirty="0"/>
              <a:t> = 3 for this example, since major airline, private plane, and commercial airline are the only ways in which travelers can arrive at the airport, and a particular passenger cannot arrive on more than one type of airplane (thus </a:t>
            </a:r>
            <a:r>
              <a:rPr lang="en-IN" sz="2800" i="1" dirty="0"/>
              <a:t>M</a:t>
            </a:r>
            <a:r>
              <a:rPr lang="en-IN" sz="2800" dirty="0"/>
              <a:t>, </a:t>
            </a:r>
            <a:r>
              <a:rPr lang="en-IN" sz="2800" i="1" dirty="0"/>
              <a:t>P</a:t>
            </a:r>
            <a:r>
              <a:rPr lang="en-IN" sz="2800" dirty="0"/>
              <a:t>, and </a:t>
            </a:r>
            <a:r>
              <a:rPr lang="en-IN" sz="2800" i="1" dirty="0"/>
              <a:t>C</a:t>
            </a:r>
            <a:r>
              <a:rPr lang="en-IN" sz="2800" dirty="0"/>
              <a:t> are mutually exclusive and exhaustive events). When we apply the theorem, </a:t>
            </a:r>
          </a:p>
        </p:txBody>
      </p:sp>
      <p:pic>
        <p:nvPicPr>
          <p:cNvPr id="13" name="Picture 12" descr="P of B subscript 1 will be p of m, p of b subscript 2 will be p of p,">
            <a:extLst>
              <a:ext uri="{FF2B5EF4-FFF2-40B4-BE49-F238E27FC236}">
                <a16:creationId xmlns:a16="http://schemas.microsoft.com/office/drawing/2014/main" id="{809F6933-05BF-220E-3703-5B9A06E1C0A8}"/>
              </a:ext>
            </a:extLst>
          </p:cNvPr>
          <p:cNvPicPr>
            <a:picLocks noChangeAspect="1"/>
          </p:cNvPicPr>
          <p:nvPr/>
        </p:nvPicPr>
        <p:blipFill>
          <a:blip r:embed="rId2"/>
          <a:stretch>
            <a:fillRect/>
          </a:stretch>
        </p:blipFill>
        <p:spPr>
          <a:xfrm>
            <a:off x="3352800" y="3657600"/>
            <a:ext cx="4754913" cy="515593"/>
          </a:xfrm>
          <a:prstGeom prst="rect">
            <a:avLst/>
          </a:prstGeom>
        </p:spPr>
      </p:pic>
      <p:pic>
        <p:nvPicPr>
          <p:cNvPr id="17" name="Picture 16" descr="and p of b subscript 3 will be p of c. We know the following.">
            <a:extLst>
              <a:ext uri="{FF2B5EF4-FFF2-40B4-BE49-F238E27FC236}">
                <a16:creationId xmlns:a16="http://schemas.microsoft.com/office/drawing/2014/main" id="{B6707574-8FD6-BB51-49D3-A1DE30970427}"/>
              </a:ext>
            </a:extLst>
          </p:cNvPr>
          <p:cNvPicPr>
            <a:picLocks noChangeAspect="1"/>
          </p:cNvPicPr>
          <p:nvPr/>
        </p:nvPicPr>
        <p:blipFill>
          <a:blip r:embed="rId3"/>
          <a:stretch>
            <a:fillRect/>
          </a:stretch>
        </p:blipFill>
        <p:spPr>
          <a:xfrm>
            <a:off x="533400" y="4114800"/>
            <a:ext cx="6320788" cy="515593"/>
          </a:xfrm>
          <a:prstGeom prst="rect">
            <a:avLst/>
          </a:prstGeom>
        </p:spPr>
      </p:pic>
    </p:spTree>
    <p:extLst>
      <p:ext uri="{BB962C8B-B14F-4D97-AF65-F5344CB8AC3E}">
        <p14:creationId xmlns:p14="http://schemas.microsoft.com/office/powerpoint/2010/main" val="4118408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1A8E8-F58A-413D-9E77-C28576D3B3A3}"/>
              </a:ext>
            </a:extLst>
          </p:cNvPr>
          <p:cNvSpPr>
            <a:spLocks noGrp="1"/>
          </p:cNvSpPr>
          <p:nvPr>
            <p:ph type="title"/>
          </p:nvPr>
        </p:nvSpPr>
        <p:spPr/>
        <p:txBody>
          <a:bodyPr/>
          <a:lstStyle/>
          <a:p>
            <a:r>
              <a:rPr lang="en-US" dirty="0"/>
              <a:t>Example 1: Using Bayes' Theorem to Calculate Probabilities—Slide 5</a:t>
            </a:r>
            <a:endParaRPr lang="en-IN" dirty="0"/>
          </a:p>
        </p:txBody>
      </p:sp>
      <p:pic>
        <p:nvPicPr>
          <p:cNvPr id="9" name="Picture 8" descr="P of M equals 0.6,&#10;P of P equals 0.3,&#10;P of C equals 0.1,&#10;P of B given M equals 0.5,&#10;P of B given P equals 0.6,&#10;P of B given C equals 0.9">
            <a:extLst>
              <a:ext uri="{FF2B5EF4-FFF2-40B4-BE49-F238E27FC236}">
                <a16:creationId xmlns:a16="http://schemas.microsoft.com/office/drawing/2014/main" id="{9C5F8061-AE26-F236-AE27-4391E6AC6F04}"/>
              </a:ext>
            </a:extLst>
          </p:cNvPr>
          <p:cNvPicPr>
            <a:picLocks noChangeAspect="1"/>
          </p:cNvPicPr>
          <p:nvPr/>
        </p:nvPicPr>
        <p:blipFill>
          <a:blip r:embed="rId2"/>
          <a:stretch>
            <a:fillRect/>
          </a:stretch>
        </p:blipFill>
        <p:spPr>
          <a:xfrm>
            <a:off x="3755758" y="1066800"/>
            <a:ext cx="1632483" cy="2664000"/>
          </a:xfrm>
          <a:prstGeom prst="rect">
            <a:avLst/>
          </a:prstGeom>
        </p:spPr>
      </p:pic>
      <p:sp>
        <p:nvSpPr>
          <p:cNvPr id="5" name="TextBox 4">
            <a:extLst>
              <a:ext uri="{FF2B5EF4-FFF2-40B4-BE49-F238E27FC236}">
                <a16:creationId xmlns:a16="http://schemas.microsoft.com/office/drawing/2014/main" id="{76F6BB38-CEA3-D3BF-50CD-07CD8AA094FF}"/>
              </a:ext>
            </a:extLst>
          </p:cNvPr>
          <p:cNvSpPr txBox="1"/>
          <p:nvPr/>
        </p:nvSpPr>
        <p:spPr>
          <a:xfrm>
            <a:off x="457200" y="3674421"/>
            <a:ext cx="8229600" cy="2246769"/>
          </a:xfrm>
          <a:prstGeom prst="rect">
            <a:avLst/>
          </a:prstGeom>
          <a:noFill/>
        </p:spPr>
        <p:txBody>
          <a:bodyPr wrap="square">
            <a:spAutoFit/>
          </a:bodyPr>
          <a:lstStyle/>
          <a:p>
            <a:pPr marL="538163" indent="-538163"/>
            <a:r>
              <a:rPr kumimoji="0" lang="en-US" sz="2800" b="0" i="0" u="none" strike="noStrike" kern="1200" cap="none" spc="0" normalizeH="0" baseline="0" noProof="0" dirty="0">
                <a:ln>
                  <a:noFill/>
                </a:ln>
                <a:solidFill>
                  <a:srgbClr val="366092"/>
                </a:solidFill>
                <a:effectLst/>
                <a:uLnTx/>
                <a:uFillTx/>
                <a:latin typeface="Calibri"/>
                <a:ea typeface="+mn-ea"/>
                <a:cs typeface="+mn-cs"/>
              </a:rPr>
              <a:t>a.	</a:t>
            </a:r>
            <a:r>
              <a:rPr kumimoji="0" lang="en-IN" sz="2800" b="0" i="0" u="none" strike="noStrike" kern="1200" cap="none" spc="0" normalizeH="0" baseline="0" noProof="0" dirty="0">
                <a:ln>
                  <a:noFill/>
                </a:ln>
                <a:solidFill>
                  <a:srgbClr val="366092"/>
                </a:solidFill>
                <a:effectLst/>
                <a:uLnTx/>
                <a:uFillTx/>
                <a:latin typeface="Calibri"/>
                <a:ea typeface="+mn-ea"/>
                <a:cs typeface="+mn-cs"/>
              </a:rPr>
              <a:t>The first question asks what the probability is that a randomly selected person is traveling on business. We know that a person is traveling on business if they are traveling on business via any of the flight methods. Thus we have</a:t>
            </a:r>
            <a:endParaRPr lang="en-IN" dirty="0"/>
          </a:p>
        </p:txBody>
      </p:sp>
    </p:spTree>
    <p:extLst>
      <p:ext uri="{BB962C8B-B14F-4D97-AF65-F5344CB8AC3E}">
        <p14:creationId xmlns:p14="http://schemas.microsoft.com/office/powerpoint/2010/main" val="3829668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588B4-9010-4036-8279-80C355D6DFC8}"/>
              </a:ext>
            </a:extLst>
          </p:cNvPr>
          <p:cNvSpPr>
            <a:spLocks noGrp="1"/>
          </p:cNvSpPr>
          <p:nvPr>
            <p:ph type="title"/>
          </p:nvPr>
        </p:nvSpPr>
        <p:spPr/>
        <p:txBody>
          <a:bodyPr/>
          <a:lstStyle/>
          <a:p>
            <a:r>
              <a:rPr lang="en-US" dirty="0"/>
              <a:t>Example 1: Using Bayes' Theorem to Calculate Probabilities—Slide 6</a:t>
            </a:r>
            <a:endParaRPr lang="en-IN" dirty="0"/>
          </a:p>
        </p:txBody>
      </p:sp>
      <p:pic>
        <p:nvPicPr>
          <p:cNvPr id="8" name="Picture 7" descr="P of B equals P of B intersection M plus P of B intersection P plus P of B intersection C,&#10;equals P of B given M times P of M plus P of B given P times P of P plus P of B given C times P of C,&#10;equals open parenthesis 0.5 close parenthesis times open parenthesis 0.6 close parenthesis&#10;plus open parenthesis 0.6 close parenthesis times open parenthesis 0.3 close parenthesis&#10;plus open parenthesis 0.9 close parenthesis times open parenthesis 0.1 close parenthesis&#10;equals 0.57.">
            <a:extLst>
              <a:ext uri="{FF2B5EF4-FFF2-40B4-BE49-F238E27FC236}">
                <a16:creationId xmlns:a16="http://schemas.microsoft.com/office/drawing/2014/main" id="{5722EF8E-29AF-7794-735F-95DAE4E3439B}"/>
              </a:ext>
            </a:extLst>
          </p:cNvPr>
          <p:cNvPicPr>
            <a:picLocks noChangeAspect="1"/>
          </p:cNvPicPr>
          <p:nvPr/>
        </p:nvPicPr>
        <p:blipFill>
          <a:blip r:embed="rId2"/>
          <a:stretch>
            <a:fillRect/>
          </a:stretch>
        </p:blipFill>
        <p:spPr>
          <a:xfrm>
            <a:off x="1295400" y="1333550"/>
            <a:ext cx="6553200" cy="196215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3395E2B-311D-0831-2051-735C5E0BE2E9}"/>
                  </a:ext>
                </a:extLst>
              </p:cNvPr>
              <p:cNvSpPr txBox="1"/>
              <p:nvPr/>
            </p:nvSpPr>
            <p:spPr>
              <a:xfrm>
                <a:off x="457200" y="3599963"/>
                <a:ext cx="8229600"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Thus, there is a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57</m:t>
                    </m:r>
                    <m:r>
                      <a:rPr kumimoji="0" lang="en-IN"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IN" sz="2800" b="0" i="0" u="none" strike="noStrike" kern="1200" cap="none" spc="0" normalizeH="0" baseline="0" noProof="0" dirty="0">
                    <a:ln>
                      <a:noFill/>
                    </a:ln>
                    <a:solidFill>
                      <a:srgbClr val="366092"/>
                    </a:solidFill>
                    <a:effectLst/>
                    <a:uLnTx/>
                    <a:uFillTx/>
                    <a:latin typeface="Calibri"/>
                    <a:ea typeface="+mn-ea"/>
                    <a:cs typeface="+mn-cs"/>
                  </a:rPr>
                  <a:t> chance that the randomly selected traveler will be traveling for business.</a:t>
                </a:r>
                <a:endParaRPr lang="en-IN" dirty="0"/>
              </a:p>
            </p:txBody>
          </p:sp>
        </mc:Choice>
        <mc:Fallback xmlns="">
          <p:sp>
            <p:nvSpPr>
              <p:cNvPr id="6" name="TextBox 5">
                <a:extLst>
                  <a:ext uri="{FF2B5EF4-FFF2-40B4-BE49-F238E27FC236}">
                    <a16:creationId xmlns:a16="http://schemas.microsoft.com/office/drawing/2014/main" id="{33395E2B-311D-0831-2051-735C5E0BE2E9}"/>
                  </a:ext>
                </a:extLst>
              </p:cNvPr>
              <p:cNvSpPr txBox="1">
                <a:spLocks noRot="1" noChangeAspect="1" noMove="1" noResize="1" noEditPoints="1" noAdjustHandles="1" noChangeArrowheads="1" noChangeShapeType="1" noTextEdit="1"/>
              </p:cNvSpPr>
              <p:nvPr/>
            </p:nvSpPr>
            <p:spPr>
              <a:xfrm>
                <a:off x="457200" y="3599963"/>
                <a:ext cx="8229600" cy="954107"/>
              </a:xfrm>
              <a:prstGeom prst="rect">
                <a:avLst/>
              </a:prstGeom>
              <a:blipFill>
                <a:blip r:embed="rId3"/>
                <a:stretch>
                  <a:fillRect l="-1481" t="-6410" b="-17949"/>
                </a:stretch>
              </a:blipFill>
            </p:spPr>
            <p:txBody>
              <a:bodyPr/>
              <a:lstStyle/>
              <a:p>
                <a:r>
                  <a:rPr lang="en-IN">
                    <a:noFill/>
                  </a:rPr>
                  <a:t> </a:t>
                </a:r>
              </a:p>
            </p:txBody>
          </p:sp>
        </mc:Fallback>
      </mc:AlternateContent>
    </p:spTree>
    <p:extLst>
      <p:ext uri="{BB962C8B-B14F-4D97-AF65-F5344CB8AC3E}">
        <p14:creationId xmlns:p14="http://schemas.microsoft.com/office/powerpoint/2010/main" val="175878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Using Bayes' Theorem to Calculate Probabilities</a:t>
            </a:r>
            <a:r>
              <a:rPr lang="en-US" dirty="0"/>
              <a:t>—Slide 7</a:t>
            </a:r>
            <a:endParaRPr dirty="0"/>
          </a:p>
        </p:txBody>
      </p:sp>
      <p:sp>
        <p:nvSpPr>
          <p:cNvPr id="3" name="Text Placeholder 2"/>
          <p:cNvSpPr>
            <a:spLocks noGrp="1"/>
          </p:cNvSpPr>
          <p:nvPr>
            <p:ph type="body" sz="quarter" idx="10"/>
          </p:nvPr>
        </p:nvSpPr>
        <p:spPr/>
        <p:txBody>
          <a:bodyPr>
            <a:normAutofit/>
          </a:bodyPr>
          <a:lstStyle/>
          <a:p>
            <a:pPr marL="538163" indent="-538163">
              <a:tabLst>
                <a:tab pos="538163" algn="l"/>
              </a:tabLst>
              <a:defRPr sz="2800"/>
            </a:pPr>
            <a:r>
              <a:rPr lang="en-US" sz="2800" dirty="0"/>
              <a:t>b.	</a:t>
            </a:r>
            <a:r>
              <a:rPr sz="2800" dirty="0"/>
              <a:t>To determine if the traveler is traveling for business on a privately owned plane, we want to find</a:t>
            </a:r>
          </a:p>
        </p:txBody>
      </p:sp>
      <p:pic>
        <p:nvPicPr>
          <p:cNvPr id="9" name="Picture 8" descr="P of B intersection P equals P of B given P times P of P&#10;equals open parenthesis 0.6 close parenthesis times open parenthesis 0.3 close parenthesis&#10;equals 0.18.">
            <a:extLst>
              <a:ext uri="{FF2B5EF4-FFF2-40B4-BE49-F238E27FC236}">
                <a16:creationId xmlns:a16="http://schemas.microsoft.com/office/drawing/2014/main" id="{BDD2026A-7E06-159E-E1AD-8D1AF1BC5228}"/>
              </a:ext>
            </a:extLst>
          </p:cNvPr>
          <p:cNvPicPr>
            <a:picLocks noChangeAspect="1"/>
          </p:cNvPicPr>
          <p:nvPr/>
        </p:nvPicPr>
        <p:blipFill>
          <a:blip r:embed="rId2"/>
          <a:stretch>
            <a:fillRect/>
          </a:stretch>
        </p:blipFill>
        <p:spPr>
          <a:xfrm>
            <a:off x="1674686" y="2089578"/>
            <a:ext cx="5792914" cy="478673"/>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C958836-242F-C82E-6FFB-04B58E8554B2}"/>
                  </a:ext>
                </a:extLst>
              </p:cNvPr>
              <p:cNvSpPr txBox="1"/>
              <p:nvPr/>
            </p:nvSpPr>
            <p:spPr>
              <a:xfrm>
                <a:off x="457200" y="2593578"/>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So, there is an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18</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chance that the traveler will be traveling for business on a privately owned plane.</a:t>
                </a:r>
                <a:endParaRPr lang="en-IN" dirty="0"/>
              </a:p>
            </p:txBody>
          </p:sp>
        </mc:Choice>
        <mc:Fallback xmlns="">
          <p:sp>
            <p:nvSpPr>
              <p:cNvPr id="7" name="TextBox 6">
                <a:extLst>
                  <a:ext uri="{FF2B5EF4-FFF2-40B4-BE49-F238E27FC236}">
                    <a16:creationId xmlns:a16="http://schemas.microsoft.com/office/drawing/2014/main" id="{9C958836-242F-C82E-6FFB-04B58E8554B2}"/>
                  </a:ext>
                </a:extLst>
              </p:cNvPr>
              <p:cNvSpPr txBox="1">
                <a:spLocks noRot="1" noChangeAspect="1" noMove="1" noResize="1" noEditPoints="1" noAdjustHandles="1" noChangeArrowheads="1" noChangeShapeType="1" noTextEdit="1"/>
              </p:cNvSpPr>
              <p:nvPr/>
            </p:nvSpPr>
            <p:spPr>
              <a:xfrm>
                <a:off x="457200" y="2593578"/>
                <a:ext cx="8229600" cy="954107"/>
              </a:xfrm>
              <a:prstGeom prst="rect">
                <a:avLst/>
              </a:prstGeom>
              <a:blipFill>
                <a:blip r:embed="rId3"/>
                <a:stretch>
                  <a:fillRect l="-1481" t="-5732" b="-17197"/>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D061C663-D83C-0F18-6F65-454B76631C49}"/>
              </a:ext>
            </a:extLst>
          </p:cNvPr>
          <p:cNvSpPr txBox="1"/>
          <p:nvPr/>
        </p:nvSpPr>
        <p:spPr>
          <a:xfrm>
            <a:off x="457200" y="3648635"/>
            <a:ext cx="8229600" cy="2246769"/>
          </a:xfrm>
          <a:prstGeom prst="rect">
            <a:avLst/>
          </a:prstGeom>
          <a:noFill/>
        </p:spPr>
        <p:txBody>
          <a:bodyPr wrap="square">
            <a:spAutoFit/>
          </a:bodyPr>
          <a:lstStyle/>
          <a:p>
            <a:pPr marL="538163" indent="-538163"/>
            <a:r>
              <a:rPr kumimoji="0" lang="en-IN" sz="2800" b="0" i="0" u="none" strike="noStrike" kern="1200" cap="none" spc="0" normalizeH="0" baseline="0" noProof="0" dirty="0">
                <a:ln>
                  <a:noFill/>
                </a:ln>
                <a:solidFill>
                  <a:srgbClr val="366092"/>
                </a:solidFill>
                <a:effectLst/>
                <a:uLnTx/>
                <a:uFillTx/>
                <a:latin typeface="Calibri"/>
                <a:ea typeface="+mn-ea"/>
                <a:cs typeface="+mn-cs"/>
              </a:rPr>
              <a:t>c.	This part of the problem wants us to determine the probability that the person arrived on a privately owned plane, given that he or she is traveling for business reasons. We can write this probability statement as</a:t>
            </a:r>
            <a:endParaRPr lang="en-IN" dirty="0"/>
          </a:p>
        </p:txBody>
      </p:sp>
      <p:pic>
        <p:nvPicPr>
          <p:cNvPr id="12" name="Picture 11" descr="P of P given B.">
            <a:extLst>
              <a:ext uri="{FF2B5EF4-FFF2-40B4-BE49-F238E27FC236}">
                <a16:creationId xmlns:a16="http://schemas.microsoft.com/office/drawing/2014/main" id="{A6697D16-14B2-9717-D13B-42CFCC3B60DD}"/>
              </a:ext>
            </a:extLst>
          </p:cNvPr>
          <p:cNvPicPr>
            <a:picLocks noChangeAspect="1"/>
          </p:cNvPicPr>
          <p:nvPr/>
        </p:nvPicPr>
        <p:blipFill>
          <a:blip r:embed="rId4"/>
          <a:stretch>
            <a:fillRect/>
          </a:stretch>
        </p:blipFill>
        <p:spPr>
          <a:xfrm>
            <a:off x="2995613" y="5410201"/>
            <a:ext cx="1119187" cy="485312"/>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471A959-C819-4197-AD5C-B66522F13741}"/>
</file>

<file path=customXml/itemProps2.xml><?xml version="1.0" encoding="utf-8"?>
<ds:datastoreItem xmlns:ds="http://schemas.openxmlformats.org/officeDocument/2006/customXml" ds:itemID="{FA443058-845E-4A1D-891C-6ED8967E0C95}"/>
</file>

<file path=customXml/itemProps3.xml><?xml version="1.0" encoding="utf-8"?>
<ds:datastoreItem xmlns:ds="http://schemas.openxmlformats.org/officeDocument/2006/customXml" ds:itemID="{4CD16597-EE8E-4367-BBE1-FB13B25804D8}"/>
</file>

<file path=docProps/app.xml><?xml version="1.0" encoding="utf-8"?>
<Properties xmlns="http://schemas.openxmlformats.org/officeDocument/2006/extended-properties" xmlns:vt="http://schemas.openxmlformats.org/officeDocument/2006/docPropsVTypes">
  <TotalTime>817</TotalTime>
  <Words>653</Words>
  <Application>Microsoft Office PowerPoint</Application>
  <PresentationFormat>On-screen Show (4:3)</PresentationFormat>
  <Paragraphs>36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Courier New</vt:lpstr>
      <vt:lpstr>Calibri</vt:lpstr>
      <vt:lpstr>Arial</vt:lpstr>
      <vt:lpstr>Cambria Math</vt:lpstr>
      <vt:lpstr>Office Theme</vt:lpstr>
      <vt:lpstr>Section 5.5</vt:lpstr>
      <vt:lpstr>Theorem: Bayes' Theorem</vt:lpstr>
      <vt:lpstr>Example 1: Using Bayes' Theorem to Calculate Probabilities—Slide 1</vt:lpstr>
      <vt:lpstr>Example 1: Using Bayes' Theorem to Calculate Probabilities—Slide 2</vt:lpstr>
      <vt:lpstr>Example 1: Using Bayes' Theorem to Calculate Probabilities—Slide 3</vt:lpstr>
      <vt:lpstr>Example 1: Using Bayes' Theorem to Calculate Probabilities—Slide 4</vt:lpstr>
      <vt:lpstr>Example 1: Using Bayes' Theorem to Calculate Probabilities—Slide 5</vt:lpstr>
      <vt:lpstr>Example 1: Using Bayes' Theorem to Calculate Probabilities—Slide 6</vt:lpstr>
      <vt:lpstr>Example 1: Using Bayes' Theorem to Calculate Probabilities—Slide 7</vt:lpstr>
      <vt:lpstr>Example 1: Using Bayes' Theorem to Calculate Probabilities—Slide 8</vt:lpstr>
      <vt:lpstr>Example 1: Using Bayes' Theorem to Calculate Probabilities—Slide 9</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- 5.5 - Bayes' Theorem</dc:title>
  <dc:creator>Hawkes Learning</dc:creator>
  <cp:lastModifiedBy>Sangeetha Pallikala</cp:lastModifiedBy>
  <cp:revision>151</cp:revision>
  <dcterms:created xsi:type="dcterms:W3CDTF">2013-04-26T14:43:13Z</dcterms:created>
  <dcterms:modified xsi:type="dcterms:W3CDTF">2025-09-23T04:08:58Z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