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7"/>
  </p:notesMasterIdLst>
  <p:handoutMasterIdLst>
    <p:handoutMasterId r:id="rId28"/>
  </p:handoutMasterIdLst>
  <p:sldIdLst>
    <p:sldId id="256" r:id="rId2"/>
    <p:sldId id="257" r:id="rId3"/>
    <p:sldId id="258" r:id="rId4"/>
    <p:sldId id="260" r:id="rId5"/>
    <p:sldId id="261" r:id="rId6"/>
    <p:sldId id="262" r:id="rId7"/>
    <p:sldId id="264" r:id="rId8"/>
    <p:sldId id="265" r:id="rId9"/>
    <p:sldId id="266" r:id="rId10"/>
    <p:sldId id="267" r:id="rId11"/>
    <p:sldId id="268" r:id="rId12"/>
    <p:sldId id="269" r:id="rId13"/>
    <p:sldId id="270" r:id="rId14"/>
    <p:sldId id="287" r:id="rId15"/>
    <p:sldId id="274" r:id="rId16"/>
    <p:sldId id="275" r:id="rId17"/>
    <p:sldId id="276" r:id="rId18"/>
    <p:sldId id="279" r:id="rId19"/>
    <p:sldId id="280" r:id="rId20"/>
    <p:sldId id="281" r:id="rId21"/>
    <p:sldId id="282" r:id="rId22"/>
    <p:sldId id="283" r:id="rId23"/>
    <p:sldId id="284" r:id="rId24"/>
    <p:sldId id="285" r:id="rId25"/>
    <p:sldId id="286" r:id="rId26"/>
  </p:sldIdLst>
  <p:sldSz cx="9144000" cy="6858000" type="screen4x3"/>
  <p:notesSz cx="6858000" cy="9144000"/>
  <p:embeddedFontLst>
    <p:embeddedFont>
      <p:font typeface="Cambria Math" panose="02040503050406030204" pitchFamily="18" charset="0"/>
      <p:regular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7" autoAdjust="0"/>
    <p:restoredTop sz="94660"/>
  </p:normalViewPr>
  <p:slideViewPr>
    <p:cSldViewPr>
      <p:cViewPr varScale="1">
        <p:scale>
          <a:sx n="107" d="100"/>
          <a:sy n="107" d="100"/>
        </p:scale>
        <p:origin x="1188"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36"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commentAuthors" Target="commentAuthors.xml"/><Relationship Id="rId35"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5.6</a:t>
            </a:r>
          </a:p>
        </p:txBody>
      </p:sp>
      <p:sp>
        <p:nvSpPr>
          <p:cNvPr id="2" name="Text Placeholder 1"/>
          <p:cNvSpPr>
            <a:spLocks noGrp="1"/>
          </p:cNvSpPr>
          <p:nvPr>
            <p:ph type="body" sz="quarter" idx="10"/>
          </p:nvPr>
        </p:nvSpPr>
        <p:spPr/>
        <p:txBody>
          <a:bodyPr/>
          <a:lstStyle/>
          <a:p>
            <a:pPr algn="ctr"/>
            <a:r>
              <a:t>Counting Techniques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Combination</a:t>
            </a:r>
          </a:p>
        </p:txBody>
      </p:sp>
      <p:sp>
        <p:nvSpPr>
          <p:cNvPr id="3" name="Text Placeholder 2"/>
          <p:cNvSpPr>
            <a:spLocks noGrp="1"/>
          </p:cNvSpPr>
          <p:nvPr>
            <p:ph type="body" sz="quarter" idx="10"/>
          </p:nvPr>
        </p:nvSpPr>
        <p:spPr>
          <a:xfrm>
            <a:off x="457200" y="1082078"/>
            <a:ext cx="8229600" cy="1813522"/>
          </a:xfrm>
        </p:spPr>
        <p:txBody>
          <a:bodyPr>
            <a:normAutofit/>
          </a:bodyPr>
          <a:lstStyle/>
          <a:p>
            <a:r>
              <a:rPr sz="2800" dirty="0"/>
              <a:t>A </a:t>
            </a:r>
            <a:r>
              <a:rPr sz="2800" b="1" dirty="0"/>
              <a:t>combination</a:t>
            </a:r>
            <a:r>
              <a:rPr sz="2800" dirty="0"/>
              <a:t> is a collection or grouping of objects where the order is not important.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Combination</a:t>
            </a:r>
          </a:p>
        </p:txBody>
      </p:sp>
      <p:sp>
        <p:nvSpPr>
          <p:cNvPr id="3" name="Text Placeholder 2"/>
          <p:cNvSpPr>
            <a:spLocks noGrp="1"/>
          </p:cNvSpPr>
          <p:nvPr>
            <p:ph type="body" sz="quarter" idx="10"/>
          </p:nvPr>
        </p:nvSpPr>
        <p:spPr>
          <a:xfrm>
            <a:off x="457200" y="1082078"/>
            <a:ext cx="8229600" cy="4175722"/>
          </a:xfrm>
        </p:spPr>
        <p:txBody>
          <a:bodyPr>
            <a:normAutofit/>
          </a:bodyPr>
          <a:lstStyle/>
          <a:p>
            <a:pPr>
              <a:defRPr sz="2800"/>
            </a:pPr>
            <a:r>
              <a:rPr sz="2800" dirty="0"/>
              <a:t>The number of combinations of</a:t>
            </a:r>
            <a:r>
              <a:rPr lang="en-US" sz="2800" dirty="0"/>
              <a:t> </a:t>
            </a:r>
            <a:r>
              <a:rPr lang="en-US" sz="2800" i="1" dirty="0"/>
              <a:t>n</a:t>
            </a:r>
            <a:r>
              <a:rPr sz="2800" dirty="0"/>
              <a:t> unique objects taken </a:t>
            </a:r>
            <a:r>
              <a:rPr lang="en-US" sz="2800" i="1" dirty="0"/>
              <a:t>k</a:t>
            </a:r>
            <a:r>
              <a:rPr sz="2800" dirty="0"/>
              <a:t> at a time is:</a:t>
            </a:r>
          </a:p>
        </p:txBody>
      </p:sp>
      <p:pic>
        <p:nvPicPr>
          <p:cNvPr id="13" name="Picture 12" descr="n choose k equals open fraction numerator n factorial divided by denominator open parentheses n minus k close parentheses factorial times k factorial close fraction">
            <a:extLst>
              <a:ext uri="{FF2B5EF4-FFF2-40B4-BE49-F238E27FC236}">
                <a16:creationId xmlns:a16="http://schemas.microsoft.com/office/drawing/2014/main" id="{5B897804-7471-3539-E1C7-4BC1B0398F4D}"/>
              </a:ext>
            </a:extLst>
          </p:cNvPr>
          <p:cNvPicPr>
            <a:picLocks noChangeAspect="1"/>
          </p:cNvPicPr>
          <p:nvPr/>
        </p:nvPicPr>
        <p:blipFill>
          <a:blip r:embed="rId2"/>
          <a:stretch>
            <a:fillRect/>
          </a:stretch>
        </p:blipFill>
        <p:spPr>
          <a:xfrm>
            <a:off x="3477221" y="1955760"/>
            <a:ext cx="2189558" cy="972000"/>
          </a:xfrm>
          <a:prstGeom prst="rect">
            <a:avLst/>
          </a:prstGeom>
        </p:spPr>
      </p:pic>
      <p:sp>
        <p:nvSpPr>
          <p:cNvPr id="7" name="TextBox 6">
            <a:extLst>
              <a:ext uri="{FF2B5EF4-FFF2-40B4-BE49-F238E27FC236}">
                <a16:creationId xmlns:a16="http://schemas.microsoft.com/office/drawing/2014/main" id="{089F5F36-413B-2DD7-1DE5-9545023FDB10}"/>
              </a:ext>
            </a:extLst>
          </p:cNvPr>
          <p:cNvSpPr txBox="1"/>
          <p:nvPr/>
        </p:nvSpPr>
        <p:spPr>
          <a:xfrm>
            <a:off x="457200" y="2880547"/>
            <a:ext cx="82296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Note that some alternate notations for combinations</a:t>
            </a:r>
            <a:endParaRPr lang="en-IN" dirty="0"/>
          </a:p>
        </p:txBody>
      </p:sp>
      <p:sp>
        <p:nvSpPr>
          <p:cNvPr id="9" name="TextBox 8">
            <a:extLst>
              <a:ext uri="{FF2B5EF4-FFF2-40B4-BE49-F238E27FC236}">
                <a16:creationId xmlns:a16="http://schemas.microsoft.com/office/drawing/2014/main" id="{473D6A24-AE38-5573-3868-B538DC43D056}"/>
              </a:ext>
            </a:extLst>
          </p:cNvPr>
          <p:cNvSpPr txBox="1"/>
          <p:nvPr/>
        </p:nvSpPr>
        <p:spPr>
          <a:xfrm>
            <a:off x="457200" y="3619500"/>
            <a:ext cx="32004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that you may see are</a:t>
            </a:r>
            <a:endParaRPr lang="en-IN" dirty="0"/>
          </a:p>
        </p:txBody>
      </p:sp>
      <p:pic>
        <p:nvPicPr>
          <p:cNvPr id="15" name="Picture 14" descr="Open parentheses n choose k close parentheses comma C superscript n subscript k comma C of open parentheses n comma k close parentheses">
            <a:extLst>
              <a:ext uri="{FF2B5EF4-FFF2-40B4-BE49-F238E27FC236}">
                <a16:creationId xmlns:a16="http://schemas.microsoft.com/office/drawing/2014/main" id="{CDAF2D13-1E46-21E0-BAE4-27B6214B0D27}"/>
              </a:ext>
            </a:extLst>
          </p:cNvPr>
          <p:cNvPicPr>
            <a:picLocks noChangeAspect="1"/>
          </p:cNvPicPr>
          <p:nvPr/>
        </p:nvPicPr>
        <p:blipFill>
          <a:blip r:embed="rId3"/>
          <a:stretch>
            <a:fillRect/>
          </a:stretch>
        </p:blipFill>
        <p:spPr>
          <a:xfrm>
            <a:off x="3657600" y="3467100"/>
            <a:ext cx="2743200" cy="952500"/>
          </a:xfrm>
          <a:prstGeom prst="rect">
            <a:avLst/>
          </a:prstGeom>
        </p:spPr>
      </p:pic>
      <p:sp>
        <p:nvSpPr>
          <p:cNvPr id="11" name="TextBox 10">
            <a:extLst>
              <a:ext uri="{FF2B5EF4-FFF2-40B4-BE49-F238E27FC236}">
                <a16:creationId xmlns:a16="http://schemas.microsoft.com/office/drawing/2014/main" id="{79371144-BFBD-19C1-931C-7C9922A33868}"/>
              </a:ext>
            </a:extLst>
          </p:cNvPr>
          <p:cNvSpPr txBox="1"/>
          <p:nvPr/>
        </p:nvSpPr>
        <p:spPr>
          <a:xfrm>
            <a:off x="6477000" y="3652353"/>
            <a:ext cx="1905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All of these</a:t>
            </a:r>
            <a:endParaRPr lang="en-IN" dirty="0"/>
          </a:p>
        </p:txBody>
      </p:sp>
      <p:sp>
        <p:nvSpPr>
          <p:cNvPr id="5" name="TextBox 4">
            <a:extLst>
              <a:ext uri="{FF2B5EF4-FFF2-40B4-BE49-F238E27FC236}">
                <a16:creationId xmlns:a16="http://schemas.microsoft.com/office/drawing/2014/main" id="{00A99725-1B5F-2EC5-5EB3-08D0859B2A90}"/>
              </a:ext>
            </a:extLst>
          </p:cNvPr>
          <p:cNvSpPr txBox="1"/>
          <p:nvPr/>
        </p:nvSpPr>
        <p:spPr>
          <a:xfrm>
            <a:off x="457200" y="4303693"/>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denote the number of combinations of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 objects taken </a:t>
            </a:r>
            <a:r>
              <a:rPr kumimoji="0" lang="en-US" sz="2800" b="0" i="1" u="none" strike="noStrike" kern="1200" cap="none" spc="0" normalizeH="0" baseline="0" noProof="0" dirty="0">
                <a:ln>
                  <a:noFill/>
                </a:ln>
                <a:solidFill>
                  <a:srgbClr val="000000"/>
                </a:solidFill>
                <a:effectLst/>
                <a:uLnTx/>
                <a:uFillTx/>
                <a:latin typeface="Calibri"/>
                <a:ea typeface="+mn-ea"/>
                <a:cs typeface="+mn-cs"/>
              </a:rPr>
              <a:t>k</a:t>
            </a:r>
            <a:r>
              <a:rPr kumimoji="0" lang="en-US" sz="2800" b="0" i="0" u="none" strike="noStrike" kern="1200" cap="none" spc="0" normalizeH="0" baseline="0" noProof="0" dirty="0">
                <a:ln>
                  <a:noFill/>
                </a:ln>
                <a:solidFill>
                  <a:srgbClr val="000000"/>
                </a:solidFill>
                <a:effectLst/>
                <a:uLnTx/>
                <a:uFillTx/>
                <a:latin typeface="Calibri"/>
                <a:ea typeface="+mn-ea"/>
                <a:cs typeface="+mn-cs"/>
              </a:rPr>
              <a:t> at a time.</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4</a:t>
            </a:r>
            <a:r>
              <a:rPr dirty="0"/>
              <a:t>: Using Combinations to Find the Probability of Winning the Lottery</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In the Mega Millions lottery, a player selects five different numbers from </a:t>
            </a:r>
            <a:r>
              <a:rPr sz="2800" dirty="0">
                <a:latin typeface="Cambria Math"/>
              </a:rPr>
              <a:t>1</a:t>
            </a:r>
            <a:r>
              <a:rPr sz="2800" dirty="0"/>
              <a:t> to </a:t>
            </a:r>
            <a:r>
              <a:rPr sz="2800" dirty="0">
                <a:latin typeface="Cambria Math"/>
              </a:rPr>
              <a:t>70</a:t>
            </a:r>
            <a:r>
              <a:rPr sz="2800" dirty="0"/>
              <a:t> (inclusive) and then another (a sixth number, called the Mega Ball) from </a:t>
            </a:r>
            <a:r>
              <a:rPr sz="2800" dirty="0">
                <a:latin typeface="Cambria Math"/>
              </a:rPr>
              <a:t>1</a:t>
            </a:r>
            <a:r>
              <a:rPr sz="2800" dirty="0"/>
              <a:t> to </a:t>
            </a:r>
            <a:r>
              <a:rPr sz="2800" dirty="0">
                <a:latin typeface="Cambria Math"/>
              </a:rPr>
              <a:t>25</a:t>
            </a:r>
            <a:r>
              <a:rPr sz="2800" dirty="0"/>
              <a:t> (inclusive). If the first five numbers match the player's numbers in any order along with the Mega Ball number, the player wins the jackpot.</a:t>
            </a:r>
          </a:p>
          <a:p>
            <a:pPr marL="542925" indent="-542925">
              <a:defRPr sz="2800"/>
            </a:pPr>
            <a:r>
              <a:rPr lang="en-US" sz="2800" dirty="0"/>
              <a:t>a.	</a:t>
            </a:r>
            <a:r>
              <a:rPr sz="2800" dirty="0"/>
              <a:t>What is the total number of winning combinations?</a:t>
            </a:r>
          </a:p>
          <a:p>
            <a:pPr marL="542925" indent="-542925">
              <a:defRPr sz="2800"/>
            </a:pPr>
            <a:r>
              <a:rPr lang="en-US" sz="2800" dirty="0"/>
              <a:t>b.	</a:t>
            </a:r>
            <a:r>
              <a:rPr sz="2800" dirty="0"/>
              <a:t>What is the probability of winning?</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4</a:t>
            </a:r>
            <a:r>
              <a:rPr dirty="0"/>
              <a:t>: Using Combinations to Find the Probability of Winning the Lottery</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42925" indent="-542925">
              <a:defRPr sz="2800"/>
            </a:pPr>
            <a:r>
              <a:rPr lang="en-US" sz="2800" dirty="0"/>
              <a:t>a.	</a:t>
            </a:r>
            <a:r>
              <a:rPr sz="2800" dirty="0"/>
              <a:t>First, we have to determine the number of ways of selecting </a:t>
            </a:r>
            <a:r>
              <a:rPr sz="2800" dirty="0">
                <a:latin typeface="Cambria Math"/>
              </a:rPr>
              <a:t>5</a:t>
            </a:r>
            <a:r>
              <a:rPr sz="2800" dirty="0"/>
              <a:t> numbers from </a:t>
            </a:r>
            <a:r>
              <a:rPr sz="2800" dirty="0">
                <a:latin typeface="Cambria Math"/>
              </a:rPr>
              <a:t>70</a:t>
            </a:r>
            <a:r>
              <a:rPr sz="2800" dirty="0"/>
              <a:t>. Then, we have to multiply the number of combinations of choosing </a:t>
            </a:r>
            <a:r>
              <a:rPr sz="2800" dirty="0">
                <a:latin typeface="Cambria Math"/>
              </a:rPr>
              <a:t>5</a:t>
            </a:r>
            <a:r>
              <a:rPr sz="2800" dirty="0"/>
              <a:t> numbers from </a:t>
            </a:r>
            <a:r>
              <a:rPr sz="2800" dirty="0">
                <a:latin typeface="Cambria Math"/>
              </a:rPr>
              <a:t>70</a:t>
            </a:r>
            <a:r>
              <a:rPr sz="2800" dirty="0"/>
              <a:t> by </a:t>
            </a:r>
            <a:r>
              <a:rPr sz="2800" dirty="0">
                <a:latin typeface="Cambria Math"/>
              </a:rPr>
              <a:t>25</a:t>
            </a:r>
            <a:r>
              <a:rPr sz="2800" dirty="0"/>
              <a:t>, the number of ways you can select the Mega Ball. Thus, we have the following.</a:t>
            </a:r>
            <a:endParaRPr lang="en-IN" dirty="0"/>
          </a:p>
          <a:p>
            <a:pPr>
              <a:defRPr sz="2800"/>
            </a:pPr>
            <a:endParaRPr lang="en-IN" sz="2800" dirty="0"/>
          </a:p>
        </p:txBody>
      </p:sp>
      <p:pic>
        <p:nvPicPr>
          <p:cNvPr id="5" name="Picture 4" descr="70 choose 5 equals open fraction numerator 70 factorial divided by denominator open parentheses 70 minus 5 close parentheses factorial times 5 factorial close fraction,&#10;equals open fraction numerator 70 factorial divided by denominator 65 factorial times 5 factorial close fraction,&#10;equals open fraction numerator 70 times 69 times 68 times 67 times 66 times 65 factorial divided by denominator 65 factorial times 5 factorial close fraction,&#10;cancel 65 factorial from both numerator and denominator,&#10;equals open fraction numerator 70 times 69 times 68 times 67 times 66 divided by denominator 5 times 4 times 3 times 2 times 1 close fraction,&#10;equals 12,103,014.">
            <a:extLst>
              <a:ext uri="{FF2B5EF4-FFF2-40B4-BE49-F238E27FC236}">
                <a16:creationId xmlns:a16="http://schemas.microsoft.com/office/drawing/2014/main" id="{D7F66CC7-F2CD-3F21-3752-781951406B40}"/>
              </a:ext>
            </a:extLst>
          </p:cNvPr>
          <p:cNvPicPr>
            <a:picLocks noChangeAspect="1"/>
          </p:cNvPicPr>
          <p:nvPr/>
        </p:nvPicPr>
        <p:blipFill>
          <a:blip r:embed="rId2"/>
          <a:stretch>
            <a:fillRect/>
          </a:stretch>
        </p:blipFill>
        <p:spPr>
          <a:xfrm>
            <a:off x="865637" y="4057288"/>
            <a:ext cx="7412725" cy="18000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13A96-74AA-4C1A-ADE4-05600FFB801D}"/>
              </a:ext>
            </a:extLst>
          </p:cNvPr>
          <p:cNvSpPr>
            <a:spLocks noGrp="1"/>
          </p:cNvSpPr>
          <p:nvPr>
            <p:ph type="title"/>
          </p:nvPr>
        </p:nvSpPr>
        <p:spPr/>
        <p:txBody>
          <a:bodyPr/>
          <a:lstStyle/>
          <a:p>
            <a:r>
              <a:rPr lang="en-US" dirty="0"/>
              <a:t>Example 4: Using Combinations to Find the Probability of Winning the Lottery—Slide 3</a:t>
            </a:r>
            <a:endParaRPr lang="en-IN" dirty="0"/>
          </a:p>
        </p:txBody>
      </p:sp>
      <p:sp>
        <p:nvSpPr>
          <p:cNvPr id="3" name="Text Placeholder 2">
            <a:extLst>
              <a:ext uri="{FF2B5EF4-FFF2-40B4-BE49-F238E27FC236}">
                <a16:creationId xmlns:a16="http://schemas.microsoft.com/office/drawing/2014/main" id="{D2FE29A9-84A2-4DA8-AC03-3A72A77A3B68}"/>
              </a:ext>
            </a:extLst>
          </p:cNvPr>
          <p:cNvSpPr>
            <a:spLocks noGrp="1"/>
          </p:cNvSpPr>
          <p:nvPr>
            <p:ph type="body" sz="quarter" idx="10"/>
          </p:nvPr>
        </p:nvSpPr>
        <p:spPr/>
        <p:txBody>
          <a:bodyPr/>
          <a:lstStyle/>
          <a:p>
            <a:pPr algn="ctr"/>
            <a:r>
              <a:rPr lang="en-US" sz="2800" dirty="0"/>
              <a:t>So, the total number of winning combinations is</a:t>
            </a:r>
            <a:endParaRPr lang="en-IN" dirty="0"/>
          </a:p>
        </p:txBody>
      </p:sp>
      <p:pic>
        <p:nvPicPr>
          <p:cNvPr id="5" name="Picture 4" descr="25 times 12,103,014 equals 302,575,350">
            <a:extLst>
              <a:ext uri="{FF2B5EF4-FFF2-40B4-BE49-F238E27FC236}">
                <a16:creationId xmlns:a16="http://schemas.microsoft.com/office/drawing/2014/main" id="{B82A95C2-F976-493C-CC4F-00C390B73F9E}"/>
              </a:ext>
            </a:extLst>
          </p:cNvPr>
          <p:cNvPicPr>
            <a:picLocks noChangeAspect="1"/>
          </p:cNvPicPr>
          <p:nvPr/>
        </p:nvPicPr>
        <p:blipFill>
          <a:blip r:embed="rId2"/>
          <a:stretch>
            <a:fillRect/>
          </a:stretch>
        </p:blipFill>
        <p:spPr>
          <a:xfrm>
            <a:off x="2229942" y="1628775"/>
            <a:ext cx="4684115" cy="396000"/>
          </a:xfrm>
          <a:prstGeom prst="rect">
            <a:avLst/>
          </a:prstGeom>
        </p:spPr>
      </p:pic>
      <p:sp>
        <p:nvSpPr>
          <p:cNvPr id="7" name="TextBox 6">
            <a:extLst>
              <a:ext uri="{FF2B5EF4-FFF2-40B4-BE49-F238E27FC236}">
                <a16:creationId xmlns:a16="http://schemas.microsoft.com/office/drawing/2014/main" id="{D8AF1963-6337-3CAD-80E9-54325C75F580}"/>
              </a:ext>
            </a:extLst>
          </p:cNvPr>
          <p:cNvSpPr txBox="1"/>
          <p:nvPr/>
        </p:nvSpPr>
        <p:spPr>
          <a:xfrm>
            <a:off x="457200" y="2093893"/>
            <a:ext cx="6400800" cy="954107"/>
          </a:xfrm>
          <a:prstGeom prst="rect">
            <a:avLst/>
          </a:prstGeom>
          <a:noFill/>
        </p:spPr>
        <p:txBody>
          <a:bodyPr wrap="square">
            <a:spAutoFit/>
          </a:bodyPr>
          <a:lstStyle/>
          <a:p>
            <a:pPr marL="542925" indent="-542925"/>
            <a:r>
              <a:rPr kumimoji="0" lang="en-IN" sz="2800" b="0" i="0" u="none" strike="noStrike" kern="1200" cap="none" spc="0" normalizeH="0" baseline="0" noProof="0" dirty="0">
                <a:ln>
                  <a:noFill/>
                </a:ln>
                <a:solidFill>
                  <a:srgbClr val="366092"/>
                </a:solidFill>
                <a:effectLst/>
                <a:uLnTx/>
                <a:uFillTx/>
                <a:latin typeface="Calibri"/>
                <a:ea typeface="+mn-ea"/>
                <a:cs typeface="+mn-cs"/>
              </a:rPr>
              <a:t>b.	The probability of winning with any one combination is</a:t>
            </a:r>
            <a:endParaRPr lang="en-IN" dirty="0"/>
          </a:p>
        </p:txBody>
      </p:sp>
      <p:pic>
        <p:nvPicPr>
          <p:cNvPr id="11" name="Picture 10" descr="1 divided by 302,575,350">
            <a:extLst>
              <a:ext uri="{FF2B5EF4-FFF2-40B4-BE49-F238E27FC236}">
                <a16:creationId xmlns:a16="http://schemas.microsoft.com/office/drawing/2014/main" id="{FBC9A6DC-5F68-BC14-C4CB-AA9AB5FB4479}"/>
              </a:ext>
            </a:extLst>
          </p:cNvPr>
          <p:cNvPicPr>
            <a:picLocks noChangeAspect="1"/>
          </p:cNvPicPr>
          <p:nvPr/>
        </p:nvPicPr>
        <p:blipFill>
          <a:blip r:embed="rId3"/>
          <a:stretch>
            <a:fillRect/>
          </a:stretch>
        </p:blipFill>
        <p:spPr>
          <a:xfrm>
            <a:off x="3663817" y="3003405"/>
            <a:ext cx="1816364" cy="864000"/>
          </a:xfrm>
          <a:prstGeom prst="rect">
            <a:avLst/>
          </a:prstGeom>
        </p:spPr>
      </p:pic>
      <p:sp>
        <p:nvSpPr>
          <p:cNvPr id="9" name="TextBox 8">
            <a:extLst>
              <a:ext uri="{FF2B5EF4-FFF2-40B4-BE49-F238E27FC236}">
                <a16:creationId xmlns:a16="http://schemas.microsoft.com/office/drawing/2014/main" id="{82859082-9369-154F-95A8-38D021EF7F03}"/>
              </a:ext>
            </a:extLst>
          </p:cNvPr>
          <p:cNvSpPr txBox="1"/>
          <p:nvPr/>
        </p:nvSpPr>
        <p:spPr>
          <a:xfrm>
            <a:off x="457200" y="3998893"/>
            <a:ext cx="8229600" cy="954107"/>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which is approximately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0.0000</a:t>
            </a:r>
            <a:r>
              <a:rPr kumimoji="0" lang="en-IN" sz="2800" b="0" i="0" u="none" strike="noStrike" kern="1200" cap="none" spc="0" normalizeH="0" baseline="0" noProof="0" dirty="0">
                <a:ln>
                  <a:noFill/>
                </a:ln>
                <a:solidFill>
                  <a:srgbClr val="366092"/>
                </a:solidFill>
                <a:effectLst/>
                <a:uLnTx/>
                <a:uFillTx/>
                <a:latin typeface="Calibri"/>
                <a:ea typeface="+mn-ea"/>
                <a:cs typeface="+mn-cs"/>
              </a:rPr>
              <a:t>. The actual probability is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0.000000003305</a:t>
            </a:r>
            <a:r>
              <a:rPr kumimoji="0" lang="en-IN"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extLst>
      <p:ext uri="{BB962C8B-B14F-4D97-AF65-F5344CB8AC3E}">
        <p14:creationId xmlns:p14="http://schemas.microsoft.com/office/powerpoint/2010/main" val="661845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Permutation</a:t>
            </a:r>
          </a:p>
        </p:txBody>
      </p:sp>
      <p:sp>
        <p:nvSpPr>
          <p:cNvPr id="3" name="Text Placeholder 2"/>
          <p:cNvSpPr>
            <a:spLocks noGrp="1"/>
          </p:cNvSpPr>
          <p:nvPr>
            <p:ph type="body" sz="quarter" idx="10"/>
          </p:nvPr>
        </p:nvSpPr>
        <p:spPr>
          <a:xfrm>
            <a:off x="457200" y="1082078"/>
            <a:ext cx="8229600" cy="2194522"/>
          </a:xfrm>
        </p:spPr>
        <p:txBody>
          <a:bodyPr>
            <a:normAutofit/>
          </a:bodyPr>
          <a:lstStyle/>
          <a:p>
            <a:pPr>
              <a:defRPr sz="2800"/>
            </a:pPr>
            <a:r>
              <a:rPr sz="2800" dirty="0"/>
              <a:t>A </a:t>
            </a:r>
            <a:r>
              <a:rPr sz="2800" b="1" dirty="0"/>
              <a:t>permutation</a:t>
            </a:r>
            <a:r>
              <a:rPr sz="2800" dirty="0"/>
              <a:t> is a specific order or arrangement of objects in a set. </a:t>
            </a:r>
            <a:endParaRPr lang="en-US" sz="2800" dirty="0"/>
          </a:p>
          <a:p>
            <a:pPr>
              <a:defRPr sz="2800"/>
            </a:pPr>
            <a:r>
              <a:rPr sz="2800" dirty="0"/>
              <a:t>There are</a:t>
            </a:r>
          </a:p>
          <a:p>
            <a:endParaRPr sz="2800" dirty="0"/>
          </a:p>
        </p:txBody>
      </p:sp>
      <p:pic>
        <p:nvPicPr>
          <p:cNvPr id="5" name="Picture 4" descr="n factorial">
            <a:extLst>
              <a:ext uri="{FF2B5EF4-FFF2-40B4-BE49-F238E27FC236}">
                <a16:creationId xmlns:a16="http://schemas.microsoft.com/office/drawing/2014/main" id="{E7817E03-5D59-4A25-E8A7-B58998160752}"/>
              </a:ext>
            </a:extLst>
          </p:cNvPr>
          <p:cNvPicPr>
            <a:picLocks noChangeAspect="1"/>
          </p:cNvPicPr>
          <p:nvPr/>
        </p:nvPicPr>
        <p:blipFill>
          <a:blip r:embed="rId2"/>
          <a:stretch>
            <a:fillRect/>
          </a:stretch>
        </p:blipFill>
        <p:spPr>
          <a:xfrm>
            <a:off x="1990724" y="2133600"/>
            <a:ext cx="324000" cy="334452"/>
          </a:xfrm>
          <a:prstGeom prst="rect">
            <a:avLst/>
          </a:prstGeom>
        </p:spPr>
      </p:pic>
      <p:sp>
        <p:nvSpPr>
          <p:cNvPr id="9" name="TextBox 8">
            <a:extLst>
              <a:ext uri="{FF2B5EF4-FFF2-40B4-BE49-F238E27FC236}">
                <a16:creationId xmlns:a16="http://schemas.microsoft.com/office/drawing/2014/main" id="{E6CC0C4E-CDFF-371E-89AB-078AD8F1629C}"/>
              </a:ext>
            </a:extLst>
          </p:cNvPr>
          <p:cNvSpPr txBox="1"/>
          <p:nvPr/>
        </p:nvSpPr>
        <p:spPr>
          <a:xfrm>
            <a:off x="2283348" y="2039216"/>
            <a:ext cx="54864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permutations of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 unique objects.</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5</a:t>
            </a:r>
            <a:r>
              <a:rPr dirty="0"/>
              <a:t>: Using Permutations to Find the Number of Different Sequences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To complete your holiday shopping, you need to go to the bakery, department store, grocery store, and toy store. If you are going to visit the stores in sequence, how many different sequences exist?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5</a:t>
            </a:r>
            <a:r>
              <a:rPr dirty="0"/>
              <a:t>: Using Permutations to Find the Number of Different Sequences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This is a permutation problem because order matters. By the permutation definition there are</a:t>
            </a:r>
            <a:endParaRPr lang="en-US" sz="2800" dirty="0"/>
          </a:p>
        </p:txBody>
      </p:sp>
      <p:pic>
        <p:nvPicPr>
          <p:cNvPr id="5" name="Picture 4" descr="4 factorial equals 4 times 3 times 2 times 1 equals 24 sequences.">
            <a:extLst>
              <a:ext uri="{FF2B5EF4-FFF2-40B4-BE49-F238E27FC236}">
                <a16:creationId xmlns:a16="http://schemas.microsoft.com/office/drawing/2014/main" id="{B9C817C6-3F9A-33BF-FE17-08F27AC61170}"/>
              </a:ext>
            </a:extLst>
          </p:cNvPr>
          <p:cNvPicPr>
            <a:picLocks noChangeAspect="1"/>
          </p:cNvPicPr>
          <p:nvPr/>
        </p:nvPicPr>
        <p:blipFill>
          <a:blip r:embed="rId2"/>
          <a:stretch>
            <a:fillRect/>
          </a:stretch>
        </p:blipFill>
        <p:spPr>
          <a:xfrm>
            <a:off x="1828800" y="2667000"/>
            <a:ext cx="4410075" cy="46672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6</a:t>
            </a:r>
            <a:r>
              <a:rPr dirty="0"/>
              <a:t>: Using Permutations to Find the Number of Different Codes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At a local fast food restaurant, the door to the kitchen is secured by a five-button lock, labeled </a:t>
            </a:r>
            <a:r>
              <a:rPr sz="2800" dirty="0">
                <a:latin typeface="Cambria Math"/>
              </a:rPr>
              <a:t>1</a:t>
            </a:r>
            <a:r>
              <a:rPr sz="2800" dirty="0"/>
              <a:t>, </a:t>
            </a:r>
            <a:r>
              <a:rPr sz="2800" dirty="0">
                <a:latin typeface="Cambria Math"/>
              </a:rPr>
              <a:t>2</a:t>
            </a:r>
            <a:r>
              <a:rPr sz="2800" dirty="0"/>
              <a:t>, </a:t>
            </a:r>
            <a:r>
              <a:rPr sz="2800" dirty="0">
                <a:latin typeface="Cambria Math"/>
              </a:rPr>
              <a:t>3</a:t>
            </a:r>
            <a:r>
              <a:rPr sz="2800" dirty="0"/>
              <a:t>, </a:t>
            </a:r>
            <a:r>
              <a:rPr sz="2800" dirty="0">
                <a:latin typeface="Cambria Math"/>
              </a:rPr>
              <a:t>4</a:t>
            </a:r>
            <a:r>
              <a:rPr sz="2800" dirty="0"/>
              <a:t>, </a:t>
            </a:r>
            <a:r>
              <a:rPr sz="2800" dirty="0">
                <a:latin typeface="Cambria Math"/>
              </a:rPr>
              <a:t>5</a:t>
            </a:r>
            <a:r>
              <a:rPr sz="2800" dirty="0"/>
              <a:t>. To open the door, the correct three-digit code must be pushed but each button can only be pushed once. How many different codes are possible?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6</a:t>
            </a:r>
            <a:r>
              <a:rPr dirty="0"/>
              <a:t>: Using Permutations to Find the Number of Different Codes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This is a permutation problem of </a:t>
            </a:r>
            <a:r>
              <a:rPr sz="2800" dirty="0">
                <a:latin typeface="Cambria Math"/>
              </a:rPr>
              <a:t>5</a:t>
            </a:r>
            <a:r>
              <a:rPr sz="2800" dirty="0"/>
              <a:t> objects, but we are taking only </a:t>
            </a:r>
            <a:r>
              <a:rPr sz="2800" dirty="0">
                <a:latin typeface="Cambria Math"/>
              </a:rPr>
              <a:t>3</a:t>
            </a:r>
            <a:r>
              <a:rPr sz="2800" dirty="0"/>
              <a:t> at a time. There are </a:t>
            </a:r>
            <a:r>
              <a:rPr sz="2800" dirty="0">
                <a:latin typeface="Cambria Math"/>
              </a:rPr>
              <a:t>5</a:t>
            </a:r>
            <a:r>
              <a:rPr sz="2800" dirty="0"/>
              <a:t> buttons available for the first character in the code, </a:t>
            </a:r>
            <a:r>
              <a:rPr sz="2800" dirty="0">
                <a:latin typeface="Cambria Math"/>
              </a:rPr>
              <a:t>4</a:t>
            </a:r>
            <a:r>
              <a:rPr sz="2800" dirty="0"/>
              <a:t> for the second, and </a:t>
            </a:r>
            <a:r>
              <a:rPr sz="2800" dirty="0">
                <a:latin typeface="Cambria Math"/>
              </a:rPr>
              <a:t>3</a:t>
            </a:r>
            <a:r>
              <a:rPr sz="2800" dirty="0"/>
              <a:t> for the third. Therefore, there are</a:t>
            </a:r>
            <a:r>
              <a:rPr lang="en-US" sz="2800" dirty="0"/>
              <a:t> </a:t>
            </a:r>
            <a:br>
              <a:rPr lang="en-US" sz="2800" dirty="0"/>
            </a:br>
            <a:endParaRPr sz="2800" dirty="0"/>
          </a:p>
        </p:txBody>
      </p:sp>
      <p:pic>
        <p:nvPicPr>
          <p:cNvPr id="5" name="Picture 4" descr="5 times 4 times 3 equals 60 possible codes.">
            <a:extLst>
              <a:ext uri="{FF2B5EF4-FFF2-40B4-BE49-F238E27FC236}">
                <a16:creationId xmlns:a16="http://schemas.microsoft.com/office/drawing/2014/main" id="{B36B2A81-8727-54A3-A382-EF2EB2F50198}"/>
              </a:ext>
            </a:extLst>
          </p:cNvPr>
          <p:cNvPicPr>
            <a:picLocks noChangeAspect="1"/>
          </p:cNvPicPr>
          <p:nvPr/>
        </p:nvPicPr>
        <p:blipFill>
          <a:blip r:embed="rId2"/>
          <a:stretch>
            <a:fillRect/>
          </a:stretch>
        </p:blipFill>
        <p:spPr>
          <a:xfrm>
            <a:off x="2286000" y="3581400"/>
            <a:ext cx="4320000" cy="50641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Theorem: Fundamental Counting Principle</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2499322"/>
              </a:xfrm>
            </p:spPr>
            <p:txBody>
              <a:bodyPr>
                <a:normAutofit/>
              </a:bodyPr>
              <a:lstStyle/>
              <a:p>
                <a:r>
                  <a:rPr lang="en-US" i="1" dirty="0"/>
                  <a:t>E</a:t>
                </a:r>
                <a:r>
                  <a:rPr lang="en-US" sz="1050" dirty="0"/>
                  <a:t> </a:t>
                </a:r>
                <a:r>
                  <a:rPr lang="en-US" dirty="0"/>
                  <a:t>₁</a:t>
                </a:r>
                <a:r>
                  <a:rPr sz="2800" dirty="0"/>
                  <a:t> is an event with</a:t>
                </a:r>
                <a:r>
                  <a:rPr lang="en-US" sz="2800" dirty="0"/>
                  <a:t> </a:t>
                </a:r>
                <a:r>
                  <a:rPr lang="en-US" i="1" dirty="0"/>
                  <a:t>n</a:t>
                </a:r>
                <a:r>
                  <a:rPr lang="en-US" sz="1050" dirty="0"/>
                  <a:t> </a:t>
                </a:r>
                <a:r>
                  <a:rPr lang="en-US" dirty="0"/>
                  <a:t>₁</a:t>
                </a:r>
                <a:r>
                  <a:rPr sz="2800" dirty="0"/>
                  <a:t> possible outcomes and</a:t>
                </a:r>
                <a:r>
                  <a:rPr lang="en-US" sz="2800" dirty="0"/>
                  <a:t> </a:t>
                </a:r>
                <a:r>
                  <a:rPr lang="en-US" i="1" dirty="0"/>
                  <a:t>E</a:t>
                </a:r>
                <a:r>
                  <a:rPr lang="en-US" sz="1050" dirty="0"/>
                  <a:t> </a:t>
                </a:r>
                <a:r>
                  <a:rPr lang="en-US" dirty="0"/>
                  <a:t>₂</a:t>
                </a:r>
                <a:r>
                  <a:rPr sz="2800" dirty="0"/>
                  <a:t> is an event with</a:t>
                </a:r>
                <a:r>
                  <a:rPr lang="en-US" sz="2800" dirty="0"/>
                  <a:t> </a:t>
                </a:r>
                <a:r>
                  <a:rPr lang="en-US" i="1" dirty="0"/>
                  <a:t>n</a:t>
                </a:r>
                <a:r>
                  <a:rPr lang="en-US" sz="1050" dirty="0"/>
                  <a:t> </a:t>
                </a:r>
                <a:r>
                  <a:rPr lang="en-US" dirty="0"/>
                  <a:t>₂</a:t>
                </a:r>
                <a:r>
                  <a:rPr sz="2800" dirty="0"/>
                  <a:t> possible outcomes. The number of ways the events can occur in sequence is</a:t>
                </a:r>
                <a:r>
                  <a:rPr lang="en-US" sz="2800" dirty="0"/>
                  <a:t> </a:t>
                </a:r>
                <a:r>
                  <a:rPr lang="en-US" i="1" dirty="0"/>
                  <a:t>n</a:t>
                </a:r>
                <a:r>
                  <a:rPr lang="en-US" sz="1050" dirty="0"/>
                  <a:t> </a:t>
                </a:r>
                <a:r>
                  <a:rPr lang="en-US" dirty="0"/>
                  <a:t>₁ </a:t>
                </a:r>
                <a14:m>
                  <m:oMath xmlns:m="http://schemas.openxmlformats.org/officeDocument/2006/math">
                    <m:r>
                      <a:rPr lang="en-IN">
                        <a:latin typeface="Cambria Math" panose="02040503050406030204" pitchFamily="18" charset="0"/>
                      </a:rPr>
                      <m:t>⋅</m:t>
                    </m:r>
                  </m:oMath>
                </a14:m>
                <a:r>
                  <a:rPr lang="en-US" dirty="0"/>
                  <a:t> </a:t>
                </a:r>
                <a:r>
                  <a:rPr lang="en-US" i="1" dirty="0"/>
                  <a:t>n</a:t>
                </a:r>
                <a:r>
                  <a:rPr lang="en-US" sz="1050" dirty="0"/>
                  <a:t> </a:t>
                </a:r>
                <a:r>
                  <a:rPr lang="en-US" dirty="0"/>
                  <a:t>₂</a:t>
                </a:r>
                <a:r>
                  <a:rPr sz="2800" dirty="0"/>
                  <a:t>. This principle can be applied for any number of events occurring in sequence.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2499322"/>
              </a:xfrm>
              <a:blipFill>
                <a:blip r:embed="rId2"/>
                <a:stretch>
                  <a:fillRect l="-1328" t="-1928"/>
                </a:stretch>
              </a:blipFill>
            </p:spPr>
            <p:txBody>
              <a:bodyPr/>
              <a:lstStyle/>
              <a:p>
                <a:r>
                  <a:rPr lang="en-IN">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Permutations</a:t>
            </a:r>
          </a:p>
        </p:txBody>
      </p:sp>
      <p:sp>
        <p:nvSpPr>
          <p:cNvPr id="3" name="Text Placeholder 2"/>
          <p:cNvSpPr>
            <a:spLocks noGrp="1"/>
          </p:cNvSpPr>
          <p:nvPr>
            <p:ph type="body" sz="quarter" idx="10"/>
          </p:nvPr>
        </p:nvSpPr>
        <p:spPr>
          <a:xfrm>
            <a:off x="457200" y="1082078"/>
            <a:ext cx="8229600" cy="3870922"/>
          </a:xfrm>
        </p:spPr>
        <p:txBody>
          <a:bodyPr>
            <a:normAutofit/>
          </a:bodyPr>
          <a:lstStyle/>
          <a:p>
            <a:pPr>
              <a:defRPr sz="2800"/>
            </a:pPr>
            <a:r>
              <a:rPr sz="2800" dirty="0"/>
              <a:t>The number of permutations of</a:t>
            </a:r>
            <a:r>
              <a:rPr lang="en-US" sz="2800" dirty="0"/>
              <a:t> </a:t>
            </a:r>
            <a:r>
              <a:rPr lang="en-US" sz="2800" i="1" dirty="0"/>
              <a:t>n</a:t>
            </a:r>
            <a:r>
              <a:rPr sz="2800" dirty="0"/>
              <a:t> unique objects taken </a:t>
            </a:r>
            <a:r>
              <a:rPr lang="en-US" sz="2800" i="1" dirty="0"/>
              <a:t>k</a:t>
            </a:r>
            <a:r>
              <a:rPr sz="2800" dirty="0"/>
              <a:t> at a time is</a:t>
            </a:r>
          </a:p>
        </p:txBody>
      </p:sp>
      <p:pic>
        <p:nvPicPr>
          <p:cNvPr id="13" name="Picture 12" descr="n permute k equals numerator n factorial denominator open parentheses n minus k close parentheses factorial">
            <a:extLst>
              <a:ext uri="{FF2B5EF4-FFF2-40B4-BE49-F238E27FC236}">
                <a16:creationId xmlns:a16="http://schemas.microsoft.com/office/drawing/2014/main" id="{82E249C6-FD8D-894D-8D81-ECCE8D28184A}"/>
              </a:ext>
            </a:extLst>
          </p:cNvPr>
          <p:cNvPicPr>
            <a:picLocks noChangeAspect="1"/>
          </p:cNvPicPr>
          <p:nvPr/>
        </p:nvPicPr>
        <p:blipFill>
          <a:blip r:embed="rId2"/>
          <a:stretch>
            <a:fillRect/>
          </a:stretch>
        </p:blipFill>
        <p:spPr>
          <a:xfrm>
            <a:off x="3686175" y="1981200"/>
            <a:ext cx="1771650" cy="904875"/>
          </a:xfrm>
          <a:prstGeom prst="rect">
            <a:avLst/>
          </a:prstGeom>
        </p:spPr>
      </p:pic>
      <p:sp>
        <p:nvSpPr>
          <p:cNvPr id="5" name="TextBox 4">
            <a:extLst>
              <a:ext uri="{FF2B5EF4-FFF2-40B4-BE49-F238E27FC236}">
                <a16:creationId xmlns:a16="http://schemas.microsoft.com/office/drawing/2014/main" id="{6545361F-71EE-C4A1-83EE-810DAC87545D}"/>
              </a:ext>
            </a:extLst>
          </p:cNvPr>
          <p:cNvSpPr txBox="1"/>
          <p:nvPr/>
        </p:nvSpPr>
        <p:spPr>
          <a:xfrm>
            <a:off x="457200" y="2908490"/>
            <a:ext cx="82296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Note that some alternate notations for permutations</a:t>
            </a:r>
            <a:endParaRPr lang="en-IN" dirty="0"/>
          </a:p>
        </p:txBody>
      </p:sp>
      <p:sp>
        <p:nvSpPr>
          <p:cNvPr id="7" name="TextBox 6">
            <a:extLst>
              <a:ext uri="{FF2B5EF4-FFF2-40B4-BE49-F238E27FC236}">
                <a16:creationId xmlns:a16="http://schemas.microsoft.com/office/drawing/2014/main" id="{97FC0FC3-4243-B15B-8A91-633E67F66148}"/>
              </a:ext>
            </a:extLst>
          </p:cNvPr>
          <p:cNvSpPr txBox="1"/>
          <p:nvPr/>
        </p:nvSpPr>
        <p:spPr>
          <a:xfrm>
            <a:off x="457200" y="3336511"/>
            <a:ext cx="32004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that you may see are</a:t>
            </a:r>
            <a:endParaRPr lang="en-IN" dirty="0"/>
          </a:p>
        </p:txBody>
      </p:sp>
      <p:pic>
        <p:nvPicPr>
          <p:cNvPr id="15" name="Picture 14" descr="P superscript n subscript k and p of n comma k.">
            <a:extLst>
              <a:ext uri="{FF2B5EF4-FFF2-40B4-BE49-F238E27FC236}">
                <a16:creationId xmlns:a16="http://schemas.microsoft.com/office/drawing/2014/main" id="{06156FC0-C3F8-BF16-6556-FC4070668E17}"/>
              </a:ext>
            </a:extLst>
          </p:cNvPr>
          <p:cNvPicPr>
            <a:picLocks noChangeAspect="1"/>
          </p:cNvPicPr>
          <p:nvPr/>
        </p:nvPicPr>
        <p:blipFill>
          <a:blip r:embed="rId3"/>
          <a:stretch>
            <a:fillRect/>
          </a:stretch>
        </p:blipFill>
        <p:spPr>
          <a:xfrm>
            <a:off x="3636168" y="3371521"/>
            <a:ext cx="2114824" cy="504000"/>
          </a:xfrm>
          <a:prstGeom prst="rect">
            <a:avLst/>
          </a:prstGeom>
        </p:spPr>
      </p:pic>
      <p:sp>
        <p:nvSpPr>
          <p:cNvPr id="9" name="TextBox 8">
            <a:extLst>
              <a:ext uri="{FF2B5EF4-FFF2-40B4-BE49-F238E27FC236}">
                <a16:creationId xmlns:a16="http://schemas.microsoft.com/office/drawing/2014/main" id="{057738D6-2F3D-D679-D58B-6AF7D2E8BC49}"/>
              </a:ext>
            </a:extLst>
          </p:cNvPr>
          <p:cNvSpPr txBox="1"/>
          <p:nvPr/>
        </p:nvSpPr>
        <p:spPr>
          <a:xfrm>
            <a:off x="5715000" y="3338892"/>
            <a:ext cx="1905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All of these</a:t>
            </a:r>
            <a:endParaRPr lang="en-IN" dirty="0"/>
          </a:p>
        </p:txBody>
      </p:sp>
      <p:sp>
        <p:nvSpPr>
          <p:cNvPr id="11" name="TextBox 10">
            <a:extLst>
              <a:ext uri="{FF2B5EF4-FFF2-40B4-BE49-F238E27FC236}">
                <a16:creationId xmlns:a16="http://schemas.microsoft.com/office/drawing/2014/main" id="{BC0FA6B9-E223-EDCB-97EF-F7C50E238D94}"/>
              </a:ext>
            </a:extLst>
          </p:cNvPr>
          <p:cNvSpPr txBox="1"/>
          <p:nvPr/>
        </p:nvSpPr>
        <p:spPr>
          <a:xfrm>
            <a:off x="457200" y="3762227"/>
            <a:ext cx="8229600" cy="954108"/>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denote the number of permutations of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 objects taken </a:t>
            </a:r>
            <a:r>
              <a:rPr kumimoji="0" lang="en-US" sz="2800" b="0" i="1" u="none" strike="noStrike" kern="1200" cap="none" spc="0" normalizeH="0" baseline="0" noProof="0" dirty="0">
                <a:ln>
                  <a:noFill/>
                </a:ln>
                <a:solidFill>
                  <a:srgbClr val="000000"/>
                </a:solidFill>
                <a:effectLst/>
                <a:uLnTx/>
                <a:uFillTx/>
                <a:latin typeface="Calibri"/>
                <a:ea typeface="+mn-ea"/>
                <a:cs typeface="+mn-cs"/>
              </a:rPr>
              <a:t>k</a:t>
            </a:r>
            <a:r>
              <a:rPr kumimoji="0" lang="en-US" sz="2800" b="0" i="0" u="none" strike="noStrike" kern="1200" cap="none" spc="0" normalizeH="0" baseline="0" noProof="0" dirty="0">
                <a:ln>
                  <a:noFill/>
                </a:ln>
                <a:solidFill>
                  <a:srgbClr val="000000"/>
                </a:solidFill>
                <a:effectLst/>
                <a:uLnTx/>
                <a:uFillTx/>
                <a:latin typeface="Calibri"/>
                <a:ea typeface="+mn-ea"/>
                <a:cs typeface="+mn-cs"/>
              </a:rPr>
              <a:t> at a time.</a:t>
            </a:r>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7</a:t>
            </a:r>
            <a:r>
              <a:rPr dirty="0"/>
              <a:t>: Using Permutations to Find the Number of Ways Bids are Selected</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Seven bids are placed for a commercial construction job and three will be selected in order of quality. How many ways can the bids be selected in first, second, and third place?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7</a:t>
            </a:r>
            <a:r>
              <a:rPr dirty="0"/>
              <a:t>: Using Permutations to Find the Number of Ways Bids are Selected</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Because we have seven bids and the order (first, second, third) is important, we need to find the number of permutations of </a:t>
            </a:r>
            <a:r>
              <a:rPr sz="2800" dirty="0">
                <a:latin typeface="Cambria Math"/>
              </a:rPr>
              <a:t>7</a:t>
            </a:r>
            <a:r>
              <a:rPr sz="2800" dirty="0"/>
              <a:t> objects taken </a:t>
            </a:r>
            <a:r>
              <a:rPr sz="2800" dirty="0">
                <a:latin typeface="Cambria Math"/>
              </a:rPr>
              <a:t>3</a:t>
            </a:r>
            <a:r>
              <a:rPr sz="2800" dirty="0"/>
              <a:t> at a time.</a:t>
            </a:r>
          </a:p>
          <a:p>
            <a:pPr algn="ctr"/>
            <a:endParaRPr sz="2800" dirty="0"/>
          </a:p>
        </p:txBody>
      </p:sp>
      <p:pic>
        <p:nvPicPr>
          <p:cNvPr id="6" name="Picture 5" descr="7 permute 3 equals open fraction 7 factorial divided by open parentheses 7 minus 3 close parentheses factorial close fraction equals open fraction 7 factorial divided by 4 factorial close fraction equals open fraction 7 times 6 times 5 times 4 factorial divided by 4 factorial close fraction cancel 4 factorial in numerator and denominator which is equals 210">
            <a:extLst>
              <a:ext uri="{FF2B5EF4-FFF2-40B4-BE49-F238E27FC236}">
                <a16:creationId xmlns:a16="http://schemas.microsoft.com/office/drawing/2014/main" id="{DF09F08E-553C-5679-95C2-C2DECABBB8B0}"/>
              </a:ext>
            </a:extLst>
          </p:cNvPr>
          <p:cNvPicPr>
            <a:picLocks noChangeAspect="1"/>
          </p:cNvPicPr>
          <p:nvPr/>
        </p:nvPicPr>
        <p:blipFill>
          <a:blip r:embed="rId2"/>
          <a:stretch>
            <a:fillRect/>
          </a:stretch>
        </p:blipFill>
        <p:spPr>
          <a:xfrm>
            <a:off x="2014537" y="3512820"/>
            <a:ext cx="5114925" cy="98107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Distinguishable Permutations</a:t>
            </a:r>
          </a:p>
        </p:txBody>
      </p:sp>
      <p:sp>
        <p:nvSpPr>
          <p:cNvPr id="3" name="Text Placeholder 2"/>
          <p:cNvSpPr>
            <a:spLocks noGrp="1"/>
          </p:cNvSpPr>
          <p:nvPr>
            <p:ph type="body" sz="quarter" idx="10"/>
          </p:nvPr>
        </p:nvSpPr>
        <p:spPr>
          <a:xfrm>
            <a:off x="457200" y="1082078"/>
            <a:ext cx="8229600" cy="1965922"/>
          </a:xfrm>
        </p:spPr>
        <p:txBody>
          <a:bodyPr>
            <a:normAutofit/>
          </a:bodyPr>
          <a:lstStyle/>
          <a:p>
            <a:pPr>
              <a:defRPr sz="2800"/>
            </a:pPr>
            <a:r>
              <a:rPr sz="2800" dirty="0"/>
              <a:t>If given</a:t>
            </a:r>
            <a:r>
              <a:rPr lang="en-US" sz="2800" dirty="0"/>
              <a:t> </a:t>
            </a:r>
            <a:r>
              <a:rPr lang="en-US" sz="2800" i="1" dirty="0"/>
              <a:t>n</a:t>
            </a:r>
            <a:r>
              <a:rPr sz="2800" dirty="0"/>
              <a:t> objects, wit</a:t>
            </a:r>
            <a:r>
              <a:rPr lang="en-US" sz="2800" dirty="0"/>
              <a:t>h</a:t>
            </a:r>
            <a:endParaRPr sz="2800" dirty="0"/>
          </a:p>
        </p:txBody>
      </p:sp>
      <p:pic>
        <p:nvPicPr>
          <p:cNvPr id="8" name="Picture 7" descr="n subscript 1 alike comma n subscript 2 alike comma and so on n subscript k alike">
            <a:extLst>
              <a:ext uri="{FF2B5EF4-FFF2-40B4-BE49-F238E27FC236}">
                <a16:creationId xmlns:a16="http://schemas.microsoft.com/office/drawing/2014/main" id="{C43E2AFC-6326-0212-8977-E3E5F6177EBF}"/>
              </a:ext>
            </a:extLst>
          </p:cNvPr>
          <p:cNvPicPr>
            <a:picLocks noChangeAspect="1"/>
          </p:cNvPicPr>
          <p:nvPr/>
        </p:nvPicPr>
        <p:blipFill>
          <a:blip r:embed="rId2"/>
          <a:stretch>
            <a:fillRect/>
          </a:stretch>
        </p:blipFill>
        <p:spPr>
          <a:xfrm>
            <a:off x="3810000" y="1107141"/>
            <a:ext cx="4187639" cy="559734"/>
          </a:xfrm>
          <a:prstGeom prst="rect">
            <a:avLst/>
          </a:prstGeom>
        </p:spPr>
      </p:pic>
      <p:sp>
        <p:nvSpPr>
          <p:cNvPr id="5" name="TextBox 4">
            <a:extLst>
              <a:ext uri="{FF2B5EF4-FFF2-40B4-BE49-F238E27FC236}">
                <a16:creationId xmlns:a16="http://schemas.microsoft.com/office/drawing/2014/main" id="{AB37CC75-06A5-CB44-0BE6-06610D0CFDE0}"/>
              </a:ext>
            </a:extLst>
          </p:cNvPr>
          <p:cNvSpPr txBox="1"/>
          <p:nvPr/>
        </p:nvSpPr>
        <p:spPr>
          <a:xfrm>
            <a:off x="457200" y="1524000"/>
            <a:ext cx="8153400" cy="954107"/>
          </a:xfrm>
          <a:prstGeom prst="rect">
            <a:avLst/>
          </a:prstGeom>
          <a:noFill/>
        </p:spPr>
        <p:txBody>
          <a:bodyPr wrap="square">
            <a:spAutoFit/>
          </a:bodyPr>
          <a:lstStyle/>
          <a:p>
            <a:r>
              <a:rPr lang="en-US" sz="2800" dirty="0">
                <a:solidFill>
                  <a:srgbClr val="000000"/>
                </a:solidFill>
              </a:rPr>
              <a:t>then the number of distinguishable permutations of all n objects is</a:t>
            </a:r>
          </a:p>
        </p:txBody>
      </p:sp>
      <p:pic>
        <p:nvPicPr>
          <p:cNvPr id="6" name="Picture 5" descr="n factorial divided by open parentheses n subscript 1 factorial close parentheses times open parentheses n subscript 2 factorial close parentheses times open parentheses n subscript 3 factorial close parentheses so on open parentheses n subscript k factorial close parentheses">
            <a:extLst>
              <a:ext uri="{FF2B5EF4-FFF2-40B4-BE49-F238E27FC236}">
                <a16:creationId xmlns:a16="http://schemas.microsoft.com/office/drawing/2014/main" id="{9A8D6DA6-772D-9CAD-AE13-00A57B5E9BC7}"/>
              </a:ext>
            </a:extLst>
          </p:cNvPr>
          <p:cNvPicPr>
            <a:picLocks noChangeAspect="1"/>
          </p:cNvPicPr>
          <p:nvPr/>
        </p:nvPicPr>
        <p:blipFill>
          <a:blip r:embed="rId3"/>
          <a:stretch>
            <a:fillRect/>
          </a:stretch>
        </p:blipFill>
        <p:spPr>
          <a:xfrm>
            <a:off x="2263590" y="1905000"/>
            <a:ext cx="2895600" cy="90487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8</a:t>
            </a:r>
            <a:r>
              <a:rPr dirty="0"/>
              <a:t>: Finding the Number of Distinguishable Permutations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a:t>How many distinguishable permutations can be made from the word </a:t>
            </a:r>
            <a:r>
              <a:rPr sz="2800" b="1"/>
              <a:t>Mississippi</a:t>
            </a:r>
            <a:r>
              <a:rPr sz="280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8</a:t>
            </a:r>
            <a:r>
              <a:rPr dirty="0"/>
              <a:t>: Finding the Number of Distinguishable Permutations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There are </a:t>
            </a:r>
            <a:r>
              <a:rPr sz="2800" dirty="0">
                <a:latin typeface="Cambria Math"/>
              </a:rPr>
              <a:t>11</a:t>
            </a:r>
            <a:r>
              <a:rPr sz="2800" dirty="0"/>
              <a:t> letters in the word </a:t>
            </a:r>
            <a:r>
              <a:rPr sz="2800" b="1" dirty="0"/>
              <a:t>Mississippi</a:t>
            </a:r>
            <a:r>
              <a:rPr sz="2800" dirty="0"/>
              <a:t>, one M, four I's, four S's, and two P's. So, there are</a:t>
            </a:r>
          </a:p>
        </p:txBody>
      </p:sp>
      <p:pic>
        <p:nvPicPr>
          <p:cNvPr id="7" name="Picture 6" descr="numerator 11 factorial divided by denominator open parentheses 1 factorial close parentheses times open parentheses 4 factorial close parentheses times open parentheses 4 factorial close parentheses times open parentheses 2 factorial close parentheses equals 34,650">
            <a:extLst>
              <a:ext uri="{FF2B5EF4-FFF2-40B4-BE49-F238E27FC236}">
                <a16:creationId xmlns:a16="http://schemas.microsoft.com/office/drawing/2014/main" id="{90A0C432-D399-4DA9-0D6E-5E392D6A92F5}"/>
              </a:ext>
            </a:extLst>
          </p:cNvPr>
          <p:cNvPicPr>
            <a:picLocks noChangeAspect="1"/>
          </p:cNvPicPr>
          <p:nvPr/>
        </p:nvPicPr>
        <p:blipFill>
          <a:blip r:embed="rId2"/>
          <a:stretch>
            <a:fillRect/>
          </a:stretch>
        </p:blipFill>
        <p:spPr>
          <a:xfrm>
            <a:off x="2905125" y="2671762"/>
            <a:ext cx="3333750" cy="904875"/>
          </a:xfrm>
          <a:prstGeom prst="rect">
            <a:avLst/>
          </a:prstGeom>
        </p:spPr>
      </p:pic>
      <p:sp>
        <p:nvSpPr>
          <p:cNvPr id="5" name="TextBox 4">
            <a:extLst>
              <a:ext uri="{FF2B5EF4-FFF2-40B4-BE49-F238E27FC236}">
                <a16:creationId xmlns:a16="http://schemas.microsoft.com/office/drawing/2014/main" id="{D42F0960-66A8-A8F2-4836-C57FB49264BF}"/>
              </a:ext>
            </a:extLst>
          </p:cNvPr>
          <p:cNvSpPr txBox="1"/>
          <p:nvPr/>
        </p:nvSpPr>
        <p:spPr>
          <a:xfrm>
            <a:off x="457200" y="3733800"/>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distinguishable permutations of the letters in </a:t>
            </a:r>
            <a:r>
              <a:rPr kumimoji="0" lang="en-US" sz="2800" b="1" i="0" u="none" strike="noStrike" kern="1200" cap="none" spc="0" normalizeH="0" baseline="0" noProof="0" dirty="0">
                <a:ln>
                  <a:noFill/>
                </a:ln>
                <a:solidFill>
                  <a:srgbClr val="366092"/>
                </a:solidFill>
                <a:effectLst/>
                <a:uLnTx/>
                <a:uFillTx/>
                <a:latin typeface="Calibri"/>
                <a:ea typeface="+mn-ea"/>
                <a:cs typeface="+mn-cs"/>
              </a:rPr>
              <a:t>Mississippi</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Using the Fundamental Counting Principle to Count Employees</a:t>
            </a:r>
          </a:p>
        </p:txBody>
      </p:sp>
      <p:sp>
        <p:nvSpPr>
          <p:cNvPr id="3" name="Text Placeholder 2"/>
          <p:cNvSpPr>
            <a:spLocks noGrp="1"/>
          </p:cNvSpPr>
          <p:nvPr>
            <p:ph type="body" sz="quarter" idx="10"/>
          </p:nvPr>
        </p:nvSpPr>
        <p:spPr/>
        <p:txBody>
          <a:bodyPr>
            <a:normAutofit/>
          </a:bodyPr>
          <a:lstStyle/>
          <a:p>
            <a:r>
              <a:rPr sz="2800" dirty="0"/>
              <a:t>A local bank has three branches. Each branch has four departments and each department has two employees. How many employees does the bank have?</a:t>
            </a:r>
            <a:endParaRPr lang="en-US" sz="2800" dirty="0"/>
          </a:p>
          <a:p>
            <a:endParaRPr lang="en-IN" b="1" dirty="0"/>
          </a:p>
          <a:p>
            <a:r>
              <a:rPr lang="en-US" b="1" dirty="0"/>
              <a:t>Solution</a:t>
            </a:r>
            <a:endParaRPr lang="en-US" sz="2800" b="1" dirty="0"/>
          </a:p>
        </p:txBody>
      </p:sp>
      <p:pic>
        <p:nvPicPr>
          <p:cNvPr id="6" name="Picture 5" descr="3 which is number of branches times 4 which is departments times 2 which is employees per department equals 24 which is the total number of employees.">
            <a:extLst>
              <a:ext uri="{FF2B5EF4-FFF2-40B4-BE49-F238E27FC236}">
                <a16:creationId xmlns:a16="http://schemas.microsoft.com/office/drawing/2014/main" id="{04E82884-9387-73C6-1C7C-12306DFC24C1}"/>
              </a:ext>
            </a:extLst>
          </p:cNvPr>
          <p:cNvPicPr>
            <a:picLocks noChangeAspect="1"/>
          </p:cNvPicPr>
          <p:nvPr/>
        </p:nvPicPr>
        <p:blipFill>
          <a:blip r:embed="rId2"/>
          <a:stretch>
            <a:fillRect/>
          </a:stretch>
        </p:blipFill>
        <p:spPr>
          <a:xfrm>
            <a:off x="628650" y="3657600"/>
            <a:ext cx="7886700" cy="590550"/>
          </a:xfrm>
          <a:prstGeom prst="rect">
            <a:avLst/>
          </a:prstGeom>
        </p:spPr>
      </p:pic>
      <p:sp>
        <p:nvSpPr>
          <p:cNvPr id="8" name="TextBox 7">
            <a:extLst>
              <a:ext uri="{FF2B5EF4-FFF2-40B4-BE49-F238E27FC236}">
                <a16:creationId xmlns:a16="http://schemas.microsoft.com/office/drawing/2014/main" id="{AD75D1C1-682C-C401-DFC1-9E96A42981A1}"/>
              </a:ext>
            </a:extLst>
          </p:cNvPr>
          <p:cNvSpPr txBox="1"/>
          <p:nvPr/>
        </p:nvSpPr>
        <p:spPr>
          <a:xfrm>
            <a:off x="457200" y="4495800"/>
            <a:ext cx="607695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ea typeface="+mn-ea"/>
                <a:cs typeface="+mn-cs"/>
              </a:rPr>
              <a:t>Thus, the bank has 24 total employees.</a:t>
            </a:r>
            <a:endParaRPr lang="en-IN"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2</a:t>
            </a:r>
            <a:r>
              <a:rPr dirty="0"/>
              <a:t>: Using the Fundamental Counting Principle to Count License Plates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err="1"/>
              <a:t>Nonpersonalized</a:t>
            </a:r>
            <a:r>
              <a:rPr sz="2800" dirty="0"/>
              <a:t> license plates in the state of Utah consist of three numbers followed by three letters (excluding I, O, and Q). How many license plates are possible?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Using the Fundamental Counting Principle to Count License Plates</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b="1" dirty="0"/>
                  <a:t>Solution</a:t>
                </a:r>
              </a:p>
              <a:p>
                <a:pPr>
                  <a:defRPr sz="2800"/>
                </a:pPr>
                <a:r>
                  <a:rPr lang="en-US" sz="2800" dirty="0"/>
                  <a:t>There are ten digits (</a:t>
                </a:r>
                <a14:m>
                  <m:oMath xmlns:m="http://schemas.openxmlformats.org/officeDocument/2006/math">
                    <m:r>
                      <a:rPr lang="en-US">
                        <a:latin typeface="Cambria Math" panose="02040503050406030204" pitchFamily="18" charset="0"/>
                      </a:rPr>
                      <m:t>0–9</m:t>
                    </m:r>
                  </m:oMath>
                </a14:m>
                <a:r>
                  <a:rPr lang="en-US" sz="2800" dirty="0"/>
                  <a:t>) possible for each of the first three characters. Likewise, there are </a:t>
                </a:r>
                <a:r>
                  <a:rPr lang="en-US" sz="2800" dirty="0">
                    <a:latin typeface="Cambria Math"/>
                  </a:rPr>
                  <a:t>23</a:t>
                </a:r>
                <a:r>
                  <a:rPr lang="en-US" sz="2800" dirty="0"/>
                  <a:t> letters possible for the last three characters. Therefore, we have the following.</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407"/>
                </a:stretch>
              </a:blipFill>
            </p:spPr>
            <p:txBody>
              <a:bodyPr/>
              <a:lstStyle/>
              <a:p>
                <a:r>
                  <a:rPr lang="en-IN">
                    <a:noFill/>
                  </a:rPr>
                  <a:t> </a:t>
                </a:r>
              </a:p>
            </p:txBody>
          </p:sp>
        </mc:Fallback>
      </mc:AlternateContent>
      <p:pic>
        <p:nvPicPr>
          <p:cNvPr id="5" name="Picture 4" descr="10 times 10 times 10 times 23 times 23 equals 12,167,000 which is possible license plates. Here 10 comes in digits category and 23 in letter.">
            <a:extLst>
              <a:ext uri="{FF2B5EF4-FFF2-40B4-BE49-F238E27FC236}">
                <a16:creationId xmlns:a16="http://schemas.microsoft.com/office/drawing/2014/main" id="{936588B7-E0B6-865D-47A0-B2308E68A090}"/>
              </a:ext>
            </a:extLst>
          </p:cNvPr>
          <p:cNvPicPr>
            <a:picLocks noChangeAspect="1"/>
          </p:cNvPicPr>
          <p:nvPr/>
        </p:nvPicPr>
        <p:blipFill>
          <a:blip r:embed="rId3"/>
          <a:stretch>
            <a:fillRect/>
          </a:stretch>
        </p:blipFill>
        <p:spPr>
          <a:xfrm>
            <a:off x="1021090" y="3581400"/>
            <a:ext cx="7101819" cy="756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Using the Fundamental Counting Principle to Count License Plates</a:t>
            </a:r>
            <a:r>
              <a:rPr lang="en-US" dirty="0"/>
              <a:t>—Slide 3</a:t>
            </a:r>
            <a:endParaRPr dirty="0"/>
          </a:p>
        </p:txBody>
      </p:sp>
      <p:pic>
        <p:nvPicPr>
          <p:cNvPr id="5" name="Content Placeholder 4" descr="A Utah license plate featuring the number 685 ABX in large black text. The word “UTAH” appears above the number. At the bottom, the word “CENTENNIAL” is written, with a blue box on the left showing “1896” and a red box on the right showing “1996,” representing Utah’s centennial celebration.">
            <a:extLst>
              <a:ext uri="{FF2B5EF4-FFF2-40B4-BE49-F238E27FC236}">
                <a16:creationId xmlns:a16="http://schemas.microsoft.com/office/drawing/2014/main" id="{526D6A39-EF1C-417B-944C-7C30588C991D}"/>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95500" y="1219200"/>
            <a:ext cx="4953000" cy="2857500"/>
          </a:xfrm>
        </p:spPr>
      </p:pic>
      <p:sp>
        <p:nvSpPr>
          <p:cNvPr id="6" name="TextBox 5">
            <a:extLst>
              <a:ext uri="{FF2B5EF4-FFF2-40B4-BE49-F238E27FC236}">
                <a16:creationId xmlns:a16="http://schemas.microsoft.com/office/drawing/2014/main" id="{D58804DD-B1E8-443D-AB08-45C5CC73705D}"/>
              </a:ext>
            </a:extLst>
          </p:cNvPr>
          <p:cNvSpPr txBox="1"/>
          <p:nvPr/>
        </p:nvSpPr>
        <p:spPr>
          <a:xfrm>
            <a:off x="609600" y="4302472"/>
            <a:ext cx="7543800" cy="707886"/>
          </a:xfrm>
          <a:prstGeom prst="rect">
            <a:avLst/>
          </a:prstGeom>
          <a:noFill/>
        </p:spPr>
        <p:txBody>
          <a:bodyPr wrap="square">
            <a:spAutoFit/>
          </a:bodyPr>
          <a:lstStyle/>
          <a:p>
            <a:r>
              <a:rPr lang="en-US" sz="2000" dirty="0"/>
              <a:t>Therefore, there are </a:t>
            </a:r>
            <a:r>
              <a:rPr lang="en-US" sz="2000" dirty="0">
                <a:latin typeface="Cambria Math"/>
              </a:rPr>
              <a:t>12,167,000</a:t>
            </a:r>
            <a:r>
              <a:rPr lang="en-US" sz="2000" dirty="0"/>
              <a:t> possible </a:t>
            </a:r>
            <a:r>
              <a:rPr lang="en-US" sz="2000" dirty="0" err="1"/>
              <a:t>nonpersonalized</a:t>
            </a:r>
            <a:r>
              <a:rPr lang="en-US" sz="2000" dirty="0"/>
              <a:t> license plates in the state of Utah.</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3</a:t>
            </a:r>
            <a:r>
              <a:rPr dirty="0"/>
              <a:t>: Using the Fundamental Counting Principle to Count Arrangements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You have a stack of </a:t>
            </a:r>
            <a:r>
              <a:rPr sz="2800" dirty="0">
                <a:latin typeface="Cambria Math"/>
              </a:rPr>
              <a:t>5</a:t>
            </a:r>
            <a:r>
              <a:rPr sz="2800" dirty="0"/>
              <a:t> textbooks: English, History, Statistics, Geology, and Psychology. How many ways can you arrange these textbooks on a shelf?</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Using the Fundamental Counting Principle to Count Arrangements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Because you can put each book on the bookshelf only once, you have five possible choices for the first book. Similarly, there are four possible choices for the second book, three possible choices for the third book, two possible choices for the fourth book, and only one book left for the fifth book. Using the Fundamental Counting Principle, we have</a:t>
            </a:r>
            <a:endParaRPr lang="en-US" sz="2800" dirty="0"/>
          </a:p>
        </p:txBody>
      </p:sp>
      <p:pic>
        <p:nvPicPr>
          <p:cNvPr id="5" name="Picture 4" descr="5 times 4 times 3 times 2 times 1 equals 120 possible arrangements">
            <a:extLst>
              <a:ext uri="{FF2B5EF4-FFF2-40B4-BE49-F238E27FC236}">
                <a16:creationId xmlns:a16="http://schemas.microsoft.com/office/drawing/2014/main" id="{0B8C1AEC-E190-7E22-D437-DBC3F2ED18F2}"/>
              </a:ext>
            </a:extLst>
          </p:cNvPr>
          <p:cNvPicPr>
            <a:picLocks noChangeAspect="1"/>
          </p:cNvPicPr>
          <p:nvPr/>
        </p:nvPicPr>
        <p:blipFill>
          <a:blip r:embed="rId2"/>
          <a:stretch>
            <a:fillRect/>
          </a:stretch>
        </p:blipFill>
        <p:spPr>
          <a:xfrm>
            <a:off x="1524000" y="4800600"/>
            <a:ext cx="6408000" cy="49370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Factorial</a:t>
            </a:r>
          </a:p>
        </p:txBody>
      </p:sp>
      <p:sp>
        <p:nvSpPr>
          <p:cNvPr id="3" name="Text Placeholder 2"/>
          <p:cNvSpPr>
            <a:spLocks noGrp="1"/>
          </p:cNvSpPr>
          <p:nvPr>
            <p:ph type="body" sz="quarter" idx="10"/>
          </p:nvPr>
        </p:nvSpPr>
        <p:spPr>
          <a:xfrm>
            <a:off x="457200" y="1082078"/>
            <a:ext cx="8229600" cy="2194522"/>
          </a:xfrm>
        </p:spPr>
        <p:txBody>
          <a:bodyPr>
            <a:noAutofit/>
          </a:bodyPr>
          <a:lstStyle/>
          <a:p>
            <a:pPr>
              <a:defRPr sz="2800"/>
            </a:pPr>
            <a:r>
              <a:rPr dirty="0"/>
              <a:t>Suppose</a:t>
            </a:r>
            <a:r>
              <a:rPr lang="en-US" dirty="0"/>
              <a:t> </a:t>
            </a:r>
            <a:r>
              <a:rPr lang="en-US" i="1" dirty="0"/>
              <a:t>n</a:t>
            </a:r>
            <a:r>
              <a:rPr dirty="0"/>
              <a:t> is a positive whole number. Then,</a:t>
            </a:r>
            <a:endParaRPr lang="en-US" dirty="0"/>
          </a:p>
          <a:p>
            <a:pPr algn="ctr">
              <a:defRPr sz="2800"/>
            </a:pPr>
            <a:endParaRPr lang="en-US" i="1" dirty="0"/>
          </a:p>
          <a:p>
            <a:pPr>
              <a:defRPr sz="2800"/>
            </a:pPr>
            <a:endParaRPr dirty="0"/>
          </a:p>
          <a:p>
            <a:endParaRPr dirty="0"/>
          </a:p>
        </p:txBody>
      </p:sp>
      <p:pic>
        <p:nvPicPr>
          <p:cNvPr id="11" name="Picture 10" descr="n factorial equals n times open parenthesis n minus 1 close parenthesis times open parenthesis n minus 2 close parenthesis times so on times 3 times 2 times 1">
            <a:extLst>
              <a:ext uri="{FF2B5EF4-FFF2-40B4-BE49-F238E27FC236}">
                <a16:creationId xmlns:a16="http://schemas.microsoft.com/office/drawing/2014/main" id="{FB32C65D-8275-0A5F-A505-10909DD5A8DE}"/>
              </a:ext>
            </a:extLst>
          </p:cNvPr>
          <p:cNvPicPr>
            <a:picLocks noChangeAspect="1"/>
          </p:cNvPicPr>
          <p:nvPr/>
        </p:nvPicPr>
        <p:blipFill>
          <a:blip r:embed="rId2"/>
          <a:stretch>
            <a:fillRect/>
          </a:stretch>
        </p:blipFill>
        <p:spPr>
          <a:xfrm>
            <a:off x="2519362" y="1976376"/>
            <a:ext cx="4105275" cy="466725"/>
          </a:xfrm>
          <a:prstGeom prst="rect">
            <a:avLst/>
          </a:prstGeom>
        </p:spPr>
      </p:pic>
      <p:pic>
        <p:nvPicPr>
          <p:cNvPr id="13" name="Picture 12" descr="Note: 0 factorial equals 1 by definition.">
            <a:extLst>
              <a:ext uri="{FF2B5EF4-FFF2-40B4-BE49-F238E27FC236}">
                <a16:creationId xmlns:a16="http://schemas.microsoft.com/office/drawing/2014/main" id="{4BBF0231-4A4E-8BF5-0CFC-E20602468F28}"/>
              </a:ext>
            </a:extLst>
          </p:cNvPr>
          <p:cNvPicPr>
            <a:picLocks noChangeAspect="1"/>
          </p:cNvPicPr>
          <p:nvPr/>
        </p:nvPicPr>
        <p:blipFill>
          <a:blip r:embed="rId3"/>
          <a:stretch>
            <a:fillRect/>
          </a:stretch>
        </p:blipFill>
        <p:spPr>
          <a:xfrm>
            <a:off x="555810" y="2914650"/>
            <a:ext cx="3495675" cy="361950"/>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46115B9-4B5E-4CFF-9419-EE75CC75DC25}"/>
</file>

<file path=customXml/itemProps2.xml><?xml version="1.0" encoding="utf-8"?>
<ds:datastoreItem xmlns:ds="http://schemas.openxmlformats.org/officeDocument/2006/customXml" ds:itemID="{E52089D7-E8C8-4D18-9C3C-32169F354532}"/>
</file>

<file path=customXml/itemProps3.xml><?xml version="1.0" encoding="utf-8"?>
<ds:datastoreItem xmlns:ds="http://schemas.openxmlformats.org/officeDocument/2006/customXml" ds:itemID="{752465D4-2B1D-4A98-A092-2A1602150521}"/>
</file>

<file path=docProps/app.xml><?xml version="1.0" encoding="utf-8"?>
<Properties xmlns="http://schemas.openxmlformats.org/officeDocument/2006/extended-properties" xmlns:vt="http://schemas.openxmlformats.org/officeDocument/2006/docPropsVTypes">
  <TotalTime>982</TotalTime>
  <Words>1164</Words>
  <Application>Microsoft Office PowerPoint</Application>
  <PresentationFormat>On-screen Show (4:3)</PresentationFormat>
  <Paragraphs>77</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Calibri</vt:lpstr>
      <vt:lpstr>Cambria Math</vt:lpstr>
      <vt:lpstr>Courier New</vt:lpstr>
      <vt:lpstr>Arial</vt:lpstr>
      <vt:lpstr>Office Theme</vt:lpstr>
      <vt:lpstr>Section 5.6</vt:lpstr>
      <vt:lpstr>Theorem: Fundamental Counting Principle</vt:lpstr>
      <vt:lpstr>Example 1: Using the Fundamental Counting Principle to Count Employees</vt:lpstr>
      <vt:lpstr>Example 2: Using the Fundamental Counting Principle to Count License Plates—Slide 1</vt:lpstr>
      <vt:lpstr>Example 2: Using the Fundamental Counting Principle to Count License Plates—Slide 2</vt:lpstr>
      <vt:lpstr>Example 2: Using the Fundamental Counting Principle to Count License Plates—Slide 3</vt:lpstr>
      <vt:lpstr>Example 3: Using the Fundamental Counting Principle to Count Arrangements—Slide 1</vt:lpstr>
      <vt:lpstr>Example 3: Using the Fundamental Counting Principle to Count Arrangements—Slide 2</vt:lpstr>
      <vt:lpstr>Formula: Factorial</vt:lpstr>
      <vt:lpstr>Definition: Combination</vt:lpstr>
      <vt:lpstr>Formula: Combination</vt:lpstr>
      <vt:lpstr>Example 4: Using Combinations to Find the Probability of Winning the Lottery—Slide 1</vt:lpstr>
      <vt:lpstr>Example 4: Using Combinations to Find the Probability of Winning the Lottery—Slide 2</vt:lpstr>
      <vt:lpstr>Example 4: Using Combinations to Find the Probability of Winning the Lottery—Slide 3</vt:lpstr>
      <vt:lpstr>Definition: Permutation</vt:lpstr>
      <vt:lpstr>Example 5: Using Permutations to Find the Number of Different Sequences—Slide 1</vt:lpstr>
      <vt:lpstr>Example 5: Using Permutations to Find the Number of Different Sequences—Slide 2</vt:lpstr>
      <vt:lpstr>Example 6: Using Permutations to Find the Number of Different Codes—Slide 1</vt:lpstr>
      <vt:lpstr>Example 6: Using Permutations to Find the Number of Different Codes—Slide 2</vt:lpstr>
      <vt:lpstr>Formula: Permutations</vt:lpstr>
      <vt:lpstr>Example 7: Using Permutations to Find the Number of Ways Bids are Selected—Slide 1</vt:lpstr>
      <vt:lpstr>Example 7: Using Permutations to Find the Number of Ways Bids are Selected—Slide 2</vt:lpstr>
      <vt:lpstr>Formula: Distinguishable Permutations</vt:lpstr>
      <vt:lpstr>Example 8: Finding the Number of Distinguishable Permutations—Slide 1</vt:lpstr>
      <vt:lpstr>Example 8: Finding the Number of Distinguishable Permutations—Slide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- 5.6 - Counting Techniques</dc:title>
  <dc:creator>Hawkes Learning</dc:creator>
  <cp:lastModifiedBy>Sangeetha Pallikala</cp:lastModifiedBy>
  <cp:revision>169</cp:revision>
  <dcterms:created xsi:type="dcterms:W3CDTF">2013-04-26T14:43:13Z</dcterms:created>
  <dcterms:modified xsi:type="dcterms:W3CDTF">2025-10-07T08:45:47Z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