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handoutMasterIdLst>
    <p:handoutMasterId r:id="rId42"/>
  </p:handoutMasterIdLst>
  <p:sldIdLst>
    <p:sldId id="256" r:id="rId2"/>
    <p:sldId id="257" r:id="rId3"/>
    <p:sldId id="258" r:id="rId4"/>
    <p:sldId id="260" r:id="rId5"/>
    <p:sldId id="261" r:id="rId6"/>
    <p:sldId id="262" r:id="rId7"/>
    <p:sldId id="264" r:id="rId8"/>
    <p:sldId id="265"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97" r:id="rId22"/>
    <p:sldId id="299" r:id="rId23"/>
    <p:sldId id="279" r:id="rId24"/>
    <p:sldId id="302" r:id="rId25"/>
    <p:sldId id="311" r:id="rId26"/>
    <p:sldId id="303" r:id="rId27"/>
    <p:sldId id="305" r:id="rId28"/>
    <p:sldId id="282" r:id="rId29"/>
    <p:sldId id="306" r:id="rId30"/>
    <p:sldId id="284" r:id="rId31"/>
    <p:sldId id="285" r:id="rId32"/>
    <p:sldId id="307" r:id="rId33"/>
    <p:sldId id="308" r:id="rId34"/>
    <p:sldId id="309" r:id="rId35"/>
    <p:sldId id="292" r:id="rId36"/>
    <p:sldId id="293" r:id="rId37"/>
    <p:sldId id="294" r:id="rId38"/>
    <p:sldId id="312" r:id="rId39"/>
    <p:sldId id="296" r:id="rId40"/>
  </p:sldIdLst>
  <p:sldSz cx="9144000" cy="6858000" type="screen4x3"/>
  <p:notesSz cx="6858000" cy="9144000"/>
  <p:embeddedFontLst>
    <p:embeddedFont>
      <p:font typeface="Cambria Math" panose="02040503050406030204" pitchFamily="18"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366092"/>
    <a:srgbClr val="0000FF"/>
    <a:srgbClr val="000000"/>
    <a:srgbClr val="2D7D9F"/>
    <a:srgbClr val="000099"/>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17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6.2</a:t>
            </a:r>
          </a:p>
        </p:txBody>
      </p:sp>
      <p:sp>
        <p:nvSpPr>
          <p:cNvPr id="2" name="Text Placeholder 1"/>
          <p:cNvSpPr>
            <a:spLocks noGrp="1"/>
          </p:cNvSpPr>
          <p:nvPr>
            <p:ph type="body" sz="quarter" idx="10"/>
          </p:nvPr>
        </p:nvSpPr>
        <p:spPr/>
        <p:txBody>
          <a:bodyPr/>
          <a:lstStyle/>
          <a:p>
            <a:pPr algn="ctr"/>
            <a:r>
              <a:t>Discrete Random Variables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the Probability Distribution of Daily Sales</a:t>
            </a:r>
            <a:r>
              <a:rPr lang="en-US" dirty="0"/>
              <a:t>—Slide 4</a:t>
            </a:r>
            <a:endParaRPr dirty="0"/>
          </a:p>
        </p:txBody>
      </p:sp>
      <p:sp>
        <p:nvSpPr>
          <p:cNvPr id="5" name="TextBox 4">
            <a:extLst>
              <a:ext uri="{FF2B5EF4-FFF2-40B4-BE49-F238E27FC236}">
                <a16:creationId xmlns:a16="http://schemas.microsoft.com/office/drawing/2014/main" id="{CBFFAF4E-FFA1-F1D4-0DC3-EFAD82FFD36E}"/>
              </a:ext>
            </a:extLst>
          </p:cNvPr>
          <p:cNvSpPr txBox="1"/>
          <p:nvPr/>
        </p:nvSpPr>
        <p:spPr>
          <a:xfrm>
            <a:off x="2895600" y="1103911"/>
            <a:ext cx="33528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3 – Probability Distribution</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3" name="Table Placeholder 2" descr="This table, titled “Probability Distribution,” presents the probability distribution for sales outcomes based on their relative frequencies. It has two columns: &quot;Sales X&quot; and &quot;Probability P of (capital X equals x)&quot;.&#10;&#10;The probability of 0 sales is 40 divided by 200 equals 0.2,&#10;&#10;The probability of 1 sale is 20 divided by 200 equals 0.1,&#10;&#10;The probability of 2 sales is 60 divided by 200 equals 0.3,&#10;&#10;The probability of 3 sales is 40 divided by 200 equals 0.2,&#10;&#10;The probability of 4 sales is 40 divided by 200 equals 0.2.&#10;&#10;The total probability sums to 1.0, confirming a valid probability distribution."/>
              <p:cNvGraphicFramePr>
                <a:graphicFrameLocks noGrp="1"/>
              </p:cNvGraphicFramePr>
              <p:nvPr>
                <p:ph type="tbl" sz="quarter" idx="10"/>
                <p:extLst>
                  <p:ext uri="{D42A27DB-BD31-4B8C-83A1-F6EECF244321}">
                    <p14:modId xmlns:p14="http://schemas.microsoft.com/office/powerpoint/2010/main" val="980054941"/>
                  </p:ext>
                </p:extLst>
              </p:nvPr>
            </p:nvGraphicFramePr>
            <p:xfrm>
              <a:off x="457200" y="1558290"/>
              <a:ext cx="8229600" cy="377571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sz="1800" dirty="0"/>
                            <a:t>Sales </a:t>
                          </a:r>
                          <a14:m>
                            <m:oMath xmlns:m="http://schemas.openxmlformats.org/officeDocument/2006/math">
                              <m:r>
                                <a:rPr sz="1800">
                                  <a:latin typeface="Cambria Math" panose="02040503050406030204" pitchFamily="18" charset="0"/>
                                </a:rPr>
                                <m:t>𝑋</m:t>
                              </m:r>
                            </m:oMath>
                          </a14:m>
                          <a:endParaRPr sz="1800" dirty="0"/>
                        </a:p>
                      </a:txBody>
                      <a:tcPr/>
                    </a:tc>
                    <a:tc>
                      <a:txBody>
                        <a:bodyPr/>
                        <a:lstStyle/>
                        <a:p>
                          <a:pPr algn="ctr">
                            <a:defRPr sz="1800" b="1"/>
                          </a:pPr>
                          <a:r>
                            <a:rPr sz="1800" dirty="0"/>
                            <a:t>Probability </a:t>
                          </a:r>
                          <a14:m>
                            <m:oMath xmlns:m="http://schemas.openxmlformats.org/officeDocument/2006/math">
                              <m:r>
                                <a:rPr sz="1800">
                                  <a:latin typeface="Cambria Math" panose="02040503050406030204" pitchFamily="18" charset="0"/>
                                </a:rPr>
                                <m:t>𝑃</m:t>
                              </m:r>
                              <m:d>
                                <m:dPr>
                                  <m:ctrlPr>
                                    <a:rPr sz="1800" i="1">
                                      <a:latin typeface="Cambria Math" panose="02040503050406030204" pitchFamily="18" charset="0"/>
                                    </a:rPr>
                                  </m:ctrlPr>
                                </m:dPr>
                                <m:e>
                                  <m:r>
                                    <a:rPr sz="1800">
                                      <a:latin typeface="Cambria Math" panose="02040503050406030204" pitchFamily="18" charset="0"/>
                                    </a:rPr>
                                    <m:t>𝑋</m:t>
                                  </m:r>
                                  <m:r>
                                    <a:rPr sz="1800">
                                      <a:latin typeface="Cambria Math" panose="02040503050406030204" pitchFamily="18" charset="0"/>
                                    </a:rPr>
                                    <m:t>=</m:t>
                                  </m:r>
                                  <m:r>
                                    <a:rPr sz="1800">
                                      <a:latin typeface="Cambria Math" panose="02040503050406030204" pitchFamily="18" charset="0"/>
                                    </a:rPr>
                                    <m:t>𝑥</m:t>
                                  </m:r>
                                </m:e>
                              </m:d>
                            </m:oMath>
                          </a14:m>
                          <a:endParaRPr sz="1800" dirty="0"/>
                        </a:p>
                      </a:txBody>
                      <a:tcPr/>
                    </a:tc>
                    <a:extLst>
                      <a:ext uri="{0D108BD9-81ED-4DB2-BD59-A6C34878D82A}">
                        <a16:rowId xmlns:a16="http://schemas.microsoft.com/office/drawing/2014/main" val="10001"/>
                      </a:ext>
                    </a:extLst>
                  </a:tr>
                  <a:tr h="370840">
                    <a:tc>
                      <a:txBody>
                        <a:bodyPr/>
                        <a:lstStyle/>
                        <a:p>
                          <a:pPr algn="ctr"/>
                          <a:r>
                            <a:rPr sz="1800" dirty="0"/>
                            <a:t>0</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40</m:t>
                                    </m:r>
                                  </m:num>
                                  <m:den>
                                    <m:r>
                                      <a:rPr sz="1800">
                                        <a:latin typeface="Cambria Math" panose="02040503050406030204" pitchFamily="18" charset="0"/>
                                      </a:rPr>
                                      <m:t>200</m:t>
                                    </m:r>
                                  </m:den>
                                </m:f>
                                <m:r>
                                  <a:rPr sz="1800">
                                    <a:latin typeface="Cambria Math" panose="02040503050406030204" pitchFamily="18" charset="0"/>
                                  </a:rPr>
                                  <m:t>=0.2</m:t>
                                </m:r>
                              </m:oMath>
                            </m:oMathPara>
                          </a14:m>
                          <a:endParaRPr dirty="0"/>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20</m:t>
                                    </m:r>
                                  </m:num>
                                  <m:den>
                                    <m:r>
                                      <a:rPr sz="1800">
                                        <a:latin typeface="Cambria Math" panose="02040503050406030204" pitchFamily="18" charset="0"/>
                                      </a:rPr>
                                      <m:t>200</m:t>
                                    </m:r>
                                  </m:den>
                                </m:f>
                                <m:r>
                                  <a:rPr sz="1800">
                                    <a:latin typeface="Cambria Math" panose="02040503050406030204" pitchFamily="18" charset="0"/>
                                  </a:rPr>
                                  <m:t>=0.1</m:t>
                                </m:r>
                              </m:oMath>
                            </m:oMathPara>
                          </a14:m>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60</m:t>
                                    </m:r>
                                  </m:num>
                                  <m:den>
                                    <m:r>
                                      <a:rPr sz="1800">
                                        <a:latin typeface="Cambria Math" panose="02040503050406030204" pitchFamily="18" charset="0"/>
                                      </a:rPr>
                                      <m:t>200</m:t>
                                    </m:r>
                                  </m:den>
                                </m:f>
                                <m:r>
                                  <a:rPr sz="1800">
                                    <a:latin typeface="Cambria Math" panose="02040503050406030204" pitchFamily="18" charset="0"/>
                                  </a:rPr>
                                  <m:t>=0.3</m:t>
                                </m:r>
                              </m:oMath>
                            </m:oMathPara>
                          </a14:m>
                          <a:endParaRPr dirty="0"/>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40</m:t>
                                    </m:r>
                                  </m:num>
                                  <m:den>
                                    <m:r>
                                      <a:rPr sz="1800">
                                        <a:latin typeface="Cambria Math" panose="02040503050406030204" pitchFamily="18" charset="0"/>
                                      </a:rPr>
                                      <m:t>200</m:t>
                                    </m:r>
                                  </m:den>
                                </m:f>
                                <m:r>
                                  <a:rPr sz="1800">
                                    <a:latin typeface="Cambria Math" panose="02040503050406030204" pitchFamily="18" charset="0"/>
                                  </a:rPr>
                                  <m:t>=0.2</m:t>
                                </m:r>
                              </m:oMath>
                            </m:oMathPara>
                          </a14:m>
                          <a:endParaRPr/>
                        </a:p>
                      </a:txBody>
                      <a:tcPr/>
                    </a:tc>
                    <a:extLst>
                      <a:ext uri="{0D108BD9-81ED-4DB2-BD59-A6C34878D82A}">
                        <a16:rowId xmlns:a16="http://schemas.microsoft.com/office/drawing/2014/main" val="10005"/>
                      </a:ext>
                    </a:extLst>
                  </a:tr>
                  <a:tr h="370840">
                    <a:tc>
                      <a:txBody>
                        <a:bodyPr/>
                        <a:lstStyle/>
                        <a:p>
                          <a:pPr algn="ctr"/>
                          <a:r>
                            <a:rPr sz="1800"/>
                            <a:t>4</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40</m:t>
                                    </m:r>
                                  </m:num>
                                  <m:den>
                                    <m:r>
                                      <a:rPr sz="1800">
                                        <a:latin typeface="Cambria Math" panose="02040503050406030204" pitchFamily="18" charset="0"/>
                                      </a:rPr>
                                      <m:t>200</m:t>
                                    </m:r>
                                  </m:den>
                                </m:f>
                                <m:r>
                                  <a:rPr sz="1800">
                                    <a:latin typeface="Cambria Math" panose="02040503050406030204" pitchFamily="18" charset="0"/>
                                  </a:rPr>
                                  <m:t>=0.2</m:t>
                                </m:r>
                              </m:oMath>
                            </m:oMathPara>
                          </a14:m>
                          <a:endParaRPr dirty="0"/>
                        </a:p>
                      </a:txBody>
                      <a:tcPr/>
                    </a:tc>
                    <a:extLst>
                      <a:ext uri="{0D108BD9-81ED-4DB2-BD59-A6C34878D82A}">
                        <a16:rowId xmlns:a16="http://schemas.microsoft.com/office/drawing/2014/main" val="10006"/>
                      </a:ext>
                    </a:extLst>
                  </a:tr>
                  <a:tr h="370840">
                    <a:tc>
                      <a:txBody>
                        <a:bodyPr/>
                        <a:lstStyle/>
                        <a:p>
                          <a:pPr algn="ctr">
                            <a:defRPr sz="1800" b="1"/>
                          </a:pPr>
                          <a:r>
                            <a:t>Total</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m:t>
                                </m:r>
                                <m:func>
                                  <m:funcPr>
                                    <m:ctrlPr>
                                      <a:rPr sz="1800" b="1" i="1">
                                        <a:latin typeface="Cambria Math" panose="02040503050406030204" pitchFamily="18" charset="0"/>
                                      </a:rPr>
                                    </m:ctrlPr>
                                  </m:funcPr>
                                  <m:fName>
                                    <m:r>
                                      <a:rPr sz="1800" b="1">
                                        <a:latin typeface="Cambria Math" panose="02040503050406030204" pitchFamily="18" charset="0"/>
                                      </a:rPr>
                                      <m:t>𝐏</m:t>
                                    </m:r>
                                  </m:fName>
                                  <m:e>
                                    <m:d>
                                      <m:dPr>
                                        <m:ctrlPr>
                                          <a:rPr sz="1800" b="1" i="1">
                                            <a:latin typeface="Cambria Math" panose="02040503050406030204" pitchFamily="18" charset="0"/>
                                          </a:rPr>
                                        </m:ctrlPr>
                                      </m:dPr>
                                      <m:e>
                                        <m:r>
                                          <a:rPr sz="1800" b="1">
                                            <a:latin typeface="Cambria Math" panose="02040503050406030204" pitchFamily="18" charset="0"/>
                                          </a:rPr>
                                          <m:t>𝐗</m:t>
                                        </m:r>
                                        <m:r>
                                          <a:rPr sz="1800" b="1">
                                            <a:latin typeface="Cambria Math" panose="02040503050406030204" pitchFamily="18" charset="0"/>
                                          </a:rPr>
                                          <m:t>=</m:t>
                                        </m:r>
                                        <m:sSub>
                                          <m:sSubPr>
                                            <m:ctrlPr>
                                              <a:rPr sz="1800" b="1" i="1">
                                                <a:latin typeface="Cambria Math" panose="02040503050406030204" pitchFamily="18" charset="0"/>
                                              </a:rPr>
                                            </m:ctrlPr>
                                          </m:sSubPr>
                                          <m:e>
                                            <m:r>
                                              <a:rPr sz="1800" b="1">
                                                <a:latin typeface="Cambria Math" panose="02040503050406030204" pitchFamily="18" charset="0"/>
                                              </a:rPr>
                                              <m:t>𝐱</m:t>
                                            </m:r>
                                          </m:e>
                                          <m:sub>
                                            <m:r>
                                              <a:rPr sz="1800" b="1">
                                                <a:latin typeface="Cambria Math" panose="02040503050406030204" pitchFamily="18" charset="0"/>
                                              </a:rPr>
                                              <m:t>𝐢</m:t>
                                            </m:r>
                                          </m:sub>
                                        </m:sSub>
                                      </m:e>
                                    </m:d>
                                  </m:e>
                                </m:func>
                                <m:r>
                                  <a:rPr sz="1800" b="1">
                                    <a:latin typeface="Cambria Math" panose="02040503050406030204" pitchFamily="18" charset="0"/>
                                  </a:rPr>
                                  <m:t>=</m:t>
                                </m:r>
                                <m:r>
                                  <a:rPr sz="1800" b="1">
                                    <a:latin typeface="Cambria Math" panose="02040503050406030204" pitchFamily="18" charset="0"/>
                                  </a:rPr>
                                  <m:t>𝟏</m:t>
                                </m:r>
                                <m:r>
                                  <a:rPr sz="1800" b="1">
                                    <a:latin typeface="Cambria Math" panose="02040503050406030204" pitchFamily="18" charset="0"/>
                                  </a:rPr>
                                  <m:t>.</m:t>
                                </m:r>
                                <m:r>
                                  <a:rPr sz="1800" b="1">
                                    <a:latin typeface="Cambria Math" panose="02040503050406030204" pitchFamily="18" charset="0"/>
                                  </a:rPr>
                                  <m:t>𝟎</m:t>
                                </m:r>
                              </m:oMath>
                            </m:oMathPara>
                          </a14:m>
                          <a:endParaRPr b="1" dirty="0"/>
                        </a:p>
                      </a:txBody>
                      <a:tcPr/>
                    </a:tc>
                    <a:extLst>
                      <a:ext uri="{0D108BD9-81ED-4DB2-BD59-A6C34878D82A}">
                        <a16:rowId xmlns:a16="http://schemas.microsoft.com/office/drawing/2014/main" val="10007"/>
                      </a:ext>
                    </a:extLst>
                  </a:tr>
                </a:tbl>
              </a:graphicData>
            </a:graphic>
          </p:graphicFrame>
        </mc:Choice>
        <mc:Fallback>
          <p:graphicFrame>
            <p:nvGraphicFramePr>
              <p:cNvPr id="3" name="Table Placeholder 2" descr="This table, titled “Probability Distribution,” presents the probability distribution for sales outcomes based on their relative frequencies. It has two columns: &quot;Sales X&quot; and &quot;Probability P of (capital X equals x)&quot;.&#10;&#10;The probability of 0 sales is 40 divided by 200 equals 0.2,&#10;&#10;The probability of 1 sale is 20 divided by 200 equals 0.1,&#10;&#10;The probability of 2 sales is 60 divided by 200 equals 0.3,&#10;&#10;The probability of 3 sales is 40 divided by 200 equals 0.2,&#10;&#10;The probability of 4 sales is 40 divided by 200 equals 0.2.&#10;&#10;The total probability sums to 1.0, confirming a valid probability distribution."/>
              <p:cNvGraphicFramePr>
                <a:graphicFrameLocks noGrp="1"/>
              </p:cNvGraphicFramePr>
              <p:nvPr>
                <p:ph type="tbl" sz="quarter" idx="10"/>
                <p:extLst>
                  <p:ext uri="{D42A27DB-BD31-4B8C-83A1-F6EECF244321}">
                    <p14:modId xmlns:p14="http://schemas.microsoft.com/office/powerpoint/2010/main" val="980054941"/>
                  </p:ext>
                </p:extLst>
              </p:nvPr>
            </p:nvGraphicFramePr>
            <p:xfrm>
              <a:off x="457200" y="1558290"/>
              <a:ext cx="8229600" cy="377571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8197" r="-100444" b="-940984"/>
                          </a:stretch>
                        </a:blipFill>
                      </a:tcPr>
                    </a:tc>
                    <a:tc>
                      <a:txBody>
                        <a:bodyPr/>
                        <a:lstStyle/>
                        <a:p>
                          <a:endParaRPr lang="en-US"/>
                        </a:p>
                      </a:txBody>
                      <a:tcPr>
                        <a:blipFill>
                          <a:blip r:embed="rId2"/>
                          <a:stretch>
                            <a:fillRect l="-100296" t="-8197" r="-444" b="-940984"/>
                          </a:stretch>
                        </a:blipFill>
                      </a:tcPr>
                    </a:tc>
                    <a:extLst>
                      <a:ext uri="{0D108BD9-81ED-4DB2-BD59-A6C34878D82A}">
                        <a16:rowId xmlns:a16="http://schemas.microsoft.com/office/drawing/2014/main" val="10001"/>
                      </a:ext>
                    </a:extLst>
                  </a:tr>
                  <a:tr h="606806">
                    <a:tc>
                      <a:txBody>
                        <a:bodyPr/>
                        <a:lstStyle/>
                        <a:p>
                          <a:pPr algn="ctr"/>
                          <a:r>
                            <a:rPr sz="1800" dirty="0"/>
                            <a:t>0</a:t>
                          </a:r>
                          <a:endParaRPr sz="1800" dirty="0">
                            <a:latin typeface="Cambria Math"/>
                          </a:endParaRPr>
                        </a:p>
                      </a:txBody>
                      <a:tcPr/>
                    </a:tc>
                    <a:tc>
                      <a:txBody>
                        <a:bodyPr/>
                        <a:lstStyle/>
                        <a:p>
                          <a:endParaRPr lang="en-US"/>
                        </a:p>
                      </a:txBody>
                      <a:tcPr>
                        <a:blipFill>
                          <a:blip r:embed="rId2"/>
                          <a:stretch>
                            <a:fillRect l="-100296" t="-66000" r="-444" b="-474000"/>
                          </a:stretch>
                        </a:blipFill>
                      </a:tcPr>
                    </a:tc>
                    <a:extLst>
                      <a:ext uri="{0D108BD9-81ED-4DB2-BD59-A6C34878D82A}">
                        <a16:rowId xmlns:a16="http://schemas.microsoft.com/office/drawing/2014/main" val="10002"/>
                      </a:ext>
                    </a:extLst>
                  </a:tr>
                  <a:tr h="606806">
                    <a:tc>
                      <a:txBody>
                        <a:bodyPr/>
                        <a:lstStyle/>
                        <a:p>
                          <a:pPr algn="ctr"/>
                          <a:r>
                            <a:rPr sz="1800"/>
                            <a:t>1</a:t>
                          </a:r>
                          <a:endParaRPr sz="1800">
                            <a:latin typeface="Cambria Math"/>
                          </a:endParaRPr>
                        </a:p>
                      </a:txBody>
                      <a:tcPr/>
                    </a:tc>
                    <a:tc>
                      <a:txBody>
                        <a:bodyPr/>
                        <a:lstStyle/>
                        <a:p>
                          <a:endParaRPr lang="en-US"/>
                        </a:p>
                      </a:txBody>
                      <a:tcPr>
                        <a:blipFill>
                          <a:blip r:embed="rId2"/>
                          <a:stretch>
                            <a:fillRect l="-100296" t="-167677" r="-444" b="-378788"/>
                          </a:stretch>
                        </a:blipFill>
                      </a:tcPr>
                    </a:tc>
                    <a:extLst>
                      <a:ext uri="{0D108BD9-81ED-4DB2-BD59-A6C34878D82A}">
                        <a16:rowId xmlns:a16="http://schemas.microsoft.com/office/drawing/2014/main" val="10003"/>
                      </a:ext>
                    </a:extLst>
                  </a:tr>
                  <a:tr h="606806">
                    <a:tc>
                      <a:txBody>
                        <a:bodyPr/>
                        <a:lstStyle/>
                        <a:p>
                          <a:pPr algn="ctr"/>
                          <a:r>
                            <a:rPr sz="1800"/>
                            <a:t>2</a:t>
                          </a:r>
                          <a:endParaRPr sz="1800">
                            <a:latin typeface="Cambria Math"/>
                          </a:endParaRPr>
                        </a:p>
                      </a:txBody>
                      <a:tcPr/>
                    </a:tc>
                    <a:tc>
                      <a:txBody>
                        <a:bodyPr/>
                        <a:lstStyle/>
                        <a:p>
                          <a:endParaRPr lang="en-US"/>
                        </a:p>
                      </a:txBody>
                      <a:tcPr>
                        <a:blipFill>
                          <a:blip r:embed="rId2"/>
                          <a:stretch>
                            <a:fillRect l="-100296" t="-265000" r="-444" b="-275000"/>
                          </a:stretch>
                        </a:blipFill>
                      </a:tcPr>
                    </a:tc>
                    <a:extLst>
                      <a:ext uri="{0D108BD9-81ED-4DB2-BD59-A6C34878D82A}">
                        <a16:rowId xmlns:a16="http://schemas.microsoft.com/office/drawing/2014/main" val="10004"/>
                      </a:ext>
                    </a:extLst>
                  </a:tr>
                  <a:tr h="606806">
                    <a:tc>
                      <a:txBody>
                        <a:bodyPr/>
                        <a:lstStyle/>
                        <a:p>
                          <a:pPr algn="ctr"/>
                          <a:r>
                            <a:rPr sz="1800"/>
                            <a:t>3</a:t>
                          </a:r>
                          <a:endParaRPr sz="1800">
                            <a:latin typeface="Cambria Math"/>
                          </a:endParaRPr>
                        </a:p>
                      </a:txBody>
                      <a:tcPr/>
                    </a:tc>
                    <a:tc>
                      <a:txBody>
                        <a:bodyPr/>
                        <a:lstStyle/>
                        <a:p>
                          <a:endParaRPr lang="en-US"/>
                        </a:p>
                      </a:txBody>
                      <a:tcPr>
                        <a:blipFill>
                          <a:blip r:embed="rId2"/>
                          <a:stretch>
                            <a:fillRect l="-100296" t="-368687" r="-444" b="-177778"/>
                          </a:stretch>
                        </a:blipFill>
                      </a:tcPr>
                    </a:tc>
                    <a:extLst>
                      <a:ext uri="{0D108BD9-81ED-4DB2-BD59-A6C34878D82A}">
                        <a16:rowId xmlns:a16="http://schemas.microsoft.com/office/drawing/2014/main" val="10005"/>
                      </a:ext>
                    </a:extLst>
                  </a:tr>
                  <a:tr h="606806">
                    <a:tc>
                      <a:txBody>
                        <a:bodyPr/>
                        <a:lstStyle/>
                        <a:p>
                          <a:pPr algn="ctr"/>
                          <a:r>
                            <a:rPr sz="1800"/>
                            <a:t>4</a:t>
                          </a:r>
                          <a:endParaRPr sz="1800">
                            <a:latin typeface="Cambria Math"/>
                          </a:endParaRPr>
                        </a:p>
                      </a:txBody>
                      <a:tcPr/>
                    </a:tc>
                    <a:tc>
                      <a:txBody>
                        <a:bodyPr/>
                        <a:lstStyle/>
                        <a:p>
                          <a:endParaRPr lang="en-US"/>
                        </a:p>
                      </a:txBody>
                      <a:tcPr>
                        <a:blipFill>
                          <a:blip r:embed="rId2"/>
                          <a:stretch>
                            <a:fillRect l="-100296" t="-464000" r="-444" b="-76000"/>
                          </a:stretch>
                        </a:blipFill>
                      </a:tcPr>
                    </a:tc>
                    <a:extLst>
                      <a:ext uri="{0D108BD9-81ED-4DB2-BD59-A6C34878D82A}">
                        <a16:rowId xmlns:a16="http://schemas.microsoft.com/office/drawing/2014/main" val="10006"/>
                      </a:ext>
                    </a:extLst>
                  </a:tr>
                  <a:tr h="370840">
                    <a:tc>
                      <a:txBody>
                        <a:bodyPr/>
                        <a:lstStyle/>
                        <a:p>
                          <a:pPr algn="ctr">
                            <a:defRPr sz="1800" b="1"/>
                          </a:pPr>
                          <a:r>
                            <a:t>Total</a:t>
                          </a:r>
                        </a:p>
                      </a:txBody>
                      <a:tcPr/>
                    </a:tc>
                    <a:tc>
                      <a:txBody>
                        <a:bodyPr/>
                        <a:lstStyle/>
                        <a:p>
                          <a:endParaRPr lang="en-US"/>
                        </a:p>
                      </a:txBody>
                      <a:tcPr>
                        <a:blipFill>
                          <a:blip r:embed="rId2"/>
                          <a:stretch>
                            <a:fillRect l="-100296" t="-924590" r="-444" b="-24590"/>
                          </a:stretch>
                        </a:blipFill>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the Probability Distribution of Daily Sales</a:t>
            </a:r>
            <a:r>
              <a:rPr lang="en-US" dirty="0"/>
              <a:t>—Slide 5</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a.	</a:t>
            </a:r>
            <a:r>
              <a:rPr sz="2800" dirty="0"/>
              <a:t>The probability that Mr. Johnson will sell at least </a:t>
            </a:r>
            <a:r>
              <a:rPr sz="2800" dirty="0">
                <a:latin typeface="Cambria Math"/>
              </a:rPr>
              <a:t>2</a:t>
            </a:r>
            <a:r>
              <a:rPr sz="2800" dirty="0"/>
              <a:t> computers each day is calculated as follows.</a:t>
            </a:r>
            <a:endParaRPr lang="en-US" sz="2800" dirty="0"/>
          </a:p>
        </p:txBody>
      </p:sp>
      <p:pic>
        <p:nvPicPr>
          <p:cNvPr id="5" name="Picture 4" descr="P of open parenthesis X greater than or equal to 2 close parenthesis equals P of open parenthesis X equals 2 close parenthesis plus P of open parenthesis X equals 3 close parenthesis plus P of open parenthesis X equals 4 close parenthesis equals 0.3 plus 0.2 plus 0.2 equals 0.7.">
            <a:extLst>
              <a:ext uri="{FF2B5EF4-FFF2-40B4-BE49-F238E27FC236}">
                <a16:creationId xmlns:a16="http://schemas.microsoft.com/office/drawing/2014/main" id="{3128D7BF-EDC0-9486-BE5B-0C45BA6045F1}"/>
              </a:ext>
            </a:extLst>
          </p:cNvPr>
          <p:cNvPicPr>
            <a:picLocks noChangeAspect="1"/>
          </p:cNvPicPr>
          <p:nvPr/>
        </p:nvPicPr>
        <p:blipFill>
          <a:blip r:embed="rId2"/>
          <a:stretch>
            <a:fillRect/>
          </a:stretch>
        </p:blipFill>
        <p:spPr>
          <a:xfrm>
            <a:off x="2057400" y="2175206"/>
            <a:ext cx="5652000" cy="921955"/>
          </a:xfrm>
          <a:prstGeom prst="rect">
            <a:avLst/>
          </a:prstGeom>
        </p:spPr>
      </p:pic>
      <p:sp>
        <p:nvSpPr>
          <p:cNvPr id="9" name="TextBox 8">
            <a:extLst>
              <a:ext uri="{FF2B5EF4-FFF2-40B4-BE49-F238E27FC236}">
                <a16:creationId xmlns:a16="http://schemas.microsoft.com/office/drawing/2014/main" id="{329233A0-2E3E-ED81-3338-B6E7567B1F4F}"/>
              </a:ext>
            </a:extLst>
          </p:cNvPr>
          <p:cNvSpPr txBox="1"/>
          <p:nvPr/>
        </p:nvSpPr>
        <p:spPr>
          <a:xfrm>
            <a:off x="457200" y="3161762"/>
            <a:ext cx="8534400" cy="1384995"/>
          </a:xfrm>
          <a:prstGeom prst="rect">
            <a:avLst/>
          </a:prstGeom>
          <a:noFill/>
        </p:spPr>
        <p:txBody>
          <a:bodyPr wrap="square">
            <a:spAutoFit/>
          </a:bodyPr>
          <a:lstStyle/>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​b.	​To find the probability that Mr. Johnson will sell at most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800" b="0" i="0" u="none" strike="noStrike" kern="1200" cap="none" spc="0" normalizeH="0" baseline="0" noProof="0" dirty="0">
                <a:ln>
                  <a:noFill/>
                </a:ln>
                <a:solidFill>
                  <a:srgbClr val="366092"/>
                </a:solidFill>
                <a:effectLst/>
                <a:uLnTx/>
                <a:uFillTx/>
                <a:latin typeface="Calibri"/>
                <a:ea typeface="+mn-ea"/>
                <a:cs typeface="+mn-cs"/>
              </a:rPr>
              <a:t> computers each day, the calculation is as follows.</a:t>
            </a:r>
          </a:p>
        </p:txBody>
      </p:sp>
      <p:pic>
        <p:nvPicPr>
          <p:cNvPr id="7" name="Picture 6" descr="P of open parenthesis X less than or equal to 2 close parenthesis equals P of open parenthesis X equals 0 close parenthesis plus P of open parenthesis X equals 1 close parenthesis plus P of open parenthesis X equals 2 close parenthesis equals 0.2 plus 0.1 plus 0.3 equals 0.6.">
            <a:extLst>
              <a:ext uri="{FF2B5EF4-FFF2-40B4-BE49-F238E27FC236}">
                <a16:creationId xmlns:a16="http://schemas.microsoft.com/office/drawing/2014/main" id="{D7CB7C7A-16F2-2657-58C7-0D2FCC3F7628}"/>
              </a:ext>
            </a:extLst>
          </p:cNvPr>
          <p:cNvPicPr>
            <a:picLocks noChangeAspect="1"/>
          </p:cNvPicPr>
          <p:nvPr/>
        </p:nvPicPr>
        <p:blipFill>
          <a:blip r:embed="rId3"/>
          <a:stretch>
            <a:fillRect/>
          </a:stretch>
        </p:blipFill>
        <p:spPr>
          <a:xfrm>
            <a:off x="1952400" y="4669733"/>
            <a:ext cx="5580000" cy="91183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Determining the Probability Distribution of Callers Placing an Order</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Phone operators of a TV shopping network usually receive about three calls per minute from interested shoppers. Suppose we are interested in the next three telephone calls and the number of callers that place an order. The probability distribution was created based on historical data. Given the probability distribution, what is the probability that at least one caller will purchase something each minute?</a:t>
            </a:r>
          </a:p>
          <a:p>
            <a:pPr algn="ctr">
              <a:defRPr sz="2800"/>
            </a:pPr>
            <a:r>
              <a:rPr lang="en-US" i="1" dirty="0"/>
              <a:t>X</a:t>
            </a:r>
            <a:r>
              <a:rPr lang="en-US" dirty="0"/>
              <a:t> = </a:t>
            </a:r>
            <a:r>
              <a:rPr sz="2800" dirty="0"/>
              <a:t>the number of callers that place an order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the Probability Distribution of Callers Placing an Order</a:t>
            </a:r>
            <a:r>
              <a:rPr lang="en-US" dirty="0"/>
              <a:t>—Slide 2</a:t>
            </a:r>
            <a:endParaRPr dirty="0"/>
          </a:p>
        </p:txBody>
      </p:sp>
      <p:sp>
        <p:nvSpPr>
          <p:cNvPr id="5" name="TextBox 4">
            <a:extLst>
              <a:ext uri="{FF2B5EF4-FFF2-40B4-BE49-F238E27FC236}">
                <a16:creationId xmlns:a16="http://schemas.microsoft.com/office/drawing/2014/main" id="{61A08148-AB83-0019-CAEC-E48741D44E47}"/>
              </a:ext>
            </a:extLst>
          </p:cNvPr>
          <p:cNvSpPr txBox="1"/>
          <p:nvPr/>
        </p:nvSpPr>
        <p:spPr>
          <a:xfrm>
            <a:off x="3517105" y="1105523"/>
            <a:ext cx="21336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4 – Caller Data</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3" name="Table Placeholder 2" descr="This table, titled “Caller Data,” shows the probability distribution for the number of calls received (denoted by X). It has two columns: &quot;X&quot; (number of calls) and &quot;P of capital X equals x&quot; (probability of each outcome). The probability of receiving 0 calls is 0.2, 1 call is 0.5, 2 calls is 0.1, and 3 calls is 0.2."/>
              <p:cNvGraphicFramePr>
                <a:graphicFrameLocks noGrp="1"/>
              </p:cNvGraphicFramePr>
              <p:nvPr>
                <p:ph type="tbl" sz="quarter" idx="10"/>
                <p:extLst>
                  <p:ext uri="{D42A27DB-BD31-4B8C-83A1-F6EECF244321}">
                    <p14:modId xmlns:p14="http://schemas.microsoft.com/office/powerpoint/2010/main" val="3908691653"/>
                  </p:ext>
                </p:extLst>
              </p:nvPr>
            </p:nvGraphicFramePr>
            <p:xfrm>
              <a:off x="457200" y="150876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i="1" dirty="0"/>
                            <a:t>X</a:t>
                          </a:r>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𝑃</m:t>
                                </m:r>
                                <m:d>
                                  <m:dPr>
                                    <m:ctrlPr>
                                      <a:rPr sz="1800" i="1">
                                        <a:latin typeface="Cambria Math" panose="02040503050406030204" pitchFamily="18" charset="0"/>
                                      </a:rPr>
                                    </m:ctrlPr>
                                  </m:dPr>
                                  <m:e>
                                    <m:r>
                                      <a:rPr sz="1800">
                                        <a:latin typeface="Cambria Math" panose="02040503050406030204" pitchFamily="18" charset="0"/>
                                      </a:rPr>
                                      <m:t>𝑋</m:t>
                                    </m:r>
                                    <m:r>
                                      <a:rPr sz="1800">
                                        <a:latin typeface="Cambria Math" panose="02040503050406030204" pitchFamily="18" charset="0"/>
                                      </a:rPr>
                                      <m:t>=</m:t>
                                    </m:r>
                                    <m:r>
                                      <a:rPr sz="1800">
                                        <a:latin typeface="Cambria Math" panose="02040503050406030204" pitchFamily="18" charset="0"/>
                                      </a:rPr>
                                      <m:t>𝑥</m:t>
                                    </m:r>
                                  </m:e>
                                </m:d>
                              </m:oMath>
                            </m:oMathPara>
                          </a14:m>
                          <a:endParaRPr dirty="0"/>
                        </a:p>
                      </a:txBody>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r>
                            <a:rPr sz="1800"/>
                            <a:t>0.2</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1</a:t>
                          </a:r>
                          <a:endParaRPr sz="1800" dirty="0">
                            <a:latin typeface="Cambria Math"/>
                          </a:endParaRPr>
                        </a:p>
                      </a:txBody>
                      <a:tcPr/>
                    </a:tc>
                    <a:tc>
                      <a:txBody>
                        <a:bodyPr/>
                        <a:lstStyle/>
                        <a:p>
                          <a:pPr algn="ctr"/>
                          <a:r>
                            <a:rPr sz="1800"/>
                            <a:t>0.5</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a:t>0.1</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dirty="0"/>
                            <a:t>0.2</a:t>
                          </a:r>
                          <a:endParaRPr sz="1800" dirty="0">
                            <a:latin typeface="Cambria Math"/>
                          </a:endParaRPr>
                        </a:p>
                      </a:txBody>
                      <a:tcPr/>
                    </a:tc>
                    <a:extLst>
                      <a:ext uri="{0D108BD9-81ED-4DB2-BD59-A6C34878D82A}">
                        <a16:rowId xmlns:a16="http://schemas.microsoft.com/office/drawing/2014/main" val="10005"/>
                      </a:ext>
                    </a:extLst>
                  </a:tr>
                </a:tbl>
              </a:graphicData>
            </a:graphic>
          </p:graphicFrame>
        </mc:Choice>
        <mc:Fallback>
          <p:graphicFrame>
            <p:nvGraphicFramePr>
              <p:cNvPr id="3" name="Table Placeholder 2" descr="This table, titled “Caller Data,” shows the probability distribution for the number of calls received (denoted by X). It has two columns: &quot;X&quot; (number of calls) and &quot;P of capital X equals x&quot; (probability of each outcome). The probability of receiving 0 calls is 0.2, 1 call is 0.5, 2 calls is 0.1, and 3 calls is 0.2."/>
              <p:cNvGraphicFramePr>
                <a:graphicFrameLocks noGrp="1"/>
              </p:cNvGraphicFramePr>
              <p:nvPr>
                <p:ph type="tbl" sz="quarter" idx="10"/>
                <p:extLst>
                  <p:ext uri="{D42A27DB-BD31-4B8C-83A1-F6EECF244321}">
                    <p14:modId xmlns:p14="http://schemas.microsoft.com/office/powerpoint/2010/main" val="3908691653"/>
                  </p:ext>
                </p:extLst>
              </p:nvPr>
            </p:nvGraphicFramePr>
            <p:xfrm>
              <a:off x="457200" y="150876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i="1" dirty="0"/>
                            <a:t>X</a:t>
                          </a:r>
                        </a:p>
                      </a:txBody>
                      <a:tcPr/>
                    </a:tc>
                    <a:tc>
                      <a:txBody>
                        <a:bodyPr/>
                        <a:lstStyle/>
                        <a:p>
                          <a:endParaRPr lang="en-US"/>
                        </a:p>
                      </a:txBody>
                      <a:tcPr>
                        <a:blipFill>
                          <a:blip r:embed="rId2"/>
                          <a:stretch>
                            <a:fillRect l="-100296" t="-8197" r="-444" b="-424590"/>
                          </a:stretch>
                        </a:blipFill>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r>
                            <a:rPr sz="1800"/>
                            <a:t>0.2</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1</a:t>
                          </a:r>
                          <a:endParaRPr sz="1800" dirty="0">
                            <a:latin typeface="Cambria Math"/>
                          </a:endParaRPr>
                        </a:p>
                      </a:txBody>
                      <a:tcPr/>
                    </a:tc>
                    <a:tc>
                      <a:txBody>
                        <a:bodyPr/>
                        <a:lstStyle/>
                        <a:p>
                          <a:pPr algn="ctr"/>
                          <a:r>
                            <a:rPr sz="1800"/>
                            <a:t>0.5</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a:t>0.1</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dirty="0"/>
                            <a:t>0.2</a:t>
                          </a:r>
                          <a:endParaRPr sz="1800" dirty="0">
                            <a:latin typeface="Cambria Math"/>
                          </a:endParaRP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the Probability Distribution of Callers Placing an Order</a:t>
            </a:r>
            <a:r>
              <a:rPr lang="en-US" dirty="0"/>
              <a:t>—Slide 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probability that at least one caller will purchase something is:</a:t>
            </a:r>
            <a:endParaRPr lang="en-US" sz="2800" dirty="0"/>
          </a:p>
          <a:p>
            <a:pPr>
              <a:defRPr sz="2800"/>
            </a:pPr>
            <a:endParaRPr sz="2800" dirty="0"/>
          </a:p>
        </p:txBody>
      </p:sp>
      <p:pic>
        <p:nvPicPr>
          <p:cNvPr id="7" name="Picture 6" descr="P of open parenthesis X greater than or equal to 1 close parenthesis equals P of open parenthesis X equals 1 close parenthesis plus P of open parenthesis X equals 2 close parenthesis plus P of open parenthesis X equals 3 close parenthesis equals 0.5 plus 0.1 plus 0.2 equals 0.8.&#10;or&#10;P of open parenthesis X greater than or equal to 1 close parenthesis equals 1 minus P of open parenthesis X equals 0 close parenthesis equals 1 minus 0.2 equals 0.8.">
            <a:extLst>
              <a:ext uri="{FF2B5EF4-FFF2-40B4-BE49-F238E27FC236}">
                <a16:creationId xmlns:a16="http://schemas.microsoft.com/office/drawing/2014/main" id="{CDE7C54E-1F2A-BB48-188A-D475C5828B77}"/>
              </a:ext>
            </a:extLst>
          </p:cNvPr>
          <p:cNvPicPr>
            <a:picLocks noChangeAspect="1"/>
          </p:cNvPicPr>
          <p:nvPr/>
        </p:nvPicPr>
        <p:blipFill>
          <a:blip r:embed="rId2"/>
          <a:stretch>
            <a:fillRect/>
          </a:stretch>
        </p:blipFill>
        <p:spPr>
          <a:xfrm>
            <a:off x="1905000" y="2536508"/>
            <a:ext cx="5334000" cy="1990725"/>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ABF9028-0D81-2832-AF78-3047577D6B30}"/>
                  </a:ext>
                </a:extLst>
              </p:cNvPr>
              <p:cNvSpPr txBox="1"/>
              <p:nvPr/>
            </p:nvSpPr>
            <p:spPr>
              <a:xfrm>
                <a:off x="533400" y="4684693"/>
                <a:ext cx="81534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probability that at least one caller will purchase an item is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80%</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5" name="TextBox 4">
                <a:extLst>
                  <a:ext uri="{FF2B5EF4-FFF2-40B4-BE49-F238E27FC236}">
                    <a16:creationId xmlns:a16="http://schemas.microsoft.com/office/drawing/2014/main" id="{0ABF9028-0D81-2832-AF78-3047577D6B30}"/>
                  </a:ext>
                </a:extLst>
              </p:cNvPr>
              <p:cNvSpPr txBox="1">
                <a:spLocks noRot="1" noChangeAspect="1" noMove="1" noResize="1" noEditPoints="1" noAdjustHandles="1" noChangeArrowheads="1" noChangeShapeType="1" noTextEdit="1"/>
              </p:cNvSpPr>
              <p:nvPr/>
            </p:nvSpPr>
            <p:spPr>
              <a:xfrm>
                <a:off x="533400" y="4684693"/>
                <a:ext cx="8153400" cy="954107"/>
              </a:xfrm>
              <a:prstGeom prst="rect">
                <a:avLst/>
              </a:prstGeom>
              <a:blipFill>
                <a:blip r:embed="rId3"/>
                <a:stretch>
                  <a:fillRect l="-1571" t="-5732" b="-17197"/>
                </a:stretch>
              </a:blipFill>
            </p:spPr>
            <p:txBody>
              <a:bodyPr/>
              <a:lstStyle/>
              <a:p>
                <a:r>
                  <a:rPr lang="en-IN">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Distribution Function</a:t>
            </a:r>
          </a:p>
        </p:txBody>
      </p:sp>
      <p:sp>
        <p:nvSpPr>
          <p:cNvPr id="3" name="Text Placeholder 2"/>
          <p:cNvSpPr>
            <a:spLocks noGrp="1"/>
          </p:cNvSpPr>
          <p:nvPr>
            <p:ph type="body" sz="quarter" idx="10"/>
          </p:nvPr>
        </p:nvSpPr>
        <p:spPr>
          <a:xfrm>
            <a:off x="457200" y="1082078"/>
            <a:ext cx="8229600" cy="1127722"/>
          </a:xfrm>
        </p:spPr>
        <p:txBody>
          <a:bodyPr>
            <a:normAutofit/>
          </a:bodyPr>
          <a:lstStyle/>
          <a:p>
            <a:r>
              <a:rPr sz="2800" dirty="0"/>
              <a:t>A </a:t>
            </a:r>
            <a:r>
              <a:rPr sz="2800" b="1" dirty="0"/>
              <a:t>probability distribution function</a:t>
            </a:r>
            <a:r>
              <a:rPr sz="2800" dirty="0"/>
              <a:t> assigns a probability to each value of a random variable.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Evaluating a Probability Distribution Given as a Function</a:t>
            </a:r>
            <a:r>
              <a:rPr lang="en-US" dirty="0"/>
              <a:t>—Slide 1</a:t>
            </a:r>
            <a:endParaRPr dirty="0"/>
          </a:p>
        </p:txBody>
      </p:sp>
      <p:sp>
        <p:nvSpPr>
          <p:cNvPr id="3" name="Text Placeholder 2"/>
          <p:cNvSpPr>
            <a:spLocks noGrp="1"/>
          </p:cNvSpPr>
          <p:nvPr>
            <p:ph type="body" sz="quarter" idx="10"/>
          </p:nvPr>
        </p:nvSpPr>
        <p:spPr/>
        <p:txBody>
          <a:bodyPr>
            <a:normAutofit/>
          </a:bodyPr>
          <a:lstStyle/>
          <a:p>
            <a:r>
              <a:rPr lang="en-IN" sz="2800" dirty="0"/>
              <a:t>The following function is a discrete probability distribution function.</a:t>
            </a:r>
          </a:p>
          <a:p>
            <a:endParaRPr lang="en-IN" dirty="0"/>
          </a:p>
          <a:p>
            <a:endParaRPr lang="en-IN" sz="2800" dirty="0"/>
          </a:p>
          <a:p>
            <a:endParaRPr lang="en-IN" sz="2800" dirty="0"/>
          </a:p>
          <a:p>
            <a:r>
              <a:rPr lang="en-IN" sz="2800" dirty="0"/>
              <a:t>Summarize the probability distribution for this function.</a:t>
            </a:r>
            <a:endParaRPr sz="2800" dirty="0"/>
          </a:p>
        </p:txBody>
      </p:sp>
      <p:pic>
        <p:nvPicPr>
          <p:cNvPr id="6" name="Picture 5" descr="P of open parentheses capital X equals small x close parentheses equals the set of &#10;x squared divided by 30, if x equals 1, 2, 3, or 4;&#10;0, otherwise.">
            <a:extLst>
              <a:ext uri="{FF2B5EF4-FFF2-40B4-BE49-F238E27FC236}">
                <a16:creationId xmlns:a16="http://schemas.microsoft.com/office/drawing/2014/main" id="{0EC91582-F1D2-1DB9-1545-F43E03241DDB}"/>
              </a:ext>
            </a:extLst>
          </p:cNvPr>
          <p:cNvPicPr>
            <a:picLocks noChangeAspect="1"/>
          </p:cNvPicPr>
          <p:nvPr/>
        </p:nvPicPr>
        <p:blipFill>
          <a:blip r:embed="rId2"/>
          <a:stretch>
            <a:fillRect/>
          </a:stretch>
        </p:blipFill>
        <p:spPr>
          <a:xfrm>
            <a:off x="2562225" y="2062443"/>
            <a:ext cx="4019550" cy="1362075"/>
          </a:xfrm>
          <a:prstGeom prst="rect">
            <a:avLst/>
          </a:prstGeom>
        </p:spPr>
      </p:pic>
      <p:sp>
        <p:nvSpPr>
          <p:cNvPr id="8" name="TextBox 7">
            <a:extLst>
              <a:ext uri="{FF2B5EF4-FFF2-40B4-BE49-F238E27FC236}">
                <a16:creationId xmlns:a16="http://schemas.microsoft.com/office/drawing/2014/main" id="{2B4649CA-BADF-2375-8C69-8330745A2EB9}"/>
              </a:ext>
            </a:extLst>
          </p:cNvPr>
          <p:cNvSpPr txBox="1"/>
          <p:nvPr/>
        </p:nvSpPr>
        <p:spPr>
          <a:xfrm>
            <a:off x="457200" y="3505200"/>
            <a:ext cx="8229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Summarize the probability distribution for this function.</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Evaluating a Probability Distribution Given as a Function</a:t>
            </a:r>
            <a:r>
              <a:rPr lang="en-US" dirty="0"/>
              <a:t>—Slide 2</a:t>
            </a:r>
            <a:endParaRPr dirty="0"/>
          </a:p>
        </p:txBody>
      </p:sp>
      <p:sp>
        <p:nvSpPr>
          <p:cNvPr id="3" name="Text Placeholder 2"/>
          <p:cNvSpPr>
            <a:spLocks noGrp="1"/>
          </p:cNvSpPr>
          <p:nvPr>
            <p:ph type="body" sz="quarter" idx="10"/>
          </p:nvPr>
        </p:nvSpPr>
        <p:spPr/>
        <p:txBody>
          <a:bodyPr>
            <a:normAutofit/>
          </a:bodyPr>
          <a:lstStyle/>
          <a:p>
            <a:r>
              <a:rPr b="1" dirty="0"/>
              <a:t>Solution</a:t>
            </a:r>
          </a:p>
          <a:p>
            <a:pPr>
              <a:defRPr sz="2800"/>
            </a:pPr>
            <a:r>
              <a:rPr dirty="0"/>
              <a:t>To determine the probability for a value, use the value as the argument to the function. For example, to determine the probability that</a:t>
            </a:r>
            <a:r>
              <a:rPr lang="en-US" dirty="0"/>
              <a:t> </a:t>
            </a:r>
            <a:r>
              <a:rPr lang="en-US" i="1" dirty="0"/>
              <a:t>X</a:t>
            </a:r>
            <a:r>
              <a:rPr lang="en-US" dirty="0"/>
              <a:t> = 3,</a:t>
            </a:r>
            <a:r>
              <a:rPr dirty="0"/>
              <a:t> calculate the following.</a:t>
            </a:r>
          </a:p>
        </p:txBody>
      </p:sp>
      <p:pic>
        <p:nvPicPr>
          <p:cNvPr id="9" name="Picture 8" descr="P of open parentheses X equals 3 close parentheses equals 3 squared divided by  30 equals 9 divided by 30.">
            <a:extLst>
              <a:ext uri="{FF2B5EF4-FFF2-40B4-BE49-F238E27FC236}">
                <a16:creationId xmlns:a16="http://schemas.microsoft.com/office/drawing/2014/main" id="{C77428E4-177B-B2BD-AE2C-114CE3333D17}"/>
              </a:ext>
            </a:extLst>
          </p:cNvPr>
          <p:cNvPicPr>
            <a:picLocks noChangeAspect="1"/>
          </p:cNvPicPr>
          <p:nvPr/>
        </p:nvPicPr>
        <p:blipFill>
          <a:blip r:embed="rId2"/>
          <a:stretch>
            <a:fillRect/>
          </a:stretch>
        </p:blipFill>
        <p:spPr>
          <a:xfrm>
            <a:off x="3276000" y="3250800"/>
            <a:ext cx="2592000" cy="864000"/>
          </a:xfrm>
          <a:prstGeom prst="rect">
            <a:avLst/>
          </a:prstGeom>
        </p:spPr>
      </p:pic>
      <p:sp>
        <p:nvSpPr>
          <p:cNvPr id="7" name="TextBox 6">
            <a:extLst>
              <a:ext uri="{FF2B5EF4-FFF2-40B4-BE49-F238E27FC236}">
                <a16:creationId xmlns:a16="http://schemas.microsoft.com/office/drawing/2014/main" id="{0E38C989-E1F8-A876-F7B5-11984A34392A}"/>
              </a:ext>
            </a:extLst>
          </p:cNvPr>
          <p:cNvSpPr txBox="1"/>
          <p:nvPr/>
        </p:nvSpPr>
        <p:spPr>
          <a:xfrm>
            <a:off x="457200" y="4227493"/>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probability that </a:t>
            </a:r>
            <a:r>
              <a:rPr kumimoji="0" lang="en-US" sz="2800" b="0" i="1" u="none" strike="noStrike" kern="1200" cap="none" spc="0" normalizeH="0" baseline="0" noProof="0" dirty="0">
                <a:ln>
                  <a:noFill/>
                </a:ln>
                <a:solidFill>
                  <a:srgbClr val="366092"/>
                </a:solidFill>
                <a:effectLst/>
                <a:uLnTx/>
                <a:uFillTx/>
                <a:latin typeface="Calibri"/>
                <a:ea typeface="+mn-ea"/>
                <a:cs typeface="+mn-cs"/>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 = 4 can be computed in the same way.</a:t>
            </a:r>
            <a:endParaRPr lang="en-IN" sz="2800" dirty="0"/>
          </a:p>
        </p:txBody>
      </p:sp>
      <p:pic>
        <p:nvPicPr>
          <p:cNvPr id="11" name="Picture 10" descr="P of open parentheses X equals 4 close parentheses equals 4 squared divided by  30 equals 16 divided by 30.">
            <a:extLst>
              <a:ext uri="{FF2B5EF4-FFF2-40B4-BE49-F238E27FC236}">
                <a16:creationId xmlns:a16="http://schemas.microsoft.com/office/drawing/2014/main" id="{5F2CEE0B-6765-1B8E-A928-79F0622D50C7}"/>
              </a:ext>
            </a:extLst>
          </p:cNvPr>
          <p:cNvPicPr>
            <a:picLocks noChangeAspect="1"/>
          </p:cNvPicPr>
          <p:nvPr/>
        </p:nvPicPr>
        <p:blipFill>
          <a:blip r:embed="rId3"/>
          <a:stretch>
            <a:fillRect/>
          </a:stretch>
        </p:blipFill>
        <p:spPr>
          <a:xfrm>
            <a:off x="3265329" y="5105400"/>
            <a:ext cx="2611636" cy="864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IN" dirty="0"/>
              <a:t>Example 4</a:t>
            </a:r>
            <a:r>
              <a:rPr dirty="0"/>
              <a:t>: Evaluating a Probability Distribution Given as a Function</a:t>
            </a:r>
            <a:r>
              <a:rPr lang="en-US" dirty="0"/>
              <a:t>—Slide 3</a:t>
            </a:r>
            <a:endParaRPr dirty="0"/>
          </a:p>
        </p:txBody>
      </p:sp>
      <p:sp>
        <p:nvSpPr>
          <p:cNvPr id="4" name="TextBox 3">
            <a:extLst>
              <a:ext uri="{FF2B5EF4-FFF2-40B4-BE49-F238E27FC236}">
                <a16:creationId xmlns:a16="http://schemas.microsoft.com/office/drawing/2014/main" id="{7EE7F8E8-69B2-939C-DD60-0B3CB4405A00}"/>
              </a:ext>
            </a:extLst>
          </p:cNvPr>
          <p:cNvSpPr txBox="1"/>
          <p:nvPr/>
        </p:nvSpPr>
        <p:spPr>
          <a:xfrm>
            <a:off x="457200" y="1088648"/>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resulting probability distribution is summarized in</a:t>
            </a:r>
            <a:br>
              <a:rPr kumimoji="0" lang="en-US" sz="2800" b="0" i="0" u="none" strike="noStrike" kern="1200" cap="none" spc="0" normalizeH="0" baseline="0" noProof="0" dirty="0">
                <a:ln>
                  <a:noFill/>
                </a:ln>
                <a:solidFill>
                  <a:srgbClr val="366092"/>
                </a:solidFill>
                <a:effectLst/>
                <a:uLnTx/>
                <a:uFillTx/>
                <a:latin typeface="Calibri"/>
                <a:ea typeface="+mn-ea"/>
                <a:cs typeface="+mn-cs"/>
              </a:rPr>
            </a:br>
            <a:r>
              <a:rPr kumimoji="0" lang="en-US" sz="2800" b="0" i="0" u="none" strike="noStrike" kern="1200" cap="none" spc="0" normalizeH="0" baseline="0" noProof="0" dirty="0">
                <a:ln>
                  <a:noFill/>
                </a:ln>
                <a:solidFill>
                  <a:srgbClr val="366092"/>
                </a:solidFill>
                <a:effectLst/>
                <a:uLnTx/>
                <a:uFillTx/>
                <a:latin typeface="Calibri"/>
                <a:ea typeface="+mn-ea"/>
                <a:cs typeface="+mn-cs"/>
              </a:rPr>
              <a:t>Table 5.</a:t>
            </a:r>
            <a:endParaRPr lang="en-IN" sz="2800" dirty="0"/>
          </a:p>
        </p:txBody>
      </p:sp>
      <p:sp>
        <p:nvSpPr>
          <p:cNvPr id="6" name="TextBox 5">
            <a:extLst>
              <a:ext uri="{FF2B5EF4-FFF2-40B4-BE49-F238E27FC236}">
                <a16:creationId xmlns:a16="http://schemas.microsoft.com/office/drawing/2014/main" id="{054F9A2D-4BA5-0FEE-865A-22F7F6B80A5E}"/>
              </a:ext>
            </a:extLst>
          </p:cNvPr>
          <p:cNvSpPr txBox="1"/>
          <p:nvPr/>
        </p:nvSpPr>
        <p:spPr>
          <a:xfrm>
            <a:off x="2930525" y="2059543"/>
            <a:ext cx="33528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5 – Probability Distribution</a:t>
            </a:r>
            <a:endParaRPr lang="en-IN" dirty="0">
              <a:solidFill>
                <a:srgbClr val="366092"/>
              </a:solidFill>
            </a:endParaRPr>
          </a:p>
        </p:txBody>
      </p:sp>
      <mc:AlternateContent xmlns:mc="http://schemas.openxmlformats.org/markup-compatibility/2006" xmlns:a14="http://schemas.microsoft.com/office/drawing/2010/main">
        <mc:Choice Requires="a14">
          <p:graphicFrame>
            <p:nvGraphicFramePr>
              <p:cNvPr id="3" name="Table Placeholder 2" descr="This table, titled &quot;Probability Distribution,&quot; displays the probability distribution of a discrete random variable X, with two columns: &quot;X&quot; and &quot;P of (capital X equals small x)&quot;.  &#10;The values of X range from 1 to 4, with corresponding probabilities: &#10;1 divided by 30 for X equals 1, &#10;4 divided by 30 for X equals 2, &#10;9 divided by 30 for X equals 3, and &#10;16 divided by 30 for X equals 4. The total probability is 30 divided by 30 equals 1.0, confirming a valid distribution."/>
              <p:cNvGraphicFramePr>
                <a:graphicFrameLocks noGrp="1"/>
              </p:cNvGraphicFramePr>
              <p:nvPr>
                <p:ph type="tbl" sz="quarter" idx="10"/>
                <p:extLst>
                  <p:ext uri="{D42A27DB-BD31-4B8C-83A1-F6EECF244321}">
                    <p14:modId xmlns:p14="http://schemas.microsoft.com/office/powerpoint/2010/main" val="2782596821"/>
                  </p:ext>
                </p:extLst>
              </p:nvPr>
            </p:nvGraphicFramePr>
            <p:xfrm>
              <a:off x="457200" y="2434971"/>
              <a:ext cx="8229600" cy="3403854"/>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𝑋</m:t>
                                </m:r>
                              </m:oMath>
                            </m:oMathPara>
                          </a14:m>
                          <a:endParaRPr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𝑋</m:t>
                                        </m:r>
                                        <m:r>
                                          <a:rPr sz="1800">
                                            <a:latin typeface="Cambria Math" panose="02040503050406030204" pitchFamily="18" charset="0"/>
                                          </a:rPr>
                                          <m:t>=</m:t>
                                        </m:r>
                                        <m:r>
                                          <a:rPr sz="1800">
                                            <a:latin typeface="Cambria Math" panose="02040503050406030204" pitchFamily="18" charset="0"/>
                                          </a:rPr>
                                          <m:t>𝑥</m:t>
                                        </m:r>
                                      </m:e>
                                    </m:d>
                                  </m:e>
                                </m:func>
                              </m:oMath>
                            </m:oMathPara>
                          </a14:m>
                          <a:endParaRPr dirty="0"/>
                        </a:p>
                      </a:txBody>
                      <a:tcPr/>
                    </a:tc>
                    <a:extLst>
                      <a:ext uri="{0D108BD9-81ED-4DB2-BD59-A6C34878D82A}">
                        <a16:rowId xmlns:a16="http://schemas.microsoft.com/office/drawing/2014/main" val="10001"/>
                      </a:ext>
                    </a:extLst>
                  </a:tr>
                  <a:tr h="370840">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m:t>
                                    </m:r>
                                  </m:num>
                                  <m:den>
                                    <m:r>
                                      <a:rPr sz="1800">
                                        <a:latin typeface="Cambria Math" panose="02040503050406030204" pitchFamily="18" charset="0"/>
                                      </a:rPr>
                                      <m:t>30</m:t>
                                    </m:r>
                                  </m:den>
                                </m:f>
                              </m:oMath>
                            </m:oMathPara>
                          </a14:m>
                          <a:endParaRPr/>
                        </a:p>
                      </a:txBody>
                      <a:tcPr/>
                    </a:tc>
                    <a:extLst>
                      <a:ext uri="{0D108BD9-81ED-4DB2-BD59-A6C34878D82A}">
                        <a16:rowId xmlns:a16="http://schemas.microsoft.com/office/drawing/2014/main" val="10002"/>
                      </a:ext>
                    </a:extLst>
                  </a:tr>
                  <a:tr h="370840">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m:t>
                                    </m:r>
                                  </m:num>
                                  <m:den>
                                    <m:r>
                                      <a:rPr sz="1800">
                                        <a:latin typeface="Cambria Math" panose="02040503050406030204" pitchFamily="18" charset="0"/>
                                      </a:rPr>
                                      <m:t>30</m:t>
                                    </m:r>
                                  </m:den>
                                </m:f>
                              </m:oMath>
                            </m:oMathPara>
                          </a14:m>
                          <a:endParaRPr/>
                        </a:p>
                      </a:txBody>
                      <a:tcPr/>
                    </a:tc>
                    <a:extLst>
                      <a:ext uri="{0D108BD9-81ED-4DB2-BD59-A6C34878D82A}">
                        <a16:rowId xmlns:a16="http://schemas.microsoft.com/office/drawing/2014/main" val="10003"/>
                      </a:ext>
                    </a:extLst>
                  </a:tr>
                  <a:tr h="370840">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9</m:t>
                                    </m:r>
                                  </m:num>
                                  <m:den>
                                    <m:r>
                                      <a:rPr sz="1800">
                                        <a:latin typeface="Cambria Math" panose="02040503050406030204" pitchFamily="18" charset="0"/>
                                      </a:rPr>
                                      <m:t>30</m:t>
                                    </m:r>
                                  </m:den>
                                </m:f>
                              </m:oMath>
                            </m:oMathPara>
                          </a14:m>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16</m:t>
                                    </m:r>
                                  </m:num>
                                  <m:den>
                                    <m:r>
                                      <a:rPr sz="1800">
                                        <a:latin typeface="Cambria Math" panose="02040503050406030204" pitchFamily="18" charset="0"/>
                                      </a:rPr>
                                      <m:t>30</m:t>
                                    </m:r>
                                  </m:den>
                                </m:f>
                              </m:oMath>
                            </m:oMathPara>
                          </a14:m>
                          <a:endParaRPr/>
                        </a:p>
                      </a:txBody>
                      <a:tcPr/>
                    </a:tc>
                    <a:extLst>
                      <a:ext uri="{0D108BD9-81ED-4DB2-BD59-A6C34878D82A}">
                        <a16:rowId xmlns:a16="http://schemas.microsoft.com/office/drawing/2014/main" val="10005"/>
                      </a:ext>
                    </a:extLst>
                  </a:tr>
                  <a:tr h="370840">
                    <a:tc>
                      <a:txBody>
                        <a:bodyPr/>
                        <a:lstStyle/>
                        <a:p>
                          <a:pPr algn="ctr">
                            <a:defRPr sz="1800" b="1"/>
                          </a:pPr>
                          <a:r>
                            <a:t>Total</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𝑋</m:t>
                                        </m:r>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e>
                                    </m:d>
                                  </m:e>
                                </m:func>
                                <m:r>
                                  <a:rPr sz="1800">
                                    <a:latin typeface="Cambria Math" panose="02040503050406030204" pitchFamily="18" charset="0"/>
                                  </a:rPr>
                                  <m:t>=</m:t>
                                </m:r>
                                <m:f>
                                  <m:fPr>
                                    <m:ctrlPr>
                                      <a:rPr sz="1800" i="1">
                                        <a:latin typeface="Cambria Math" panose="02040503050406030204" pitchFamily="18" charset="0"/>
                                      </a:rPr>
                                    </m:ctrlPr>
                                  </m:fPr>
                                  <m:num>
                                    <m:r>
                                      <a:rPr sz="1800">
                                        <a:latin typeface="Cambria Math" panose="02040503050406030204" pitchFamily="18" charset="0"/>
                                      </a:rPr>
                                      <m:t>30</m:t>
                                    </m:r>
                                  </m:num>
                                  <m:den>
                                    <m:r>
                                      <a:rPr sz="1800">
                                        <a:latin typeface="Cambria Math" panose="02040503050406030204" pitchFamily="18" charset="0"/>
                                      </a:rPr>
                                      <m:t>30</m:t>
                                    </m:r>
                                  </m:den>
                                </m:f>
                                <m:r>
                                  <a:rPr sz="1800">
                                    <a:latin typeface="Cambria Math" panose="02040503050406030204" pitchFamily="18" charset="0"/>
                                  </a:rPr>
                                  <m:t>=1.0</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is table, titled &quot;Probability Distribution,&quot; displays the probability distribution of a discrete random variable X, with two columns: &quot;X&quot; and &quot;P of (capital X equals small x)&quot;.  &#10;The values of X range from 1 to 4, with corresponding probabilities: &#10;1 divided by 30 for X equals 1, &#10;4 divided by 30 for X equals 2, &#10;9 divided by 30 for X equals 3, and &#10;16 divided by 30 for X equals 4. The total probability is 30 divided by 30 equals 1.0, confirming a valid distribution."/>
              <p:cNvGraphicFramePr>
                <a:graphicFrameLocks noGrp="1"/>
              </p:cNvGraphicFramePr>
              <p:nvPr>
                <p:ph type="tbl" sz="quarter" idx="10"/>
                <p:extLst>
                  <p:ext uri="{D42A27DB-BD31-4B8C-83A1-F6EECF244321}">
                    <p14:modId xmlns:p14="http://schemas.microsoft.com/office/powerpoint/2010/main" val="2782596821"/>
                  </p:ext>
                </p:extLst>
              </p:nvPr>
            </p:nvGraphicFramePr>
            <p:xfrm>
              <a:off x="457200" y="2434971"/>
              <a:ext cx="8229600" cy="3403854"/>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1639" r="-100444" b="-819672"/>
                          </a:stretch>
                        </a:blipFill>
                      </a:tcPr>
                    </a:tc>
                    <a:tc>
                      <a:txBody>
                        <a:bodyPr/>
                        <a:lstStyle/>
                        <a:p>
                          <a:endParaRPr lang="en-US"/>
                        </a:p>
                      </a:txBody>
                      <a:tcPr>
                        <a:blipFill>
                          <a:blip r:embed="rId2"/>
                          <a:stretch>
                            <a:fillRect l="-100296" t="-1639" r="-444" b="-819672"/>
                          </a:stretch>
                        </a:blipFill>
                      </a:tcPr>
                    </a:tc>
                    <a:extLst>
                      <a:ext uri="{0D108BD9-81ED-4DB2-BD59-A6C34878D82A}">
                        <a16:rowId xmlns:a16="http://schemas.microsoft.com/office/drawing/2014/main" val="10001"/>
                      </a:ext>
                    </a:extLst>
                  </a:tr>
                  <a:tr h="606806">
                    <a:tc>
                      <a:txBody>
                        <a:bodyPr/>
                        <a:lstStyle/>
                        <a:p>
                          <a:pPr algn="ctr"/>
                          <a:r>
                            <a:rPr sz="1800"/>
                            <a:t>1</a:t>
                          </a:r>
                          <a:endParaRPr sz="1800">
                            <a:latin typeface="Cambria Math"/>
                          </a:endParaRPr>
                        </a:p>
                      </a:txBody>
                      <a:tcPr/>
                    </a:tc>
                    <a:tc>
                      <a:txBody>
                        <a:bodyPr/>
                        <a:lstStyle/>
                        <a:p>
                          <a:endParaRPr lang="en-US"/>
                        </a:p>
                      </a:txBody>
                      <a:tcPr>
                        <a:blipFill>
                          <a:blip r:embed="rId2"/>
                          <a:stretch>
                            <a:fillRect l="-100296" t="-62000" r="-444" b="-400000"/>
                          </a:stretch>
                        </a:blipFill>
                      </a:tcPr>
                    </a:tc>
                    <a:extLst>
                      <a:ext uri="{0D108BD9-81ED-4DB2-BD59-A6C34878D82A}">
                        <a16:rowId xmlns:a16="http://schemas.microsoft.com/office/drawing/2014/main" val="10002"/>
                      </a:ext>
                    </a:extLst>
                  </a:tr>
                  <a:tr h="605790">
                    <a:tc>
                      <a:txBody>
                        <a:bodyPr/>
                        <a:lstStyle/>
                        <a:p>
                          <a:pPr algn="ctr"/>
                          <a:r>
                            <a:rPr sz="1800"/>
                            <a:t>2</a:t>
                          </a:r>
                          <a:endParaRPr sz="1800">
                            <a:latin typeface="Cambria Math"/>
                          </a:endParaRPr>
                        </a:p>
                      </a:txBody>
                      <a:tcPr/>
                    </a:tc>
                    <a:tc>
                      <a:txBody>
                        <a:bodyPr/>
                        <a:lstStyle/>
                        <a:p>
                          <a:endParaRPr lang="en-US"/>
                        </a:p>
                      </a:txBody>
                      <a:tcPr>
                        <a:blipFill>
                          <a:blip r:embed="rId2"/>
                          <a:stretch>
                            <a:fillRect l="-100296" t="-163636" r="-444" b="-304040"/>
                          </a:stretch>
                        </a:blipFill>
                      </a:tcPr>
                    </a:tc>
                    <a:extLst>
                      <a:ext uri="{0D108BD9-81ED-4DB2-BD59-A6C34878D82A}">
                        <a16:rowId xmlns:a16="http://schemas.microsoft.com/office/drawing/2014/main" val="10003"/>
                      </a:ext>
                    </a:extLst>
                  </a:tr>
                  <a:tr h="606806">
                    <a:tc>
                      <a:txBody>
                        <a:bodyPr/>
                        <a:lstStyle/>
                        <a:p>
                          <a:pPr algn="ctr"/>
                          <a:r>
                            <a:rPr sz="1800"/>
                            <a:t>3</a:t>
                          </a:r>
                          <a:endParaRPr sz="1800">
                            <a:latin typeface="Cambria Math"/>
                          </a:endParaRPr>
                        </a:p>
                      </a:txBody>
                      <a:tcPr/>
                    </a:tc>
                    <a:tc>
                      <a:txBody>
                        <a:bodyPr/>
                        <a:lstStyle/>
                        <a:p>
                          <a:endParaRPr lang="en-US"/>
                        </a:p>
                      </a:txBody>
                      <a:tcPr>
                        <a:blipFill>
                          <a:blip r:embed="rId2"/>
                          <a:stretch>
                            <a:fillRect l="-100296" t="-261000" r="-444" b="-201000"/>
                          </a:stretch>
                        </a:blipFill>
                      </a:tcPr>
                    </a:tc>
                    <a:extLst>
                      <a:ext uri="{0D108BD9-81ED-4DB2-BD59-A6C34878D82A}">
                        <a16:rowId xmlns:a16="http://schemas.microsoft.com/office/drawing/2014/main" val="10004"/>
                      </a:ext>
                    </a:extLst>
                  </a:tr>
                  <a:tr h="606806">
                    <a:tc>
                      <a:txBody>
                        <a:bodyPr/>
                        <a:lstStyle/>
                        <a:p>
                          <a:pPr algn="ctr"/>
                          <a:r>
                            <a:rPr sz="1800"/>
                            <a:t>4</a:t>
                          </a:r>
                          <a:endParaRPr sz="1800">
                            <a:latin typeface="Cambria Math"/>
                          </a:endParaRPr>
                        </a:p>
                      </a:txBody>
                      <a:tcPr/>
                    </a:tc>
                    <a:tc>
                      <a:txBody>
                        <a:bodyPr/>
                        <a:lstStyle/>
                        <a:p>
                          <a:endParaRPr lang="en-US"/>
                        </a:p>
                      </a:txBody>
                      <a:tcPr>
                        <a:blipFill>
                          <a:blip r:embed="rId2"/>
                          <a:stretch>
                            <a:fillRect l="-100296" t="-364646" r="-444" b="-103030"/>
                          </a:stretch>
                        </a:blipFill>
                      </a:tcPr>
                    </a:tc>
                    <a:extLst>
                      <a:ext uri="{0D108BD9-81ED-4DB2-BD59-A6C34878D82A}">
                        <a16:rowId xmlns:a16="http://schemas.microsoft.com/office/drawing/2014/main" val="10005"/>
                      </a:ext>
                    </a:extLst>
                  </a:tr>
                  <a:tr h="606806">
                    <a:tc>
                      <a:txBody>
                        <a:bodyPr/>
                        <a:lstStyle/>
                        <a:p>
                          <a:pPr algn="ctr">
                            <a:defRPr sz="1800" b="1"/>
                          </a:pPr>
                          <a:r>
                            <a:t>Total</a:t>
                          </a:r>
                        </a:p>
                      </a:txBody>
                      <a:tcPr/>
                    </a:tc>
                    <a:tc>
                      <a:txBody>
                        <a:bodyPr/>
                        <a:lstStyle/>
                        <a:p>
                          <a:endParaRPr lang="en-US"/>
                        </a:p>
                      </a:txBody>
                      <a:tcPr>
                        <a:blipFill>
                          <a:blip r:embed="rId2"/>
                          <a:stretch>
                            <a:fillRect l="-100296" t="-460000" r="-444" b="-2000"/>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Evaluating a Probability Distribution Given as a Function</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Note that the distribution possesses the essential properties of all probability distributions; that is, the probabilities sum to one, and all the probabilities are between </a:t>
            </a:r>
            <a:r>
              <a:rPr sz="2800" dirty="0">
                <a:latin typeface="Cambria Math"/>
              </a:rPr>
              <a:t>0</a:t>
            </a:r>
            <a:r>
              <a:rPr sz="2800" dirty="0"/>
              <a:t> and </a:t>
            </a:r>
            <a:r>
              <a:rPr sz="2800" dirty="0">
                <a:latin typeface="Cambria Math"/>
              </a:rPr>
              <a:t>1</a:t>
            </a:r>
            <a:r>
              <a:rPr sz="28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Discrete Probability Distribution</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dirty="0"/>
              <a:t>A </a:t>
            </a:r>
            <a:r>
              <a:rPr sz="2800" b="1" dirty="0"/>
              <a:t>discrete probability distribution</a:t>
            </a:r>
            <a:r>
              <a:rPr sz="2800" dirty="0"/>
              <a:t> consists of all possible values of the discrete random variable along with their associated probabilities.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Expected Value</a:t>
            </a:r>
          </a:p>
        </p:txBody>
      </p:sp>
      <p:sp>
        <p:nvSpPr>
          <p:cNvPr id="3" name="Text Placeholder 2"/>
          <p:cNvSpPr>
            <a:spLocks noGrp="1"/>
          </p:cNvSpPr>
          <p:nvPr>
            <p:ph type="body" sz="quarter" idx="10"/>
          </p:nvPr>
        </p:nvSpPr>
        <p:spPr>
          <a:xfrm>
            <a:off x="457200" y="1082078"/>
            <a:ext cx="8229600" cy="2880322"/>
          </a:xfrm>
        </p:spPr>
        <p:txBody>
          <a:bodyPr>
            <a:normAutofit/>
          </a:bodyPr>
          <a:lstStyle/>
          <a:p>
            <a:pPr>
              <a:defRPr sz="2800"/>
            </a:pPr>
            <a:r>
              <a:rPr sz="2800" dirty="0"/>
              <a:t>The </a:t>
            </a:r>
            <a:r>
              <a:rPr sz="2800" b="1" dirty="0"/>
              <a:t>expected value</a:t>
            </a:r>
            <a:r>
              <a:rPr sz="2800" dirty="0"/>
              <a:t> of a discrete random variable</a:t>
            </a:r>
            <a:r>
              <a:rPr lang="en-US" sz="2800" dirty="0"/>
              <a:t> </a:t>
            </a:r>
            <a:r>
              <a:rPr lang="en-US" sz="2800" i="1" dirty="0"/>
              <a:t>X</a:t>
            </a:r>
            <a:r>
              <a:rPr sz="2800" dirty="0"/>
              <a:t> is the mean of the random variable</a:t>
            </a:r>
            <a:r>
              <a:rPr lang="en-US" sz="2800" dirty="0"/>
              <a:t> </a:t>
            </a:r>
            <a:r>
              <a:rPr lang="en-US" i="1" dirty="0"/>
              <a:t>X</a:t>
            </a:r>
            <a:r>
              <a:rPr sz="2800" dirty="0"/>
              <a:t>. It is denoted</a:t>
            </a:r>
            <a:r>
              <a:rPr lang="en-US" sz="2800" dirty="0"/>
              <a:t> </a:t>
            </a:r>
            <a:r>
              <a:rPr lang="en-US" sz="2800" i="1" dirty="0"/>
              <a:t>E</a:t>
            </a:r>
            <a:r>
              <a:rPr lang="en-US" sz="2800" dirty="0"/>
              <a:t>(</a:t>
            </a:r>
            <a:r>
              <a:rPr lang="en-US" sz="2800" i="1" dirty="0"/>
              <a:t>X</a:t>
            </a:r>
            <a:r>
              <a:rPr lang="en-US" sz="2800" dirty="0"/>
              <a:t>)</a:t>
            </a:r>
            <a:r>
              <a:rPr sz="2800" dirty="0"/>
              <a:t> and is given by computing the expression</a:t>
            </a:r>
            <a:endParaRPr lang="en-US" sz="2800" dirty="0"/>
          </a:p>
          <a:p>
            <a:pPr algn="ctr">
              <a:defRPr sz="2800"/>
            </a:pPr>
            <a:endParaRPr sz="2800" dirty="0"/>
          </a:p>
          <a:p>
            <a:endParaRPr sz="2800" dirty="0"/>
          </a:p>
        </p:txBody>
      </p:sp>
      <p:pic>
        <p:nvPicPr>
          <p:cNvPr id="6" name="Picture 5" descr="mu equals E of capital X equals the summation  of open bracket small x subscript i times small p of small x subscript i close bracket">
            <a:extLst>
              <a:ext uri="{FF2B5EF4-FFF2-40B4-BE49-F238E27FC236}">
                <a16:creationId xmlns:a16="http://schemas.microsoft.com/office/drawing/2014/main" id="{6854F809-7A75-1202-DEF0-B074AFC13C59}"/>
              </a:ext>
            </a:extLst>
          </p:cNvPr>
          <p:cNvPicPr>
            <a:picLocks noChangeAspect="1"/>
          </p:cNvPicPr>
          <p:nvPr/>
        </p:nvPicPr>
        <p:blipFill>
          <a:blip r:embed="rId2"/>
          <a:stretch>
            <a:fillRect/>
          </a:stretch>
        </p:blipFill>
        <p:spPr>
          <a:xfrm>
            <a:off x="2981454" y="2579389"/>
            <a:ext cx="3181091" cy="540000"/>
          </a:xfrm>
          <a:prstGeom prst="rect">
            <a:avLst/>
          </a:prstGeom>
        </p:spPr>
      </p:pic>
      <p:pic>
        <p:nvPicPr>
          <p:cNvPr id="7" name="Picture 6" descr="Where small p of open parenthesis small x subscript i close parenthesis equals capital P of open parenthesis capital x equals small x subscript i close parenthesis">
            <a:extLst>
              <a:ext uri="{FF2B5EF4-FFF2-40B4-BE49-F238E27FC236}">
                <a16:creationId xmlns:a16="http://schemas.microsoft.com/office/drawing/2014/main" id="{05D892BC-F0AB-3CDC-D656-C0D69ECAD800}"/>
              </a:ext>
            </a:extLst>
          </p:cNvPr>
          <p:cNvPicPr>
            <a:picLocks noChangeAspect="1"/>
          </p:cNvPicPr>
          <p:nvPr/>
        </p:nvPicPr>
        <p:blipFill>
          <a:blip r:embed="rId3"/>
          <a:stretch>
            <a:fillRect/>
          </a:stretch>
        </p:blipFill>
        <p:spPr>
          <a:xfrm>
            <a:off x="533399" y="3239472"/>
            <a:ext cx="3276000" cy="476332"/>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Expected Value</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dirty="0"/>
              <a:t>Essentially the expected value is a weighted average, in which each possible value of the random variable is weighted by its probability. </a:t>
            </a:r>
            <a:endParaRPr sz="2800" dirty="0"/>
          </a:p>
        </p:txBody>
      </p:sp>
      <p:sp>
        <p:nvSpPr>
          <p:cNvPr id="9" name="TextBox 8">
            <a:extLst>
              <a:ext uri="{FF2B5EF4-FFF2-40B4-BE49-F238E27FC236}">
                <a16:creationId xmlns:a16="http://schemas.microsoft.com/office/drawing/2014/main" id="{37AB133B-D631-40E4-3B7B-4D1CC7DE96E6}"/>
              </a:ext>
            </a:extLst>
          </p:cNvPr>
          <p:cNvSpPr txBox="1"/>
          <p:nvPr/>
        </p:nvSpPr>
        <p:spPr>
          <a:xfrm>
            <a:off x="935019" y="2410238"/>
            <a:ext cx="6816762"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6 – Calculating K.J. Johnson's Expected Number of Sales per Day</a:t>
            </a:r>
            <a:endParaRPr lang="en-IN" dirty="0">
              <a:solidFill>
                <a:srgbClr val="366092"/>
              </a:solidFill>
            </a:endParaRPr>
          </a:p>
        </p:txBody>
      </p:sp>
      <p:graphicFrame>
        <p:nvGraphicFramePr>
          <p:cNvPr id="4" name="Table 4" descr="Table shows a probability distribution for the number of daily sales, X, along with the corresponding probabilities, p of X,  and the products x times p of X. The table includes:&#10;X equals 0, p of X equals 0.2, x times p of X equals 0,&#10;X equals 1, p of X equals 0.1, x times p of X equals 0.1,&#10;X equals 2, p of X equals 0.3, x times p of X equals 0.6,&#10;X equals 3, p of X equals 0.2, x times p of X equals 0.6,&#10;X equals 4, p of X equals 0.2, x times p of X equals 0.8,&#10;The total expected value, E of X, is 2.1.">
            <a:extLst>
              <a:ext uri="{FF2B5EF4-FFF2-40B4-BE49-F238E27FC236}">
                <a16:creationId xmlns:a16="http://schemas.microsoft.com/office/drawing/2014/main" id="{EBDC3174-60D7-4201-92ED-9777AB783FBF}"/>
              </a:ext>
            </a:extLst>
          </p:cNvPr>
          <p:cNvGraphicFramePr>
            <a:graphicFrameLocks noGrp="1"/>
          </p:cNvGraphicFramePr>
          <p:nvPr>
            <p:extLst>
              <p:ext uri="{D42A27DB-BD31-4B8C-83A1-F6EECF244321}">
                <p14:modId xmlns:p14="http://schemas.microsoft.com/office/powerpoint/2010/main" val="3527897562"/>
              </p:ext>
            </p:extLst>
          </p:nvPr>
        </p:nvGraphicFramePr>
        <p:xfrm>
          <a:off x="609600" y="2819400"/>
          <a:ext cx="7467600" cy="2560320"/>
        </p:xfrm>
        <a:graphic>
          <a:graphicData uri="http://schemas.openxmlformats.org/drawingml/2006/table">
            <a:tbl>
              <a:tblPr firstRow="1" bandRow="1">
                <a:tableStyleId>{5940675A-B579-460E-94D1-54222C63F5DA}</a:tableStyleId>
              </a:tblPr>
              <a:tblGrid>
                <a:gridCol w="2489200">
                  <a:extLst>
                    <a:ext uri="{9D8B030D-6E8A-4147-A177-3AD203B41FA5}">
                      <a16:colId xmlns:a16="http://schemas.microsoft.com/office/drawing/2014/main" val="3701492333"/>
                    </a:ext>
                  </a:extLst>
                </a:gridCol>
                <a:gridCol w="2489200">
                  <a:extLst>
                    <a:ext uri="{9D8B030D-6E8A-4147-A177-3AD203B41FA5}">
                      <a16:colId xmlns:a16="http://schemas.microsoft.com/office/drawing/2014/main" val="2516651444"/>
                    </a:ext>
                  </a:extLst>
                </a:gridCol>
                <a:gridCol w="2489200">
                  <a:extLst>
                    <a:ext uri="{9D8B030D-6E8A-4147-A177-3AD203B41FA5}">
                      <a16:colId xmlns:a16="http://schemas.microsoft.com/office/drawing/2014/main" val="3062756953"/>
                    </a:ext>
                  </a:extLst>
                </a:gridCol>
              </a:tblGrid>
              <a:tr h="314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i="1" u="none" strike="noStrike" kern="1200" baseline="0" dirty="0">
                          <a:solidFill>
                            <a:schemeClr val="dk1"/>
                          </a:solidFill>
                        </a:rPr>
                        <a:t>X</a:t>
                      </a:r>
                      <a:endParaRPr lang="en-IN" sz="1800" b="0" i="1"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i="1" u="none" strike="noStrike" kern="1200" baseline="0" dirty="0">
                          <a:solidFill>
                            <a:schemeClr val="dk1"/>
                          </a:solidFill>
                        </a:rPr>
                        <a:t>p</a:t>
                      </a:r>
                      <a:r>
                        <a:rPr lang="en-IN" sz="1800" b="1" u="none" strike="noStrike" kern="1200" baseline="0" dirty="0">
                          <a:solidFill>
                            <a:schemeClr val="dk1"/>
                          </a:solidFill>
                        </a:rPr>
                        <a:t>(</a:t>
                      </a:r>
                      <a:r>
                        <a:rPr lang="en-IN" sz="1800" b="1" i="1" u="none" strike="noStrike" kern="1200" baseline="0" dirty="0">
                          <a:solidFill>
                            <a:schemeClr val="dk1"/>
                          </a:solidFill>
                        </a:rPr>
                        <a:t>X</a:t>
                      </a:r>
                      <a:r>
                        <a:rPr lang="en-IN" sz="1800" b="1" u="none" strike="noStrike" kern="1200" baseline="0" dirty="0">
                          <a:solidFill>
                            <a:schemeClr val="dk1"/>
                          </a:solidFill>
                        </a:rPr>
                        <a:t>)</a:t>
                      </a:r>
                      <a:endParaRPr lang="en-IN"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i="1" u="none" strike="noStrike" kern="1200" baseline="0" dirty="0" err="1">
                          <a:solidFill>
                            <a:schemeClr val="dk1"/>
                          </a:solidFill>
                        </a:rPr>
                        <a:t>xp</a:t>
                      </a:r>
                      <a:r>
                        <a:rPr lang="en-IN" sz="1800" b="1" u="none" strike="noStrike" kern="1200" baseline="0" dirty="0">
                          <a:solidFill>
                            <a:schemeClr val="dk1"/>
                          </a:solidFill>
                        </a:rPr>
                        <a:t>(</a:t>
                      </a:r>
                      <a:r>
                        <a:rPr lang="en-IN" sz="1800" b="1" i="1" u="none" strike="noStrike" kern="1200" baseline="0" dirty="0">
                          <a:solidFill>
                            <a:schemeClr val="dk1"/>
                          </a:solidFill>
                        </a:rPr>
                        <a:t>X</a:t>
                      </a:r>
                      <a:r>
                        <a:rPr lang="en-IN" sz="1800" b="1" u="none" strike="noStrike" kern="1200" baseline="0" dirty="0">
                          <a:solidFill>
                            <a:schemeClr val="dk1"/>
                          </a:solidFill>
                        </a:rPr>
                        <a:t>)</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093804415"/>
                  </a:ext>
                </a:extLst>
              </a:tr>
              <a:tr h="207645">
                <a:tc>
                  <a:txBody>
                    <a:bodyPr/>
                    <a:lstStyle/>
                    <a:p>
                      <a:pPr algn="ctr"/>
                      <a:r>
                        <a:rPr lang="en-US" dirty="0"/>
                        <a:t>0</a:t>
                      </a:r>
                      <a:endParaRPr lang="en-IN" dirty="0"/>
                    </a:p>
                  </a:txBody>
                  <a:tcPr/>
                </a:tc>
                <a:tc>
                  <a:txBody>
                    <a:bodyPr/>
                    <a:lstStyle/>
                    <a:p>
                      <a:pPr algn="ctr"/>
                      <a:r>
                        <a:rPr lang="en-US" dirty="0"/>
                        <a:t>0.2</a:t>
                      </a:r>
                      <a:endParaRPr lang="en-IN" dirty="0"/>
                    </a:p>
                  </a:txBody>
                  <a:tcPr/>
                </a:tc>
                <a:tc>
                  <a:txBody>
                    <a:bodyPr/>
                    <a:lstStyle/>
                    <a:p>
                      <a:pPr algn="ctr"/>
                      <a:r>
                        <a:rPr lang="en-US" dirty="0"/>
                        <a:t>0</a:t>
                      </a:r>
                      <a:endParaRPr lang="en-IN" dirty="0"/>
                    </a:p>
                  </a:txBody>
                  <a:tcPr/>
                </a:tc>
                <a:extLst>
                  <a:ext uri="{0D108BD9-81ED-4DB2-BD59-A6C34878D82A}">
                    <a16:rowId xmlns:a16="http://schemas.microsoft.com/office/drawing/2014/main" val="2084656356"/>
                  </a:ext>
                </a:extLst>
              </a:tr>
              <a:tr h="314325">
                <a:tc>
                  <a:txBody>
                    <a:bodyPr/>
                    <a:lstStyle/>
                    <a:p>
                      <a:pPr algn="ctr"/>
                      <a:r>
                        <a:rPr lang="en-US" dirty="0"/>
                        <a:t>1</a:t>
                      </a:r>
                      <a:endParaRPr lang="en-IN" dirty="0"/>
                    </a:p>
                  </a:txBody>
                  <a:tcPr/>
                </a:tc>
                <a:tc>
                  <a:txBody>
                    <a:bodyPr/>
                    <a:lstStyle/>
                    <a:p>
                      <a:pPr algn="ctr"/>
                      <a:r>
                        <a:rPr lang="en-US" dirty="0"/>
                        <a:t>0.1</a:t>
                      </a:r>
                      <a:endParaRPr lang="en-IN" dirty="0"/>
                    </a:p>
                  </a:txBody>
                  <a:tcPr/>
                </a:tc>
                <a:tc>
                  <a:txBody>
                    <a:bodyPr/>
                    <a:lstStyle/>
                    <a:p>
                      <a:pPr algn="ctr"/>
                      <a:r>
                        <a:rPr lang="en-US" dirty="0"/>
                        <a:t>0.1</a:t>
                      </a:r>
                      <a:endParaRPr lang="en-IN" dirty="0"/>
                    </a:p>
                  </a:txBody>
                  <a:tcPr/>
                </a:tc>
                <a:extLst>
                  <a:ext uri="{0D108BD9-81ED-4DB2-BD59-A6C34878D82A}">
                    <a16:rowId xmlns:a16="http://schemas.microsoft.com/office/drawing/2014/main" val="1187226899"/>
                  </a:ext>
                </a:extLst>
              </a:tr>
              <a:tr h="314325">
                <a:tc>
                  <a:txBody>
                    <a:bodyPr/>
                    <a:lstStyle/>
                    <a:p>
                      <a:pPr algn="ctr"/>
                      <a:r>
                        <a:rPr lang="en-US" dirty="0"/>
                        <a:t>2</a:t>
                      </a:r>
                      <a:endParaRPr lang="en-IN" dirty="0"/>
                    </a:p>
                  </a:txBody>
                  <a:tcPr/>
                </a:tc>
                <a:tc>
                  <a:txBody>
                    <a:bodyPr/>
                    <a:lstStyle/>
                    <a:p>
                      <a:pPr algn="ctr"/>
                      <a:r>
                        <a:rPr lang="en-US" dirty="0"/>
                        <a:t>0.3</a:t>
                      </a:r>
                      <a:endParaRPr lang="en-IN" dirty="0"/>
                    </a:p>
                  </a:txBody>
                  <a:tcPr/>
                </a:tc>
                <a:tc>
                  <a:txBody>
                    <a:bodyPr/>
                    <a:lstStyle/>
                    <a:p>
                      <a:pPr algn="ctr"/>
                      <a:r>
                        <a:rPr lang="en-US" dirty="0"/>
                        <a:t>0.6</a:t>
                      </a:r>
                      <a:endParaRPr lang="en-IN" dirty="0"/>
                    </a:p>
                  </a:txBody>
                  <a:tcPr/>
                </a:tc>
                <a:extLst>
                  <a:ext uri="{0D108BD9-81ED-4DB2-BD59-A6C34878D82A}">
                    <a16:rowId xmlns:a16="http://schemas.microsoft.com/office/drawing/2014/main" val="2170276275"/>
                  </a:ext>
                </a:extLst>
              </a:tr>
              <a:tr h="314325">
                <a:tc>
                  <a:txBody>
                    <a:bodyPr/>
                    <a:lstStyle/>
                    <a:p>
                      <a:pPr algn="ctr"/>
                      <a:r>
                        <a:rPr lang="en-US" dirty="0"/>
                        <a:t>3</a:t>
                      </a:r>
                      <a:endParaRPr lang="en-IN" dirty="0"/>
                    </a:p>
                  </a:txBody>
                  <a:tcPr/>
                </a:tc>
                <a:tc>
                  <a:txBody>
                    <a:bodyPr/>
                    <a:lstStyle/>
                    <a:p>
                      <a:pPr algn="ctr"/>
                      <a:r>
                        <a:rPr lang="en-US" dirty="0"/>
                        <a:t>0.2</a:t>
                      </a:r>
                      <a:endParaRPr lang="en-IN" dirty="0"/>
                    </a:p>
                  </a:txBody>
                  <a:tcPr/>
                </a:tc>
                <a:tc>
                  <a:txBody>
                    <a:bodyPr/>
                    <a:lstStyle/>
                    <a:p>
                      <a:pPr algn="ctr"/>
                      <a:r>
                        <a:rPr lang="en-US" dirty="0"/>
                        <a:t>0.6</a:t>
                      </a:r>
                      <a:endParaRPr lang="en-IN" dirty="0"/>
                    </a:p>
                  </a:txBody>
                  <a:tcPr/>
                </a:tc>
                <a:extLst>
                  <a:ext uri="{0D108BD9-81ED-4DB2-BD59-A6C34878D82A}">
                    <a16:rowId xmlns:a16="http://schemas.microsoft.com/office/drawing/2014/main" val="3854658569"/>
                  </a:ext>
                </a:extLst>
              </a:tr>
              <a:tr h="314325">
                <a:tc>
                  <a:txBody>
                    <a:bodyPr/>
                    <a:lstStyle/>
                    <a:p>
                      <a:pPr algn="ctr"/>
                      <a:r>
                        <a:rPr lang="en-US" dirty="0"/>
                        <a:t>4</a:t>
                      </a:r>
                      <a:endParaRPr lang="en-IN" dirty="0"/>
                    </a:p>
                  </a:txBody>
                  <a:tcPr/>
                </a:tc>
                <a:tc>
                  <a:txBody>
                    <a:bodyPr/>
                    <a:lstStyle/>
                    <a:p>
                      <a:pPr algn="ctr"/>
                      <a:r>
                        <a:rPr lang="en-US" dirty="0"/>
                        <a:t>0.2</a:t>
                      </a:r>
                      <a:endParaRPr lang="en-IN" dirty="0"/>
                    </a:p>
                  </a:txBody>
                  <a:tcPr/>
                </a:tc>
                <a:tc>
                  <a:txBody>
                    <a:bodyPr/>
                    <a:lstStyle/>
                    <a:p>
                      <a:pPr algn="ctr"/>
                      <a:r>
                        <a:rPr lang="en-US" dirty="0"/>
                        <a:t>0.8</a:t>
                      </a:r>
                      <a:endParaRPr lang="en-IN" dirty="0"/>
                    </a:p>
                  </a:txBody>
                  <a:tcPr/>
                </a:tc>
                <a:extLst>
                  <a:ext uri="{0D108BD9-81ED-4DB2-BD59-A6C34878D82A}">
                    <a16:rowId xmlns:a16="http://schemas.microsoft.com/office/drawing/2014/main" val="558991380"/>
                  </a:ext>
                </a:extLst>
              </a:tr>
              <a:tr h="314325">
                <a:tc>
                  <a:txBody>
                    <a:bodyPr/>
                    <a:lstStyle/>
                    <a:p>
                      <a:pPr algn="ctr"/>
                      <a:r>
                        <a:rPr lang="en-US" dirty="0"/>
                        <a:t> </a:t>
                      </a:r>
                      <a:endParaRPr lang="en-IN" dirty="0"/>
                    </a:p>
                  </a:txBody>
                  <a:tcPr/>
                </a:tc>
                <a:tc>
                  <a:txBody>
                    <a:bodyPr/>
                    <a:lstStyle/>
                    <a:p>
                      <a:pPr algn="ctr"/>
                      <a:r>
                        <a:rPr lang="en-US" dirty="0"/>
                        <a:t>Total</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i="1" u="none" strike="noStrike" kern="1200" baseline="0" dirty="0">
                          <a:solidFill>
                            <a:schemeClr val="dk1"/>
                          </a:solidFill>
                        </a:rPr>
                        <a:t>E</a:t>
                      </a:r>
                      <a:r>
                        <a:rPr lang="en-IN" sz="1800" b="1" u="none" strike="noStrike" kern="1200" baseline="0" dirty="0">
                          <a:solidFill>
                            <a:schemeClr val="dk1"/>
                          </a:solidFill>
                        </a:rPr>
                        <a:t>(</a:t>
                      </a:r>
                      <a:r>
                        <a:rPr lang="en-IN" sz="1800" b="1" i="1" u="none" strike="noStrike" kern="1200" baseline="0" dirty="0">
                          <a:solidFill>
                            <a:schemeClr val="dk1"/>
                          </a:solidFill>
                        </a:rPr>
                        <a:t>X</a:t>
                      </a:r>
                      <a:r>
                        <a:rPr lang="en-IN" sz="1800" b="1" u="none" strike="noStrike" kern="1200" baseline="0" dirty="0">
                          <a:solidFill>
                            <a:schemeClr val="dk1"/>
                          </a:solidFill>
                        </a:rPr>
                        <a:t>) = 2.1</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4001283188"/>
                  </a:ext>
                </a:extLst>
              </a:tr>
            </a:tbl>
          </a:graphicData>
        </a:graphic>
      </p:graphicFrame>
      <p:pic>
        <p:nvPicPr>
          <p:cNvPr id="6" name="Picture 5" descr="E of capital X equals summation of open bracket small x subscript i times small p of small x subscript i close bracket equals 0 times open parenthesis 0.2 close parenthesis plus 1 times open parenthesis 0.1 close parenthesis plus 2 times open parenthesis 0.3 close parenthesis plus 3 times open parenthesis 0.2 close parenthesis plus 4 times open parenthesis 0.2 close parenthesis equals 2.1">
            <a:extLst>
              <a:ext uri="{FF2B5EF4-FFF2-40B4-BE49-F238E27FC236}">
                <a16:creationId xmlns:a16="http://schemas.microsoft.com/office/drawing/2014/main" id="{73DBA3B5-2A50-BD4F-7BDB-ADE2B066BBBF}"/>
              </a:ext>
            </a:extLst>
          </p:cNvPr>
          <p:cNvPicPr>
            <a:picLocks noChangeAspect="1"/>
          </p:cNvPicPr>
          <p:nvPr/>
        </p:nvPicPr>
        <p:blipFill>
          <a:blip r:embed="rId2"/>
          <a:stretch>
            <a:fillRect/>
          </a:stretch>
        </p:blipFill>
        <p:spPr>
          <a:xfrm>
            <a:off x="581025" y="5448814"/>
            <a:ext cx="8064000" cy="478445"/>
          </a:xfrm>
          <a:prstGeom prst="rect">
            <a:avLst/>
          </a:prstGeom>
        </p:spPr>
      </p:pic>
    </p:spTree>
    <p:extLst>
      <p:ext uri="{BB962C8B-B14F-4D97-AF65-F5344CB8AC3E}">
        <p14:creationId xmlns:p14="http://schemas.microsoft.com/office/powerpoint/2010/main" val="3113599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Expected Value</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dirty="0"/>
              <a:t>The expected value of the probability distribution given in Example 2 is computed in Table 6. In the long run, K.J. Johnson will average 2.1 sales per day, which is the expected value of the probability distribution of K.J. Johnson’s daily sales. That is, the expected value of a distribution can be considered the long run average of that distribution.  </a:t>
            </a:r>
            <a:endParaRPr dirty="0"/>
          </a:p>
        </p:txBody>
      </p:sp>
    </p:spTree>
    <p:extLst>
      <p:ext uri="{BB962C8B-B14F-4D97-AF65-F5344CB8AC3E}">
        <p14:creationId xmlns:p14="http://schemas.microsoft.com/office/powerpoint/2010/main" val="3507255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Comparing Alternatives Using Expected Values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you are confronted with two investment alternatives that possess uncertain outcomes described by the probability distributions given in Table 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Comparing Alternatives Using Expected Values</a:t>
            </a:r>
            <a:r>
              <a:rPr lang="en-US" dirty="0"/>
              <a:t>—Slide 2</a:t>
            </a:r>
            <a:endParaRPr dirty="0"/>
          </a:p>
        </p:txBody>
      </p:sp>
      <p:sp>
        <p:nvSpPr>
          <p:cNvPr id="6" name="TextBox 5">
            <a:extLst>
              <a:ext uri="{FF2B5EF4-FFF2-40B4-BE49-F238E27FC236}">
                <a16:creationId xmlns:a16="http://schemas.microsoft.com/office/drawing/2014/main" id="{98917952-5FA8-E4D7-D1B7-24B1D8048065}"/>
              </a:ext>
            </a:extLst>
          </p:cNvPr>
          <p:cNvSpPr txBox="1"/>
          <p:nvPr/>
        </p:nvSpPr>
        <p:spPr>
          <a:xfrm>
            <a:off x="537882" y="1036910"/>
            <a:ext cx="1371600" cy="492443"/>
          </a:xfrm>
          <a:prstGeom prst="rect">
            <a:avLst/>
          </a:prstGeom>
          <a:noFill/>
        </p:spPr>
        <p:txBody>
          <a:bodyPr wrap="square">
            <a:spAutoFit/>
          </a:bodyPr>
          <a:lstStyle/>
          <a:p>
            <a:r>
              <a:rPr lang="en-IN" sz="2600" b="1" dirty="0"/>
              <a:t>Solution</a:t>
            </a:r>
            <a:endParaRPr lang="en-IN" sz="2600" dirty="0"/>
          </a:p>
        </p:txBody>
      </p:sp>
      <p:sp>
        <p:nvSpPr>
          <p:cNvPr id="8" name="TextBox 7">
            <a:extLst>
              <a:ext uri="{FF2B5EF4-FFF2-40B4-BE49-F238E27FC236}">
                <a16:creationId xmlns:a16="http://schemas.microsoft.com/office/drawing/2014/main" id="{9E48F115-FC8C-67CA-EFC8-29DAD0AC7B10}"/>
              </a:ext>
            </a:extLst>
          </p:cNvPr>
          <p:cNvSpPr txBox="1"/>
          <p:nvPr/>
        </p:nvSpPr>
        <p:spPr>
          <a:xfrm>
            <a:off x="2495550" y="1447800"/>
            <a:ext cx="4410076"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7 – Investment Alternatives – Option A</a:t>
            </a:r>
            <a:endParaRPr lang="en-IN" b="1" dirty="0"/>
          </a:p>
        </p:txBody>
      </p:sp>
      <mc:AlternateContent xmlns:mc="http://schemas.openxmlformats.org/markup-compatibility/2006">
        <mc:Choice xmlns:a14="http://schemas.microsoft.com/office/drawing/2010/main" Requires="a14">
          <p:graphicFrame>
            <p:nvGraphicFramePr>
              <p:cNvPr id="4" name="Table Placeholder 2" descr="Table has three columns and 5 rows. Three columns are Observation, Profit in dollars and Probability.&#10;Observation 1: Profit equals negative 2000 dollars, Probability equals 0.2,&#10;Observation 2: Profit equals 0 dollars&#10;Probability equals 0.1,&#10;Observation 3: Profit equals 1000 dollars, Probability equals 0.3,&#10;Observation 4: Profit equals 2000 dollars, Probability equals 0.3,&#10;Observation 5: Profit equals 4000 dollars, Probability equals 0.1">
                <a:extLst>
                  <a:ext uri="{FF2B5EF4-FFF2-40B4-BE49-F238E27FC236}">
                    <a16:creationId xmlns:a16="http://schemas.microsoft.com/office/drawing/2014/main" id="{DA3E5111-79C4-4085-B0DF-C6621B3DD91E}"/>
                  </a:ext>
                </a:extLst>
              </p:cNvPr>
              <p:cNvGraphicFramePr>
                <a:graphicFrameLocks/>
              </p:cNvGraphicFramePr>
              <p:nvPr>
                <p:extLst>
                  <p:ext uri="{D42A27DB-BD31-4B8C-83A1-F6EECF244321}">
                    <p14:modId xmlns:p14="http://schemas.microsoft.com/office/powerpoint/2010/main" val="3134436362"/>
                  </p:ext>
                </p:extLst>
              </p:nvPr>
            </p:nvGraphicFramePr>
            <p:xfrm>
              <a:off x="2643188" y="1884680"/>
              <a:ext cx="4114800" cy="222504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70840">
                    <a:tc>
                      <a:txBody>
                        <a:bodyPr/>
                        <a:lstStyle/>
                        <a:p>
                          <a:pPr algn="ctr">
                            <a:defRPr sz="1400" b="1"/>
                          </a:pPr>
                          <a:r>
                            <a:rPr dirty="0"/>
                            <a:t>Observation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Profit (Dollars)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a:t>Probability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400"/>
                          </a:pPr>
                          <a: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a:rPr>
                                  <m:t>−2000</m:t>
                                </m:r>
                              </m:oMath>
                            </m:oMathPara>
                          </a14:m>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400"/>
                          </a:pPr>
                          <a:r>
                            <a:rPr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sz="1400"/>
                          </a:pPr>
                          <a: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defRPr sz="1400"/>
                          </a:pPr>
                          <a: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dirty="0"/>
                            <a:t>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sz="1400"/>
                          </a:pPr>
                          <a:r>
                            <a:rPr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mc:Choice>
        <mc:Fallback>
          <p:graphicFrame>
            <p:nvGraphicFramePr>
              <p:cNvPr id="4" name="Table Placeholder 2" descr="Table has three columns and 5 rows. Three columns are Observation, Profit in dollars and Probability.&#10;Observation 1: Profit equals negative 2000 dollars, Probability equals 0.2,&#10;Observation 2: Profit equals 0 dollars&#10;Probability equals 0.1,&#10;Observation 3: Profit equals 1000 dollars, Probability equals 0.3,&#10;Observation 4: Profit equals 2000 dollars, Probability equals 0.3,&#10;Observation 5: Profit equals 4000 dollars, Probability equals 0.1">
                <a:extLst>
                  <a:ext uri="{FF2B5EF4-FFF2-40B4-BE49-F238E27FC236}">
                    <a16:creationId xmlns:a16="http://schemas.microsoft.com/office/drawing/2014/main" id="{DA3E5111-79C4-4085-B0DF-C6621B3DD91E}"/>
                  </a:ext>
                </a:extLst>
              </p:cNvPr>
              <p:cNvGraphicFramePr>
                <a:graphicFrameLocks/>
              </p:cNvGraphicFramePr>
              <p:nvPr>
                <p:extLst>
                  <p:ext uri="{D42A27DB-BD31-4B8C-83A1-F6EECF244321}">
                    <p14:modId xmlns:p14="http://schemas.microsoft.com/office/powerpoint/2010/main" val="3134436362"/>
                  </p:ext>
                </p:extLst>
              </p:nvPr>
            </p:nvGraphicFramePr>
            <p:xfrm>
              <a:off x="2643188" y="1884680"/>
              <a:ext cx="4114800" cy="222504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70840">
                    <a:tc>
                      <a:txBody>
                        <a:bodyPr/>
                        <a:lstStyle/>
                        <a:p>
                          <a:pPr algn="ctr">
                            <a:defRPr sz="1400" b="1"/>
                          </a:pPr>
                          <a:r>
                            <a:rPr dirty="0"/>
                            <a:t>Observation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Profit (Dollars)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a:t>Probability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400"/>
                          </a:pPr>
                          <a: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100000" t="-103279" r="-100442" b="-403279"/>
                          </a:stretch>
                        </a:blipFill>
                      </a:tcPr>
                    </a:tc>
                    <a:tc>
                      <a:txBody>
                        <a:bodyPr/>
                        <a:lstStyle/>
                        <a:p>
                          <a:pPr algn="ctr"/>
                          <a:r>
                            <a:rPr sz="1400" dirty="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400"/>
                          </a:pPr>
                          <a:r>
                            <a:rPr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sz="1400"/>
                          </a:pPr>
                          <a: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defRPr sz="1400"/>
                          </a:pPr>
                          <a: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dirty="0"/>
                            <a:t>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sz="1400"/>
                          </a:pPr>
                          <a:r>
                            <a:rPr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mc:Fallback>
      </mc:AlternateContent>
      <p:pic>
        <p:nvPicPr>
          <p:cNvPr id="9" name="Picture 8" descr="E of open parentheses capital X subscript A close parentheses equals summation of open bracket small x subscript i times small p of small x subscript i close bracket&#10;equals open parentheses negative 2000 close parentheses times 0.2 plus open parentheses 0 close parentheses times 0.1 plus open parentheses 1000 close parentheses times 0.3 plus open parentheses 2000 close parentheses times 0.3 plus open parentheses 4000 close parentheses times 0.1 equals $900.">
            <a:extLst>
              <a:ext uri="{FF2B5EF4-FFF2-40B4-BE49-F238E27FC236}">
                <a16:creationId xmlns:a16="http://schemas.microsoft.com/office/drawing/2014/main" id="{D9881E02-2376-CD3D-7371-D212B58F4E7E}"/>
              </a:ext>
            </a:extLst>
          </p:cNvPr>
          <p:cNvPicPr>
            <a:picLocks noChangeAspect="1"/>
          </p:cNvPicPr>
          <p:nvPr/>
        </p:nvPicPr>
        <p:blipFill>
          <a:blip r:embed="rId3"/>
          <a:stretch>
            <a:fillRect/>
          </a:stretch>
        </p:blipFill>
        <p:spPr>
          <a:xfrm>
            <a:off x="1044889" y="4515565"/>
            <a:ext cx="7311398" cy="1296000"/>
          </a:xfrm>
          <a:prstGeom prst="rect">
            <a:avLst/>
          </a:prstGeom>
        </p:spPr>
      </p:pic>
    </p:spTree>
    <p:extLst>
      <p:ext uri="{BB962C8B-B14F-4D97-AF65-F5344CB8AC3E}">
        <p14:creationId xmlns:p14="http://schemas.microsoft.com/office/powerpoint/2010/main" val="4233533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3D7AF-0E91-989F-45B1-F1D082796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0188A-4828-6C33-B8F5-8288AA8C4445}"/>
              </a:ext>
            </a:extLst>
          </p:cNvPr>
          <p:cNvSpPr>
            <a:spLocks noGrp="1"/>
          </p:cNvSpPr>
          <p:nvPr>
            <p:ph type="title"/>
          </p:nvPr>
        </p:nvSpPr>
        <p:spPr/>
        <p:txBody>
          <a:bodyPr>
            <a:normAutofit/>
          </a:bodyPr>
          <a:lstStyle/>
          <a:p>
            <a:r>
              <a:rPr lang="en-IN" dirty="0"/>
              <a:t>Example 5</a:t>
            </a:r>
            <a:r>
              <a:rPr dirty="0"/>
              <a:t>: Comparing Alternatives Using Expected Values</a:t>
            </a:r>
            <a:r>
              <a:rPr lang="en-US" dirty="0"/>
              <a:t>—Slide 3</a:t>
            </a:r>
            <a:endParaRPr dirty="0"/>
          </a:p>
        </p:txBody>
      </p:sp>
      <p:sp>
        <p:nvSpPr>
          <p:cNvPr id="8" name="TextBox 7">
            <a:extLst>
              <a:ext uri="{FF2B5EF4-FFF2-40B4-BE49-F238E27FC236}">
                <a16:creationId xmlns:a16="http://schemas.microsoft.com/office/drawing/2014/main" id="{270D3F67-BD0C-4ED1-9FDE-C91320ABDD79}"/>
              </a:ext>
            </a:extLst>
          </p:cNvPr>
          <p:cNvSpPr txBox="1"/>
          <p:nvPr/>
        </p:nvSpPr>
        <p:spPr>
          <a:xfrm>
            <a:off x="2366962" y="1472761"/>
            <a:ext cx="4410076"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7 – Investment Alternatives – Option B</a:t>
            </a:r>
            <a:endParaRPr lang="en-IN" b="1" dirty="0"/>
          </a:p>
        </p:txBody>
      </p:sp>
      <mc:AlternateContent xmlns:mc="http://schemas.openxmlformats.org/markup-compatibility/2006">
        <mc:Choice xmlns:a14="http://schemas.microsoft.com/office/drawing/2010/main" Requires="a14">
          <p:graphicFrame>
            <p:nvGraphicFramePr>
              <p:cNvPr id="4" name="Table Placeholder 2" descr="Table has three columns and 5 rows. Three columns are Observation, Profit (Dollars), and Probability.&#10;Observation 1: Profit equals negative 3000 dollars, Probability equals 0.2,&#10;&#10;Observation 2: Profit equals negative 1000 dollars, Probability equals 0.1,&#10;&#10;Observation 3: Profit equals 2000 dollars, Probability equals 0.2,&#10;&#10;Observation 4: Profit equals 3000 dollars, Probability equals 0.3,&#10;&#10;Observation 5: Profit equals 4000 dollars, Probability equals 0.2.">
                <a:extLst>
                  <a:ext uri="{FF2B5EF4-FFF2-40B4-BE49-F238E27FC236}">
                    <a16:creationId xmlns:a16="http://schemas.microsoft.com/office/drawing/2014/main" id="{9E7A7880-B7F3-E539-93E8-17079650F449}"/>
                  </a:ext>
                </a:extLst>
              </p:cNvPr>
              <p:cNvGraphicFramePr>
                <a:graphicFrameLocks/>
              </p:cNvGraphicFramePr>
              <p:nvPr>
                <p:extLst>
                  <p:ext uri="{D42A27DB-BD31-4B8C-83A1-F6EECF244321}">
                    <p14:modId xmlns:p14="http://schemas.microsoft.com/office/powerpoint/2010/main" val="2786397406"/>
                  </p:ext>
                </p:extLst>
              </p:nvPr>
            </p:nvGraphicFramePr>
            <p:xfrm>
              <a:off x="2514600" y="1950957"/>
              <a:ext cx="4114800" cy="222504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Observation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Profit (Dollars)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a:t>Probability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400"/>
                          </a:pPr>
                          <a: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a:rPr>
                                  <m:t>−3000</m:t>
                                </m:r>
                              </m:oMath>
                            </m:oMathPara>
                          </a14:m>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400"/>
                          </a:pPr>
                          <a: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a:rPr>
                                  <m:t>−1000</m:t>
                                </m:r>
                              </m:oMath>
                            </m:oMathPara>
                          </a14:m>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sz="1400"/>
                          </a:pPr>
                          <a: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defRPr sz="1400"/>
                          </a:pPr>
                          <a: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3000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sz="1400"/>
                          </a:pPr>
                          <a: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mc:Choice>
        <mc:Fallback>
          <p:graphicFrame>
            <p:nvGraphicFramePr>
              <p:cNvPr id="4" name="Table Placeholder 2" descr="Table has three columns and 5 rows. Three columns are Observation, Profit (Dollars), and Probability.&#10;Observation 1: Profit equals negative 3000 dollars, Probability equals 0.2,&#10;&#10;Observation 2: Profit equals negative 1000 dollars, Probability equals 0.1,&#10;&#10;Observation 3: Profit equals 2000 dollars, Probability equals 0.2,&#10;&#10;Observation 4: Profit equals 3000 dollars, Probability equals 0.3,&#10;&#10;Observation 5: Profit equals 4000 dollars, Probability equals 0.2.">
                <a:extLst>
                  <a:ext uri="{FF2B5EF4-FFF2-40B4-BE49-F238E27FC236}">
                    <a16:creationId xmlns:a16="http://schemas.microsoft.com/office/drawing/2014/main" id="{9E7A7880-B7F3-E539-93E8-17079650F449}"/>
                  </a:ext>
                </a:extLst>
              </p:cNvPr>
              <p:cNvGraphicFramePr>
                <a:graphicFrameLocks/>
              </p:cNvGraphicFramePr>
              <p:nvPr>
                <p:extLst>
                  <p:ext uri="{D42A27DB-BD31-4B8C-83A1-F6EECF244321}">
                    <p14:modId xmlns:p14="http://schemas.microsoft.com/office/powerpoint/2010/main" val="2786397406"/>
                  </p:ext>
                </p:extLst>
              </p:nvPr>
            </p:nvGraphicFramePr>
            <p:xfrm>
              <a:off x="2514600" y="1950957"/>
              <a:ext cx="4114800" cy="222504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Observation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Profit (Dollars)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a:t>Probability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400"/>
                          </a:pPr>
                          <a: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100000" t="-103279" r="-100442" b="-403279"/>
                          </a:stretch>
                        </a:blipFill>
                      </a:tcPr>
                    </a:tc>
                    <a:tc>
                      <a:txBody>
                        <a:bodyPr/>
                        <a:lstStyle/>
                        <a:p>
                          <a:pPr algn="ctr"/>
                          <a:r>
                            <a:rPr sz="140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400"/>
                          </a:pPr>
                          <a: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100000" t="-203279" r="-100442" b="-303279"/>
                          </a:stretch>
                        </a:blipFill>
                      </a:tcPr>
                    </a:tc>
                    <a:tc>
                      <a:txBody>
                        <a:bodyPr/>
                        <a:lstStyle/>
                        <a:p>
                          <a:pPr algn="ctr"/>
                          <a:r>
                            <a:rPr sz="1400">
                              <a:latin typeface="Cambria Math"/>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sz="1400"/>
                          </a:pPr>
                          <a: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defRPr sz="1400"/>
                          </a:pPr>
                          <a: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3000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sz="1400"/>
                          </a:pPr>
                          <a: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mc:Fallback>
      </mc:AlternateContent>
      <p:pic>
        <p:nvPicPr>
          <p:cNvPr id="9" name="Picture 8" descr="E of open parentheses capital X subscript B close parentheses equals summation of open bracket small x subscript i times small p of small x subscript i close bracket&#10;equals open parentheses negative 3000 close parentheses times 0.2 plus open parentheses negative 1000 close parentheses times 0.1 plus open parentheses 2000 close parentheses times 0.2 plus open parentheses 3000 close parentheses times 0.3 plus open parentheses 4000 close parentheses times 0.2&#10;equals $1400.">
            <a:extLst>
              <a:ext uri="{FF2B5EF4-FFF2-40B4-BE49-F238E27FC236}">
                <a16:creationId xmlns:a16="http://schemas.microsoft.com/office/drawing/2014/main" id="{3E2691FA-C36E-0023-CBD7-FA9CC538D097}"/>
              </a:ext>
            </a:extLst>
          </p:cNvPr>
          <p:cNvPicPr>
            <a:picLocks noChangeAspect="1"/>
          </p:cNvPicPr>
          <p:nvPr/>
        </p:nvPicPr>
        <p:blipFill>
          <a:blip r:embed="rId3"/>
          <a:stretch>
            <a:fillRect/>
          </a:stretch>
        </p:blipFill>
        <p:spPr>
          <a:xfrm>
            <a:off x="631019" y="4469527"/>
            <a:ext cx="7881962" cy="1296000"/>
          </a:xfrm>
          <a:prstGeom prst="rect">
            <a:avLst/>
          </a:prstGeom>
        </p:spPr>
      </p:pic>
    </p:spTree>
    <p:extLst>
      <p:ext uri="{BB962C8B-B14F-4D97-AF65-F5344CB8AC3E}">
        <p14:creationId xmlns:p14="http://schemas.microsoft.com/office/powerpoint/2010/main" val="32201254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Comparing Alternatives Using Expected Values</a:t>
            </a:r>
            <a:r>
              <a:rPr lang="en-US" dirty="0"/>
              <a:t>—Slide 4</a:t>
            </a:r>
            <a:endParaRPr dirty="0"/>
          </a:p>
        </p:txBody>
      </p:sp>
      <p:sp>
        <p:nvSpPr>
          <p:cNvPr id="3" name="Text Placeholder 2"/>
          <p:cNvSpPr>
            <a:spLocks noGrp="1"/>
          </p:cNvSpPr>
          <p:nvPr>
            <p:ph type="body" sz="quarter" idx="10"/>
          </p:nvPr>
        </p:nvSpPr>
        <p:spPr/>
        <p:txBody>
          <a:bodyPr>
            <a:normAutofit/>
          </a:bodyPr>
          <a:lstStyle/>
          <a:p>
            <a:r>
              <a:rPr lang="en-US" dirty="0"/>
              <a:t>Because of the randomness of the profit variable, it is difficult to evaluate the investments by merely eyeballing the two distributions. However, by calculating the expected values of the two alternatives the information in each distribution is condensed to a single point. This point characterizes the center of the distribution and facilitates comparison. The expected values of Options A and B are $900 and $1400, respectively. Thus, in the long run Option B would be $500 more profitable. </a:t>
            </a:r>
          </a:p>
        </p:txBody>
      </p:sp>
    </p:spTree>
    <p:extLst>
      <p:ext uri="{BB962C8B-B14F-4D97-AF65-F5344CB8AC3E}">
        <p14:creationId xmlns:p14="http://schemas.microsoft.com/office/powerpoint/2010/main" val="1972101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Variance of a Discrete Random Variable—Slide 1</a:t>
            </a:r>
            <a:endParaRPr dirty="0"/>
          </a:p>
        </p:txBody>
      </p:sp>
      <p:sp>
        <p:nvSpPr>
          <p:cNvPr id="3" name="Text Placeholder 2"/>
          <p:cNvSpPr>
            <a:spLocks noGrp="1"/>
          </p:cNvSpPr>
          <p:nvPr>
            <p:ph type="body" sz="quarter" idx="10"/>
          </p:nvPr>
        </p:nvSpPr>
        <p:spPr/>
        <p:txBody>
          <a:bodyPr>
            <a:normAutofit lnSpcReduction="10000"/>
          </a:bodyPr>
          <a:lstStyle/>
          <a:p>
            <a:r>
              <a:rPr lang="en-US" dirty="0"/>
              <a:t>In Example 5, while Option B has a greater expected value, it may differ in risk from Option A. Option B offers a greater chance of making a substantial gain, but it also has the potential for significant loss. The expected value of a distribution measures only one dimension of the random variable, namely its central value. </a:t>
            </a:r>
          </a:p>
          <a:p>
            <a:r>
              <a:rPr lang="en-US" dirty="0"/>
              <a:t>To gauge the variability of a random variable we need another measure similar to the variance measure previously constructed, but which accounts for the difference in probabilities of the variable.</a:t>
            </a:r>
            <a:endParaRPr sz="2800" dirty="0"/>
          </a:p>
        </p:txBody>
      </p:sp>
    </p:spTree>
    <p:extLst>
      <p:ext uri="{BB962C8B-B14F-4D97-AF65-F5344CB8AC3E}">
        <p14:creationId xmlns:p14="http://schemas.microsoft.com/office/powerpoint/2010/main" val="1745507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Variance</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The </a:t>
            </a:r>
            <a:r>
              <a:rPr sz="2800" b="1" dirty="0"/>
              <a:t>variance</a:t>
            </a:r>
            <a:r>
              <a:rPr sz="2800" dirty="0"/>
              <a:t> of a discrete random variable</a:t>
            </a:r>
            <a:r>
              <a:rPr lang="en-US" sz="2800" dirty="0"/>
              <a:t> </a:t>
            </a:r>
            <a:r>
              <a:rPr lang="en-US" sz="2800" i="1" dirty="0"/>
              <a:t>X</a:t>
            </a:r>
            <a:r>
              <a:rPr sz="2800" dirty="0"/>
              <a:t> is given by the following formula.</a:t>
            </a:r>
            <a:endParaRPr lang="en-US" sz="2800" dirty="0"/>
          </a:p>
          <a:p>
            <a:pPr>
              <a:defRPr sz="2800"/>
            </a:pPr>
            <a:endParaRPr sz="2800" dirty="0"/>
          </a:p>
          <a:p>
            <a:pPr algn="ctr">
              <a:defRPr sz="2800"/>
            </a:pPr>
            <a:endParaRPr sz="2800" dirty="0"/>
          </a:p>
          <a:p>
            <a:endParaRPr sz="2800" dirty="0"/>
          </a:p>
        </p:txBody>
      </p:sp>
      <p:pic>
        <p:nvPicPr>
          <p:cNvPr id="6" name="Picture 5" descr="sigma squared equals V of open parentheses X close parentheses equals summation of open bracket open parentheses x subscript i minus mu close parentheses squared times p of open parentheses x subscript i close parentheses close bracket.">
            <a:extLst>
              <a:ext uri="{FF2B5EF4-FFF2-40B4-BE49-F238E27FC236}">
                <a16:creationId xmlns:a16="http://schemas.microsoft.com/office/drawing/2014/main" id="{0E589C0F-69A4-AAFC-7306-461F84307383}"/>
              </a:ext>
            </a:extLst>
          </p:cNvPr>
          <p:cNvPicPr>
            <a:picLocks noChangeAspect="1"/>
          </p:cNvPicPr>
          <p:nvPr/>
        </p:nvPicPr>
        <p:blipFill>
          <a:blip r:embed="rId2"/>
          <a:stretch>
            <a:fillRect/>
          </a:stretch>
        </p:blipFill>
        <p:spPr>
          <a:xfrm>
            <a:off x="2250261" y="2255539"/>
            <a:ext cx="4643478" cy="720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Variance of a Discrete Random Variable—Slide 2</a:t>
            </a:r>
            <a:endParaRPr dirty="0"/>
          </a:p>
        </p:txBody>
      </p:sp>
      <p:sp>
        <p:nvSpPr>
          <p:cNvPr id="3" name="Text Placeholder 2"/>
          <p:cNvSpPr>
            <a:spLocks noGrp="1"/>
          </p:cNvSpPr>
          <p:nvPr>
            <p:ph type="body" sz="quarter" idx="10"/>
          </p:nvPr>
        </p:nvSpPr>
        <p:spPr/>
        <p:txBody>
          <a:bodyPr>
            <a:normAutofit/>
          </a:bodyPr>
          <a:lstStyle/>
          <a:p>
            <a:r>
              <a:rPr lang="en-US" sz="2900" dirty="0"/>
              <a:t>Once again, the variance can be considered an average. In this case it is the weighted average of the squared deviations about the mean. This is very similar to the computations for the sample variance</a:t>
            </a:r>
            <a:br>
              <a:rPr lang="en-US" sz="2900" dirty="0"/>
            </a:br>
            <a:r>
              <a:rPr lang="en-US" sz="2900" dirty="0"/>
              <a:t>(</a:t>
            </a:r>
            <a:r>
              <a:rPr lang="en-US" sz="2900" i="1" dirty="0"/>
              <a:t>s</a:t>
            </a:r>
            <a:r>
              <a:rPr lang="en-US" sz="2900" dirty="0"/>
              <a:t>²) and population variance (σ²) given by</a:t>
            </a:r>
            <a:endParaRPr sz="2900" dirty="0"/>
          </a:p>
        </p:txBody>
      </p:sp>
      <p:pic>
        <p:nvPicPr>
          <p:cNvPr id="5" name="Picture 4" descr="s squared equals summation of open parentheses x subscript i minus x bar close parentheses squared whole divided by open parentheses n minus 1 close parentheses and&#10;&#10;sigma squared equals summation of open parentheses x subscript i minus mu close parentheses squared whole divided by N">
            <a:extLst>
              <a:ext uri="{FF2B5EF4-FFF2-40B4-BE49-F238E27FC236}">
                <a16:creationId xmlns:a16="http://schemas.microsoft.com/office/drawing/2014/main" id="{9970BF0B-6987-8B15-93CA-6F3D56927646}"/>
              </a:ext>
            </a:extLst>
          </p:cNvPr>
          <p:cNvPicPr>
            <a:picLocks noChangeAspect="1"/>
          </p:cNvPicPr>
          <p:nvPr/>
        </p:nvPicPr>
        <p:blipFill>
          <a:blip r:embed="rId2"/>
          <a:stretch>
            <a:fillRect/>
          </a:stretch>
        </p:blipFill>
        <p:spPr>
          <a:xfrm>
            <a:off x="2202205" y="3347747"/>
            <a:ext cx="4510989" cy="864000"/>
          </a:xfrm>
          <a:prstGeom prst="rect">
            <a:avLst/>
          </a:prstGeom>
        </p:spPr>
      </p:pic>
      <p:sp>
        <p:nvSpPr>
          <p:cNvPr id="13" name="TextBox 12">
            <a:extLst>
              <a:ext uri="{FF2B5EF4-FFF2-40B4-BE49-F238E27FC236}">
                <a16:creationId xmlns:a16="http://schemas.microsoft.com/office/drawing/2014/main" id="{4D2E47EE-78FA-93F8-1E4C-1617418515B8}"/>
              </a:ext>
            </a:extLst>
          </p:cNvPr>
          <p:cNvSpPr txBox="1"/>
          <p:nvPr/>
        </p:nvSpPr>
        <p:spPr>
          <a:xfrm>
            <a:off x="457200" y="4137823"/>
            <a:ext cx="8001000" cy="1015663"/>
          </a:xfrm>
          <a:prstGeom prst="rect">
            <a:avLst/>
          </a:prstGeom>
          <a:noFill/>
        </p:spPr>
        <p:txBody>
          <a:bodyPr wrap="square">
            <a:spAutoFit/>
          </a:bodyPr>
          <a:lstStyle/>
          <a:p>
            <a:r>
              <a:rPr kumimoji="0" lang="en-US" sz="2900" b="0" i="0" u="none" strike="noStrike" kern="1200" cap="none" spc="0" normalizeH="0" baseline="0" noProof="0" dirty="0">
                <a:ln>
                  <a:noFill/>
                </a:ln>
                <a:solidFill>
                  <a:srgbClr val="366092"/>
                </a:solidFill>
                <a:effectLst/>
                <a:uLnTx/>
                <a:uFillTx/>
                <a:latin typeface="Calibri"/>
                <a:ea typeface="+mn-ea"/>
                <a:cs typeface="+mn-cs"/>
              </a:rPr>
              <a:t>respectively. The larger the variance, the</a:t>
            </a:r>
            <a:r>
              <a:rPr lang="en-US" sz="2900" dirty="0">
                <a:solidFill>
                  <a:srgbClr val="366092"/>
                </a:solidFill>
              </a:rPr>
              <a:t> more variability in the outcomes.</a:t>
            </a:r>
            <a:endParaRPr lang="en-IN" sz="2900" dirty="0"/>
          </a:p>
        </p:txBody>
      </p:sp>
      <p:sp>
        <p:nvSpPr>
          <p:cNvPr id="17" name="TextBox 16">
            <a:extLst>
              <a:ext uri="{FF2B5EF4-FFF2-40B4-BE49-F238E27FC236}">
                <a16:creationId xmlns:a16="http://schemas.microsoft.com/office/drawing/2014/main" id="{57AD9644-74D7-D38A-7510-213F5360B1A6}"/>
              </a:ext>
            </a:extLst>
          </p:cNvPr>
          <p:cNvSpPr txBox="1"/>
          <p:nvPr/>
        </p:nvSpPr>
        <p:spPr>
          <a:xfrm>
            <a:off x="457200" y="5018790"/>
            <a:ext cx="8229600" cy="1015663"/>
          </a:xfrm>
          <a:prstGeom prst="rect">
            <a:avLst/>
          </a:prstGeom>
          <a:noFill/>
        </p:spPr>
        <p:txBody>
          <a:bodyPr wrap="square">
            <a:spAutoFit/>
          </a:bodyPr>
          <a:lstStyle/>
          <a:p>
            <a:r>
              <a:rPr kumimoji="0" lang="en-US" sz="2900" b="0" i="0" u="none" strike="noStrike" kern="1200" cap="none" spc="0" normalizeH="0" baseline="0" noProof="0" dirty="0">
                <a:ln>
                  <a:noFill/>
                </a:ln>
                <a:solidFill>
                  <a:srgbClr val="366092"/>
                </a:solidFill>
                <a:effectLst/>
                <a:uLnTx/>
                <a:uFillTx/>
                <a:latin typeface="Calibri"/>
                <a:ea typeface="+mn-ea"/>
                <a:cs typeface="+mn-cs"/>
              </a:rPr>
              <a:t>To manually compute the variance of the random variable, it’s often a good idea to construct a table.</a:t>
            </a:r>
            <a:endParaRPr lang="en-IN" sz="2900" dirty="0"/>
          </a:p>
        </p:txBody>
      </p:sp>
    </p:spTree>
    <p:extLst>
      <p:ext uri="{BB962C8B-B14F-4D97-AF65-F5344CB8AC3E}">
        <p14:creationId xmlns:p14="http://schemas.microsoft.com/office/powerpoint/2010/main" val="2359424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Properties of Discrete Probability Distributions</a:t>
            </a:r>
          </a:p>
        </p:txBody>
      </p:sp>
      <p:sp>
        <p:nvSpPr>
          <p:cNvPr id="3" name="Text Placeholder 2"/>
          <p:cNvSpPr>
            <a:spLocks noGrp="1"/>
          </p:cNvSpPr>
          <p:nvPr>
            <p:ph type="body" sz="quarter" idx="10"/>
          </p:nvPr>
        </p:nvSpPr>
        <p:spPr/>
        <p:txBody>
          <a:bodyPr>
            <a:normAutofit/>
          </a:bodyPr>
          <a:lstStyle/>
          <a:p>
            <a:pPr marL="538163" indent="-538163">
              <a:defRPr sz="2800"/>
            </a:pPr>
            <a:r>
              <a:rPr lang="en-US" sz="2800" dirty="0"/>
              <a:t>1.	</a:t>
            </a:r>
            <a:r>
              <a:rPr sz="2800" dirty="0"/>
              <a:t>The sum of all the probabilities must equal </a:t>
            </a:r>
            <a:r>
              <a:rPr sz="2800" dirty="0">
                <a:latin typeface="Cambria Math"/>
              </a:rPr>
              <a:t>1</a:t>
            </a:r>
            <a:r>
              <a:rPr lang="en-US" sz="2800" dirty="0">
                <a:latin typeface="Cambria Math"/>
              </a:rPr>
              <a:t>.</a:t>
            </a:r>
            <a:r>
              <a:rPr sz="2800" dirty="0"/>
              <a:t> That is,</a:t>
            </a:r>
          </a:p>
        </p:txBody>
      </p:sp>
      <p:pic>
        <p:nvPicPr>
          <p:cNvPr id="8" name="Picture 7" descr="P of open parenthesis capital X equals small x subscript 1 close parenthesis plus P of open parenthesis capital X equals small x subscript 2 close parenthesis plus so on plus P of open parenthesis capital X equals small x subscript n close parenthesis equals 1.">
            <a:extLst>
              <a:ext uri="{FF2B5EF4-FFF2-40B4-BE49-F238E27FC236}">
                <a16:creationId xmlns:a16="http://schemas.microsoft.com/office/drawing/2014/main" id="{5CF857D4-E6B4-63EE-024E-9F9C9BE848F0}"/>
              </a:ext>
            </a:extLst>
          </p:cNvPr>
          <p:cNvPicPr>
            <a:picLocks noChangeAspect="1"/>
          </p:cNvPicPr>
          <p:nvPr/>
        </p:nvPicPr>
        <p:blipFill>
          <a:blip r:embed="rId2"/>
          <a:stretch>
            <a:fillRect/>
          </a:stretch>
        </p:blipFill>
        <p:spPr>
          <a:xfrm>
            <a:off x="1431181" y="2030846"/>
            <a:ext cx="6281635" cy="540000"/>
          </a:xfrm>
          <a:prstGeom prst="rect">
            <a:avLst/>
          </a:prstGeom>
        </p:spPr>
      </p:pic>
      <p:sp>
        <p:nvSpPr>
          <p:cNvPr id="5" name="TextBox 4">
            <a:extLst>
              <a:ext uri="{FF2B5EF4-FFF2-40B4-BE49-F238E27FC236}">
                <a16:creationId xmlns:a16="http://schemas.microsoft.com/office/drawing/2014/main" id="{AA81CCC8-2CBF-7CE4-1DC2-3C0959ACBB66}"/>
              </a:ext>
            </a:extLst>
          </p:cNvPr>
          <p:cNvSpPr txBox="1"/>
          <p:nvPr/>
        </p:nvSpPr>
        <p:spPr>
          <a:xfrm>
            <a:off x="457200" y="2636829"/>
            <a:ext cx="8206740" cy="954107"/>
          </a:xfrm>
          <a:prstGeom prst="rect">
            <a:avLst/>
          </a:prstGeom>
          <a:noFill/>
        </p:spPr>
        <p:txBody>
          <a:bodyPr wrap="square">
            <a:spAutoFit/>
          </a:bodyPr>
          <a:lstStyle/>
          <a:p>
            <a:pPr marL="541338" indent="-541338"/>
            <a:r>
              <a:rPr kumimoji="0" lang="en-US" sz="2800" b="0" i="0" u="none" strike="noStrike" kern="1200" cap="none" spc="0" normalizeH="0" baseline="0" noProof="0" dirty="0">
                <a:ln>
                  <a:noFill/>
                </a:ln>
                <a:solidFill>
                  <a:srgbClr val="000000"/>
                </a:solidFill>
                <a:effectLst/>
                <a:uLnTx/>
                <a:uFillTx/>
                <a:latin typeface="Calibri"/>
                <a:ea typeface="+mn-ea"/>
                <a:cs typeface="+mn-cs"/>
              </a:rPr>
              <a:t>2.	The probability of any value must be between </a:t>
            </a:r>
            <a:r>
              <a:rPr kumimoji="0" lang="en-US" sz="2800" b="0" i="0" u="none" strike="noStrike" kern="1200" cap="none" spc="0" normalizeH="0" baseline="0" noProof="0" dirty="0">
                <a:ln>
                  <a:noFill/>
                </a:ln>
                <a:solidFill>
                  <a:srgbClr val="000000"/>
                </a:solidFill>
                <a:effectLst/>
                <a:uLnTx/>
                <a:uFillTx/>
                <a:latin typeface="Cambria Math"/>
                <a:ea typeface="+mn-ea"/>
                <a:cs typeface="+mn-cs"/>
              </a:rPr>
              <a:t>0</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a:t>
            </a:r>
            <a:r>
              <a:rPr kumimoji="0" lang="en-US" sz="2800" b="0" i="0" u="none" strike="noStrike" kern="1200" cap="none" spc="0" normalizeH="0" baseline="0" noProof="0" dirty="0">
                <a:ln>
                  <a:noFill/>
                </a:ln>
                <a:solidFill>
                  <a:srgbClr val="000000"/>
                </a:solidFill>
                <a:effectLst/>
                <a:uLnTx/>
                <a:uFillTx/>
                <a:latin typeface="Cambria Math"/>
                <a:ea typeface="+mn-ea"/>
                <a:cs typeface="+mn-cs"/>
              </a:rPr>
              <a:t>1</a:t>
            </a:r>
            <a:r>
              <a:rPr kumimoji="0" lang="en-US" sz="2800" b="0" i="0" u="none" strike="noStrike" kern="1200" cap="none" spc="0" normalizeH="0" baseline="0" noProof="0" dirty="0">
                <a:ln>
                  <a:noFill/>
                </a:ln>
                <a:solidFill>
                  <a:srgbClr val="000000"/>
                </a:solidFill>
                <a:effectLst/>
                <a:uLnTx/>
                <a:uFillTx/>
                <a:latin typeface="Calibri"/>
                <a:ea typeface="+mn-ea"/>
                <a:cs typeface="+mn-cs"/>
              </a:rPr>
              <a:t>, inclusively. That is,</a:t>
            </a:r>
            <a:endParaRPr lang="en-IN" dirty="0"/>
          </a:p>
        </p:txBody>
      </p:sp>
      <p:pic>
        <p:nvPicPr>
          <p:cNvPr id="11" name="Picture 10" descr="0 less than or equal to P of open parenthesis capital X equals small x subscript i close parenthesis less than or equal to 1.">
            <a:extLst>
              <a:ext uri="{FF2B5EF4-FFF2-40B4-BE49-F238E27FC236}">
                <a16:creationId xmlns:a16="http://schemas.microsoft.com/office/drawing/2014/main" id="{568676D3-F52A-C825-EAB7-B119DBF4D422}"/>
              </a:ext>
            </a:extLst>
          </p:cNvPr>
          <p:cNvPicPr>
            <a:picLocks noChangeAspect="1"/>
          </p:cNvPicPr>
          <p:nvPr/>
        </p:nvPicPr>
        <p:blipFill>
          <a:blip r:embed="rId3"/>
          <a:stretch>
            <a:fillRect/>
          </a:stretch>
        </p:blipFill>
        <p:spPr>
          <a:xfrm>
            <a:off x="3448048" y="3651560"/>
            <a:ext cx="2600817" cy="540000"/>
          </a:xfrm>
          <a:prstGeom prst="rect">
            <a:avLst/>
          </a:prstGeom>
        </p:spPr>
      </p:pic>
      <p:sp>
        <p:nvSpPr>
          <p:cNvPr id="7" name="TextBox 6">
            <a:extLst>
              <a:ext uri="{FF2B5EF4-FFF2-40B4-BE49-F238E27FC236}">
                <a16:creationId xmlns:a16="http://schemas.microsoft.com/office/drawing/2014/main" id="{90AF0C9A-0BC7-10B5-14EE-2B6466646350}"/>
              </a:ext>
            </a:extLst>
          </p:cNvPr>
          <p:cNvSpPr txBox="1"/>
          <p:nvPr/>
        </p:nvSpPr>
        <p:spPr>
          <a:xfrm>
            <a:off x="457200" y="4158819"/>
            <a:ext cx="6172200" cy="523220"/>
          </a:xfrm>
          <a:prstGeom prst="rect">
            <a:avLst/>
          </a:prstGeom>
          <a:noFill/>
        </p:spPr>
        <p:txBody>
          <a:bodyPr wrap="square">
            <a:spAutoFit/>
          </a:bodyPr>
          <a:lstStyle/>
          <a:p>
            <a:pPr marL="541338" indent="-541338"/>
            <a:r>
              <a:rPr kumimoji="0" lang="en-US" sz="2800" b="0" i="0" u="none" strike="noStrike" kern="1200" cap="none" spc="0" normalizeH="0" baseline="0" noProof="0" dirty="0">
                <a:ln>
                  <a:noFill/>
                </a:ln>
                <a:solidFill>
                  <a:srgbClr val="000000"/>
                </a:solidFill>
                <a:effectLst/>
                <a:uLnTx/>
                <a:uFillTx/>
                <a:latin typeface="Calibri"/>
                <a:ea typeface="+mn-ea"/>
                <a:cs typeface="+mn-cs"/>
              </a:rPr>
              <a:t>3.	The probabilities are additive. That is,</a:t>
            </a:r>
            <a:endParaRPr lang="en-IN" dirty="0"/>
          </a:p>
        </p:txBody>
      </p:sp>
      <p:pic>
        <p:nvPicPr>
          <p:cNvPr id="13" name="Picture 12" descr="P of open parentheses capital X equals small x subscript i or capital X equals small x subscript j close parentheses equals P of open parentheses capital X equals small x subscript i close parentheses plus P of open parentheses capital X equals small x subscript j close parentheses.">
            <a:extLst>
              <a:ext uri="{FF2B5EF4-FFF2-40B4-BE49-F238E27FC236}">
                <a16:creationId xmlns:a16="http://schemas.microsoft.com/office/drawing/2014/main" id="{03F218FA-5A91-54BF-5A94-627437699A2F}"/>
              </a:ext>
            </a:extLst>
          </p:cNvPr>
          <p:cNvPicPr>
            <a:picLocks noChangeAspect="1"/>
          </p:cNvPicPr>
          <p:nvPr/>
        </p:nvPicPr>
        <p:blipFill>
          <a:blip r:embed="rId4"/>
          <a:stretch>
            <a:fillRect/>
          </a:stretch>
        </p:blipFill>
        <p:spPr>
          <a:xfrm>
            <a:off x="1695272" y="4762809"/>
            <a:ext cx="5753455" cy="540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6</a:t>
            </a:r>
            <a:r>
              <a:rPr dirty="0"/>
              <a:t>: Calculating the Variance of a Random Variable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The calculation of the variances of the random variables described in </a:t>
            </a:r>
            <a:r>
              <a:rPr lang="en-IN" sz="2800" dirty="0"/>
              <a:t>Example 5</a:t>
            </a:r>
            <a:r>
              <a:rPr sz="2800" dirty="0"/>
              <a:t> are given in Tables</a:t>
            </a:r>
            <a:r>
              <a:rPr lang="en-US" sz="2800" dirty="0"/>
              <a:t> </a:t>
            </a:r>
            <a:r>
              <a:rPr sz="2800" dirty="0"/>
              <a:t>8 and 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the Variance of a Random Variable</a:t>
            </a:r>
            <a:r>
              <a:rPr lang="en-US" dirty="0"/>
              <a:t>—Slide 2</a:t>
            </a:r>
            <a:endParaRPr dirty="0"/>
          </a:p>
        </p:txBody>
      </p:sp>
      <p:sp>
        <p:nvSpPr>
          <p:cNvPr id="7" name="TextBox 6">
            <a:extLst>
              <a:ext uri="{FF2B5EF4-FFF2-40B4-BE49-F238E27FC236}">
                <a16:creationId xmlns:a16="http://schemas.microsoft.com/office/drawing/2014/main" id="{213BAE92-175E-5B62-DDEA-3C81DB77E53D}"/>
              </a:ext>
            </a:extLst>
          </p:cNvPr>
          <p:cNvSpPr txBox="1"/>
          <p:nvPr/>
        </p:nvSpPr>
        <p:spPr>
          <a:xfrm>
            <a:off x="466725" y="981662"/>
            <a:ext cx="1447800" cy="523220"/>
          </a:xfrm>
          <a:prstGeom prst="rect">
            <a:avLst/>
          </a:prstGeom>
          <a:noFill/>
        </p:spPr>
        <p:txBody>
          <a:bodyPr wrap="square">
            <a:spAutoFit/>
          </a:bodyPr>
          <a:lstStyle/>
          <a:p>
            <a:r>
              <a:rPr kumimoji="0" lang="en-IN"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11" name="TextBox 10">
            <a:extLst>
              <a:ext uri="{FF2B5EF4-FFF2-40B4-BE49-F238E27FC236}">
                <a16:creationId xmlns:a16="http://schemas.microsoft.com/office/drawing/2014/main" id="{F8B5E000-0DCA-615A-3AD3-A306C7F0834A}"/>
              </a:ext>
            </a:extLst>
          </p:cNvPr>
          <p:cNvSpPr txBox="1"/>
          <p:nvPr/>
        </p:nvSpPr>
        <p:spPr>
          <a:xfrm>
            <a:off x="2864643" y="1452221"/>
            <a:ext cx="3048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8 – Variance of Option A</a:t>
            </a:r>
            <a:endParaRPr lang="en-IN" b="1" dirty="0">
              <a:solidFill>
                <a:srgbClr val="1F497D"/>
              </a:solidFill>
            </a:endParaRPr>
          </a:p>
        </p:txBody>
      </p:sp>
      <mc:AlternateContent xmlns:mc="http://schemas.openxmlformats.org/markup-compatibility/2006" xmlns:a14="http://schemas.microsoft.com/office/drawing/2010/main">
        <mc:Choice Requires="a14">
          <p:graphicFrame>
            <p:nvGraphicFramePr>
              <p:cNvPr id="4" name="Table Placeholder 2" descr="Table presents the calculation of variance for the investment option A. There are five observations, each associated with a profit value, a probability, and a term of the variance formula.&#10;&#10;In the first observation, the profit is negative 2000 dollars, with a probability of 0.2. The expression is open parentheses negative 2000 minus 900 close parentheses squared times 0.2, which equals 1,682,000.&#10;&#10;In the second observation, the profit is 0 dollars, with a probability of 0.1. The expression is open parentheses 0 minus 900 close parentheses squared times 0.1, which equals 81,000.&#10;&#10;In the third observation, the profit is 1000 dollars, with a probability of 0.3. The expression is open parentheses 1000 minus 900 close parentheses squared times 0.3, which equals 3,000.&#10;&#10;In the fourth observation, the profit is 2000 dollars, with a probability of 0.3. The expression is open parentheses 2000 minus 900 close parentheses squared times 0.3, which equals 363,000.&#10;&#10;In the fifth observation, the profit is 4000 dollars, with a probability of 0.1. The expression is open parentheses 4000 minus 900 close parentheses squared times 0.1, which equals 961,000.&#10;&#10;Summing all the terms, the total variance is given by sigma squared equals V of open parentheses X close parentheses equals 3,090,000.">
                <a:extLst>
                  <a:ext uri="{FF2B5EF4-FFF2-40B4-BE49-F238E27FC236}">
                    <a16:creationId xmlns:a16="http://schemas.microsoft.com/office/drawing/2014/main" id="{2E9BC433-307A-4425-BD90-F13D3A7FFFDB}"/>
                  </a:ext>
                </a:extLst>
              </p:cNvPr>
              <p:cNvGraphicFramePr>
                <a:graphicFrameLocks/>
              </p:cNvGraphicFramePr>
              <p:nvPr>
                <p:extLst>
                  <p:ext uri="{D42A27DB-BD31-4B8C-83A1-F6EECF244321}">
                    <p14:modId xmlns:p14="http://schemas.microsoft.com/office/powerpoint/2010/main" val="323028040"/>
                  </p:ext>
                </p:extLst>
              </p:nvPr>
            </p:nvGraphicFramePr>
            <p:xfrm>
              <a:off x="457200" y="1828800"/>
              <a:ext cx="7889240" cy="3698608"/>
            </p:xfrm>
            <a:graphic>
              <a:graphicData uri="http://schemas.openxmlformats.org/drawingml/2006/table">
                <a:tbl>
                  <a:tblPr firstRow="1" bandRow="1">
                    <a:tableStyleId>{5940675A-B579-460E-94D1-54222C63F5DA}</a:tableStyleId>
                  </a:tblPr>
                  <a:tblGrid>
                    <a:gridCol w="164084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3276600">
                      <a:extLst>
                        <a:ext uri="{9D8B030D-6E8A-4147-A177-3AD203B41FA5}">
                          <a16:colId xmlns:a16="http://schemas.microsoft.com/office/drawing/2014/main" val="20003"/>
                        </a:ext>
                      </a:extLst>
                    </a:gridCol>
                  </a:tblGrid>
                  <a:tr h="357058">
                    <a:tc>
                      <a:txBody>
                        <a:bodyPr/>
                        <a:lstStyle/>
                        <a:p>
                          <a:pPr algn="ctr">
                            <a:defRPr sz="1600" b="1"/>
                          </a:pPr>
                          <a:r>
                            <a:rPr dirty="0"/>
                            <a:t>Observation</a:t>
                          </a:r>
                        </a:p>
                      </a:txBody>
                      <a:tcPr/>
                    </a:tc>
                    <a:tc>
                      <a:txBody>
                        <a:bodyPr/>
                        <a:lstStyle/>
                        <a:p>
                          <a:pPr algn="ctr">
                            <a:defRPr sz="1600" b="1"/>
                          </a:pPr>
                          <a:r>
                            <a:t>Profit (Dollars)</a:t>
                          </a:r>
                        </a:p>
                      </a:txBody>
                      <a:tcPr/>
                    </a:tc>
                    <a:tc>
                      <a:txBody>
                        <a:bodyPr/>
                        <a:lstStyle/>
                        <a:p>
                          <a:pPr algn="ctr">
                            <a:defRPr sz="1600" b="1"/>
                          </a:pPr>
                          <a:r>
                            <a:t>Probability</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𝑥</m:t>
                                        </m:r>
                                        <m:r>
                                          <a:rPr sz="1600">
                                            <a:latin typeface="Cambria Math" panose="02040503050406030204" pitchFamily="18" charset="0"/>
                                          </a:rPr>
                                          <m:t>−</m:t>
                                        </m:r>
                                        <m:r>
                                          <a:rPr sz="1600">
                                            <a:latin typeface="Cambria Math" panose="02040503050406030204" pitchFamily="18" charset="0"/>
                                          </a:rPr>
                                          <m:t>𝜇</m:t>
                                        </m:r>
                                      </m:e>
                                    </m:d>
                                  </m:e>
                                  <m:sup>
                                    <m:r>
                                      <a:rPr sz="1600">
                                        <a:latin typeface="Cambria Math" panose="02040503050406030204" pitchFamily="18" charset="0"/>
                                      </a:rPr>
                                      <m:t>2</m:t>
                                    </m:r>
                                  </m:sup>
                                </m:sSup>
                                <m:r>
                                  <a:rPr sz="1600">
                                    <a:latin typeface="Cambria Math" panose="02040503050406030204" pitchFamily="18" charset="0"/>
                                  </a:rPr>
                                  <m:t>⋅</m:t>
                                </m:r>
                                <m:func>
                                  <m:funcPr>
                                    <m:ctrlPr>
                                      <a:rPr sz="1600" i="1">
                                        <a:latin typeface="Cambria Math" panose="02040503050406030204" pitchFamily="18" charset="0"/>
                                      </a:rPr>
                                    </m:ctrlPr>
                                  </m:funcPr>
                                  <m:fName>
                                    <m:r>
                                      <a:rPr sz="1600">
                                        <a:latin typeface="Cambria Math" panose="02040503050406030204" pitchFamily="18" charset="0"/>
                                      </a:rPr>
                                      <m:t>𝑝</m:t>
                                    </m:r>
                                  </m:fName>
                                  <m:e>
                                    <m:d>
                                      <m:dPr>
                                        <m:ctrlPr>
                                          <a:rPr sz="1600" i="1">
                                            <a:latin typeface="Cambria Math" panose="02040503050406030204" pitchFamily="18" charset="0"/>
                                          </a:rPr>
                                        </m:ctrlPr>
                                      </m:dPr>
                                      <m:e>
                                        <m:r>
                                          <a:rPr sz="1600">
                                            <a:latin typeface="Cambria Math" panose="02040503050406030204" pitchFamily="18" charset="0"/>
                                          </a:rPr>
                                          <m:t>𝑥</m:t>
                                        </m:r>
                                      </m:e>
                                    </m:d>
                                  </m:e>
                                </m:func>
                              </m:oMath>
                            </m:oMathPara>
                          </a14:m>
                          <a:endParaRPr dirty="0"/>
                        </a:p>
                      </a:txBody>
                      <a:tcPr/>
                    </a:tc>
                    <a:extLst>
                      <a:ext uri="{0D108BD9-81ED-4DB2-BD59-A6C34878D82A}">
                        <a16:rowId xmlns:a16="http://schemas.microsoft.com/office/drawing/2014/main" val="10002"/>
                      </a:ext>
                    </a:extLst>
                  </a:tr>
                  <a:tr h="556925">
                    <a:tc>
                      <a:txBody>
                        <a:bodyPr/>
                        <a:lstStyle/>
                        <a:p>
                          <a:pPr algn="ctr">
                            <a:defRPr sz="1600"/>
                          </a:pPr>
                          <a:r>
                            <a:rPr dirty="0"/>
                            <a:t>1</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−2000</m:t>
                                </m:r>
                              </m:oMath>
                            </m:oMathPara>
                          </a14:m>
                          <a:endParaRPr dirty="0"/>
                        </a:p>
                      </a:txBody>
                      <a:tcPr/>
                    </a:tc>
                    <a:tc>
                      <a:txBody>
                        <a:bodyPr/>
                        <a:lstStyle/>
                        <a:p>
                          <a:pPr algn="ctr"/>
                          <a:r>
                            <a:rPr sz="1600"/>
                            <a:t>0.2</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sSup>
                                  <m:sSupPr>
                                    <m:ctrlPr>
                                      <a:rPr lang="ar-AE" sz="1600" i="1" smtClean="0">
                                        <a:latin typeface="Cambria Math" panose="02040503050406030204" pitchFamily="18" charset="0"/>
                                      </a:rPr>
                                    </m:ctrlPr>
                                  </m:sSupPr>
                                  <m:e>
                                    <m:d>
                                      <m:dPr>
                                        <m:ctrlPr>
                                          <a:rPr lang="ar-AE" sz="1600" i="1">
                                            <a:latin typeface="Cambria Math" panose="02040503050406030204" pitchFamily="18" charset="0"/>
                                          </a:rPr>
                                        </m:ctrlPr>
                                      </m:dPr>
                                      <m:e>
                                        <m:r>
                                          <a:rPr lang="en-US" sz="1600" b="0" smtClean="0">
                                            <a:latin typeface="Cambria Math" panose="02040503050406030204" pitchFamily="18" charset="0"/>
                                          </a:rPr>
                                          <m:t>−</m:t>
                                        </m:r>
                                        <m:r>
                                          <a:rPr lang="ar-AE" sz="1600">
                                            <a:latin typeface="Cambria Math" panose="02040503050406030204" pitchFamily="18" charset="0"/>
                                          </a:rPr>
                                          <m:t>2000</m:t>
                                        </m:r>
                                        <m:r>
                                          <a:rPr lang="ar-AE" sz="1600">
                                            <a:latin typeface="Cambria Math" panose="02040503050406030204" pitchFamily="18" charset="0"/>
                                          </a:rPr>
                                          <m:t>−</m:t>
                                        </m:r>
                                        <m:r>
                                          <a:rPr lang="ar-AE" sz="1600">
                                            <a:latin typeface="Cambria Math" panose="02040503050406030204" pitchFamily="18" charset="0"/>
                                          </a:rPr>
                                          <m:t>900</m:t>
                                        </m:r>
                                      </m:e>
                                    </m:d>
                                  </m:e>
                                  <m:sup>
                                    <m:r>
                                      <a:rPr lang="ar-AE" sz="1600">
                                        <a:latin typeface="Cambria Math" panose="02040503050406030204" pitchFamily="18" charset="0"/>
                                      </a:rPr>
                                      <m:t>2</m:t>
                                    </m:r>
                                  </m:sup>
                                </m:sSup>
                                <m:r>
                                  <a:rPr lang="ar-AE" sz="1600" b="0" smtClean="0">
                                    <a:latin typeface="Cambria Math" panose="02040503050406030204" pitchFamily="18" charset="0"/>
                                  </a:rPr>
                                  <m:t>·</m:t>
                                </m:r>
                                <m:r>
                                  <a:rPr lang="ar-AE" sz="1600">
                                    <a:latin typeface="Cambria Math" panose="02040503050406030204" pitchFamily="18" charset="0"/>
                                  </a:rPr>
                                  <m:t>0</m:t>
                                </m:r>
                                <m:r>
                                  <a:rPr lang="ar-AE" sz="1600">
                                    <a:latin typeface="Cambria Math" panose="02040503050406030204" pitchFamily="18" charset="0"/>
                                  </a:rPr>
                                  <m:t>.</m:t>
                                </m:r>
                                <m:r>
                                  <a:rPr lang="ar-AE" sz="1600">
                                    <a:latin typeface="Cambria Math" panose="02040503050406030204" pitchFamily="18" charset="0"/>
                                  </a:rPr>
                                  <m:t>2</m:t>
                                </m:r>
                                <m:r>
                                  <a:rPr lang="ar-AE" sz="1600">
                                    <a:latin typeface="Cambria Math" panose="02040503050406030204" pitchFamily="18" charset="0"/>
                                  </a:rPr>
                                  <m:t>=</m:t>
                                </m:r>
                                <m:r>
                                  <a:rPr lang="ar-AE" sz="1600">
                                    <a:latin typeface="Cambria Math" panose="02040503050406030204" pitchFamily="18" charset="0"/>
                                  </a:rPr>
                                  <m:t>1</m:t>
                                </m:r>
                                <m:r>
                                  <a:rPr lang="ar-AE" sz="1600">
                                    <a:latin typeface="Cambria Math" panose="02040503050406030204" pitchFamily="18" charset="0"/>
                                  </a:rPr>
                                  <m:t>,</m:t>
                                </m:r>
                                <m:r>
                                  <a:rPr lang="ar-AE" sz="1600">
                                    <a:latin typeface="Cambria Math" panose="02040503050406030204" pitchFamily="18" charset="0"/>
                                  </a:rPr>
                                  <m:t>682</m:t>
                                </m:r>
                                <m:r>
                                  <a:rPr lang="ar-AE" sz="1600">
                                    <a:latin typeface="Cambria Math" panose="02040503050406030204" pitchFamily="18" charset="0"/>
                                  </a:rPr>
                                  <m:t>,</m:t>
                                </m:r>
                                <m:r>
                                  <a:rPr lang="ar-AE" sz="1600">
                                    <a:latin typeface="Cambria Math" panose="02040503050406030204" pitchFamily="18" charset="0"/>
                                  </a:rPr>
                                  <m:t>000</m:t>
                                </m:r>
                              </m:oMath>
                            </m:oMathPara>
                          </a14:m>
                          <a:endParaRPr dirty="0"/>
                        </a:p>
                      </a:txBody>
                      <a:tcPr/>
                    </a:tc>
                    <a:extLst>
                      <a:ext uri="{0D108BD9-81ED-4DB2-BD59-A6C34878D82A}">
                        <a16:rowId xmlns:a16="http://schemas.microsoft.com/office/drawing/2014/main" val="10003"/>
                      </a:ext>
                    </a:extLst>
                  </a:tr>
                  <a:tr h="556925">
                    <a:tc>
                      <a:txBody>
                        <a:bodyPr/>
                        <a:lstStyle/>
                        <a:p>
                          <a:pPr algn="ctr">
                            <a:defRPr sz="1600"/>
                          </a:pPr>
                          <a:r>
                            <a:t>2</a:t>
                          </a:r>
                        </a:p>
                      </a:txBody>
                      <a:tcPr/>
                    </a:tc>
                    <a:tc>
                      <a:txBody>
                        <a:bodyPr/>
                        <a:lstStyle/>
                        <a:p>
                          <a:pPr algn="ctr"/>
                          <a:r>
                            <a:rPr sz="1600" dirty="0"/>
                            <a:t>0</a:t>
                          </a:r>
                          <a:endParaRPr sz="1600" dirty="0">
                            <a:latin typeface="Cambria Math"/>
                          </a:endParaRPr>
                        </a:p>
                      </a:txBody>
                      <a:tcPr/>
                    </a:tc>
                    <a:tc>
                      <a:txBody>
                        <a:bodyPr/>
                        <a:lstStyle/>
                        <a:p>
                          <a:pPr algn="ctr"/>
                          <a:r>
                            <a:rPr sz="1600"/>
                            <a:t>0.1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900</m:t>
                                        </m:r>
                                      </m:e>
                                    </m:d>
                                  </m:e>
                                  <m:sup>
                                    <m:r>
                                      <a:rPr sz="1600">
                                        <a:latin typeface="Cambria Math" panose="02040503050406030204" pitchFamily="18" charset="0"/>
                                      </a:rPr>
                                      <m:t>2</m:t>
                                    </m:r>
                                  </m:sup>
                                </m:sSup>
                                <m:r>
                                  <a:rPr lang="ar-AE" sz="1600" b="0" smtClean="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1</m:t>
                                </m:r>
                                <m:r>
                                  <a:rPr sz="1600">
                                    <a:latin typeface="Cambria Math" panose="02040503050406030204" pitchFamily="18" charset="0"/>
                                  </a:rPr>
                                  <m:t>=</m:t>
                                </m:r>
                                <m:r>
                                  <a:rPr sz="1600">
                                    <a:latin typeface="Cambria Math" panose="02040503050406030204" pitchFamily="18" charset="0"/>
                                  </a:rPr>
                                  <m:t>81</m:t>
                                </m:r>
                                <m:r>
                                  <a:rPr sz="1600">
                                    <a:latin typeface="Cambria Math" panose="02040503050406030204" pitchFamily="18" charset="0"/>
                                  </a:rPr>
                                  <m:t>,</m:t>
                                </m:r>
                                <m:r>
                                  <a:rPr sz="1600">
                                    <a:latin typeface="Cambria Math" panose="02040503050406030204" pitchFamily="18" charset="0"/>
                                  </a:rPr>
                                  <m:t>000</m:t>
                                </m:r>
                              </m:oMath>
                            </m:oMathPara>
                          </a14:m>
                          <a:endParaRPr dirty="0"/>
                        </a:p>
                      </a:txBody>
                      <a:tcPr/>
                    </a:tc>
                    <a:extLst>
                      <a:ext uri="{0D108BD9-81ED-4DB2-BD59-A6C34878D82A}">
                        <a16:rowId xmlns:a16="http://schemas.microsoft.com/office/drawing/2014/main" val="10004"/>
                      </a:ext>
                    </a:extLst>
                  </a:tr>
                  <a:tr h="556925">
                    <a:tc>
                      <a:txBody>
                        <a:bodyPr/>
                        <a:lstStyle/>
                        <a:p>
                          <a:pPr algn="ctr">
                            <a:defRPr sz="1600"/>
                          </a:pPr>
                          <a:r>
                            <a:t>3</a:t>
                          </a:r>
                        </a:p>
                      </a:txBody>
                      <a:tcPr/>
                    </a:tc>
                    <a:tc>
                      <a:txBody>
                        <a:bodyPr/>
                        <a:lstStyle/>
                        <a:p>
                          <a:pPr algn="ctr"/>
                          <a:r>
                            <a:rPr sz="1600" dirty="0"/>
                            <a:t>1000</a:t>
                          </a:r>
                          <a:endParaRPr sz="1600" dirty="0">
                            <a:latin typeface="Cambria Math"/>
                          </a:endParaRPr>
                        </a:p>
                      </a:txBody>
                      <a:tcPr/>
                    </a:tc>
                    <a:tc>
                      <a:txBody>
                        <a:bodyPr/>
                        <a:lstStyle/>
                        <a:p>
                          <a:pPr algn="ctr"/>
                          <a:r>
                            <a:rPr sz="1600" dirty="0"/>
                            <a:t>0.3</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1000</m:t>
                                        </m:r>
                                        <m:r>
                                          <a:rPr sz="1600">
                                            <a:latin typeface="Cambria Math" panose="02040503050406030204" pitchFamily="18" charset="0"/>
                                          </a:rPr>
                                          <m:t>−</m:t>
                                        </m:r>
                                        <m:r>
                                          <a:rPr sz="1600">
                                            <a:latin typeface="Cambria Math" panose="02040503050406030204" pitchFamily="18" charset="0"/>
                                          </a:rPr>
                                          <m:t>9000</m:t>
                                        </m:r>
                                      </m:e>
                                    </m:d>
                                  </m:e>
                                  <m:sup>
                                    <m:r>
                                      <a:rPr sz="1600">
                                        <a:latin typeface="Cambria Math" panose="02040503050406030204" pitchFamily="18" charset="0"/>
                                      </a:rPr>
                                      <m:t>2</m:t>
                                    </m:r>
                                  </m:sup>
                                </m:sSup>
                                <m:r>
                                  <a:rPr lang="ar-AE" sz="1600" b="0" smtClean="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3</m:t>
                                </m:r>
                                <m:r>
                                  <a:rPr sz="1600">
                                    <a:latin typeface="Cambria Math" panose="02040503050406030204" pitchFamily="18" charset="0"/>
                                  </a:rPr>
                                  <m:t>=</m:t>
                                </m:r>
                                <m:r>
                                  <a:rPr sz="1600">
                                    <a:latin typeface="Cambria Math" panose="02040503050406030204" pitchFamily="18" charset="0"/>
                                  </a:rPr>
                                  <m:t>3000</m:t>
                                </m:r>
                              </m:oMath>
                            </m:oMathPara>
                          </a14:m>
                          <a:endParaRPr dirty="0"/>
                        </a:p>
                      </a:txBody>
                      <a:tcPr/>
                    </a:tc>
                    <a:extLst>
                      <a:ext uri="{0D108BD9-81ED-4DB2-BD59-A6C34878D82A}">
                        <a16:rowId xmlns:a16="http://schemas.microsoft.com/office/drawing/2014/main" val="10005"/>
                      </a:ext>
                    </a:extLst>
                  </a:tr>
                  <a:tr h="556925">
                    <a:tc>
                      <a:txBody>
                        <a:bodyPr/>
                        <a:lstStyle/>
                        <a:p>
                          <a:pPr algn="ctr">
                            <a:defRPr sz="1600"/>
                          </a:pPr>
                          <a:r>
                            <a:t>4</a:t>
                          </a:r>
                        </a:p>
                      </a:txBody>
                      <a:tcPr/>
                    </a:tc>
                    <a:tc>
                      <a:txBody>
                        <a:bodyPr/>
                        <a:lstStyle/>
                        <a:p>
                          <a:pPr algn="ctr"/>
                          <a:r>
                            <a:rPr sz="1600"/>
                            <a:t>2000</a:t>
                          </a:r>
                          <a:endParaRPr sz="1600">
                            <a:latin typeface="Cambria Math"/>
                          </a:endParaRPr>
                        </a:p>
                      </a:txBody>
                      <a:tcPr/>
                    </a:tc>
                    <a:tc>
                      <a:txBody>
                        <a:bodyPr/>
                        <a:lstStyle/>
                        <a:p>
                          <a:pPr algn="ctr"/>
                          <a:r>
                            <a:rPr sz="1600"/>
                            <a:t>0.3</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2000</m:t>
                                        </m:r>
                                        <m:r>
                                          <a:rPr sz="1600">
                                            <a:latin typeface="Cambria Math" panose="02040503050406030204" pitchFamily="18" charset="0"/>
                                          </a:rPr>
                                          <m:t>−</m:t>
                                        </m:r>
                                        <m:r>
                                          <a:rPr sz="1600">
                                            <a:latin typeface="Cambria Math" panose="02040503050406030204" pitchFamily="18" charset="0"/>
                                          </a:rPr>
                                          <m:t>900</m:t>
                                        </m:r>
                                      </m:e>
                                    </m:d>
                                  </m:e>
                                  <m:sup>
                                    <m:r>
                                      <a:rPr sz="1600">
                                        <a:latin typeface="Cambria Math" panose="02040503050406030204" pitchFamily="18" charset="0"/>
                                      </a:rPr>
                                      <m:t>2</m:t>
                                    </m:r>
                                  </m:sup>
                                </m:sSup>
                                <m:r>
                                  <a:rPr lang="ar-AE" sz="1600" b="0" smtClean="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3</m:t>
                                </m:r>
                                <m:r>
                                  <a:rPr sz="1600">
                                    <a:latin typeface="Cambria Math" panose="02040503050406030204" pitchFamily="18" charset="0"/>
                                  </a:rPr>
                                  <m:t>=</m:t>
                                </m:r>
                                <m:r>
                                  <a:rPr sz="1600">
                                    <a:latin typeface="Cambria Math" panose="02040503050406030204" pitchFamily="18" charset="0"/>
                                  </a:rPr>
                                  <m:t>363</m:t>
                                </m:r>
                                <m:r>
                                  <a:rPr sz="1600">
                                    <a:latin typeface="Cambria Math" panose="02040503050406030204" pitchFamily="18" charset="0"/>
                                  </a:rPr>
                                  <m:t>,</m:t>
                                </m:r>
                                <m:r>
                                  <a:rPr sz="1600">
                                    <a:latin typeface="Cambria Math" panose="02040503050406030204" pitchFamily="18" charset="0"/>
                                  </a:rPr>
                                  <m:t>000</m:t>
                                </m:r>
                              </m:oMath>
                            </m:oMathPara>
                          </a14:m>
                          <a:endParaRPr dirty="0"/>
                        </a:p>
                      </a:txBody>
                      <a:tcPr/>
                    </a:tc>
                    <a:extLst>
                      <a:ext uri="{0D108BD9-81ED-4DB2-BD59-A6C34878D82A}">
                        <a16:rowId xmlns:a16="http://schemas.microsoft.com/office/drawing/2014/main" val="10006"/>
                      </a:ext>
                    </a:extLst>
                  </a:tr>
                  <a:tr h="556925">
                    <a:tc>
                      <a:txBody>
                        <a:bodyPr/>
                        <a:lstStyle/>
                        <a:p>
                          <a:pPr algn="ctr">
                            <a:defRPr sz="1600"/>
                          </a:pPr>
                          <a:r>
                            <a:t>5</a:t>
                          </a:r>
                        </a:p>
                      </a:txBody>
                      <a:tcPr/>
                    </a:tc>
                    <a:tc>
                      <a:txBody>
                        <a:bodyPr/>
                        <a:lstStyle/>
                        <a:p>
                          <a:pPr algn="ctr"/>
                          <a:r>
                            <a:rPr sz="1600"/>
                            <a:t>4000</a:t>
                          </a:r>
                          <a:endParaRPr sz="1600">
                            <a:latin typeface="Cambria Math"/>
                          </a:endParaRPr>
                        </a:p>
                      </a:txBody>
                      <a:tcPr/>
                    </a:tc>
                    <a:tc>
                      <a:txBody>
                        <a:bodyPr/>
                        <a:lstStyle/>
                        <a:p>
                          <a:pPr algn="ctr"/>
                          <a:r>
                            <a:rPr sz="1600"/>
                            <a:t>0.1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4000</m:t>
                                        </m:r>
                                        <m:r>
                                          <a:rPr sz="1600">
                                            <a:latin typeface="Cambria Math" panose="02040503050406030204" pitchFamily="18" charset="0"/>
                                          </a:rPr>
                                          <m:t>−</m:t>
                                        </m:r>
                                        <m:r>
                                          <a:rPr sz="1600">
                                            <a:latin typeface="Cambria Math" panose="02040503050406030204" pitchFamily="18" charset="0"/>
                                          </a:rPr>
                                          <m:t>900</m:t>
                                        </m:r>
                                      </m:e>
                                    </m:d>
                                  </m:e>
                                  <m:sup>
                                    <m:r>
                                      <a:rPr sz="1600">
                                        <a:latin typeface="Cambria Math" panose="02040503050406030204" pitchFamily="18" charset="0"/>
                                      </a:rPr>
                                      <m:t>2</m:t>
                                    </m:r>
                                  </m:sup>
                                </m:sSup>
                                <m:r>
                                  <a:rPr lang="ar-AE" sz="1600" b="0" smtClean="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1</m:t>
                                </m:r>
                                <m:r>
                                  <a:rPr sz="1600">
                                    <a:latin typeface="Cambria Math" panose="02040503050406030204" pitchFamily="18" charset="0"/>
                                  </a:rPr>
                                  <m:t>=</m:t>
                                </m:r>
                                <m:r>
                                  <a:rPr sz="1600">
                                    <a:latin typeface="Cambria Math" panose="02040503050406030204" pitchFamily="18" charset="0"/>
                                  </a:rPr>
                                  <m:t>961</m:t>
                                </m:r>
                                <m:r>
                                  <a:rPr sz="1600">
                                    <a:latin typeface="Cambria Math" panose="02040503050406030204" pitchFamily="18" charset="0"/>
                                  </a:rPr>
                                  <m:t>,</m:t>
                                </m:r>
                                <m:r>
                                  <a:rPr sz="1600">
                                    <a:latin typeface="Cambria Math" panose="02040503050406030204" pitchFamily="18" charset="0"/>
                                  </a:rPr>
                                  <m:t>000</m:t>
                                </m:r>
                              </m:oMath>
                            </m:oMathPara>
                          </a14:m>
                          <a:endParaRPr dirty="0"/>
                        </a:p>
                      </a:txBody>
                      <a:tcPr/>
                    </a:tc>
                    <a:extLst>
                      <a:ext uri="{0D108BD9-81ED-4DB2-BD59-A6C34878D82A}">
                        <a16:rowId xmlns:a16="http://schemas.microsoft.com/office/drawing/2014/main" val="10007"/>
                      </a:ext>
                    </a:extLst>
                  </a:tr>
                  <a:tr h="556925">
                    <a:tc>
                      <a:txBody>
                        <a:bodyPr/>
                        <a:lstStyle/>
                        <a:p>
                          <a:pPr algn="ctr">
                            <a:defRPr sz="1600" b="1"/>
                          </a:pPr>
                          <a:endParaRPr dirty="0"/>
                        </a:p>
                      </a:txBody>
                      <a:tcPr/>
                    </a:tc>
                    <a:tc>
                      <a:txBody>
                        <a:bodyPr/>
                        <a:lstStyle/>
                        <a:p>
                          <a:pPr algn="ctr"/>
                          <a:r>
                            <a:rPr lang="en-IN" dirty="0"/>
                            <a:t>Total</a:t>
                          </a:r>
                          <a:endParaRPr dirty="0"/>
                        </a:p>
                      </a:txBody>
                      <a:tcPr/>
                    </a:tc>
                    <a:tc>
                      <a:txBody>
                        <a:bodyPr/>
                        <a:lstStyle/>
                        <a:p>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p>
                                  <m:sSupPr>
                                    <m:ctrlPr>
                                      <a:rPr sz="1600" i="1">
                                        <a:latin typeface="Cambria Math" panose="02040503050406030204" pitchFamily="18" charset="0"/>
                                      </a:rPr>
                                    </m:ctrlPr>
                                  </m:sSupPr>
                                  <m:e>
                                    <m:r>
                                      <a:rPr sz="1600">
                                        <a:latin typeface="Cambria Math" panose="02040503050406030204" pitchFamily="18" charset="0"/>
                                      </a:rPr>
                                      <m:t>𝜎</m:t>
                                    </m:r>
                                  </m:e>
                                  <m:sup>
                                    <m:r>
                                      <a:rPr sz="1600">
                                        <a:latin typeface="Cambria Math" panose="02040503050406030204" pitchFamily="18" charset="0"/>
                                      </a:rPr>
                                      <m:t>2</m:t>
                                    </m:r>
                                  </m:sup>
                                </m:sSup>
                                <m:r>
                                  <a:rPr sz="1600">
                                    <a:latin typeface="Cambria Math" panose="02040503050406030204" pitchFamily="18" charset="0"/>
                                  </a:rPr>
                                  <m:t>=</m:t>
                                </m:r>
                                <m:func>
                                  <m:funcPr>
                                    <m:ctrlPr>
                                      <a:rPr sz="1600" i="1">
                                        <a:latin typeface="Cambria Math" panose="02040503050406030204" pitchFamily="18" charset="0"/>
                                      </a:rPr>
                                    </m:ctrlPr>
                                  </m:funcPr>
                                  <m:fName>
                                    <m:r>
                                      <a:rPr sz="1600">
                                        <a:latin typeface="Cambria Math" panose="02040503050406030204" pitchFamily="18" charset="0"/>
                                      </a:rPr>
                                      <m:t>𝑉</m:t>
                                    </m:r>
                                  </m:fName>
                                  <m:e>
                                    <m:d>
                                      <m:dPr>
                                        <m:ctrlPr>
                                          <a:rPr sz="1600" i="1">
                                            <a:latin typeface="Cambria Math" panose="02040503050406030204" pitchFamily="18" charset="0"/>
                                          </a:rPr>
                                        </m:ctrlPr>
                                      </m:dPr>
                                      <m:e>
                                        <m:r>
                                          <a:rPr sz="1600">
                                            <a:latin typeface="Cambria Math" panose="02040503050406030204" pitchFamily="18" charset="0"/>
                                          </a:rPr>
                                          <m:t>𝑋</m:t>
                                        </m:r>
                                      </m:e>
                                    </m:d>
                                  </m:e>
                                </m:func>
                                <m:r>
                                  <a:rPr sz="1600">
                                    <a:latin typeface="Cambria Math" panose="02040503050406030204" pitchFamily="18" charset="0"/>
                                  </a:rPr>
                                  <m:t>=</m:t>
                                </m:r>
                                <m:r>
                                  <a:rPr sz="1600">
                                    <a:latin typeface="Cambria Math" panose="02040503050406030204" pitchFamily="18" charset="0"/>
                                  </a:rPr>
                                  <m:t>3</m:t>
                                </m:r>
                                <m:r>
                                  <a:rPr sz="1600">
                                    <a:latin typeface="Cambria Math" panose="02040503050406030204" pitchFamily="18" charset="0"/>
                                  </a:rPr>
                                  <m:t>,</m:t>
                                </m:r>
                                <m:r>
                                  <a:rPr sz="1600">
                                    <a:latin typeface="Cambria Math" panose="02040503050406030204" pitchFamily="18" charset="0"/>
                                  </a:rPr>
                                  <m:t>090</m:t>
                                </m:r>
                                <m:r>
                                  <a:rPr sz="1600">
                                    <a:latin typeface="Cambria Math" panose="02040503050406030204" pitchFamily="18" charset="0"/>
                                  </a:rPr>
                                  <m:t>,</m:t>
                                </m:r>
                                <m:r>
                                  <a:rPr sz="1600">
                                    <a:latin typeface="Cambria Math" panose="02040503050406030204" pitchFamily="18" charset="0"/>
                                  </a:rPr>
                                  <m:t>000</m:t>
                                </m:r>
                              </m:oMath>
                            </m:oMathPara>
                          </a14:m>
                          <a:endParaRPr dirty="0"/>
                        </a:p>
                      </a:txBody>
                      <a:tcPr/>
                    </a:tc>
                    <a:extLst>
                      <a:ext uri="{0D108BD9-81ED-4DB2-BD59-A6C34878D82A}">
                        <a16:rowId xmlns:a16="http://schemas.microsoft.com/office/drawing/2014/main" val="10008"/>
                      </a:ext>
                    </a:extLst>
                  </a:tr>
                </a:tbl>
              </a:graphicData>
            </a:graphic>
          </p:graphicFrame>
        </mc:Choice>
        <mc:Fallback xmlns="">
          <p:graphicFrame>
            <p:nvGraphicFramePr>
              <p:cNvPr id="4" name="Table Placeholder 2" descr="Table presents the calculation of variance for the investment option A. There are five observations, each associated with a profit value, a probability, and a term of the variance formula.&#10;&#10;In the first observation, the profit is negative 2000 dollars, with a probability of 0.2. The expression is open parentheses negative 2000 minus 900 close parentheses squared times 0.2, which equals 1,682,000.&#10;&#10;In the second observation, the profit is 0 dollars, with a probability of 0.1. The expression is open parentheses 0 minus 900 close parentheses squared times 0.1, which equals 81,000.&#10;&#10;In the third observation, the profit is 1000 dollars, with a probability of 0.3. The expression is open parentheses 1000 minus 900 close parentheses squared times 0.3, which equals 3,000.&#10;&#10;In the fourth observation, the profit is 2000 dollars, with a probability of 0.3. The expression is open parentheses 2000 minus 900 close parentheses squared times 0.3, which equals 363,000.&#10;&#10;In the fifth observation, the profit is 4000 dollars, with a probability of 0.1. The expression is open parentheses 4000 minus 900 close parentheses squared times 0.1, which equals 961,000.&#10;&#10;Summing all the terms, the total variance is given by sigma squared equals V of open parentheses X close parentheses equals 3,090,000.">
                <a:extLst>
                  <a:ext uri="{FF2B5EF4-FFF2-40B4-BE49-F238E27FC236}">
                    <a16:creationId xmlns:a16="http://schemas.microsoft.com/office/drawing/2014/main" id="{2E9BC433-307A-4425-BD90-F13D3A7FFFDB}"/>
                  </a:ext>
                </a:extLst>
              </p:cNvPr>
              <p:cNvGraphicFramePr>
                <a:graphicFrameLocks/>
              </p:cNvGraphicFramePr>
              <p:nvPr>
                <p:extLst>
                  <p:ext uri="{D42A27DB-BD31-4B8C-83A1-F6EECF244321}">
                    <p14:modId xmlns:p14="http://schemas.microsoft.com/office/powerpoint/2010/main" val="323028040"/>
                  </p:ext>
                </p:extLst>
              </p:nvPr>
            </p:nvGraphicFramePr>
            <p:xfrm>
              <a:off x="457200" y="1828800"/>
              <a:ext cx="7889240" cy="3698608"/>
            </p:xfrm>
            <a:graphic>
              <a:graphicData uri="http://schemas.openxmlformats.org/drawingml/2006/table">
                <a:tbl>
                  <a:tblPr firstRow="1" bandRow="1">
                    <a:tableStyleId>{5940675A-B579-460E-94D1-54222C63F5DA}</a:tableStyleId>
                  </a:tblPr>
                  <a:tblGrid>
                    <a:gridCol w="164084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3276600">
                      <a:extLst>
                        <a:ext uri="{9D8B030D-6E8A-4147-A177-3AD203B41FA5}">
                          <a16:colId xmlns:a16="http://schemas.microsoft.com/office/drawing/2014/main" val="20003"/>
                        </a:ext>
                      </a:extLst>
                    </a:gridCol>
                  </a:tblGrid>
                  <a:tr h="357058">
                    <a:tc>
                      <a:txBody>
                        <a:bodyPr/>
                        <a:lstStyle/>
                        <a:p>
                          <a:pPr algn="ctr">
                            <a:defRPr sz="1600" b="1"/>
                          </a:pPr>
                          <a:r>
                            <a:rPr dirty="0"/>
                            <a:t>Observation</a:t>
                          </a:r>
                        </a:p>
                      </a:txBody>
                      <a:tcPr/>
                    </a:tc>
                    <a:tc>
                      <a:txBody>
                        <a:bodyPr/>
                        <a:lstStyle/>
                        <a:p>
                          <a:pPr algn="ctr">
                            <a:defRPr sz="1600" b="1"/>
                          </a:pPr>
                          <a:r>
                            <a:t>Profit (Dollars)</a:t>
                          </a:r>
                        </a:p>
                      </a:txBody>
                      <a:tcPr/>
                    </a:tc>
                    <a:tc>
                      <a:txBody>
                        <a:bodyPr/>
                        <a:lstStyle/>
                        <a:p>
                          <a:pPr algn="ctr">
                            <a:defRPr sz="1600" b="1"/>
                          </a:pPr>
                          <a:r>
                            <a:t>Probability</a:t>
                          </a:r>
                        </a:p>
                      </a:txBody>
                      <a:tcPr/>
                    </a:tc>
                    <a:tc>
                      <a:txBody>
                        <a:bodyPr/>
                        <a:lstStyle/>
                        <a:p>
                          <a:endParaRPr lang="en-US"/>
                        </a:p>
                      </a:txBody>
                      <a:tcPr>
                        <a:blipFill>
                          <a:blip r:embed="rId2"/>
                          <a:stretch>
                            <a:fillRect l="-141078" t="-5085" r="-372" b="-932203"/>
                          </a:stretch>
                        </a:blipFill>
                      </a:tcPr>
                    </a:tc>
                    <a:extLst>
                      <a:ext uri="{0D108BD9-81ED-4DB2-BD59-A6C34878D82A}">
                        <a16:rowId xmlns:a16="http://schemas.microsoft.com/office/drawing/2014/main" val="10002"/>
                      </a:ext>
                    </a:extLst>
                  </a:tr>
                  <a:tr h="556925">
                    <a:tc>
                      <a:txBody>
                        <a:bodyPr/>
                        <a:lstStyle/>
                        <a:p>
                          <a:pPr algn="ctr">
                            <a:defRPr sz="1600"/>
                          </a:pPr>
                          <a:r>
                            <a:rPr dirty="0"/>
                            <a:t>1</a:t>
                          </a:r>
                        </a:p>
                      </a:txBody>
                      <a:tcPr/>
                    </a:tc>
                    <a:tc>
                      <a:txBody>
                        <a:bodyPr/>
                        <a:lstStyle/>
                        <a:p>
                          <a:endParaRPr lang="en-US"/>
                        </a:p>
                      </a:txBody>
                      <a:tcPr>
                        <a:blipFill>
                          <a:blip r:embed="rId2"/>
                          <a:stretch>
                            <a:fillRect l="-103042" t="-68132" r="-290875" b="-504396"/>
                          </a:stretch>
                        </a:blipFill>
                      </a:tcPr>
                    </a:tc>
                    <a:tc>
                      <a:txBody>
                        <a:bodyPr/>
                        <a:lstStyle/>
                        <a:p>
                          <a:pPr algn="ctr"/>
                          <a:r>
                            <a:rPr sz="1600"/>
                            <a:t>0.2</a:t>
                          </a:r>
                          <a:endParaRPr sz="1600">
                            <a:latin typeface="Cambria Math"/>
                          </a:endParaRPr>
                        </a:p>
                      </a:txBody>
                      <a:tcPr/>
                    </a:tc>
                    <a:tc>
                      <a:txBody>
                        <a:bodyPr/>
                        <a:lstStyle/>
                        <a:p>
                          <a:endParaRPr lang="en-US"/>
                        </a:p>
                      </a:txBody>
                      <a:tcPr>
                        <a:blipFill>
                          <a:blip r:embed="rId2"/>
                          <a:stretch>
                            <a:fillRect l="-141078" t="-68132" r="-372" b="-504396"/>
                          </a:stretch>
                        </a:blipFill>
                      </a:tcPr>
                    </a:tc>
                    <a:extLst>
                      <a:ext uri="{0D108BD9-81ED-4DB2-BD59-A6C34878D82A}">
                        <a16:rowId xmlns:a16="http://schemas.microsoft.com/office/drawing/2014/main" val="10003"/>
                      </a:ext>
                    </a:extLst>
                  </a:tr>
                  <a:tr h="556925">
                    <a:tc>
                      <a:txBody>
                        <a:bodyPr/>
                        <a:lstStyle/>
                        <a:p>
                          <a:pPr algn="ctr">
                            <a:defRPr sz="1600"/>
                          </a:pPr>
                          <a:r>
                            <a:t>2</a:t>
                          </a:r>
                        </a:p>
                      </a:txBody>
                      <a:tcPr/>
                    </a:tc>
                    <a:tc>
                      <a:txBody>
                        <a:bodyPr/>
                        <a:lstStyle/>
                        <a:p>
                          <a:pPr algn="ctr"/>
                          <a:r>
                            <a:rPr sz="1600" dirty="0"/>
                            <a:t>0</a:t>
                          </a:r>
                          <a:endParaRPr sz="1600" dirty="0">
                            <a:latin typeface="Cambria Math"/>
                          </a:endParaRPr>
                        </a:p>
                      </a:txBody>
                      <a:tcPr/>
                    </a:tc>
                    <a:tc>
                      <a:txBody>
                        <a:bodyPr/>
                        <a:lstStyle/>
                        <a:p>
                          <a:pPr algn="ctr"/>
                          <a:r>
                            <a:rPr sz="1600"/>
                            <a:t>0.1</a:t>
                          </a:r>
                          <a:endParaRPr sz="1600">
                            <a:latin typeface="Cambria Math"/>
                          </a:endParaRPr>
                        </a:p>
                      </a:txBody>
                      <a:tcPr/>
                    </a:tc>
                    <a:tc>
                      <a:txBody>
                        <a:bodyPr/>
                        <a:lstStyle/>
                        <a:p>
                          <a:endParaRPr lang="en-US"/>
                        </a:p>
                      </a:txBody>
                      <a:tcPr>
                        <a:blipFill>
                          <a:blip r:embed="rId2"/>
                          <a:stretch>
                            <a:fillRect l="-141078" t="-168132" r="-372" b="-404396"/>
                          </a:stretch>
                        </a:blipFill>
                      </a:tcPr>
                    </a:tc>
                    <a:extLst>
                      <a:ext uri="{0D108BD9-81ED-4DB2-BD59-A6C34878D82A}">
                        <a16:rowId xmlns:a16="http://schemas.microsoft.com/office/drawing/2014/main" val="10004"/>
                      </a:ext>
                    </a:extLst>
                  </a:tr>
                  <a:tr h="556925">
                    <a:tc>
                      <a:txBody>
                        <a:bodyPr/>
                        <a:lstStyle/>
                        <a:p>
                          <a:pPr algn="ctr">
                            <a:defRPr sz="1600"/>
                          </a:pPr>
                          <a:r>
                            <a:t>3</a:t>
                          </a:r>
                        </a:p>
                      </a:txBody>
                      <a:tcPr/>
                    </a:tc>
                    <a:tc>
                      <a:txBody>
                        <a:bodyPr/>
                        <a:lstStyle/>
                        <a:p>
                          <a:pPr algn="ctr"/>
                          <a:r>
                            <a:rPr sz="1600" dirty="0"/>
                            <a:t>1000</a:t>
                          </a:r>
                          <a:endParaRPr sz="1600" dirty="0">
                            <a:latin typeface="Cambria Math"/>
                          </a:endParaRPr>
                        </a:p>
                      </a:txBody>
                      <a:tcPr/>
                    </a:tc>
                    <a:tc>
                      <a:txBody>
                        <a:bodyPr/>
                        <a:lstStyle/>
                        <a:p>
                          <a:pPr algn="ctr"/>
                          <a:r>
                            <a:rPr sz="1600" dirty="0"/>
                            <a:t>0.3</a:t>
                          </a:r>
                          <a:endParaRPr sz="1600" dirty="0">
                            <a:latin typeface="Cambria Math"/>
                          </a:endParaRPr>
                        </a:p>
                      </a:txBody>
                      <a:tcPr/>
                    </a:tc>
                    <a:tc>
                      <a:txBody>
                        <a:bodyPr/>
                        <a:lstStyle/>
                        <a:p>
                          <a:endParaRPr lang="en-US"/>
                        </a:p>
                      </a:txBody>
                      <a:tcPr>
                        <a:blipFill>
                          <a:blip r:embed="rId2"/>
                          <a:stretch>
                            <a:fillRect l="-141078" t="-265217" r="-372" b="-300000"/>
                          </a:stretch>
                        </a:blipFill>
                      </a:tcPr>
                    </a:tc>
                    <a:extLst>
                      <a:ext uri="{0D108BD9-81ED-4DB2-BD59-A6C34878D82A}">
                        <a16:rowId xmlns:a16="http://schemas.microsoft.com/office/drawing/2014/main" val="10005"/>
                      </a:ext>
                    </a:extLst>
                  </a:tr>
                  <a:tr h="556925">
                    <a:tc>
                      <a:txBody>
                        <a:bodyPr/>
                        <a:lstStyle/>
                        <a:p>
                          <a:pPr algn="ctr">
                            <a:defRPr sz="1600"/>
                          </a:pPr>
                          <a:r>
                            <a:t>4</a:t>
                          </a:r>
                        </a:p>
                      </a:txBody>
                      <a:tcPr/>
                    </a:tc>
                    <a:tc>
                      <a:txBody>
                        <a:bodyPr/>
                        <a:lstStyle/>
                        <a:p>
                          <a:pPr algn="ctr"/>
                          <a:r>
                            <a:rPr sz="1600"/>
                            <a:t>2000</a:t>
                          </a:r>
                          <a:endParaRPr sz="1600">
                            <a:latin typeface="Cambria Math"/>
                          </a:endParaRPr>
                        </a:p>
                      </a:txBody>
                      <a:tcPr/>
                    </a:tc>
                    <a:tc>
                      <a:txBody>
                        <a:bodyPr/>
                        <a:lstStyle/>
                        <a:p>
                          <a:pPr algn="ctr"/>
                          <a:r>
                            <a:rPr sz="1600"/>
                            <a:t>0.3</a:t>
                          </a:r>
                          <a:endParaRPr sz="1600">
                            <a:latin typeface="Cambria Math"/>
                          </a:endParaRPr>
                        </a:p>
                      </a:txBody>
                      <a:tcPr/>
                    </a:tc>
                    <a:tc>
                      <a:txBody>
                        <a:bodyPr/>
                        <a:lstStyle/>
                        <a:p>
                          <a:endParaRPr lang="en-US"/>
                        </a:p>
                      </a:txBody>
                      <a:tcPr>
                        <a:blipFill>
                          <a:blip r:embed="rId2"/>
                          <a:stretch>
                            <a:fillRect l="-141078" t="-369231" r="-372" b="-203297"/>
                          </a:stretch>
                        </a:blipFill>
                      </a:tcPr>
                    </a:tc>
                    <a:extLst>
                      <a:ext uri="{0D108BD9-81ED-4DB2-BD59-A6C34878D82A}">
                        <a16:rowId xmlns:a16="http://schemas.microsoft.com/office/drawing/2014/main" val="10006"/>
                      </a:ext>
                    </a:extLst>
                  </a:tr>
                  <a:tr h="556925">
                    <a:tc>
                      <a:txBody>
                        <a:bodyPr/>
                        <a:lstStyle/>
                        <a:p>
                          <a:pPr algn="ctr">
                            <a:defRPr sz="1600"/>
                          </a:pPr>
                          <a:r>
                            <a:t>5</a:t>
                          </a:r>
                        </a:p>
                      </a:txBody>
                      <a:tcPr/>
                    </a:tc>
                    <a:tc>
                      <a:txBody>
                        <a:bodyPr/>
                        <a:lstStyle/>
                        <a:p>
                          <a:pPr algn="ctr"/>
                          <a:r>
                            <a:rPr sz="1600"/>
                            <a:t>4000</a:t>
                          </a:r>
                          <a:endParaRPr sz="1600">
                            <a:latin typeface="Cambria Math"/>
                          </a:endParaRPr>
                        </a:p>
                      </a:txBody>
                      <a:tcPr/>
                    </a:tc>
                    <a:tc>
                      <a:txBody>
                        <a:bodyPr/>
                        <a:lstStyle/>
                        <a:p>
                          <a:pPr algn="ctr"/>
                          <a:r>
                            <a:rPr sz="1600"/>
                            <a:t>0.1</a:t>
                          </a:r>
                          <a:endParaRPr sz="1600">
                            <a:latin typeface="Cambria Math"/>
                          </a:endParaRPr>
                        </a:p>
                      </a:txBody>
                      <a:tcPr/>
                    </a:tc>
                    <a:tc>
                      <a:txBody>
                        <a:bodyPr/>
                        <a:lstStyle/>
                        <a:p>
                          <a:endParaRPr lang="en-US"/>
                        </a:p>
                      </a:txBody>
                      <a:tcPr>
                        <a:blipFill>
                          <a:blip r:embed="rId2"/>
                          <a:stretch>
                            <a:fillRect l="-141078" t="-464130" r="-372" b="-101087"/>
                          </a:stretch>
                        </a:blipFill>
                      </a:tcPr>
                    </a:tc>
                    <a:extLst>
                      <a:ext uri="{0D108BD9-81ED-4DB2-BD59-A6C34878D82A}">
                        <a16:rowId xmlns:a16="http://schemas.microsoft.com/office/drawing/2014/main" val="10007"/>
                      </a:ext>
                    </a:extLst>
                  </a:tr>
                  <a:tr h="556925">
                    <a:tc>
                      <a:txBody>
                        <a:bodyPr/>
                        <a:lstStyle/>
                        <a:p>
                          <a:pPr algn="ctr">
                            <a:defRPr sz="1600" b="1"/>
                          </a:pPr>
                          <a:endParaRPr dirty="0"/>
                        </a:p>
                      </a:txBody>
                      <a:tcPr/>
                    </a:tc>
                    <a:tc>
                      <a:txBody>
                        <a:bodyPr/>
                        <a:lstStyle/>
                        <a:p>
                          <a:pPr algn="ctr"/>
                          <a:r>
                            <a:rPr lang="en-IN" dirty="0"/>
                            <a:t>Total</a:t>
                          </a:r>
                          <a:endParaRPr dirty="0"/>
                        </a:p>
                      </a:txBody>
                      <a:tcPr/>
                    </a:tc>
                    <a:tc>
                      <a:txBody>
                        <a:bodyPr/>
                        <a:lstStyle/>
                        <a:p>
                          <a:endParaRPr dirty="0"/>
                        </a:p>
                      </a:txBody>
                      <a:tcPr/>
                    </a:tc>
                    <a:tc>
                      <a:txBody>
                        <a:bodyPr/>
                        <a:lstStyle/>
                        <a:p>
                          <a:endParaRPr lang="en-US"/>
                        </a:p>
                      </a:txBody>
                      <a:tcPr>
                        <a:blipFill>
                          <a:blip r:embed="rId2"/>
                          <a:stretch>
                            <a:fillRect l="-141078" t="-570330" r="-372" b="-2198"/>
                          </a:stretch>
                        </a:blipFill>
                      </a:tcPr>
                    </a:tc>
                    <a:extLst>
                      <a:ext uri="{0D108BD9-81ED-4DB2-BD59-A6C34878D82A}">
                        <a16:rowId xmlns:a16="http://schemas.microsoft.com/office/drawing/2014/main" val="10008"/>
                      </a:ext>
                    </a:extLst>
                  </a:tr>
                </a:tbl>
              </a:graphicData>
            </a:graphic>
          </p:graphicFrame>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6: Calculating the Variance of a Random Variable—Slide 3</a:t>
            </a:r>
            <a:endParaRPr dirty="0"/>
          </a:p>
        </p:txBody>
      </p:sp>
      <p:sp>
        <p:nvSpPr>
          <p:cNvPr id="3" name="Text Placeholder 2"/>
          <p:cNvSpPr>
            <a:spLocks noGrp="1"/>
          </p:cNvSpPr>
          <p:nvPr>
            <p:ph type="body" sz="quarter" idx="10"/>
          </p:nvPr>
        </p:nvSpPr>
        <p:spPr/>
        <p:txBody>
          <a:bodyPr>
            <a:normAutofit/>
          </a:bodyPr>
          <a:lstStyle/>
          <a:p>
            <a:r>
              <a:rPr lang="en-US" dirty="0"/>
              <a:t>The standard deviation is computed by taking the square root of the variance. In this instance, the standard deviation of Option A is given by	</a:t>
            </a:r>
          </a:p>
          <a:p>
            <a:endParaRPr dirty="0"/>
          </a:p>
        </p:txBody>
      </p:sp>
      <p:pic>
        <p:nvPicPr>
          <p:cNvPr id="6" name="Picture 5" descr="sigma equals square root of V of X equals square root of 3,090,000, which is approximately equal to  $1757.84.&#10;&#10;&#10;&#10;&#10;&#10;&#10;">
            <a:extLst>
              <a:ext uri="{FF2B5EF4-FFF2-40B4-BE49-F238E27FC236}">
                <a16:creationId xmlns:a16="http://schemas.microsoft.com/office/drawing/2014/main" id="{77529D74-74DB-225B-E71F-497C4F29E8D1}"/>
              </a:ext>
            </a:extLst>
          </p:cNvPr>
          <p:cNvPicPr>
            <a:picLocks noChangeAspect="1"/>
          </p:cNvPicPr>
          <p:nvPr/>
        </p:nvPicPr>
        <p:blipFill>
          <a:blip r:embed="rId2"/>
          <a:stretch>
            <a:fillRect/>
          </a:stretch>
        </p:blipFill>
        <p:spPr>
          <a:xfrm>
            <a:off x="1926915" y="2971800"/>
            <a:ext cx="5290169" cy="612000"/>
          </a:xfrm>
          <a:prstGeom prst="rect">
            <a:avLst/>
          </a:prstGeom>
        </p:spPr>
      </p:pic>
    </p:spTree>
    <p:extLst>
      <p:ext uri="{BB962C8B-B14F-4D97-AF65-F5344CB8AC3E}">
        <p14:creationId xmlns:p14="http://schemas.microsoft.com/office/powerpoint/2010/main" val="855596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6: Calculating the Variance of a Random Variable—Slide 4</a:t>
            </a:r>
            <a:endParaRPr dirty="0"/>
          </a:p>
        </p:txBody>
      </p:sp>
      <p:sp>
        <p:nvSpPr>
          <p:cNvPr id="8" name="TextBox 7">
            <a:extLst>
              <a:ext uri="{FF2B5EF4-FFF2-40B4-BE49-F238E27FC236}">
                <a16:creationId xmlns:a16="http://schemas.microsoft.com/office/drawing/2014/main" id="{FC5FBBE9-C40F-9A44-0FFD-2DEBD00BF3CE}"/>
              </a:ext>
            </a:extLst>
          </p:cNvPr>
          <p:cNvSpPr txBox="1"/>
          <p:nvPr/>
        </p:nvSpPr>
        <p:spPr>
          <a:xfrm>
            <a:off x="3059905" y="1078468"/>
            <a:ext cx="3048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9 – Variance of Option B</a:t>
            </a:r>
            <a:endParaRPr lang="en-IN" dirty="0">
              <a:solidFill>
                <a:srgbClr val="1F497D"/>
              </a:solidFill>
            </a:endParaRPr>
          </a:p>
        </p:txBody>
      </p:sp>
      <mc:AlternateContent xmlns:mc="http://schemas.openxmlformats.org/markup-compatibility/2006">
        <mc:Choice xmlns:a14="http://schemas.microsoft.com/office/drawing/2010/main" Requires="a14">
          <p:graphicFrame>
            <p:nvGraphicFramePr>
              <p:cNvPr id="4" name="Table 4" descr="Table presents the calculation of variance for the investment option B using five profit observations, their associated probabilities, and the formula open parentheses x minus mu close parentheses squared times P of open parentheses x close parentheses, where the mean profit mu equals 1400.&#10;Observation 1: Profit = negative 3000, Probability = 0.2, Contribution to variance = 3,872,000,&#10;Observation 2: Profit = negative 1000, Probability = 0.1, Contribution = 576,000,&#10;Observation 3: Profit = 2000, Probability = 0.2, Contribution = 72,000,&#10;Observation 4: Profit = 3000, Probability = 0.3, Contribution = 768,000,&#10;Observation 5: Profit = 4000, Probability = 0.2, Contribution = 1,352,000,&#10;The total variance sigma squared equals V of open parentheses X close parentheses is calculated to be 6,640,000.">
                <a:extLst>
                  <a:ext uri="{FF2B5EF4-FFF2-40B4-BE49-F238E27FC236}">
                    <a16:creationId xmlns:a16="http://schemas.microsoft.com/office/drawing/2014/main" id="{9CD2055B-479D-4549-BD3E-3B809F29E94B}"/>
                  </a:ext>
                </a:extLst>
              </p:cNvPr>
              <p:cNvGraphicFramePr>
                <a:graphicFrameLocks noGrp="1"/>
              </p:cNvGraphicFramePr>
              <p:nvPr>
                <p:extLst>
                  <p:ext uri="{D42A27DB-BD31-4B8C-83A1-F6EECF244321}">
                    <p14:modId xmlns:p14="http://schemas.microsoft.com/office/powerpoint/2010/main" val="2881774542"/>
                  </p:ext>
                </p:extLst>
              </p:nvPr>
            </p:nvGraphicFramePr>
            <p:xfrm>
              <a:off x="571500" y="1524000"/>
              <a:ext cx="8180840" cy="2596960"/>
            </p:xfrm>
            <a:graphic>
              <a:graphicData uri="http://schemas.openxmlformats.org/drawingml/2006/table">
                <a:tbl>
                  <a:tblPr firstRow="1" bandRow="1">
                    <a:tableStyleId>{5940675A-B579-460E-94D1-54222C63F5DA}</a:tableStyleId>
                  </a:tblPr>
                  <a:tblGrid>
                    <a:gridCol w="1485900">
                      <a:extLst>
                        <a:ext uri="{9D8B030D-6E8A-4147-A177-3AD203B41FA5}">
                          <a16:colId xmlns:a16="http://schemas.microsoft.com/office/drawing/2014/main" val="660523426"/>
                        </a:ext>
                      </a:extLst>
                    </a:gridCol>
                    <a:gridCol w="1831340">
                      <a:extLst>
                        <a:ext uri="{9D8B030D-6E8A-4147-A177-3AD203B41FA5}">
                          <a16:colId xmlns:a16="http://schemas.microsoft.com/office/drawing/2014/main" val="2006557179"/>
                        </a:ext>
                      </a:extLst>
                    </a:gridCol>
                    <a:gridCol w="1371600">
                      <a:extLst>
                        <a:ext uri="{9D8B030D-6E8A-4147-A177-3AD203B41FA5}">
                          <a16:colId xmlns:a16="http://schemas.microsoft.com/office/drawing/2014/main" val="3666311111"/>
                        </a:ext>
                      </a:extLst>
                    </a:gridCol>
                    <a:gridCol w="3492000">
                      <a:extLst>
                        <a:ext uri="{9D8B030D-6E8A-4147-A177-3AD203B41FA5}">
                          <a16:colId xmlns:a16="http://schemas.microsoft.com/office/drawing/2014/main" val="115760733"/>
                        </a:ext>
                      </a:extLst>
                    </a:gridCol>
                  </a:tblGrid>
                  <a:tr h="370840">
                    <a:tc>
                      <a:txBody>
                        <a:bodyPr/>
                        <a:lstStyle/>
                        <a:p>
                          <a:pPr algn="ctr"/>
                          <a:r>
                            <a:rPr lang="en-US" b="1" dirty="0"/>
                            <a:t>Observation</a:t>
                          </a:r>
                          <a:endParaRPr lang="en-IN" b="1" dirty="0"/>
                        </a:p>
                      </a:txBody>
                      <a:tcPr/>
                    </a:tc>
                    <a:tc>
                      <a:txBody>
                        <a:bodyPr/>
                        <a:lstStyle/>
                        <a:p>
                          <a:pPr algn="ctr"/>
                          <a:r>
                            <a:rPr lang="en-US" b="1" dirty="0"/>
                            <a:t>Profit (Dollars)</a:t>
                          </a:r>
                          <a:endParaRPr lang="en-IN" b="1" dirty="0"/>
                        </a:p>
                      </a:txBody>
                      <a:tcPr/>
                    </a:tc>
                    <a:tc>
                      <a:txBody>
                        <a:bodyPr/>
                        <a:lstStyle/>
                        <a:p>
                          <a:pPr algn="ctr"/>
                          <a:r>
                            <a:rPr lang="en-US" b="1" dirty="0"/>
                            <a:t>Probability</a:t>
                          </a:r>
                          <a:endParaRPr lang="en-IN" b="1" dirty="0"/>
                        </a:p>
                      </a:txBody>
                      <a:tcPr/>
                    </a:tc>
                    <a:tc>
                      <a:txBody>
                        <a:bodyPr/>
                        <a:lstStyle/>
                        <a:p>
                          <a:pPr algn="ctr"/>
                          <a14:m>
                            <m:oMath xmlns:m="http://schemas.openxmlformats.org/officeDocument/2006/math">
                              <m:sSup>
                                <m:sSupPr>
                                  <m:ctrlPr>
                                    <a:rPr lang="ar-AE" sz="1800" b="1" i="1" smtClean="0">
                                      <a:latin typeface="Cambria Math" panose="02040503050406030204" pitchFamily="18" charset="0"/>
                                    </a:rPr>
                                  </m:ctrlPr>
                                </m:sSupPr>
                                <m:e>
                                  <m:d>
                                    <m:dPr>
                                      <m:ctrlPr>
                                        <a:rPr lang="ar-AE" sz="1800" b="1" i="1">
                                          <a:latin typeface="Cambria Math" panose="02040503050406030204" pitchFamily="18" charset="0"/>
                                        </a:rPr>
                                      </m:ctrlPr>
                                    </m:dPr>
                                    <m:e>
                                      <m:r>
                                        <a:rPr lang="ar-AE" sz="1800" b="1">
                                          <a:latin typeface="Cambria Math" panose="02040503050406030204" pitchFamily="18" charset="0"/>
                                        </a:rPr>
                                        <m:t>𝒙</m:t>
                                      </m:r>
                                      <m:r>
                                        <a:rPr lang="ar-AE" sz="1800" b="1">
                                          <a:latin typeface="Cambria Math" panose="02040503050406030204" pitchFamily="18" charset="0"/>
                                        </a:rPr>
                                        <m:t>−</m:t>
                                      </m:r>
                                      <m:r>
                                        <a:rPr lang="ar-AE" sz="1800" b="1">
                                          <a:latin typeface="Cambria Math" panose="02040503050406030204" pitchFamily="18" charset="0"/>
                                        </a:rPr>
                                        <m:t>𝝁</m:t>
                                      </m:r>
                                    </m:e>
                                  </m:d>
                                </m:e>
                                <m:sup>
                                  <m:r>
                                    <a:rPr lang="ar-AE" sz="1800" b="1">
                                      <a:latin typeface="Cambria Math" panose="02040503050406030204" pitchFamily="18" charset="0"/>
                                    </a:rPr>
                                    <m:t>𝟐</m:t>
                                  </m:r>
                                </m:sup>
                              </m:sSup>
                            </m:oMath>
                          </a14:m>
                          <a:r>
                            <a:rPr lang="en-IN" b="1" dirty="0"/>
                            <a:t> · P(x)</a:t>
                          </a:r>
                        </a:p>
                      </a:txBody>
                      <a:tcPr/>
                    </a:tc>
                    <a:extLst>
                      <a:ext uri="{0D108BD9-81ED-4DB2-BD59-A6C34878D82A}">
                        <a16:rowId xmlns:a16="http://schemas.microsoft.com/office/drawing/2014/main" val="1112192002"/>
                      </a:ext>
                    </a:extLst>
                  </a:tr>
                  <a:tr h="370840">
                    <a:tc>
                      <a:txBody>
                        <a:bodyPr/>
                        <a:lstStyle/>
                        <a:p>
                          <a:pPr algn="ctr"/>
                          <a:r>
                            <a:rPr lang="en-US" dirty="0"/>
                            <a:t>1</a:t>
                          </a:r>
                          <a:endParaRPr lang="en-IN" dirty="0"/>
                        </a:p>
                      </a:txBody>
                      <a:tcPr/>
                    </a:tc>
                    <a:tc>
                      <a:txBody>
                        <a:bodyPr/>
                        <a:lstStyle/>
                        <a:p>
                          <a:pPr algn="ctr"/>
                          <a14:m>
                            <m:oMath xmlns:m="http://schemas.openxmlformats.org/officeDocument/2006/math">
                              <m:r>
                                <a:rPr lang="en-US" i="1" dirty="0" smtClean="0">
                                  <a:latin typeface="Cambria Math" panose="02040503050406030204" pitchFamily="18" charset="0"/>
                                </a:rPr>
                                <m:t>−</m:t>
                              </m:r>
                            </m:oMath>
                          </a14:m>
                          <a:r>
                            <a:rPr lang="en-US" dirty="0"/>
                            <a:t>3000</a:t>
                          </a:r>
                          <a:endParaRPr lang="en-IN" dirty="0"/>
                        </a:p>
                      </a:txBody>
                      <a:tcPr/>
                    </a:tc>
                    <a:tc>
                      <a:txBody>
                        <a:bodyPr/>
                        <a:lstStyle/>
                        <a:p>
                          <a:pPr algn="ctr"/>
                          <a:r>
                            <a:rPr lang="en-US" dirty="0"/>
                            <a:t>0.2</a:t>
                          </a:r>
                          <a:endParaRPr lang="en-IN" dirty="0"/>
                        </a:p>
                      </a:txBody>
                      <a:tcPr/>
                    </a:tc>
                    <a:tc>
                      <a:txBody>
                        <a:bodyPr/>
                        <a:lstStyle/>
                        <a:p>
                          <a:pPr algn="ctr"/>
                          <a:r>
                            <a:rPr lang="en-US" dirty="0"/>
                            <a:t>(</a:t>
                          </a:r>
                          <a14:m>
                            <m:oMath xmlns:m="http://schemas.openxmlformats.org/officeDocument/2006/math">
                              <m:r>
                                <a:rPr lang="en-US" i="1" dirty="0" smtClean="0">
                                  <a:latin typeface="Cambria Math" panose="02040503050406030204" pitchFamily="18" charset="0"/>
                                </a:rPr>
                                <m:t>−</m:t>
                              </m:r>
                            </m:oMath>
                          </a14:m>
                          <a:r>
                            <a:rPr lang="en-US" dirty="0"/>
                            <a:t>3000 </a:t>
                          </a:r>
                          <a14:m>
                            <m:oMath xmlns:m="http://schemas.openxmlformats.org/officeDocument/2006/math">
                              <m:r>
                                <a:rPr lang="en-US" i="1" dirty="0" smtClean="0">
                                  <a:latin typeface="Cambria Math" panose="02040503050406030204" pitchFamily="18" charset="0"/>
                                </a:rPr>
                                <m:t>−</m:t>
                              </m:r>
                            </m:oMath>
                          </a14:m>
                          <a:r>
                            <a:rPr lang="en-US" dirty="0"/>
                            <a:t>1</a:t>
                          </a:r>
                          <a:r>
                            <a:rPr lang="en-US" b="0" dirty="0"/>
                            <a:t>400)</a:t>
                          </a:r>
                          <a:r>
                            <a:rPr lang="en-US" b="0" baseline="30000" dirty="0"/>
                            <a:t>2</a:t>
                          </a:r>
                          <a:r>
                            <a:rPr lang="en-US" b="1" baseline="30000" dirty="0"/>
                            <a:t>  </a:t>
                          </a:r>
                          <a:r>
                            <a:rPr lang="en-IN" b="0" dirty="0"/>
                            <a:t>· 0.2 = 3,872,000</a:t>
                          </a:r>
                          <a:endParaRPr lang="en-IN" b="0" baseline="30000" dirty="0"/>
                        </a:p>
                      </a:txBody>
                      <a:tcPr/>
                    </a:tc>
                    <a:extLst>
                      <a:ext uri="{0D108BD9-81ED-4DB2-BD59-A6C34878D82A}">
                        <a16:rowId xmlns:a16="http://schemas.microsoft.com/office/drawing/2014/main" val="1493539504"/>
                      </a:ext>
                    </a:extLst>
                  </a:tr>
                  <a:tr h="370840">
                    <a:tc>
                      <a:txBody>
                        <a:bodyPr/>
                        <a:lstStyle/>
                        <a:p>
                          <a:pPr algn="ctr"/>
                          <a:r>
                            <a:rPr lang="en-US" dirty="0"/>
                            <a:t>2</a:t>
                          </a:r>
                          <a:endParaRPr lang="en-IN" dirty="0"/>
                        </a:p>
                      </a:txBody>
                      <a:tcPr/>
                    </a:tc>
                    <a:tc>
                      <a:txBody>
                        <a:bodyPr/>
                        <a:lstStyle/>
                        <a:p>
                          <a:pPr algn="ctr"/>
                          <a14:m>
                            <m:oMath xmlns:m="http://schemas.openxmlformats.org/officeDocument/2006/math">
                              <m:r>
                                <a:rPr lang="en-US" i="1" dirty="0" smtClean="0">
                                  <a:latin typeface="Cambria Math" panose="02040503050406030204" pitchFamily="18" charset="0"/>
                                </a:rPr>
                                <m:t>−</m:t>
                              </m:r>
                            </m:oMath>
                          </a14:m>
                          <a:r>
                            <a:rPr lang="en-US" dirty="0"/>
                            <a:t>1000</a:t>
                          </a:r>
                          <a:endParaRPr lang="en-IN" dirty="0"/>
                        </a:p>
                      </a:txBody>
                      <a:tcPr/>
                    </a:tc>
                    <a:tc>
                      <a:txBody>
                        <a:bodyPr/>
                        <a:lstStyle/>
                        <a:p>
                          <a:pPr algn="ctr"/>
                          <a:r>
                            <a:rPr lang="en-US" dirty="0"/>
                            <a:t>0.1</a:t>
                          </a:r>
                          <a:endParaRPr lang="en-IN" dirty="0"/>
                        </a:p>
                      </a:txBody>
                      <a:tcPr/>
                    </a:tc>
                    <a:tc>
                      <a:txBody>
                        <a:bodyPr/>
                        <a:lstStyle/>
                        <a:p>
                          <a:pPr algn="ctr"/>
                          <a:r>
                            <a:rPr lang="en-US" dirty="0"/>
                            <a:t>(</a:t>
                          </a:r>
                          <a14:m>
                            <m:oMath xmlns:m="http://schemas.openxmlformats.org/officeDocument/2006/math">
                              <m:r>
                                <a:rPr lang="en-US" i="1" dirty="0" smtClean="0">
                                  <a:latin typeface="Cambria Math" panose="02040503050406030204" pitchFamily="18" charset="0"/>
                                </a:rPr>
                                <m:t>−</m:t>
                              </m:r>
                            </m:oMath>
                          </a14:m>
                          <a:r>
                            <a:rPr lang="en-US" dirty="0"/>
                            <a:t>1000</a:t>
                          </a:r>
                          <a14:m>
                            <m:oMath xmlns:m="http://schemas.openxmlformats.org/officeDocument/2006/math">
                              <m:r>
                                <a:rPr lang="en-US" b="0" i="0" dirty="0" smtClean="0">
                                  <a:latin typeface="Cambria Math" panose="02040503050406030204" pitchFamily="18" charset="0"/>
                                </a:rPr>
                                <m:t> </m:t>
                              </m:r>
                              <m:r>
                                <a:rPr lang="en-US" i="1" dirty="0" smtClean="0">
                                  <a:latin typeface="Cambria Math" panose="02040503050406030204" pitchFamily="18" charset="0"/>
                                </a:rPr>
                                <m:t>−</m:t>
                              </m:r>
                            </m:oMath>
                          </a14:m>
                          <a:r>
                            <a:rPr lang="en-US" dirty="0"/>
                            <a:t> 1400)</a:t>
                          </a:r>
                          <a:r>
                            <a:rPr lang="en-US" b="0" baseline="30000" dirty="0"/>
                            <a:t>2 </a:t>
                          </a:r>
                          <a:r>
                            <a:rPr lang="en-IN" b="0" dirty="0"/>
                            <a:t>· 0.1 = 576,000</a:t>
                          </a:r>
                          <a:endParaRPr lang="en-IN" dirty="0"/>
                        </a:p>
                      </a:txBody>
                      <a:tcPr/>
                    </a:tc>
                    <a:extLst>
                      <a:ext uri="{0D108BD9-81ED-4DB2-BD59-A6C34878D82A}">
                        <a16:rowId xmlns:a16="http://schemas.microsoft.com/office/drawing/2014/main" val="3031636174"/>
                      </a:ext>
                    </a:extLst>
                  </a:tr>
                  <a:tr h="370840">
                    <a:tc>
                      <a:txBody>
                        <a:bodyPr/>
                        <a:lstStyle/>
                        <a:p>
                          <a:pPr algn="ctr"/>
                          <a:r>
                            <a:rPr lang="en-US" dirty="0"/>
                            <a:t>3</a:t>
                          </a:r>
                          <a:endParaRPr lang="en-IN" dirty="0"/>
                        </a:p>
                      </a:txBody>
                      <a:tcPr/>
                    </a:tc>
                    <a:tc>
                      <a:txBody>
                        <a:bodyPr/>
                        <a:lstStyle/>
                        <a:p>
                          <a:pPr algn="ctr"/>
                          <a:r>
                            <a:rPr lang="en-US" dirty="0"/>
                            <a:t>2000</a:t>
                          </a:r>
                          <a:endParaRPr lang="en-IN" dirty="0"/>
                        </a:p>
                      </a:txBody>
                      <a:tcPr/>
                    </a:tc>
                    <a:tc>
                      <a:txBody>
                        <a:bodyPr/>
                        <a:lstStyle/>
                        <a:p>
                          <a:pPr algn="ctr"/>
                          <a:r>
                            <a:rPr lang="en-US" dirty="0"/>
                            <a:t>0.2</a:t>
                          </a:r>
                          <a:endParaRPr lang="en-IN" dirty="0"/>
                        </a:p>
                      </a:txBody>
                      <a:tcPr/>
                    </a:tc>
                    <a:tc>
                      <a:txBody>
                        <a:bodyPr/>
                        <a:lstStyle/>
                        <a:p>
                          <a:pPr algn="ctr"/>
                          <a:r>
                            <a:rPr lang="en-US" dirty="0"/>
                            <a:t>(2000 </a:t>
                          </a:r>
                          <a14:m>
                            <m:oMath xmlns:m="http://schemas.openxmlformats.org/officeDocument/2006/math">
                              <m:r>
                                <a:rPr lang="en-US" i="1" dirty="0" smtClean="0">
                                  <a:latin typeface="Cambria Math" panose="02040503050406030204" pitchFamily="18" charset="0"/>
                                </a:rPr>
                                <m:t>−</m:t>
                              </m:r>
                            </m:oMath>
                          </a14:m>
                          <a:r>
                            <a:rPr lang="en-US" dirty="0"/>
                            <a:t> 1400)</a:t>
                          </a:r>
                          <a:r>
                            <a:rPr lang="en-US" b="0" baseline="30000" dirty="0"/>
                            <a:t>2 </a:t>
                          </a:r>
                          <a:r>
                            <a:rPr lang="en-IN" b="0" dirty="0"/>
                            <a:t>· 0.2 = 72,000 </a:t>
                          </a:r>
                          <a:endParaRPr lang="en-IN" dirty="0"/>
                        </a:p>
                      </a:txBody>
                      <a:tcPr/>
                    </a:tc>
                    <a:extLst>
                      <a:ext uri="{0D108BD9-81ED-4DB2-BD59-A6C34878D82A}">
                        <a16:rowId xmlns:a16="http://schemas.microsoft.com/office/drawing/2014/main" val="3915921155"/>
                      </a:ext>
                    </a:extLst>
                  </a:tr>
                  <a:tr h="370840">
                    <a:tc>
                      <a:txBody>
                        <a:bodyPr/>
                        <a:lstStyle/>
                        <a:p>
                          <a:pPr algn="ctr"/>
                          <a:r>
                            <a:rPr lang="en-US" dirty="0"/>
                            <a:t>4</a:t>
                          </a:r>
                          <a:endParaRPr lang="en-IN" dirty="0"/>
                        </a:p>
                      </a:txBody>
                      <a:tcPr/>
                    </a:tc>
                    <a:tc>
                      <a:txBody>
                        <a:bodyPr/>
                        <a:lstStyle/>
                        <a:p>
                          <a:pPr algn="ctr"/>
                          <a:r>
                            <a:rPr lang="en-US" dirty="0"/>
                            <a:t>3000</a:t>
                          </a:r>
                          <a:endParaRPr lang="en-IN" dirty="0"/>
                        </a:p>
                      </a:txBody>
                      <a:tcPr/>
                    </a:tc>
                    <a:tc>
                      <a:txBody>
                        <a:bodyPr/>
                        <a:lstStyle/>
                        <a:p>
                          <a:pPr algn="ctr"/>
                          <a:r>
                            <a:rPr lang="en-US" dirty="0"/>
                            <a:t>0.3</a:t>
                          </a:r>
                          <a:endParaRPr lang="en-IN" dirty="0"/>
                        </a:p>
                      </a:txBody>
                      <a:tcPr/>
                    </a:tc>
                    <a:tc>
                      <a:txBody>
                        <a:bodyPr/>
                        <a:lstStyle/>
                        <a:p>
                          <a:pPr algn="ctr"/>
                          <a:r>
                            <a:rPr lang="en-US" dirty="0"/>
                            <a:t>(3000 </a:t>
                          </a:r>
                          <a14:m>
                            <m:oMath xmlns:m="http://schemas.openxmlformats.org/officeDocument/2006/math">
                              <m:r>
                                <a:rPr lang="en-US" i="1" dirty="0" smtClean="0">
                                  <a:latin typeface="Cambria Math" panose="02040503050406030204" pitchFamily="18" charset="0"/>
                                </a:rPr>
                                <m:t>−</m:t>
                              </m:r>
                            </m:oMath>
                          </a14:m>
                          <a:r>
                            <a:rPr lang="en-US" dirty="0"/>
                            <a:t> 1400)</a:t>
                          </a:r>
                          <a:r>
                            <a:rPr lang="en-US" b="0" baseline="30000" dirty="0"/>
                            <a:t>2 </a:t>
                          </a:r>
                          <a:r>
                            <a:rPr lang="en-IN" b="0" dirty="0"/>
                            <a:t>· 0.3 = 768,000 </a:t>
                          </a:r>
                          <a:endParaRPr lang="en-IN" dirty="0"/>
                        </a:p>
                      </a:txBody>
                      <a:tcPr/>
                    </a:tc>
                    <a:extLst>
                      <a:ext uri="{0D108BD9-81ED-4DB2-BD59-A6C34878D82A}">
                        <a16:rowId xmlns:a16="http://schemas.microsoft.com/office/drawing/2014/main" val="1376062467"/>
                      </a:ext>
                    </a:extLst>
                  </a:tr>
                  <a:tr h="370840">
                    <a:tc>
                      <a:txBody>
                        <a:bodyPr/>
                        <a:lstStyle/>
                        <a:p>
                          <a:pPr algn="ctr"/>
                          <a:r>
                            <a:rPr lang="en-US" dirty="0"/>
                            <a:t>5</a:t>
                          </a:r>
                          <a:endParaRPr lang="en-IN" dirty="0"/>
                        </a:p>
                      </a:txBody>
                      <a:tcPr/>
                    </a:tc>
                    <a:tc>
                      <a:txBody>
                        <a:bodyPr/>
                        <a:lstStyle/>
                        <a:p>
                          <a:pPr algn="ctr"/>
                          <a:r>
                            <a:rPr lang="en-US" dirty="0"/>
                            <a:t>4000</a:t>
                          </a:r>
                          <a:endParaRPr lang="en-IN" dirty="0"/>
                        </a:p>
                      </a:txBody>
                      <a:tcPr/>
                    </a:tc>
                    <a:tc>
                      <a:txBody>
                        <a:bodyPr/>
                        <a:lstStyle/>
                        <a:p>
                          <a:pPr algn="ctr"/>
                          <a:r>
                            <a:rPr lang="en-US" dirty="0"/>
                            <a:t>0.2</a:t>
                          </a:r>
                          <a:endParaRPr lang="en-IN" dirty="0"/>
                        </a:p>
                      </a:txBody>
                      <a:tcPr/>
                    </a:tc>
                    <a:tc>
                      <a:txBody>
                        <a:bodyPr/>
                        <a:lstStyle/>
                        <a:p>
                          <a:pPr algn="ctr"/>
                          <a:r>
                            <a:rPr lang="en-US" dirty="0"/>
                            <a:t>(4000 </a:t>
                          </a:r>
                          <a14:m>
                            <m:oMath xmlns:m="http://schemas.openxmlformats.org/officeDocument/2006/math">
                              <m:r>
                                <a:rPr lang="en-US" i="1" dirty="0" smtClean="0">
                                  <a:latin typeface="Cambria Math" panose="02040503050406030204" pitchFamily="18" charset="0"/>
                                </a:rPr>
                                <m:t>−</m:t>
                              </m:r>
                            </m:oMath>
                          </a14:m>
                          <a:r>
                            <a:rPr lang="en-US" dirty="0"/>
                            <a:t> 1400)</a:t>
                          </a:r>
                          <a:r>
                            <a:rPr lang="en-US" b="0" baseline="30000" dirty="0"/>
                            <a:t>2 </a:t>
                          </a:r>
                          <a:r>
                            <a:rPr lang="en-IN" b="0" dirty="0"/>
                            <a:t>· 0.1 = 1,352,000 </a:t>
                          </a:r>
                          <a:endParaRPr lang="en-IN" dirty="0"/>
                        </a:p>
                      </a:txBody>
                      <a:tcPr/>
                    </a:tc>
                    <a:extLst>
                      <a:ext uri="{0D108BD9-81ED-4DB2-BD59-A6C34878D82A}">
                        <a16:rowId xmlns:a16="http://schemas.microsoft.com/office/drawing/2014/main" val="3022318856"/>
                      </a:ext>
                    </a:extLst>
                  </a:tr>
                  <a:tr h="370840">
                    <a:tc>
                      <a:txBody>
                        <a:bodyPr/>
                        <a:lstStyle/>
                        <a:p>
                          <a:pPr algn="ctr"/>
                          <a:endParaRPr lang="en-IN" b="1" dirty="0"/>
                        </a:p>
                      </a:txBody>
                      <a:tcPr/>
                    </a:tc>
                    <a:tc>
                      <a:txBody>
                        <a:bodyPr/>
                        <a:lstStyle/>
                        <a:p>
                          <a:pPr algn="ctr"/>
                          <a:r>
                            <a:rPr lang="en-US" b="1" dirty="0"/>
                            <a:t>Total</a:t>
                          </a:r>
                          <a:endParaRPr lang="en-IN" dirty="0"/>
                        </a:p>
                      </a:txBody>
                      <a:tcPr/>
                    </a:tc>
                    <a:tc>
                      <a:txBody>
                        <a:bodyPr/>
                        <a:lstStyle/>
                        <a:p>
                          <a:pPr algn="ctr"/>
                          <a:endParaRPr lang="en-IN" dirty="0"/>
                        </a:p>
                      </a:txBody>
                      <a:tcPr/>
                    </a:tc>
                    <a:tc>
                      <a:txBody>
                        <a:bodyPr/>
                        <a:lstStyle/>
                        <a:p>
                          <a:pPr algn="ctr"/>
                          <a14:m>
                            <m:oMath xmlns:m="http://schemas.openxmlformats.org/officeDocument/2006/math">
                              <m:r>
                                <a:rPr lang="ar-AE" b="1" smtClean="0">
                                  <a:latin typeface="Cambria Math" panose="02040503050406030204" pitchFamily="18" charset="0"/>
                                </a:rPr>
                                <m:t>𝛔</m:t>
                              </m:r>
                            </m:oMath>
                          </a14:m>
                          <a:r>
                            <a:rPr lang="en-US" b="1" baseline="30000" dirty="0"/>
                            <a:t>2 </a:t>
                          </a:r>
                          <a:r>
                            <a:rPr lang="en-IN" b="1" dirty="0"/>
                            <a:t>= V(X) = 6,640,000</a:t>
                          </a:r>
                        </a:p>
                      </a:txBody>
                      <a:tcPr/>
                    </a:tc>
                    <a:extLst>
                      <a:ext uri="{0D108BD9-81ED-4DB2-BD59-A6C34878D82A}">
                        <a16:rowId xmlns:a16="http://schemas.microsoft.com/office/drawing/2014/main" val="1155742427"/>
                      </a:ext>
                    </a:extLst>
                  </a:tr>
                </a:tbl>
              </a:graphicData>
            </a:graphic>
          </p:graphicFrame>
        </mc:Choice>
        <mc:Fallback>
          <p:graphicFrame>
            <p:nvGraphicFramePr>
              <p:cNvPr id="4" name="Table 4" descr="Table presents the calculation of variance for the investment option B using five profit observations, their associated probabilities, and the formula open parentheses x minus mu close parentheses squared times P of open parentheses x close parentheses, where the mean profit mu equals 1400.&#10;Observation 1: Profit = negative 3000, Probability = 0.2, Contribution to variance = 3,872,000,&#10;Observation 2: Profit = negative 1000, Probability = 0.1, Contribution = 576,000,&#10;Observation 3: Profit = 2000, Probability = 0.2, Contribution = 72,000,&#10;Observation 4: Profit = 3000, Probability = 0.3, Contribution = 768,000,&#10;Observation 5: Profit = 4000, Probability = 0.2, Contribution = 1,352,000,&#10;The total variance sigma squared equals V of open parentheses X close parentheses is calculated to be 6,640,000.">
                <a:extLst>
                  <a:ext uri="{FF2B5EF4-FFF2-40B4-BE49-F238E27FC236}">
                    <a16:creationId xmlns:a16="http://schemas.microsoft.com/office/drawing/2014/main" id="{9CD2055B-479D-4549-BD3E-3B809F29E94B}"/>
                  </a:ext>
                </a:extLst>
              </p:cNvPr>
              <p:cNvGraphicFramePr>
                <a:graphicFrameLocks noGrp="1"/>
              </p:cNvGraphicFramePr>
              <p:nvPr>
                <p:extLst>
                  <p:ext uri="{D42A27DB-BD31-4B8C-83A1-F6EECF244321}">
                    <p14:modId xmlns:p14="http://schemas.microsoft.com/office/powerpoint/2010/main" val="2881774542"/>
                  </p:ext>
                </p:extLst>
              </p:nvPr>
            </p:nvGraphicFramePr>
            <p:xfrm>
              <a:off x="571500" y="1524000"/>
              <a:ext cx="8180840" cy="2596960"/>
            </p:xfrm>
            <a:graphic>
              <a:graphicData uri="http://schemas.openxmlformats.org/drawingml/2006/table">
                <a:tbl>
                  <a:tblPr firstRow="1" bandRow="1">
                    <a:tableStyleId>{5940675A-B579-460E-94D1-54222C63F5DA}</a:tableStyleId>
                  </a:tblPr>
                  <a:tblGrid>
                    <a:gridCol w="1485900">
                      <a:extLst>
                        <a:ext uri="{9D8B030D-6E8A-4147-A177-3AD203B41FA5}">
                          <a16:colId xmlns:a16="http://schemas.microsoft.com/office/drawing/2014/main" val="660523426"/>
                        </a:ext>
                      </a:extLst>
                    </a:gridCol>
                    <a:gridCol w="1831340">
                      <a:extLst>
                        <a:ext uri="{9D8B030D-6E8A-4147-A177-3AD203B41FA5}">
                          <a16:colId xmlns:a16="http://schemas.microsoft.com/office/drawing/2014/main" val="2006557179"/>
                        </a:ext>
                      </a:extLst>
                    </a:gridCol>
                    <a:gridCol w="1371600">
                      <a:extLst>
                        <a:ext uri="{9D8B030D-6E8A-4147-A177-3AD203B41FA5}">
                          <a16:colId xmlns:a16="http://schemas.microsoft.com/office/drawing/2014/main" val="3666311111"/>
                        </a:ext>
                      </a:extLst>
                    </a:gridCol>
                    <a:gridCol w="3492000">
                      <a:extLst>
                        <a:ext uri="{9D8B030D-6E8A-4147-A177-3AD203B41FA5}">
                          <a16:colId xmlns:a16="http://schemas.microsoft.com/office/drawing/2014/main" val="115760733"/>
                        </a:ext>
                      </a:extLst>
                    </a:gridCol>
                  </a:tblGrid>
                  <a:tr h="371920">
                    <a:tc>
                      <a:txBody>
                        <a:bodyPr/>
                        <a:lstStyle/>
                        <a:p>
                          <a:pPr algn="ctr"/>
                          <a:r>
                            <a:rPr lang="en-US" b="1" dirty="0"/>
                            <a:t>Observation</a:t>
                          </a:r>
                          <a:endParaRPr lang="en-IN" b="1" dirty="0"/>
                        </a:p>
                      </a:txBody>
                      <a:tcPr/>
                    </a:tc>
                    <a:tc>
                      <a:txBody>
                        <a:bodyPr/>
                        <a:lstStyle/>
                        <a:p>
                          <a:pPr algn="ctr"/>
                          <a:r>
                            <a:rPr lang="en-US" b="1" dirty="0"/>
                            <a:t>Profit (Dollars)</a:t>
                          </a:r>
                          <a:endParaRPr lang="en-IN" b="1" dirty="0"/>
                        </a:p>
                      </a:txBody>
                      <a:tcPr/>
                    </a:tc>
                    <a:tc>
                      <a:txBody>
                        <a:bodyPr/>
                        <a:lstStyle/>
                        <a:p>
                          <a:pPr algn="ctr"/>
                          <a:r>
                            <a:rPr lang="en-US" b="1" dirty="0"/>
                            <a:t>Probability</a:t>
                          </a:r>
                          <a:endParaRPr lang="en-IN" b="1" dirty="0"/>
                        </a:p>
                      </a:txBody>
                      <a:tcPr/>
                    </a:tc>
                    <a:tc>
                      <a:txBody>
                        <a:bodyPr/>
                        <a:lstStyle/>
                        <a:p>
                          <a:endParaRPr lang="en-US"/>
                        </a:p>
                      </a:txBody>
                      <a:tcPr>
                        <a:blipFill>
                          <a:blip r:embed="rId2"/>
                          <a:stretch>
                            <a:fillRect l="-134555" t="-8197" r="-349" b="-622951"/>
                          </a:stretch>
                        </a:blipFill>
                      </a:tcPr>
                    </a:tc>
                    <a:extLst>
                      <a:ext uri="{0D108BD9-81ED-4DB2-BD59-A6C34878D82A}">
                        <a16:rowId xmlns:a16="http://schemas.microsoft.com/office/drawing/2014/main" val="1112192002"/>
                      </a:ext>
                    </a:extLst>
                  </a:tr>
                  <a:tr h="370840">
                    <a:tc>
                      <a:txBody>
                        <a:bodyPr/>
                        <a:lstStyle/>
                        <a:p>
                          <a:pPr algn="ctr"/>
                          <a:r>
                            <a:rPr lang="en-US" dirty="0"/>
                            <a:t>1</a:t>
                          </a:r>
                          <a:endParaRPr lang="en-IN" dirty="0"/>
                        </a:p>
                      </a:txBody>
                      <a:tcPr/>
                    </a:tc>
                    <a:tc>
                      <a:txBody>
                        <a:bodyPr/>
                        <a:lstStyle/>
                        <a:p>
                          <a:endParaRPr lang="en-US"/>
                        </a:p>
                      </a:txBody>
                      <a:tcPr>
                        <a:blipFill>
                          <a:blip r:embed="rId2"/>
                          <a:stretch>
                            <a:fillRect l="-81395" t="-108197" r="-265781" b="-522951"/>
                          </a:stretch>
                        </a:blipFill>
                      </a:tcPr>
                    </a:tc>
                    <a:tc>
                      <a:txBody>
                        <a:bodyPr/>
                        <a:lstStyle/>
                        <a:p>
                          <a:pPr algn="ctr"/>
                          <a:r>
                            <a:rPr lang="en-US" dirty="0"/>
                            <a:t>0.2</a:t>
                          </a:r>
                          <a:endParaRPr lang="en-IN" dirty="0"/>
                        </a:p>
                      </a:txBody>
                      <a:tcPr/>
                    </a:tc>
                    <a:tc>
                      <a:txBody>
                        <a:bodyPr/>
                        <a:lstStyle/>
                        <a:p>
                          <a:endParaRPr lang="en-US"/>
                        </a:p>
                      </a:txBody>
                      <a:tcPr>
                        <a:blipFill>
                          <a:blip r:embed="rId2"/>
                          <a:stretch>
                            <a:fillRect l="-134555" t="-108197" r="-349" b="-522951"/>
                          </a:stretch>
                        </a:blipFill>
                      </a:tcPr>
                    </a:tc>
                    <a:extLst>
                      <a:ext uri="{0D108BD9-81ED-4DB2-BD59-A6C34878D82A}">
                        <a16:rowId xmlns:a16="http://schemas.microsoft.com/office/drawing/2014/main" val="1493539504"/>
                      </a:ext>
                    </a:extLst>
                  </a:tr>
                  <a:tr h="370840">
                    <a:tc>
                      <a:txBody>
                        <a:bodyPr/>
                        <a:lstStyle/>
                        <a:p>
                          <a:pPr algn="ctr"/>
                          <a:r>
                            <a:rPr lang="en-US" dirty="0"/>
                            <a:t>2</a:t>
                          </a:r>
                          <a:endParaRPr lang="en-IN" dirty="0"/>
                        </a:p>
                      </a:txBody>
                      <a:tcPr/>
                    </a:tc>
                    <a:tc>
                      <a:txBody>
                        <a:bodyPr/>
                        <a:lstStyle/>
                        <a:p>
                          <a:endParaRPr lang="en-US"/>
                        </a:p>
                      </a:txBody>
                      <a:tcPr>
                        <a:blipFill>
                          <a:blip r:embed="rId2"/>
                          <a:stretch>
                            <a:fillRect l="-81395" t="-208197" r="-265781" b="-422951"/>
                          </a:stretch>
                        </a:blipFill>
                      </a:tcPr>
                    </a:tc>
                    <a:tc>
                      <a:txBody>
                        <a:bodyPr/>
                        <a:lstStyle/>
                        <a:p>
                          <a:pPr algn="ctr"/>
                          <a:r>
                            <a:rPr lang="en-US" dirty="0"/>
                            <a:t>0.1</a:t>
                          </a:r>
                          <a:endParaRPr lang="en-IN" dirty="0"/>
                        </a:p>
                      </a:txBody>
                      <a:tcPr/>
                    </a:tc>
                    <a:tc>
                      <a:txBody>
                        <a:bodyPr/>
                        <a:lstStyle/>
                        <a:p>
                          <a:endParaRPr lang="en-US"/>
                        </a:p>
                      </a:txBody>
                      <a:tcPr>
                        <a:blipFill>
                          <a:blip r:embed="rId2"/>
                          <a:stretch>
                            <a:fillRect l="-134555" t="-208197" r="-349" b="-422951"/>
                          </a:stretch>
                        </a:blipFill>
                      </a:tcPr>
                    </a:tc>
                    <a:extLst>
                      <a:ext uri="{0D108BD9-81ED-4DB2-BD59-A6C34878D82A}">
                        <a16:rowId xmlns:a16="http://schemas.microsoft.com/office/drawing/2014/main" val="3031636174"/>
                      </a:ext>
                    </a:extLst>
                  </a:tr>
                  <a:tr h="370840">
                    <a:tc>
                      <a:txBody>
                        <a:bodyPr/>
                        <a:lstStyle/>
                        <a:p>
                          <a:pPr algn="ctr"/>
                          <a:r>
                            <a:rPr lang="en-US" dirty="0"/>
                            <a:t>3</a:t>
                          </a:r>
                          <a:endParaRPr lang="en-IN" dirty="0"/>
                        </a:p>
                      </a:txBody>
                      <a:tcPr/>
                    </a:tc>
                    <a:tc>
                      <a:txBody>
                        <a:bodyPr/>
                        <a:lstStyle/>
                        <a:p>
                          <a:pPr algn="ctr"/>
                          <a:r>
                            <a:rPr lang="en-US" dirty="0"/>
                            <a:t>2000</a:t>
                          </a:r>
                          <a:endParaRPr lang="en-IN" dirty="0"/>
                        </a:p>
                      </a:txBody>
                      <a:tcPr/>
                    </a:tc>
                    <a:tc>
                      <a:txBody>
                        <a:bodyPr/>
                        <a:lstStyle/>
                        <a:p>
                          <a:pPr algn="ctr"/>
                          <a:r>
                            <a:rPr lang="en-US" dirty="0"/>
                            <a:t>0.2</a:t>
                          </a:r>
                          <a:endParaRPr lang="en-IN" dirty="0"/>
                        </a:p>
                      </a:txBody>
                      <a:tcPr/>
                    </a:tc>
                    <a:tc>
                      <a:txBody>
                        <a:bodyPr/>
                        <a:lstStyle/>
                        <a:p>
                          <a:endParaRPr lang="en-US"/>
                        </a:p>
                      </a:txBody>
                      <a:tcPr>
                        <a:blipFill>
                          <a:blip r:embed="rId2"/>
                          <a:stretch>
                            <a:fillRect l="-134555" t="-308197" r="-349" b="-322951"/>
                          </a:stretch>
                        </a:blipFill>
                      </a:tcPr>
                    </a:tc>
                    <a:extLst>
                      <a:ext uri="{0D108BD9-81ED-4DB2-BD59-A6C34878D82A}">
                        <a16:rowId xmlns:a16="http://schemas.microsoft.com/office/drawing/2014/main" val="3915921155"/>
                      </a:ext>
                    </a:extLst>
                  </a:tr>
                  <a:tr h="370840">
                    <a:tc>
                      <a:txBody>
                        <a:bodyPr/>
                        <a:lstStyle/>
                        <a:p>
                          <a:pPr algn="ctr"/>
                          <a:r>
                            <a:rPr lang="en-US" dirty="0"/>
                            <a:t>4</a:t>
                          </a:r>
                          <a:endParaRPr lang="en-IN" dirty="0"/>
                        </a:p>
                      </a:txBody>
                      <a:tcPr/>
                    </a:tc>
                    <a:tc>
                      <a:txBody>
                        <a:bodyPr/>
                        <a:lstStyle/>
                        <a:p>
                          <a:pPr algn="ctr"/>
                          <a:r>
                            <a:rPr lang="en-US" dirty="0"/>
                            <a:t>3000</a:t>
                          </a:r>
                          <a:endParaRPr lang="en-IN" dirty="0"/>
                        </a:p>
                      </a:txBody>
                      <a:tcPr/>
                    </a:tc>
                    <a:tc>
                      <a:txBody>
                        <a:bodyPr/>
                        <a:lstStyle/>
                        <a:p>
                          <a:pPr algn="ctr"/>
                          <a:r>
                            <a:rPr lang="en-US" dirty="0"/>
                            <a:t>0.3</a:t>
                          </a:r>
                          <a:endParaRPr lang="en-IN" dirty="0"/>
                        </a:p>
                      </a:txBody>
                      <a:tcPr/>
                    </a:tc>
                    <a:tc>
                      <a:txBody>
                        <a:bodyPr/>
                        <a:lstStyle/>
                        <a:p>
                          <a:endParaRPr lang="en-US"/>
                        </a:p>
                      </a:txBody>
                      <a:tcPr>
                        <a:blipFill>
                          <a:blip r:embed="rId2"/>
                          <a:stretch>
                            <a:fillRect l="-134555" t="-408197" r="-349" b="-222951"/>
                          </a:stretch>
                        </a:blipFill>
                      </a:tcPr>
                    </a:tc>
                    <a:extLst>
                      <a:ext uri="{0D108BD9-81ED-4DB2-BD59-A6C34878D82A}">
                        <a16:rowId xmlns:a16="http://schemas.microsoft.com/office/drawing/2014/main" val="1376062467"/>
                      </a:ext>
                    </a:extLst>
                  </a:tr>
                  <a:tr h="370840">
                    <a:tc>
                      <a:txBody>
                        <a:bodyPr/>
                        <a:lstStyle/>
                        <a:p>
                          <a:pPr algn="ctr"/>
                          <a:r>
                            <a:rPr lang="en-US" dirty="0"/>
                            <a:t>5</a:t>
                          </a:r>
                          <a:endParaRPr lang="en-IN" dirty="0"/>
                        </a:p>
                      </a:txBody>
                      <a:tcPr/>
                    </a:tc>
                    <a:tc>
                      <a:txBody>
                        <a:bodyPr/>
                        <a:lstStyle/>
                        <a:p>
                          <a:pPr algn="ctr"/>
                          <a:r>
                            <a:rPr lang="en-US" dirty="0"/>
                            <a:t>4000</a:t>
                          </a:r>
                          <a:endParaRPr lang="en-IN" dirty="0"/>
                        </a:p>
                      </a:txBody>
                      <a:tcPr/>
                    </a:tc>
                    <a:tc>
                      <a:txBody>
                        <a:bodyPr/>
                        <a:lstStyle/>
                        <a:p>
                          <a:pPr algn="ctr"/>
                          <a:r>
                            <a:rPr lang="en-US" dirty="0"/>
                            <a:t>0.2</a:t>
                          </a:r>
                          <a:endParaRPr lang="en-IN" dirty="0"/>
                        </a:p>
                      </a:txBody>
                      <a:tcPr/>
                    </a:tc>
                    <a:tc>
                      <a:txBody>
                        <a:bodyPr/>
                        <a:lstStyle/>
                        <a:p>
                          <a:endParaRPr lang="en-US"/>
                        </a:p>
                      </a:txBody>
                      <a:tcPr>
                        <a:blipFill>
                          <a:blip r:embed="rId2"/>
                          <a:stretch>
                            <a:fillRect l="-134555" t="-508197" r="-349" b="-122951"/>
                          </a:stretch>
                        </a:blipFill>
                      </a:tcPr>
                    </a:tc>
                    <a:extLst>
                      <a:ext uri="{0D108BD9-81ED-4DB2-BD59-A6C34878D82A}">
                        <a16:rowId xmlns:a16="http://schemas.microsoft.com/office/drawing/2014/main" val="3022318856"/>
                      </a:ext>
                    </a:extLst>
                  </a:tr>
                  <a:tr h="370840">
                    <a:tc>
                      <a:txBody>
                        <a:bodyPr/>
                        <a:lstStyle/>
                        <a:p>
                          <a:pPr algn="ctr"/>
                          <a:endParaRPr lang="en-IN" b="1" dirty="0"/>
                        </a:p>
                      </a:txBody>
                      <a:tcPr/>
                    </a:tc>
                    <a:tc>
                      <a:txBody>
                        <a:bodyPr/>
                        <a:lstStyle/>
                        <a:p>
                          <a:pPr algn="ctr"/>
                          <a:r>
                            <a:rPr lang="en-US" b="1" dirty="0"/>
                            <a:t>Total</a:t>
                          </a:r>
                          <a:endParaRPr lang="en-IN" dirty="0"/>
                        </a:p>
                      </a:txBody>
                      <a:tcPr/>
                    </a:tc>
                    <a:tc>
                      <a:txBody>
                        <a:bodyPr/>
                        <a:lstStyle/>
                        <a:p>
                          <a:pPr algn="ctr"/>
                          <a:endParaRPr lang="en-IN" dirty="0"/>
                        </a:p>
                      </a:txBody>
                      <a:tcPr/>
                    </a:tc>
                    <a:tc>
                      <a:txBody>
                        <a:bodyPr/>
                        <a:lstStyle/>
                        <a:p>
                          <a:endParaRPr lang="en-US"/>
                        </a:p>
                      </a:txBody>
                      <a:tcPr>
                        <a:blipFill>
                          <a:blip r:embed="rId2"/>
                          <a:stretch>
                            <a:fillRect l="-134555" t="-608197" r="-349" b="-22951"/>
                          </a:stretch>
                        </a:blipFill>
                      </a:tcPr>
                    </a:tc>
                    <a:extLst>
                      <a:ext uri="{0D108BD9-81ED-4DB2-BD59-A6C34878D82A}">
                        <a16:rowId xmlns:a16="http://schemas.microsoft.com/office/drawing/2014/main" val="1155742427"/>
                      </a:ext>
                    </a:extLst>
                  </a:tr>
                </a:tbl>
              </a:graphicData>
            </a:graphic>
          </p:graphicFrame>
        </mc:Fallback>
      </mc:AlternateContent>
      <p:sp>
        <p:nvSpPr>
          <p:cNvPr id="7" name="TextBox 6">
            <a:extLst>
              <a:ext uri="{FF2B5EF4-FFF2-40B4-BE49-F238E27FC236}">
                <a16:creationId xmlns:a16="http://schemas.microsoft.com/office/drawing/2014/main" id="{E0AD9BD2-71A8-4B3B-8296-C2D991DD7DA1}"/>
              </a:ext>
            </a:extLst>
          </p:cNvPr>
          <p:cNvSpPr txBox="1"/>
          <p:nvPr/>
        </p:nvSpPr>
        <p:spPr>
          <a:xfrm>
            <a:off x="571500" y="4343400"/>
            <a:ext cx="6248400" cy="461665"/>
          </a:xfrm>
          <a:prstGeom prst="rect">
            <a:avLst/>
          </a:prstGeom>
          <a:noFill/>
        </p:spPr>
        <p:txBody>
          <a:bodyPr wrap="square">
            <a:spAutoFit/>
          </a:bodyPr>
          <a:lstStyle/>
          <a:p>
            <a:r>
              <a:rPr lang="en-US" sz="2400" dirty="0"/>
              <a:t>the standard deviation of Option B is given by </a:t>
            </a:r>
            <a:endParaRPr lang="en-IN" sz="2400" dirty="0"/>
          </a:p>
        </p:txBody>
      </p:sp>
      <p:pic>
        <p:nvPicPr>
          <p:cNvPr id="5" name="Picture 4" descr="sigma equals square root of 6,640,000, which is approximately equal to $2576.82">
            <a:extLst>
              <a:ext uri="{FF2B5EF4-FFF2-40B4-BE49-F238E27FC236}">
                <a16:creationId xmlns:a16="http://schemas.microsoft.com/office/drawing/2014/main" id="{384A2DDB-1C79-2CED-2AED-A8291E61097E}"/>
              </a:ext>
            </a:extLst>
          </p:cNvPr>
          <p:cNvPicPr>
            <a:picLocks noChangeAspect="1"/>
          </p:cNvPicPr>
          <p:nvPr/>
        </p:nvPicPr>
        <p:blipFill>
          <a:blip r:embed="rId3"/>
          <a:stretch>
            <a:fillRect/>
          </a:stretch>
        </p:blipFill>
        <p:spPr>
          <a:xfrm>
            <a:off x="2904395" y="5047487"/>
            <a:ext cx="3359020" cy="432000"/>
          </a:xfrm>
          <a:prstGeom prst="rect">
            <a:avLst/>
          </a:prstGeom>
        </p:spPr>
      </p:pic>
    </p:spTree>
    <p:extLst>
      <p:ext uri="{BB962C8B-B14F-4D97-AF65-F5344CB8AC3E}">
        <p14:creationId xmlns:p14="http://schemas.microsoft.com/office/powerpoint/2010/main" val="3591321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6: Calculating the Variance of a Random Variable—Slide 5</a:t>
            </a:r>
            <a:endParaRPr dirty="0"/>
          </a:p>
        </p:txBody>
      </p:sp>
      <p:sp>
        <p:nvSpPr>
          <p:cNvPr id="3" name="Text Placeholder 2"/>
          <p:cNvSpPr>
            <a:spLocks noGrp="1"/>
          </p:cNvSpPr>
          <p:nvPr>
            <p:ph type="body" sz="quarter" idx="10"/>
          </p:nvPr>
        </p:nvSpPr>
        <p:spPr/>
        <p:txBody>
          <a:bodyPr>
            <a:normAutofit/>
          </a:bodyPr>
          <a:lstStyle/>
          <a:p>
            <a:r>
              <a:rPr lang="en-US" dirty="0"/>
              <a:t>A larger standard deviation reflects greater variability in profits and increased risk. When risk is considered, the decision becomes more difficult. The option with the largest expected value (Option B) is also the option with the greatest risk. Hence, the decision maker must subjectively evaluate the trade-off between greater expected return and increased risk. </a:t>
            </a:r>
            <a:endParaRPr dirty="0"/>
          </a:p>
        </p:txBody>
      </p:sp>
    </p:spTree>
    <p:extLst>
      <p:ext uri="{BB962C8B-B14F-4D97-AF65-F5344CB8AC3E}">
        <p14:creationId xmlns:p14="http://schemas.microsoft.com/office/powerpoint/2010/main" val="15126337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7</a:t>
            </a:r>
            <a:r>
              <a:rPr dirty="0"/>
              <a:t>: Determining Which Truck to Purchase</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b="1" dirty="0"/>
                  <a:t>EJN</a:t>
                </a:r>
                <a:r>
                  <a:rPr sz="2800" dirty="0"/>
                  <a:t> Trucking Company is trying to decide which of two trucks to purchase. Each truck costs </a:t>
                </a:r>
                <a14:m>
                  <m:oMath xmlns:m="http://schemas.openxmlformats.org/officeDocument/2006/math">
                    <m:r>
                      <a:rPr>
                        <a:latin typeface="Cambria Math" panose="02040503050406030204" pitchFamily="18" charset="0"/>
                      </a:rPr>
                      <m:t>$</m:t>
                    </m:r>
                    <m:r>
                      <a:rPr>
                        <a:latin typeface="Cambria Math" panose="02040503050406030204" pitchFamily="18" charset="0"/>
                      </a:rPr>
                      <m:t>125</m:t>
                    </m:r>
                    <m:r>
                      <a:rPr>
                        <a:latin typeface="Cambria Math" panose="02040503050406030204" pitchFamily="18" charset="0"/>
                      </a:rPr>
                      <m:t>,</m:t>
                    </m:r>
                    <m:r>
                      <a:rPr>
                        <a:latin typeface="Cambria Math" panose="02040503050406030204" pitchFamily="18" charset="0"/>
                      </a:rPr>
                      <m:t>000</m:t>
                    </m:r>
                  </m:oMath>
                </a14:m>
                <a:r>
                  <a:rPr sz="2800" dirty="0"/>
                  <a:t> but comes with different features and amenities. </a:t>
                </a:r>
                <a:r>
                  <a:rPr sz="2800" b="1" dirty="0"/>
                  <a:t>EJN</a:t>
                </a:r>
                <a:r>
                  <a:rPr sz="2800" dirty="0"/>
                  <a:t>'s financial advisor estimates that the returns from each truck for the next five years will follow the probability distribution in the following table.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
                </a:stretch>
              </a:blipFill>
            </p:spPr>
            <p:txBody>
              <a:bodyPr/>
              <a:lstStyle/>
              <a:p>
                <a:r>
                  <a:rPr lang="en-US">
                    <a:noFill/>
                  </a:rPr>
                  <a:t> </a:t>
                </a:r>
              </a:p>
            </p:txBody>
          </p:sp>
        </mc:Fallback>
      </mc:AlternateContent>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7</a:t>
            </a:r>
            <a:r>
              <a:rPr dirty="0"/>
              <a:t>: Determining Which Truck to Purchase</a:t>
            </a:r>
            <a:r>
              <a:rPr lang="en-US" dirty="0"/>
              <a:t>—Slide 2</a:t>
            </a:r>
            <a:endParaRPr dirty="0"/>
          </a:p>
        </p:txBody>
      </p:sp>
      <p:sp>
        <p:nvSpPr>
          <p:cNvPr id="5" name="TextBox 4">
            <a:extLst>
              <a:ext uri="{FF2B5EF4-FFF2-40B4-BE49-F238E27FC236}">
                <a16:creationId xmlns:a16="http://schemas.microsoft.com/office/drawing/2014/main" id="{798E265B-A002-EB8F-9E28-6DB65CD065DF}"/>
              </a:ext>
            </a:extLst>
          </p:cNvPr>
          <p:cNvSpPr txBox="1"/>
          <p:nvPr/>
        </p:nvSpPr>
        <p:spPr>
          <a:xfrm>
            <a:off x="2774153" y="1105523"/>
            <a:ext cx="36576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10 – Return on Truck Purchase</a:t>
            </a:r>
            <a:endParaRPr lang="en-IN" dirty="0">
              <a:solidFill>
                <a:srgbClr val="1F497D"/>
              </a:solidFill>
            </a:endParaRPr>
          </a:p>
        </p:txBody>
      </p:sp>
      <mc:AlternateContent xmlns:mc="http://schemas.openxmlformats.org/markup-compatibility/2006">
        <mc:Choice xmlns:a14="http://schemas.microsoft.com/office/drawing/2010/main" Requires="a14">
          <p:graphicFrame>
            <p:nvGraphicFramePr>
              <p:cNvPr id="3" name="Table Placeholder 2" descr="Table compares the probability distributions of returns (in dollars) for Truck 1 and Truck 2 across seven possible return outcomes.&#10;Observation 1: Return = negative 5000 dollars; Truck 1 = 0.02; Truck 2 = 0.15,&#10;Observation 2: Return = 0 dollars ; Truck 1 = 0.03; Truck 2 = 0.10,&#10;Observation 3: Return = 5000 dollars ; Truck 1 = 0.20; Truck 2 = 0.10,&#10;Observation 4: Return = 10,000 dollars ; Truck 1 = 0.50; Truck 2 = 0.10,&#10;Observation 5: Return = 15,000 dollars ; Truck 1 = 0.20; Truck 2 = 0.30,&#10;Observation 6: Return = 20,000 dollars ; Truck 1 = 0.03; Truck 2 = 0.20,&#10;Observation 7: Return = 25,000 dollars; Truck 1 = 0.02; Truck 2 = 0.05."/>
              <p:cNvGraphicFramePr>
                <a:graphicFrameLocks noGrp="1"/>
              </p:cNvGraphicFramePr>
              <p:nvPr>
                <p:ph type="tbl" sz="quarter" idx="10"/>
                <p:extLst>
                  <p:ext uri="{D42A27DB-BD31-4B8C-83A1-F6EECF244321}">
                    <p14:modId xmlns:p14="http://schemas.microsoft.com/office/powerpoint/2010/main" val="1856476999"/>
                  </p:ext>
                </p:extLst>
              </p:nvPr>
            </p:nvGraphicFramePr>
            <p:xfrm>
              <a:off x="457200" y="1529080"/>
              <a:ext cx="8229600" cy="29667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Observation</a:t>
                          </a:r>
                        </a:p>
                      </a:txBody>
                      <a:tcPr/>
                    </a:tc>
                    <a:tc>
                      <a:txBody>
                        <a:bodyPr/>
                        <a:lstStyle/>
                        <a:p>
                          <a:pPr algn="ctr">
                            <a:defRPr sz="1600" b="1"/>
                          </a:pPr>
                          <a:r>
                            <a:t>Return (Dollars)</a:t>
                          </a:r>
                        </a:p>
                      </a:txBody>
                      <a:tcPr/>
                    </a:tc>
                    <a:tc>
                      <a:txBody>
                        <a:bodyPr/>
                        <a:lstStyle/>
                        <a:p>
                          <a:pPr algn="ctr">
                            <a:defRPr sz="1600" b="1"/>
                          </a:pPr>
                          <a:r>
                            <a:t>Truck 1</a:t>
                          </a:r>
                        </a:p>
                      </a:txBody>
                      <a:tcPr/>
                    </a:tc>
                    <a:tc>
                      <a:txBody>
                        <a:bodyPr/>
                        <a:lstStyle/>
                        <a:p>
                          <a:pPr algn="ctr">
                            <a:defRPr sz="1600" b="1"/>
                          </a:pPr>
                          <a:r>
                            <a:rPr dirty="0"/>
                            <a:t>Truck 2</a:t>
                          </a:r>
                        </a:p>
                      </a:txBody>
                      <a:tcPr/>
                    </a:tc>
                    <a:extLst>
                      <a:ext uri="{0D108BD9-81ED-4DB2-BD59-A6C34878D82A}">
                        <a16:rowId xmlns:a16="http://schemas.microsoft.com/office/drawing/2014/main" val="10001"/>
                      </a:ext>
                    </a:extLst>
                  </a:tr>
                  <a:tr h="370840">
                    <a:tc>
                      <a:txBody>
                        <a:bodyPr/>
                        <a:lstStyle/>
                        <a:p>
                          <a:pPr algn="ctr">
                            <a:defRPr sz="1600"/>
                          </a:pPr>
                          <a:r>
                            <a:t>1</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−5000</m:t>
                                </m:r>
                              </m:oMath>
                            </m:oMathPara>
                          </a14:m>
                          <a:endParaRPr/>
                        </a:p>
                      </a:txBody>
                      <a:tcPr/>
                    </a:tc>
                    <a:tc>
                      <a:txBody>
                        <a:bodyPr/>
                        <a:lstStyle/>
                        <a:p>
                          <a:pPr algn="ctr"/>
                          <a:r>
                            <a:rPr sz="1600" dirty="0"/>
                            <a:t>0.02</a:t>
                          </a:r>
                          <a:endParaRPr sz="1600" dirty="0">
                            <a:latin typeface="Cambria Math"/>
                          </a:endParaRPr>
                        </a:p>
                      </a:txBody>
                      <a:tcPr/>
                    </a:tc>
                    <a:tc>
                      <a:txBody>
                        <a:bodyPr/>
                        <a:lstStyle/>
                        <a:p>
                          <a:pPr algn="ctr"/>
                          <a:r>
                            <a:rPr sz="1600"/>
                            <a:t>0.15</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a:pPr>
                          <a:r>
                            <a:t>2</a:t>
                          </a:r>
                        </a:p>
                      </a:txBody>
                      <a:tcPr/>
                    </a:tc>
                    <a:tc>
                      <a:txBody>
                        <a:bodyPr/>
                        <a:lstStyle/>
                        <a:p>
                          <a:pPr algn="ctr"/>
                          <a:r>
                            <a:rPr sz="1600"/>
                            <a:t>0</a:t>
                          </a:r>
                          <a:endParaRPr sz="1600">
                            <a:latin typeface="Cambria Math"/>
                          </a:endParaRPr>
                        </a:p>
                      </a:txBody>
                      <a:tcPr/>
                    </a:tc>
                    <a:tc>
                      <a:txBody>
                        <a:bodyPr/>
                        <a:lstStyle/>
                        <a:p>
                          <a:pPr algn="ctr"/>
                          <a:r>
                            <a:rPr sz="1600"/>
                            <a:t>0.03</a:t>
                          </a:r>
                          <a:endParaRPr sz="1600">
                            <a:latin typeface="Cambria Math"/>
                          </a:endParaRPr>
                        </a:p>
                      </a:txBody>
                      <a:tcPr/>
                    </a:tc>
                    <a:tc>
                      <a:txBody>
                        <a:bodyPr/>
                        <a:lstStyle/>
                        <a:p>
                          <a:pPr algn="ctr"/>
                          <a:r>
                            <a:rPr sz="1600"/>
                            <a:t>0.10</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a:pPr>
                          <a:r>
                            <a:t>3</a:t>
                          </a:r>
                        </a:p>
                      </a:txBody>
                      <a:tcPr/>
                    </a:tc>
                    <a:tc>
                      <a:txBody>
                        <a:bodyPr/>
                        <a:lstStyle/>
                        <a:p>
                          <a:pPr algn="ctr"/>
                          <a:r>
                            <a:rPr sz="1600"/>
                            <a:t>5000</a:t>
                          </a:r>
                          <a:endParaRPr sz="1600">
                            <a:latin typeface="Cambria Math"/>
                          </a:endParaRPr>
                        </a:p>
                      </a:txBody>
                      <a:tcPr/>
                    </a:tc>
                    <a:tc>
                      <a:txBody>
                        <a:bodyPr/>
                        <a:lstStyle/>
                        <a:p>
                          <a:pPr algn="ctr"/>
                          <a:r>
                            <a:rPr sz="1600" dirty="0"/>
                            <a:t>0.20</a:t>
                          </a:r>
                          <a:endParaRPr sz="1600" dirty="0">
                            <a:latin typeface="Cambria Math"/>
                          </a:endParaRPr>
                        </a:p>
                      </a:txBody>
                      <a:tcPr/>
                    </a:tc>
                    <a:tc>
                      <a:txBody>
                        <a:bodyPr/>
                        <a:lstStyle/>
                        <a:p>
                          <a:pPr algn="ctr"/>
                          <a:r>
                            <a:rPr sz="1600"/>
                            <a:t>0.10</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a:pPr>
                          <a:r>
                            <a:t>4</a:t>
                          </a:r>
                        </a:p>
                      </a:txBody>
                      <a:tcPr/>
                    </a:tc>
                    <a:tc>
                      <a:txBody>
                        <a:bodyPr/>
                        <a:lstStyle/>
                        <a:p>
                          <a:pPr algn="ctr"/>
                          <a:r>
                            <a:rPr sz="1600"/>
                            <a:t>10,000</a:t>
                          </a:r>
                          <a:endParaRPr sz="1600">
                            <a:latin typeface="Cambria Math"/>
                          </a:endParaRPr>
                        </a:p>
                      </a:txBody>
                      <a:tcPr/>
                    </a:tc>
                    <a:tc>
                      <a:txBody>
                        <a:bodyPr/>
                        <a:lstStyle/>
                        <a:p>
                          <a:pPr algn="ctr"/>
                          <a:r>
                            <a:rPr sz="1600"/>
                            <a:t>0.50</a:t>
                          </a:r>
                          <a:endParaRPr sz="1600">
                            <a:latin typeface="Cambria Math"/>
                          </a:endParaRPr>
                        </a:p>
                      </a:txBody>
                      <a:tcPr/>
                    </a:tc>
                    <a:tc>
                      <a:txBody>
                        <a:bodyPr/>
                        <a:lstStyle/>
                        <a:p>
                          <a:pPr algn="ctr"/>
                          <a:r>
                            <a:rPr sz="1600"/>
                            <a:t>0.10</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sz="1600"/>
                          </a:pPr>
                          <a:r>
                            <a:t>5</a:t>
                          </a:r>
                        </a:p>
                      </a:txBody>
                      <a:tcPr/>
                    </a:tc>
                    <a:tc>
                      <a:txBody>
                        <a:bodyPr/>
                        <a:lstStyle/>
                        <a:p>
                          <a:pPr algn="ctr"/>
                          <a:r>
                            <a:rPr sz="1600"/>
                            <a:t>15,000</a:t>
                          </a:r>
                          <a:endParaRPr sz="1600">
                            <a:latin typeface="Cambria Math"/>
                          </a:endParaRPr>
                        </a:p>
                      </a:txBody>
                      <a:tcPr/>
                    </a:tc>
                    <a:tc>
                      <a:txBody>
                        <a:bodyPr/>
                        <a:lstStyle/>
                        <a:p>
                          <a:pPr algn="ctr"/>
                          <a:r>
                            <a:rPr sz="1600"/>
                            <a:t>0.20</a:t>
                          </a:r>
                          <a:endParaRPr sz="1600">
                            <a:latin typeface="Cambria Math"/>
                          </a:endParaRPr>
                        </a:p>
                      </a:txBody>
                      <a:tcPr/>
                    </a:tc>
                    <a:tc>
                      <a:txBody>
                        <a:bodyPr/>
                        <a:lstStyle/>
                        <a:p>
                          <a:pPr algn="ctr"/>
                          <a:r>
                            <a:rPr sz="1600"/>
                            <a:t>0.30</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defRPr sz="1600"/>
                          </a:pPr>
                          <a:r>
                            <a:t>6</a:t>
                          </a:r>
                        </a:p>
                      </a:txBody>
                      <a:tcPr/>
                    </a:tc>
                    <a:tc>
                      <a:txBody>
                        <a:bodyPr/>
                        <a:lstStyle/>
                        <a:p>
                          <a:pPr algn="ctr"/>
                          <a:r>
                            <a:rPr sz="1600"/>
                            <a:t>20,000</a:t>
                          </a:r>
                          <a:endParaRPr sz="1600">
                            <a:latin typeface="Cambria Math"/>
                          </a:endParaRPr>
                        </a:p>
                      </a:txBody>
                      <a:tcPr/>
                    </a:tc>
                    <a:tc>
                      <a:txBody>
                        <a:bodyPr/>
                        <a:lstStyle/>
                        <a:p>
                          <a:pPr algn="ctr"/>
                          <a:r>
                            <a:rPr sz="1600"/>
                            <a:t>0.03</a:t>
                          </a:r>
                          <a:endParaRPr sz="1600">
                            <a:latin typeface="Cambria Math"/>
                          </a:endParaRPr>
                        </a:p>
                      </a:txBody>
                      <a:tcPr/>
                    </a:tc>
                    <a:tc>
                      <a:txBody>
                        <a:bodyPr/>
                        <a:lstStyle/>
                        <a:p>
                          <a:pPr algn="ctr"/>
                          <a:r>
                            <a:rPr sz="1600"/>
                            <a:t>0.20</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defRPr sz="1600"/>
                          </a:pPr>
                          <a:r>
                            <a:t>7</a:t>
                          </a:r>
                        </a:p>
                      </a:txBody>
                      <a:tcPr/>
                    </a:tc>
                    <a:tc>
                      <a:txBody>
                        <a:bodyPr/>
                        <a:lstStyle/>
                        <a:p>
                          <a:pPr algn="ctr"/>
                          <a:r>
                            <a:rPr sz="1600"/>
                            <a:t>25,000</a:t>
                          </a:r>
                          <a:endParaRPr sz="1600">
                            <a:latin typeface="Cambria Math"/>
                          </a:endParaRPr>
                        </a:p>
                      </a:txBody>
                      <a:tcPr/>
                    </a:tc>
                    <a:tc>
                      <a:txBody>
                        <a:bodyPr/>
                        <a:lstStyle/>
                        <a:p>
                          <a:pPr algn="ctr"/>
                          <a:r>
                            <a:rPr sz="1600"/>
                            <a:t>0.02</a:t>
                          </a:r>
                          <a:endParaRPr sz="1600">
                            <a:latin typeface="Cambria Math"/>
                          </a:endParaRPr>
                        </a:p>
                      </a:txBody>
                      <a:tcPr/>
                    </a:tc>
                    <a:tc>
                      <a:txBody>
                        <a:bodyPr/>
                        <a:lstStyle/>
                        <a:p>
                          <a:pPr algn="ctr"/>
                          <a:r>
                            <a:rPr sz="1600" dirty="0"/>
                            <a:t>0.05</a:t>
                          </a:r>
                          <a:endParaRPr sz="1600" dirty="0">
                            <a:latin typeface="Cambria Math"/>
                          </a:endParaRPr>
                        </a:p>
                      </a:txBody>
                      <a:tcPr/>
                    </a:tc>
                    <a:extLst>
                      <a:ext uri="{0D108BD9-81ED-4DB2-BD59-A6C34878D82A}">
                        <a16:rowId xmlns:a16="http://schemas.microsoft.com/office/drawing/2014/main" val="10008"/>
                      </a:ext>
                    </a:extLst>
                  </a:tr>
                </a:tbl>
              </a:graphicData>
            </a:graphic>
          </p:graphicFrame>
        </mc:Choice>
        <mc:Fallback>
          <p:graphicFrame>
            <p:nvGraphicFramePr>
              <p:cNvPr id="3" name="Table Placeholder 2" descr="Table compares the probability distributions of returns (in dollars) for Truck 1 and Truck 2 across seven possible return outcomes.&#10;Observation 1: Return = negative 5000 dollars; Truck 1 = 0.02; Truck 2 = 0.15,&#10;Observation 2: Return = 0 dollars ; Truck 1 = 0.03; Truck 2 = 0.10,&#10;Observation 3: Return = 5000 dollars ; Truck 1 = 0.20; Truck 2 = 0.10,&#10;Observation 4: Return = 10,000 dollars ; Truck 1 = 0.50; Truck 2 = 0.10,&#10;Observation 5: Return = 15,000 dollars ; Truck 1 = 0.20; Truck 2 = 0.30,&#10;Observation 6: Return = 20,000 dollars ; Truck 1 = 0.03; Truck 2 = 0.20,&#10;Observation 7: Return = 25,000 dollars; Truck 1 = 0.02; Truck 2 = 0.05."/>
              <p:cNvGraphicFramePr>
                <a:graphicFrameLocks noGrp="1"/>
              </p:cNvGraphicFramePr>
              <p:nvPr>
                <p:ph type="tbl" sz="quarter" idx="10"/>
                <p:extLst>
                  <p:ext uri="{D42A27DB-BD31-4B8C-83A1-F6EECF244321}">
                    <p14:modId xmlns:p14="http://schemas.microsoft.com/office/powerpoint/2010/main" val="1856476999"/>
                  </p:ext>
                </p:extLst>
              </p:nvPr>
            </p:nvGraphicFramePr>
            <p:xfrm>
              <a:off x="457200" y="1529080"/>
              <a:ext cx="8229600" cy="29667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Observation</a:t>
                          </a:r>
                        </a:p>
                      </a:txBody>
                      <a:tcPr/>
                    </a:tc>
                    <a:tc>
                      <a:txBody>
                        <a:bodyPr/>
                        <a:lstStyle/>
                        <a:p>
                          <a:pPr algn="ctr">
                            <a:defRPr sz="1600" b="1"/>
                          </a:pPr>
                          <a:r>
                            <a:t>Return (Dollars)</a:t>
                          </a:r>
                        </a:p>
                      </a:txBody>
                      <a:tcPr/>
                    </a:tc>
                    <a:tc>
                      <a:txBody>
                        <a:bodyPr/>
                        <a:lstStyle/>
                        <a:p>
                          <a:pPr algn="ctr">
                            <a:defRPr sz="1600" b="1"/>
                          </a:pPr>
                          <a:r>
                            <a:t>Truck 1</a:t>
                          </a:r>
                        </a:p>
                      </a:txBody>
                      <a:tcPr/>
                    </a:tc>
                    <a:tc>
                      <a:txBody>
                        <a:bodyPr/>
                        <a:lstStyle/>
                        <a:p>
                          <a:pPr algn="ctr">
                            <a:defRPr sz="1600" b="1"/>
                          </a:pPr>
                          <a:r>
                            <a:rPr dirty="0"/>
                            <a:t>Truck 2</a:t>
                          </a:r>
                        </a:p>
                      </a:txBody>
                      <a:tcPr/>
                    </a:tc>
                    <a:extLst>
                      <a:ext uri="{0D108BD9-81ED-4DB2-BD59-A6C34878D82A}">
                        <a16:rowId xmlns:a16="http://schemas.microsoft.com/office/drawing/2014/main" val="10001"/>
                      </a:ext>
                    </a:extLst>
                  </a:tr>
                  <a:tr h="370840">
                    <a:tc>
                      <a:txBody>
                        <a:bodyPr/>
                        <a:lstStyle/>
                        <a:p>
                          <a:pPr algn="ctr">
                            <a:defRPr sz="1600"/>
                          </a:pPr>
                          <a:r>
                            <a:t>1</a:t>
                          </a:r>
                        </a:p>
                      </a:txBody>
                      <a:tcPr/>
                    </a:tc>
                    <a:tc>
                      <a:txBody>
                        <a:bodyPr/>
                        <a:lstStyle/>
                        <a:p>
                          <a:endParaRPr lang="en-US"/>
                        </a:p>
                      </a:txBody>
                      <a:tcPr>
                        <a:blipFill>
                          <a:blip r:embed="rId2"/>
                          <a:stretch>
                            <a:fillRect l="-100890" t="-103279" r="-201187" b="-611475"/>
                          </a:stretch>
                        </a:blipFill>
                      </a:tcPr>
                    </a:tc>
                    <a:tc>
                      <a:txBody>
                        <a:bodyPr/>
                        <a:lstStyle/>
                        <a:p>
                          <a:pPr algn="ctr"/>
                          <a:r>
                            <a:rPr sz="1600" dirty="0"/>
                            <a:t>0.02</a:t>
                          </a:r>
                          <a:endParaRPr sz="1600" dirty="0">
                            <a:latin typeface="Cambria Math"/>
                          </a:endParaRPr>
                        </a:p>
                      </a:txBody>
                      <a:tcPr/>
                    </a:tc>
                    <a:tc>
                      <a:txBody>
                        <a:bodyPr/>
                        <a:lstStyle/>
                        <a:p>
                          <a:pPr algn="ctr"/>
                          <a:r>
                            <a:rPr sz="1600"/>
                            <a:t>0.15</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a:pPr>
                          <a:r>
                            <a:t>2</a:t>
                          </a:r>
                        </a:p>
                      </a:txBody>
                      <a:tcPr/>
                    </a:tc>
                    <a:tc>
                      <a:txBody>
                        <a:bodyPr/>
                        <a:lstStyle/>
                        <a:p>
                          <a:pPr algn="ctr"/>
                          <a:r>
                            <a:rPr sz="1600"/>
                            <a:t>0</a:t>
                          </a:r>
                          <a:endParaRPr sz="1600">
                            <a:latin typeface="Cambria Math"/>
                          </a:endParaRPr>
                        </a:p>
                      </a:txBody>
                      <a:tcPr/>
                    </a:tc>
                    <a:tc>
                      <a:txBody>
                        <a:bodyPr/>
                        <a:lstStyle/>
                        <a:p>
                          <a:pPr algn="ctr"/>
                          <a:r>
                            <a:rPr sz="1600"/>
                            <a:t>0.03</a:t>
                          </a:r>
                          <a:endParaRPr sz="1600">
                            <a:latin typeface="Cambria Math"/>
                          </a:endParaRPr>
                        </a:p>
                      </a:txBody>
                      <a:tcPr/>
                    </a:tc>
                    <a:tc>
                      <a:txBody>
                        <a:bodyPr/>
                        <a:lstStyle/>
                        <a:p>
                          <a:pPr algn="ctr"/>
                          <a:r>
                            <a:rPr sz="1600"/>
                            <a:t>0.10</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a:pPr>
                          <a:r>
                            <a:t>3</a:t>
                          </a:r>
                        </a:p>
                      </a:txBody>
                      <a:tcPr/>
                    </a:tc>
                    <a:tc>
                      <a:txBody>
                        <a:bodyPr/>
                        <a:lstStyle/>
                        <a:p>
                          <a:pPr algn="ctr"/>
                          <a:r>
                            <a:rPr sz="1600"/>
                            <a:t>5000</a:t>
                          </a:r>
                          <a:endParaRPr sz="1600">
                            <a:latin typeface="Cambria Math"/>
                          </a:endParaRPr>
                        </a:p>
                      </a:txBody>
                      <a:tcPr/>
                    </a:tc>
                    <a:tc>
                      <a:txBody>
                        <a:bodyPr/>
                        <a:lstStyle/>
                        <a:p>
                          <a:pPr algn="ctr"/>
                          <a:r>
                            <a:rPr sz="1600" dirty="0"/>
                            <a:t>0.20</a:t>
                          </a:r>
                          <a:endParaRPr sz="1600" dirty="0">
                            <a:latin typeface="Cambria Math"/>
                          </a:endParaRPr>
                        </a:p>
                      </a:txBody>
                      <a:tcPr/>
                    </a:tc>
                    <a:tc>
                      <a:txBody>
                        <a:bodyPr/>
                        <a:lstStyle/>
                        <a:p>
                          <a:pPr algn="ctr"/>
                          <a:r>
                            <a:rPr sz="1600"/>
                            <a:t>0.10</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a:pPr>
                          <a:r>
                            <a:t>4</a:t>
                          </a:r>
                        </a:p>
                      </a:txBody>
                      <a:tcPr/>
                    </a:tc>
                    <a:tc>
                      <a:txBody>
                        <a:bodyPr/>
                        <a:lstStyle/>
                        <a:p>
                          <a:pPr algn="ctr"/>
                          <a:r>
                            <a:rPr sz="1600"/>
                            <a:t>10,000</a:t>
                          </a:r>
                          <a:endParaRPr sz="1600">
                            <a:latin typeface="Cambria Math"/>
                          </a:endParaRPr>
                        </a:p>
                      </a:txBody>
                      <a:tcPr/>
                    </a:tc>
                    <a:tc>
                      <a:txBody>
                        <a:bodyPr/>
                        <a:lstStyle/>
                        <a:p>
                          <a:pPr algn="ctr"/>
                          <a:r>
                            <a:rPr sz="1600"/>
                            <a:t>0.50</a:t>
                          </a:r>
                          <a:endParaRPr sz="1600">
                            <a:latin typeface="Cambria Math"/>
                          </a:endParaRPr>
                        </a:p>
                      </a:txBody>
                      <a:tcPr/>
                    </a:tc>
                    <a:tc>
                      <a:txBody>
                        <a:bodyPr/>
                        <a:lstStyle/>
                        <a:p>
                          <a:pPr algn="ctr"/>
                          <a:r>
                            <a:rPr sz="1600"/>
                            <a:t>0.10</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sz="1600"/>
                          </a:pPr>
                          <a:r>
                            <a:t>5</a:t>
                          </a:r>
                        </a:p>
                      </a:txBody>
                      <a:tcPr/>
                    </a:tc>
                    <a:tc>
                      <a:txBody>
                        <a:bodyPr/>
                        <a:lstStyle/>
                        <a:p>
                          <a:pPr algn="ctr"/>
                          <a:r>
                            <a:rPr sz="1600"/>
                            <a:t>15,000</a:t>
                          </a:r>
                          <a:endParaRPr sz="1600">
                            <a:latin typeface="Cambria Math"/>
                          </a:endParaRPr>
                        </a:p>
                      </a:txBody>
                      <a:tcPr/>
                    </a:tc>
                    <a:tc>
                      <a:txBody>
                        <a:bodyPr/>
                        <a:lstStyle/>
                        <a:p>
                          <a:pPr algn="ctr"/>
                          <a:r>
                            <a:rPr sz="1600"/>
                            <a:t>0.20</a:t>
                          </a:r>
                          <a:endParaRPr sz="1600">
                            <a:latin typeface="Cambria Math"/>
                          </a:endParaRPr>
                        </a:p>
                      </a:txBody>
                      <a:tcPr/>
                    </a:tc>
                    <a:tc>
                      <a:txBody>
                        <a:bodyPr/>
                        <a:lstStyle/>
                        <a:p>
                          <a:pPr algn="ctr"/>
                          <a:r>
                            <a:rPr sz="1600"/>
                            <a:t>0.30</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defRPr sz="1600"/>
                          </a:pPr>
                          <a:r>
                            <a:t>6</a:t>
                          </a:r>
                        </a:p>
                      </a:txBody>
                      <a:tcPr/>
                    </a:tc>
                    <a:tc>
                      <a:txBody>
                        <a:bodyPr/>
                        <a:lstStyle/>
                        <a:p>
                          <a:pPr algn="ctr"/>
                          <a:r>
                            <a:rPr sz="1600"/>
                            <a:t>20,000</a:t>
                          </a:r>
                          <a:endParaRPr sz="1600">
                            <a:latin typeface="Cambria Math"/>
                          </a:endParaRPr>
                        </a:p>
                      </a:txBody>
                      <a:tcPr/>
                    </a:tc>
                    <a:tc>
                      <a:txBody>
                        <a:bodyPr/>
                        <a:lstStyle/>
                        <a:p>
                          <a:pPr algn="ctr"/>
                          <a:r>
                            <a:rPr sz="1600"/>
                            <a:t>0.03</a:t>
                          </a:r>
                          <a:endParaRPr sz="1600">
                            <a:latin typeface="Cambria Math"/>
                          </a:endParaRPr>
                        </a:p>
                      </a:txBody>
                      <a:tcPr/>
                    </a:tc>
                    <a:tc>
                      <a:txBody>
                        <a:bodyPr/>
                        <a:lstStyle/>
                        <a:p>
                          <a:pPr algn="ctr"/>
                          <a:r>
                            <a:rPr sz="1600"/>
                            <a:t>0.20</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defRPr sz="1600"/>
                          </a:pPr>
                          <a:r>
                            <a:t>7</a:t>
                          </a:r>
                        </a:p>
                      </a:txBody>
                      <a:tcPr/>
                    </a:tc>
                    <a:tc>
                      <a:txBody>
                        <a:bodyPr/>
                        <a:lstStyle/>
                        <a:p>
                          <a:pPr algn="ctr"/>
                          <a:r>
                            <a:rPr sz="1600"/>
                            <a:t>25,000</a:t>
                          </a:r>
                          <a:endParaRPr sz="1600">
                            <a:latin typeface="Cambria Math"/>
                          </a:endParaRPr>
                        </a:p>
                      </a:txBody>
                      <a:tcPr/>
                    </a:tc>
                    <a:tc>
                      <a:txBody>
                        <a:bodyPr/>
                        <a:lstStyle/>
                        <a:p>
                          <a:pPr algn="ctr"/>
                          <a:r>
                            <a:rPr sz="1600"/>
                            <a:t>0.02</a:t>
                          </a:r>
                          <a:endParaRPr sz="1600">
                            <a:latin typeface="Cambria Math"/>
                          </a:endParaRPr>
                        </a:p>
                      </a:txBody>
                      <a:tcPr/>
                    </a:tc>
                    <a:tc>
                      <a:txBody>
                        <a:bodyPr/>
                        <a:lstStyle/>
                        <a:p>
                          <a:pPr algn="ctr"/>
                          <a:r>
                            <a:rPr sz="1600" dirty="0"/>
                            <a:t>0.05</a:t>
                          </a:r>
                          <a:endParaRPr sz="1600" dirty="0">
                            <a:latin typeface="Cambria Math"/>
                          </a:endParaRPr>
                        </a:p>
                      </a:txBody>
                      <a:tcPr/>
                    </a:tc>
                    <a:extLst>
                      <a:ext uri="{0D108BD9-81ED-4DB2-BD59-A6C34878D82A}">
                        <a16:rowId xmlns:a16="http://schemas.microsoft.com/office/drawing/2014/main" val="10008"/>
                      </a:ext>
                    </a:extLst>
                  </a:tr>
                </a:tbl>
              </a:graphicData>
            </a:graphic>
          </p:graphicFrame>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7</a:t>
            </a:r>
            <a:r>
              <a:rPr dirty="0"/>
              <a:t>: Determining Which Truck to Purchase</a:t>
            </a:r>
            <a:r>
              <a:rPr lang="en-US" dirty="0"/>
              <a:t>—Slide 3</a:t>
            </a:r>
            <a:endParaRPr dirty="0"/>
          </a:p>
        </p:txBody>
      </p:sp>
      <p:sp>
        <p:nvSpPr>
          <p:cNvPr id="3" name="Text Placeholder 2"/>
          <p:cNvSpPr>
            <a:spLocks noGrp="1"/>
          </p:cNvSpPr>
          <p:nvPr>
            <p:ph type="body" sz="quarter" idx="10"/>
          </p:nvPr>
        </p:nvSpPr>
        <p:spPr/>
        <p:txBody>
          <a:bodyPr>
            <a:normAutofit/>
          </a:bodyPr>
          <a:lstStyle/>
          <a:p>
            <a:r>
              <a:rPr dirty="0"/>
              <a:t>Calculate the expected return and standard deviation for each truck and recommend which truck to purchase.</a:t>
            </a:r>
            <a:endParaRPr lang="en-US" dirty="0"/>
          </a:p>
          <a:p>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4AB88-C881-ED46-CA85-2638478FAB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517BB-0034-8CD1-7010-BE2BB87CD374}"/>
              </a:ext>
            </a:extLst>
          </p:cNvPr>
          <p:cNvSpPr>
            <a:spLocks noGrp="1"/>
          </p:cNvSpPr>
          <p:nvPr>
            <p:ph type="title"/>
          </p:nvPr>
        </p:nvSpPr>
        <p:spPr/>
        <p:txBody>
          <a:bodyPr>
            <a:normAutofit/>
          </a:bodyPr>
          <a:lstStyle/>
          <a:p>
            <a:pPr>
              <a:defRPr sz="3200"/>
            </a:pPr>
            <a:r>
              <a:rPr lang="en-IN" dirty="0"/>
              <a:t>Example 7</a:t>
            </a:r>
            <a:r>
              <a:rPr dirty="0"/>
              <a:t>: Determining Which Truck to Purchase</a:t>
            </a:r>
            <a:r>
              <a:rPr lang="en-US" dirty="0"/>
              <a:t>—Slide 4</a:t>
            </a:r>
            <a:endParaRPr dirty="0"/>
          </a:p>
        </p:txBody>
      </p:sp>
      <p:sp>
        <p:nvSpPr>
          <p:cNvPr id="6" name="TextBox 5">
            <a:extLst>
              <a:ext uri="{FF2B5EF4-FFF2-40B4-BE49-F238E27FC236}">
                <a16:creationId xmlns:a16="http://schemas.microsoft.com/office/drawing/2014/main" id="{6EAA9A8B-D465-62BC-0CFD-2AA7D9F44587}"/>
              </a:ext>
            </a:extLst>
          </p:cNvPr>
          <p:cNvSpPr txBox="1"/>
          <p:nvPr/>
        </p:nvSpPr>
        <p:spPr>
          <a:xfrm>
            <a:off x="3352800" y="1066800"/>
            <a:ext cx="24384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1F497D"/>
                </a:solidFill>
                <a:effectLst/>
                <a:uLnTx/>
                <a:uFillTx/>
                <a:latin typeface="Calibri"/>
                <a:ea typeface="+mn-ea"/>
                <a:cs typeface="+mn-cs"/>
              </a:rPr>
              <a:t>Table 11 - Calculations</a:t>
            </a:r>
            <a:endParaRPr kumimoji="0" lang="en-IN" sz="1800" b="1" i="0" u="none" strike="noStrike" kern="1200" cap="none" spc="0" normalizeH="0" baseline="0" noProof="0" dirty="0">
              <a:ln>
                <a:noFill/>
              </a:ln>
              <a:solidFill>
                <a:srgbClr val="1F497D"/>
              </a:solidFill>
              <a:effectLst/>
              <a:uLnTx/>
              <a:uFillTx/>
              <a:latin typeface="Calibri"/>
              <a:ea typeface="+mn-ea"/>
              <a:cs typeface="+mn-cs"/>
            </a:endParaRPr>
          </a:p>
        </p:txBody>
      </p:sp>
      <mc:AlternateContent xmlns:mc="http://schemas.openxmlformats.org/markup-compatibility/2006">
        <mc:Choice xmlns:a14="http://schemas.microsoft.com/office/drawing/2010/main" Requires="a14">
          <p:graphicFrame>
            <p:nvGraphicFramePr>
              <p:cNvPr id="4" name="Table 4" descr="This table spanning 7 rows (observations) and 8 columns. The columns are: (1) Observation, (2) Return (Dollars), (3) Truck 1 (probability), (4) Truck 2 (probability), (5) Truck 1 x times p of x (6) Truck 2 x times p of x (7) Truck 1 open parentheses x minus mu close parentheses squared times p of x and (8) Truck 2 open parentheses x minus mu close parentheses squared times p of x.&#10;&#10;Observation 1: Return equals negative 5000 dollars, Truck 1: p equals 0.02, x times p of (x) equals negative 100, variance component equals 4,500,000, Truck 2: p equals 0.15, x times p of (x) equals minus 750, variance component equals 36,037,500,&#10;Observation 2: Return equals 0 dollars, Truck 1: p equals 0.03, x times p of (x) equals 0, variance equals 3,000,000, Truck 2: p equals 0.10, x times p of (x) equals 0, variance equals 11,025,000,&#10;Observation 3: Return equals 5000 dollars, Truck 1: p equals 0.20, x times p of (x) equals 1000, variance equals 5,000,000, Truck 2: p equals 0.10, x times p of (x) equals 500, variance equals 3,025,000,&#10;Observation 4: Return equals 10,000 dollars, Truck 1: p equals 0.50, x times p of (x) equals 5000, variance equals 0, Truck 2: p equals 0.10, x times p of (x) equals 1000, variance equals 25,000,&#10;Observation 5: Return equals 15,000 dollars, Truck 1: p equals 0.20, x times p of (x) equals 3000, variance equals 5,000,000, Truck 2: p equals 0.30, x times p of (x) equals 4500, variance equals 6,075,000,&#10;Observation 6: Return equals 20,000 dollars, Truck 1: p equals 0.03, x times p of (x) equals 600, variance equals 3,000,000, Truck 2: p equals 0.20, x times p of (x) equals 4000, variance equals 18,050,000,&#10;Observation 7: Return equals 25,000 dollars, Truck 1: p equals 0.02, x times p of (x) equals 500, variance equals 4,500,000, Truck 2: p equals 0.05, x times p of (x) equals 1250, variance equals 10,512,500,&#10;This table is used to calculate the expected returns and variances for each truck investment.&#10;Expected returns of Truck 1 are $10,000 and Expected returns of Truck 2 are $10,500.">
                <a:extLst>
                  <a:ext uri="{FF2B5EF4-FFF2-40B4-BE49-F238E27FC236}">
                    <a16:creationId xmlns:a16="http://schemas.microsoft.com/office/drawing/2014/main" id="{FDB8EDB5-E3BF-7868-6AAB-F3690D36558A}"/>
                  </a:ext>
                </a:extLst>
              </p:cNvPr>
              <p:cNvGraphicFramePr>
                <a:graphicFrameLocks noGrp="1"/>
              </p:cNvGraphicFramePr>
              <p:nvPr>
                <p:extLst>
                  <p:ext uri="{D42A27DB-BD31-4B8C-83A1-F6EECF244321}">
                    <p14:modId xmlns:p14="http://schemas.microsoft.com/office/powerpoint/2010/main" val="595995925"/>
                  </p:ext>
                </p:extLst>
              </p:nvPr>
            </p:nvGraphicFramePr>
            <p:xfrm>
              <a:off x="457200" y="1461382"/>
              <a:ext cx="8229600" cy="3686160"/>
            </p:xfrm>
            <a:graphic>
              <a:graphicData uri="http://schemas.openxmlformats.org/drawingml/2006/table">
                <a:tbl>
                  <a:tblPr firstRow="1" bandRow="1">
                    <a:tableStyleId>{5940675A-B579-460E-94D1-54222C63F5DA}</a:tableStyleId>
                  </a:tblPr>
                  <a:tblGrid>
                    <a:gridCol w="1219200">
                      <a:extLst>
                        <a:ext uri="{9D8B030D-6E8A-4147-A177-3AD203B41FA5}">
                          <a16:colId xmlns:a16="http://schemas.microsoft.com/office/drawing/2014/main" val="2076646126"/>
                        </a:ext>
                      </a:extLst>
                    </a:gridCol>
                    <a:gridCol w="838200">
                      <a:extLst>
                        <a:ext uri="{9D8B030D-6E8A-4147-A177-3AD203B41FA5}">
                          <a16:colId xmlns:a16="http://schemas.microsoft.com/office/drawing/2014/main" val="3742158854"/>
                        </a:ext>
                      </a:extLst>
                    </a:gridCol>
                    <a:gridCol w="762000">
                      <a:extLst>
                        <a:ext uri="{9D8B030D-6E8A-4147-A177-3AD203B41FA5}">
                          <a16:colId xmlns:a16="http://schemas.microsoft.com/office/drawing/2014/main" val="3773057468"/>
                        </a:ext>
                      </a:extLst>
                    </a:gridCol>
                    <a:gridCol w="838200">
                      <a:extLst>
                        <a:ext uri="{9D8B030D-6E8A-4147-A177-3AD203B41FA5}">
                          <a16:colId xmlns:a16="http://schemas.microsoft.com/office/drawing/2014/main" val="1736117161"/>
                        </a:ext>
                      </a:extLst>
                    </a:gridCol>
                    <a:gridCol w="838200">
                      <a:extLst>
                        <a:ext uri="{9D8B030D-6E8A-4147-A177-3AD203B41FA5}">
                          <a16:colId xmlns:a16="http://schemas.microsoft.com/office/drawing/2014/main" val="2825602266"/>
                        </a:ext>
                      </a:extLst>
                    </a:gridCol>
                    <a:gridCol w="914400">
                      <a:extLst>
                        <a:ext uri="{9D8B030D-6E8A-4147-A177-3AD203B41FA5}">
                          <a16:colId xmlns:a16="http://schemas.microsoft.com/office/drawing/2014/main" val="705490479"/>
                        </a:ext>
                      </a:extLst>
                    </a:gridCol>
                    <a:gridCol w="1447800">
                      <a:extLst>
                        <a:ext uri="{9D8B030D-6E8A-4147-A177-3AD203B41FA5}">
                          <a16:colId xmlns:a16="http://schemas.microsoft.com/office/drawing/2014/main" val="1758896542"/>
                        </a:ext>
                      </a:extLst>
                    </a:gridCol>
                    <a:gridCol w="1371600">
                      <a:extLst>
                        <a:ext uri="{9D8B030D-6E8A-4147-A177-3AD203B41FA5}">
                          <a16:colId xmlns:a16="http://schemas.microsoft.com/office/drawing/2014/main" val="3265632905"/>
                        </a:ext>
                      </a:extLst>
                    </a:gridCol>
                  </a:tblGrid>
                  <a:tr h="441960">
                    <a:tc>
                      <a:txBody>
                        <a:bodyPr/>
                        <a:lstStyle/>
                        <a:p>
                          <a:pPr algn="ctr"/>
                          <a:r>
                            <a:rPr lang="en-US" sz="1400" dirty="0"/>
                            <a:t>Observation</a:t>
                          </a:r>
                          <a:endParaRPr lang="en-IN" sz="1400" dirty="0"/>
                        </a:p>
                      </a:txBody>
                      <a:tcPr/>
                    </a:tc>
                    <a:tc>
                      <a:txBody>
                        <a:bodyPr/>
                        <a:lstStyle/>
                        <a:p>
                          <a:pPr algn="ctr"/>
                          <a:r>
                            <a:rPr lang="en-US" sz="1400" dirty="0"/>
                            <a:t>Return (Dollars)</a:t>
                          </a:r>
                          <a:endParaRPr lang="en-IN" sz="1400" dirty="0"/>
                        </a:p>
                      </a:txBody>
                      <a:tcPr/>
                    </a:tc>
                    <a:tc>
                      <a:txBody>
                        <a:bodyPr/>
                        <a:lstStyle/>
                        <a:p>
                          <a:pPr algn="ctr"/>
                          <a:r>
                            <a:rPr lang="en-US" sz="1400" dirty="0"/>
                            <a:t>Truck 1</a:t>
                          </a:r>
                          <a:endParaRPr lang="en-IN" sz="1400" dirty="0"/>
                        </a:p>
                      </a:txBody>
                      <a:tcPr/>
                    </a:tc>
                    <a:tc>
                      <a:txBody>
                        <a:bodyPr/>
                        <a:lstStyle/>
                        <a:p>
                          <a:pPr algn="ctr"/>
                          <a:r>
                            <a:rPr lang="en-US" sz="1400" dirty="0"/>
                            <a:t>Truck 2</a:t>
                          </a:r>
                          <a:endParaRPr lang="en-IN" sz="1400" dirty="0"/>
                        </a:p>
                      </a:txBody>
                      <a:tcPr/>
                    </a:tc>
                    <a:tc>
                      <a:txBody>
                        <a:bodyPr/>
                        <a:lstStyle/>
                        <a:p>
                          <a:pPr algn="ctr"/>
                          <a:r>
                            <a:rPr lang="en-US" sz="1400" dirty="0"/>
                            <a:t>Truck 1 </a:t>
                          </a:r>
                          <a:r>
                            <a:rPr lang="en-US" sz="1400" dirty="0" err="1"/>
                            <a:t>xp</a:t>
                          </a:r>
                          <a:r>
                            <a:rPr lang="en-US" sz="1400" dirty="0"/>
                            <a:t>(x)</a:t>
                          </a:r>
                          <a:endParaRPr lang="en-IN" sz="1400" dirty="0"/>
                        </a:p>
                      </a:txBody>
                      <a:tcPr/>
                    </a:tc>
                    <a:tc>
                      <a:txBody>
                        <a:bodyPr/>
                        <a:lstStyle/>
                        <a:p>
                          <a:pPr algn="ctr"/>
                          <a:r>
                            <a:rPr lang="en-US" sz="1400" dirty="0"/>
                            <a:t>Truck 2 </a:t>
                          </a:r>
                          <a:r>
                            <a:rPr lang="en-US" sz="1400" dirty="0" err="1"/>
                            <a:t>xp</a:t>
                          </a:r>
                          <a:r>
                            <a:rPr lang="en-US" sz="1400" dirty="0"/>
                            <a:t>(x)</a:t>
                          </a:r>
                          <a:endParaRPr lang="en-IN" sz="1400" dirty="0"/>
                        </a:p>
                      </a:txBody>
                      <a:tcPr/>
                    </a:tc>
                    <a:tc>
                      <a:txBody>
                        <a:bodyPr/>
                        <a:lstStyle/>
                        <a:p>
                          <a:pPr algn="ctr"/>
                          <a:r>
                            <a:rPr lang="en-US" sz="1400" dirty="0"/>
                            <a:t>Truck 1 </a:t>
                          </a:r>
                          <a14:m>
                            <m:oMath xmlns:m="http://schemas.openxmlformats.org/officeDocument/2006/math">
                              <m:d>
                                <m:dPr>
                                  <m:ctrlPr>
                                    <a:rPr lang="ar-AE" sz="1400" b="0" i="1" smtClean="0">
                                      <a:latin typeface="Cambria Math" panose="02040503050406030204" pitchFamily="18" charset="0"/>
                                    </a:rPr>
                                  </m:ctrlPr>
                                </m:dPr>
                                <m:e>
                                  <m:r>
                                    <a:rPr lang="ar-AE" sz="1400" b="0">
                                      <a:latin typeface="Cambria Math" panose="02040503050406030204" pitchFamily="18" charset="0"/>
                                    </a:rPr>
                                    <m:t>𝑥</m:t>
                                  </m:r>
                                  <m:r>
                                    <a:rPr lang="ar-AE" sz="1400" b="0">
                                      <a:latin typeface="Cambria Math" panose="02040503050406030204" pitchFamily="18" charset="0"/>
                                    </a:rPr>
                                    <m:t>−</m:t>
                                  </m:r>
                                  <m:r>
                                    <a:rPr lang="ar-AE" sz="1400" b="0">
                                      <a:latin typeface="Cambria Math" panose="02040503050406030204" pitchFamily="18" charset="0"/>
                                    </a:rPr>
                                    <m:t>𝜇</m:t>
                                  </m:r>
                                </m:e>
                              </m:d>
                            </m:oMath>
                          </a14:m>
                          <a:r>
                            <a:rPr lang="en-IN" sz="1400" baseline="30000" dirty="0"/>
                            <a:t>2</a:t>
                          </a:r>
                          <a:r>
                            <a:rPr lang="en-IN" sz="1400" baseline="0" dirty="0"/>
                            <a:t> ·p(x)</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Truck 2 </a:t>
                          </a:r>
                          <a14:m>
                            <m:oMath xmlns:m="http://schemas.openxmlformats.org/officeDocument/2006/math">
                              <m:d>
                                <m:dPr>
                                  <m:ctrlPr>
                                    <a:rPr lang="ar-AE" sz="1400" b="0" i="1" smtClean="0">
                                      <a:latin typeface="Cambria Math" panose="02040503050406030204" pitchFamily="18" charset="0"/>
                                    </a:rPr>
                                  </m:ctrlPr>
                                </m:dPr>
                                <m:e>
                                  <m:r>
                                    <a:rPr lang="ar-AE" sz="1400" b="0">
                                      <a:latin typeface="Cambria Math" panose="02040503050406030204" pitchFamily="18" charset="0"/>
                                    </a:rPr>
                                    <m:t>𝑥</m:t>
                                  </m:r>
                                  <m:r>
                                    <a:rPr lang="ar-AE" sz="1400" b="0">
                                      <a:latin typeface="Cambria Math" panose="02040503050406030204" pitchFamily="18" charset="0"/>
                                    </a:rPr>
                                    <m:t>−</m:t>
                                  </m:r>
                                  <m:r>
                                    <a:rPr lang="ar-AE" sz="1400" b="0">
                                      <a:latin typeface="Cambria Math" panose="02040503050406030204" pitchFamily="18" charset="0"/>
                                    </a:rPr>
                                    <m:t>𝜇</m:t>
                                  </m:r>
                                </m:e>
                              </m:d>
                            </m:oMath>
                          </a14:m>
                          <a:r>
                            <a:rPr lang="en-IN" sz="1400" baseline="30000" dirty="0"/>
                            <a:t>2</a:t>
                          </a:r>
                          <a:r>
                            <a:rPr lang="en-IN" sz="1400" baseline="0" dirty="0"/>
                            <a:t> ·p(x)</a:t>
                          </a:r>
                        </a:p>
                      </a:txBody>
                      <a:tcPr/>
                    </a:tc>
                    <a:extLst>
                      <a:ext uri="{0D108BD9-81ED-4DB2-BD59-A6C34878D82A}">
                        <a16:rowId xmlns:a16="http://schemas.microsoft.com/office/drawing/2014/main" val="1306361260"/>
                      </a:ext>
                    </a:extLst>
                  </a:tr>
                  <a:tr h="396000">
                    <a:tc>
                      <a:txBody>
                        <a:bodyPr/>
                        <a:lstStyle/>
                        <a:p>
                          <a:pPr algn="ctr"/>
                          <a:r>
                            <a:rPr lang="en-US" sz="1400" dirty="0"/>
                            <a:t>1</a:t>
                          </a:r>
                          <a:endParaRPr lang="en-IN" sz="1400" dirty="0"/>
                        </a:p>
                      </a:txBody>
                      <a:tcPr/>
                    </a:tc>
                    <a:tc>
                      <a:txBody>
                        <a:bodyPr/>
                        <a:lstStyle/>
                        <a:p>
                          <a:pPr algn="ctr"/>
                          <a:r>
                            <a:rPr lang="en-US" sz="1400" dirty="0"/>
                            <a:t>-5000</a:t>
                          </a:r>
                          <a:endParaRPr lang="en-IN" sz="1400" dirty="0"/>
                        </a:p>
                      </a:txBody>
                      <a:tcPr/>
                    </a:tc>
                    <a:tc>
                      <a:txBody>
                        <a:bodyPr/>
                        <a:lstStyle/>
                        <a:p>
                          <a:pPr algn="ctr"/>
                          <a:r>
                            <a:rPr lang="en-US" sz="1400" dirty="0"/>
                            <a:t>0.02</a:t>
                          </a:r>
                          <a:endParaRPr lang="en-IN" sz="1400" dirty="0"/>
                        </a:p>
                      </a:txBody>
                      <a:tcPr/>
                    </a:tc>
                    <a:tc>
                      <a:txBody>
                        <a:bodyPr/>
                        <a:lstStyle/>
                        <a:p>
                          <a:pPr algn="ctr"/>
                          <a:r>
                            <a:rPr lang="en-US" sz="1400" dirty="0"/>
                            <a:t>0.15</a:t>
                          </a:r>
                          <a:endParaRPr lang="en-IN" sz="1400" dirty="0"/>
                        </a:p>
                      </a:txBody>
                      <a:tcPr/>
                    </a:tc>
                    <a:tc>
                      <a:txBody>
                        <a:bodyPr/>
                        <a:lstStyle/>
                        <a:p>
                          <a:pPr algn="ctr"/>
                          <a:r>
                            <a:rPr lang="en-US" sz="1400" dirty="0"/>
                            <a:t>-100</a:t>
                          </a:r>
                          <a:endParaRPr lang="en-IN" sz="1400" dirty="0"/>
                        </a:p>
                      </a:txBody>
                      <a:tcPr/>
                    </a:tc>
                    <a:tc>
                      <a:txBody>
                        <a:bodyPr/>
                        <a:lstStyle/>
                        <a:p>
                          <a:pPr algn="ctr"/>
                          <a:r>
                            <a:rPr lang="en-US" sz="1400" dirty="0"/>
                            <a:t>-750</a:t>
                          </a:r>
                          <a:endParaRPr lang="en-IN" sz="1400" dirty="0"/>
                        </a:p>
                      </a:txBody>
                      <a:tcPr/>
                    </a:tc>
                    <a:tc>
                      <a:txBody>
                        <a:bodyPr/>
                        <a:lstStyle/>
                        <a:p>
                          <a:pPr algn="ctr"/>
                          <a:r>
                            <a:rPr lang="en-US" sz="1400" dirty="0"/>
                            <a:t>4,500,000</a:t>
                          </a:r>
                          <a:endParaRPr lang="en-IN" sz="1400" dirty="0"/>
                        </a:p>
                      </a:txBody>
                      <a:tcPr/>
                    </a:tc>
                    <a:tc>
                      <a:txBody>
                        <a:bodyPr/>
                        <a:lstStyle/>
                        <a:p>
                          <a:pPr algn="ctr"/>
                          <a:r>
                            <a:rPr lang="en-US" sz="1400" dirty="0"/>
                            <a:t>36,037,500</a:t>
                          </a:r>
                          <a:endParaRPr lang="en-IN" sz="1400" dirty="0"/>
                        </a:p>
                      </a:txBody>
                      <a:tcPr/>
                    </a:tc>
                    <a:extLst>
                      <a:ext uri="{0D108BD9-81ED-4DB2-BD59-A6C34878D82A}">
                        <a16:rowId xmlns:a16="http://schemas.microsoft.com/office/drawing/2014/main" val="474100653"/>
                      </a:ext>
                    </a:extLst>
                  </a:tr>
                  <a:tr h="396000">
                    <a:tc>
                      <a:txBody>
                        <a:bodyPr/>
                        <a:lstStyle/>
                        <a:p>
                          <a:pPr algn="ctr"/>
                          <a:r>
                            <a:rPr lang="en-US" sz="1400" dirty="0"/>
                            <a:t>2</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0.03</a:t>
                          </a:r>
                          <a:endParaRPr lang="en-IN" sz="1400" dirty="0"/>
                        </a:p>
                      </a:txBody>
                      <a:tcPr/>
                    </a:tc>
                    <a:tc>
                      <a:txBody>
                        <a:bodyPr/>
                        <a:lstStyle/>
                        <a:p>
                          <a:pPr algn="ctr"/>
                          <a:r>
                            <a:rPr lang="en-US" sz="1400" dirty="0"/>
                            <a:t>0.10</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3,000,000</a:t>
                          </a:r>
                          <a:endParaRPr lang="en-IN" sz="1400" dirty="0"/>
                        </a:p>
                      </a:txBody>
                      <a:tcPr/>
                    </a:tc>
                    <a:tc>
                      <a:txBody>
                        <a:bodyPr/>
                        <a:lstStyle/>
                        <a:p>
                          <a:pPr algn="ctr"/>
                          <a:r>
                            <a:rPr lang="en-US" sz="1400" dirty="0"/>
                            <a:t>11,025,000</a:t>
                          </a:r>
                          <a:endParaRPr lang="en-IN" sz="1400" dirty="0"/>
                        </a:p>
                      </a:txBody>
                      <a:tcPr/>
                    </a:tc>
                    <a:extLst>
                      <a:ext uri="{0D108BD9-81ED-4DB2-BD59-A6C34878D82A}">
                        <a16:rowId xmlns:a16="http://schemas.microsoft.com/office/drawing/2014/main" val="1853600301"/>
                      </a:ext>
                    </a:extLst>
                  </a:tr>
                  <a:tr h="396000">
                    <a:tc>
                      <a:txBody>
                        <a:bodyPr/>
                        <a:lstStyle/>
                        <a:p>
                          <a:pPr algn="ctr"/>
                          <a:r>
                            <a:rPr lang="en-US" sz="1400" dirty="0"/>
                            <a:t>3</a:t>
                          </a:r>
                          <a:endParaRPr lang="en-IN" sz="1400" dirty="0"/>
                        </a:p>
                      </a:txBody>
                      <a:tcPr/>
                    </a:tc>
                    <a:tc>
                      <a:txBody>
                        <a:bodyPr/>
                        <a:lstStyle/>
                        <a:p>
                          <a:pPr algn="ctr"/>
                          <a:r>
                            <a:rPr lang="en-US" sz="1400" dirty="0"/>
                            <a:t>5000</a:t>
                          </a:r>
                          <a:endParaRPr lang="en-IN" sz="1400" dirty="0"/>
                        </a:p>
                      </a:txBody>
                      <a:tcPr/>
                    </a:tc>
                    <a:tc>
                      <a:txBody>
                        <a:bodyPr/>
                        <a:lstStyle/>
                        <a:p>
                          <a:pPr algn="ctr"/>
                          <a:r>
                            <a:rPr lang="en-US" sz="1400" dirty="0"/>
                            <a:t>0.20</a:t>
                          </a:r>
                          <a:endParaRPr lang="en-IN" sz="1400" dirty="0"/>
                        </a:p>
                      </a:txBody>
                      <a:tcPr/>
                    </a:tc>
                    <a:tc>
                      <a:txBody>
                        <a:bodyPr/>
                        <a:lstStyle/>
                        <a:p>
                          <a:pPr algn="ctr"/>
                          <a:r>
                            <a:rPr lang="en-US" sz="1400" dirty="0"/>
                            <a:t>0.10</a:t>
                          </a:r>
                          <a:endParaRPr lang="en-IN" sz="1400" dirty="0"/>
                        </a:p>
                      </a:txBody>
                      <a:tcPr/>
                    </a:tc>
                    <a:tc>
                      <a:txBody>
                        <a:bodyPr/>
                        <a:lstStyle/>
                        <a:p>
                          <a:pPr algn="ctr"/>
                          <a:r>
                            <a:rPr lang="en-US" sz="1400" dirty="0"/>
                            <a:t>1000</a:t>
                          </a:r>
                          <a:endParaRPr lang="en-IN" sz="1400" dirty="0"/>
                        </a:p>
                      </a:txBody>
                      <a:tcPr/>
                    </a:tc>
                    <a:tc>
                      <a:txBody>
                        <a:bodyPr/>
                        <a:lstStyle/>
                        <a:p>
                          <a:pPr algn="ctr"/>
                          <a:r>
                            <a:rPr lang="en-US" sz="1400" dirty="0"/>
                            <a:t>500</a:t>
                          </a:r>
                          <a:endParaRPr lang="en-IN" sz="1400" dirty="0"/>
                        </a:p>
                      </a:txBody>
                      <a:tcPr/>
                    </a:tc>
                    <a:tc>
                      <a:txBody>
                        <a:bodyPr/>
                        <a:lstStyle/>
                        <a:p>
                          <a:pPr algn="ctr"/>
                          <a:r>
                            <a:rPr lang="en-US" sz="1400" dirty="0"/>
                            <a:t>5,000,000</a:t>
                          </a:r>
                          <a:endParaRPr lang="en-IN" sz="1400" dirty="0"/>
                        </a:p>
                      </a:txBody>
                      <a:tcPr/>
                    </a:tc>
                    <a:tc>
                      <a:txBody>
                        <a:bodyPr/>
                        <a:lstStyle/>
                        <a:p>
                          <a:pPr algn="ctr"/>
                          <a:r>
                            <a:rPr lang="en-US" sz="1400" dirty="0"/>
                            <a:t>3,025,000</a:t>
                          </a:r>
                          <a:endParaRPr lang="en-IN" sz="1400" dirty="0"/>
                        </a:p>
                      </a:txBody>
                      <a:tcPr/>
                    </a:tc>
                    <a:extLst>
                      <a:ext uri="{0D108BD9-81ED-4DB2-BD59-A6C34878D82A}">
                        <a16:rowId xmlns:a16="http://schemas.microsoft.com/office/drawing/2014/main" val="1963078789"/>
                      </a:ext>
                    </a:extLst>
                  </a:tr>
                  <a:tr h="396000">
                    <a:tc>
                      <a:txBody>
                        <a:bodyPr/>
                        <a:lstStyle/>
                        <a:p>
                          <a:pPr algn="ctr"/>
                          <a:r>
                            <a:rPr lang="en-US" sz="1400" dirty="0"/>
                            <a:t>4</a:t>
                          </a:r>
                          <a:endParaRPr lang="en-IN" sz="1400" dirty="0"/>
                        </a:p>
                      </a:txBody>
                      <a:tcPr/>
                    </a:tc>
                    <a:tc>
                      <a:txBody>
                        <a:bodyPr/>
                        <a:lstStyle/>
                        <a:p>
                          <a:pPr algn="ctr"/>
                          <a:r>
                            <a:rPr lang="en-US" sz="1400" dirty="0"/>
                            <a:t>10,000</a:t>
                          </a:r>
                          <a:endParaRPr lang="en-IN" sz="1400" dirty="0"/>
                        </a:p>
                      </a:txBody>
                      <a:tcPr/>
                    </a:tc>
                    <a:tc>
                      <a:txBody>
                        <a:bodyPr/>
                        <a:lstStyle/>
                        <a:p>
                          <a:pPr algn="ctr"/>
                          <a:r>
                            <a:rPr lang="en-US" sz="1400" dirty="0"/>
                            <a:t>0.50</a:t>
                          </a:r>
                          <a:endParaRPr lang="en-IN" sz="1400" dirty="0"/>
                        </a:p>
                      </a:txBody>
                      <a:tcPr/>
                    </a:tc>
                    <a:tc>
                      <a:txBody>
                        <a:bodyPr/>
                        <a:lstStyle/>
                        <a:p>
                          <a:pPr algn="ctr"/>
                          <a:r>
                            <a:rPr lang="en-US" sz="1400" dirty="0"/>
                            <a:t>0.10</a:t>
                          </a:r>
                          <a:endParaRPr lang="en-IN" sz="1400" dirty="0"/>
                        </a:p>
                      </a:txBody>
                      <a:tcPr/>
                    </a:tc>
                    <a:tc>
                      <a:txBody>
                        <a:bodyPr/>
                        <a:lstStyle/>
                        <a:p>
                          <a:pPr algn="ctr"/>
                          <a:r>
                            <a:rPr lang="en-US" sz="1400" dirty="0"/>
                            <a:t>5000</a:t>
                          </a:r>
                          <a:endParaRPr lang="en-IN" sz="1400" dirty="0"/>
                        </a:p>
                      </a:txBody>
                      <a:tcPr/>
                    </a:tc>
                    <a:tc>
                      <a:txBody>
                        <a:bodyPr/>
                        <a:lstStyle/>
                        <a:p>
                          <a:pPr algn="ctr"/>
                          <a:r>
                            <a:rPr lang="en-US" sz="1400" dirty="0"/>
                            <a:t>1000</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25,000</a:t>
                          </a:r>
                          <a:endParaRPr lang="en-IN" sz="1400" dirty="0"/>
                        </a:p>
                      </a:txBody>
                      <a:tcPr/>
                    </a:tc>
                    <a:extLst>
                      <a:ext uri="{0D108BD9-81ED-4DB2-BD59-A6C34878D82A}">
                        <a16:rowId xmlns:a16="http://schemas.microsoft.com/office/drawing/2014/main" val="705057573"/>
                      </a:ext>
                    </a:extLst>
                  </a:tr>
                  <a:tr h="396000">
                    <a:tc>
                      <a:txBody>
                        <a:bodyPr/>
                        <a:lstStyle/>
                        <a:p>
                          <a:pPr algn="ctr"/>
                          <a:r>
                            <a:rPr lang="en-US" sz="1400" dirty="0"/>
                            <a:t>5</a:t>
                          </a:r>
                          <a:endParaRPr lang="en-IN" sz="1400" dirty="0"/>
                        </a:p>
                      </a:txBody>
                      <a:tcPr/>
                    </a:tc>
                    <a:tc>
                      <a:txBody>
                        <a:bodyPr/>
                        <a:lstStyle/>
                        <a:p>
                          <a:pPr algn="ctr"/>
                          <a:r>
                            <a:rPr lang="en-US" sz="1400" dirty="0"/>
                            <a:t>15,000</a:t>
                          </a:r>
                          <a:endParaRPr lang="en-IN" sz="1400" dirty="0"/>
                        </a:p>
                      </a:txBody>
                      <a:tcPr/>
                    </a:tc>
                    <a:tc>
                      <a:txBody>
                        <a:bodyPr/>
                        <a:lstStyle/>
                        <a:p>
                          <a:pPr algn="ctr"/>
                          <a:r>
                            <a:rPr lang="en-US" sz="1400" dirty="0"/>
                            <a:t>0.20</a:t>
                          </a:r>
                          <a:endParaRPr lang="en-IN" sz="1400" dirty="0"/>
                        </a:p>
                      </a:txBody>
                      <a:tcPr/>
                    </a:tc>
                    <a:tc>
                      <a:txBody>
                        <a:bodyPr/>
                        <a:lstStyle/>
                        <a:p>
                          <a:pPr algn="ctr"/>
                          <a:r>
                            <a:rPr lang="en-US" sz="1400" dirty="0"/>
                            <a:t>0.30</a:t>
                          </a:r>
                          <a:endParaRPr lang="en-IN" sz="1400" dirty="0"/>
                        </a:p>
                      </a:txBody>
                      <a:tcPr/>
                    </a:tc>
                    <a:tc>
                      <a:txBody>
                        <a:bodyPr/>
                        <a:lstStyle/>
                        <a:p>
                          <a:pPr algn="ctr"/>
                          <a:r>
                            <a:rPr lang="en-US" sz="1400" dirty="0"/>
                            <a:t>3000</a:t>
                          </a:r>
                          <a:endParaRPr lang="en-IN" sz="1400" dirty="0"/>
                        </a:p>
                      </a:txBody>
                      <a:tcPr/>
                    </a:tc>
                    <a:tc>
                      <a:txBody>
                        <a:bodyPr/>
                        <a:lstStyle/>
                        <a:p>
                          <a:pPr algn="ctr"/>
                          <a:r>
                            <a:rPr lang="en-US" sz="1400" dirty="0"/>
                            <a:t>4500</a:t>
                          </a:r>
                          <a:endParaRPr lang="en-IN" sz="1400" dirty="0"/>
                        </a:p>
                      </a:txBody>
                      <a:tcPr/>
                    </a:tc>
                    <a:tc>
                      <a:txBody>
                        <a:bodyPr/>
                        <a:lstStyle/>
                        <a:p>
                          <a:pPr algn="ctr"/>
                          <a:r>
                            <a:rPr lang="en-US" sz="1400" dirty="0"/>
                            <a:t>5,000,000</a:t>
                          </a:r>
                          <a:endParaRPr lang="en-IN" sz="1400" dirty="0"/>
                        </a:p>
                      </a:txBody>
                      <a:tcPr/>
                    </a:tc>
                    <a:tc>
                      <a:txBody>
                        <a:bodyPr/>
                        <a:lstStyle/>
                        <a:p>
                          <a:pPr algn="ctr"/>
                          <a:r>
                            <a:rPr lang="en-US" sz="1400" dirty="0"/>
                            <a:t>6,075,000</a:t>
                          </a:r>
                          <a:endParaRPr lang="en-IN" sz="1400" dirty="0"/>
                        </a:p>
                      </a:txBody>
                      <a:tcPr/>
                    </a:tc>
                    <a:extLst>
                      <a:ext uri="{0D108BD9-81ED-4DB2-BD59-A6C34878D82A}">
                        <a16:rowId xmlns:a16="http://schemas.microsoft.com/office/drawing/2014/main" val="4067868378"/>
                      </a:ext>
                    </a:extLst>
                  </a:tr>
                  <a:tr h="396000">
                    <a:tc>
                      <a:txBody>
                        <a:bodyPr/>
                        <a:lstStyle/>
                        <a:p>
                          <a:pPr algn="ctr"/>
                          <a:r>
                            <a:rPr lang="en-US" sz="1400" dirty="0"/>
                            <a:t>6</a:t>
                          </a:r>
                          <a:endParaRPr lang="en-IN" sz="1400" dirty="0"/>
                        </a:p>
                      </a:txBody>
                      <a:tcPr/>
                    </a:tc>
                    <a:tc>
                      <a:txBody>
                        <a:bodyPr/>
                        <a:lstStyle/>
                        <a:p>
                          <a:pPr algn="ctr"/>
                          <a:r>
                            <a:rPr lang="en-US" sz="1400" dirty="0"/>
                            <a:t>20,000</a:t>
                          </a:r>
                          <a:endParaRPr lang="en-IN" sz="1400" dirty="0"/>
                        </a:p>
                      </a:txBody>
                      <a:tcPr/>
                    </a:tc>
                    <a:tc>
                      <a:txBody>
                        <a:bodyPr/>
                        <a:lstStyle/>
                        <a:p>
                          <a:pPr algn="ctr"/>
                          <a:r>
                            <a:rPr lang="en-US" sz="1400" dirty="0"/>
                            <a:t>0.03</a:t>
                          </a:r>
                          <a:endParaRPr lang="en-IN" sz="1400" dirty="0"/>
                        </a:p>
                      </a:txBody>
                      <a:tcPr/>
                    </a:tc>
                    <a:tc>
                      <a:txBody>
                        <a:bodyPr/>
                        <a:lstStyle/>
                        <a:p>
                          <a:pPr algn="ctr"/>
                          <a:r>
                            <a:rPr lang="en-US" sz="1400" dirty="0"/>
                            <a:t>0.20</a:t>
                          </a:r>
                          <a:endParaRPr lang="en-IN" sz="1400" dirty="0"/>
                        </a:p>
                      </a:txBody>
                      <a:tcPr/>
                    </a:tc>
                    <a:tc>
                      <a:txBody>
                        <a:bodyPr/>
                        <a:lstStyle/>
                        <a:p>
                          <a:pPr algn="ctr"/>
                          <a:r>
                            <a:rPr lang="en-US" sz="1400" dirty="0"/>
                            <a:t>600</a:t>
                          </a:r>
                          <a:endParaRPr lang="en-IN" sz="1400" dirty="0"/>
                        </a:p>
                      </a:txBody>
                      <a:tcPr/>
                    </a:tc>
                    <a:tc>
                      <a:txBody>
                        <a:bodyPr/>
                        <a:lstStyle/>
                        <a:p>
                          <a:pPr algn="ctr"/>
                          <a:r>
                            <a:rPr lang="en-US" sz="1400" dirty="0"/>
                            <a:t>4000</a:t>
                          </a:r>
                          <a:endParaRPr lang="en-IN" sz="1400" dirty="0"/>
                        </a:p>
                      </a:txBody>
                      <a:tcPr/>
                    </a:tc>
                    <a:tc>
                      <a:txBody>
                        <a:bodyPr/>
                        <a:lstStyle/>
                        <a:p>
                          <a:pPr algn="ctr"/>
                          <a:r>
                            <a:rPr lang="en-US" sz="1400" dirty="0"/>
                            <a:t>3,000,000</a:t>
                          </a:r>
                          <a:endParaRPr lang="en-IN" sz="1400" dirty="0"/>
                        </a:p>
                      </a:txBody>
                      <a:tcPr/>
                    </a:tc>
                    <a:tc>
                      <a:txBody>
                        <a:bodyPr/>
                        <a:lstStyle/>
                        <a:p>
                          <a:pPr algn="ctr"/>
                          <a:r>
                            <a:rPr lang="en-US" sz="1400" dirty="0"/>
                            <a:t>18,050,000</a:t>
                          </a:r>
                          <a:endParaRPr lang="en-IN" sz="1400" dirty="0"/>
                        </a:p>
                      </a:txBody>
                      <a:tcPr/>
                    </a:tc>
                    <a:extLst>
                      <a:ext uri="{0D108BD9-81ED-4DB2-BD59-A6C34878D82A}">
                        <a16:rowId xmlns:a16="http://schemas.microsoft.com/office/drawing/2014/main" val="2058209672"/>
                      </a:ext>
                    </a:extLst>
                  </a:tr>
                  <a:tr h="396000">
                    <a:tc>
                      <a:txBody>
                        <a:bodyPr/>
                        <a:lstStyle/>
                        <a:p>
                          <a:pPr algn="ctr"/>
                          <a:r>
                            <a:rPr lang="en-US" sz="1400" dirty="0"/>
                            <a:t>7</a:t>
                          </a:r>
                          <a:endParaRPr lang="en-IN" sz="1400" dirty="0"/>
                        </a:p>
                      </a:txBody>
                      <a:tcPr/>
                    </a:tc>
                    <a:tc>
                      <a:txBody>
                        <a:bodyPr/>
                        <a:lstStyle/>
                        <a:p>
                          <a:pPr algn="ctr"/>
                          <a:r>
                            <a:rPr lang="en-US" sz="1400" dirty="0"/>
                            <a:t>25,000</a:t>
                          </a:r>
                          <a:endParaRPr lang="en-IN" sz="1400" dirty="0"/>
                        </a:p>
                      </a:txBody>
                      <a:tcPr/>
                    </a:tc>
                    <a:tc>
                      <a:txBody>
                        <a:bodyPr/>
                        <a:lstStyle/>
                        <a:p>
                          <a:pPr algn="ctr"/>
                          <a:r>
                            <a:rPr lang="en-US" sz="1400" dirty="0"/>
                            <a:t>0.02</a:t>
                          </a:r>
                          <a:endParaRPr lang="en-IN" sz="1400" dirty="0"/>
                        </a:p>
                      </a:txBody>
                      <a:tcPr/>
                    </a:tc>
                    <a:tc>
                      <a:txBody>
                        <a:bodyPr/>
                        <a:lstStyle/>
                        <a:p>
                          <a:pPr algn="ctr"/>
                          <a:r>
                            <a:rPr lang="en-US" sz="1400" dirty="0"/>
                            <a:t>0.05</a:t>
                          </a:r>
                          <a:endParaRPr lang="en-IN" sz="1400" dirty="0"/>
                        </a:p>
                      </a:txBody>
                      <a:tcPr/>
                    </a:tc>
                    <a:tc>
                      <a:txBody>
                        <a:bodyPr/>
                        <a:lstStyle/>
                        <a:p>
                          <a:pPr algn="ctr"/>
                          <a:r>
                            <a:rPr lang="en-US" sz="1400" dirty="0"/>
                            <a:t>500</a:t>
                          </a:r>
                          <a:endParaRPr lang="en-IN" sz="1400" dirty="0"/>
                        </a:p>
                      </a:txBody>
                      <a:tcPr/>
                    </a:tc>
                    <a:tc>
                      <a:txBody>
                        <a:bodyPr/>
                        <a:lstStyle/>
                        <a:p>
                          <a:pPr algn="ctr"/>
                          <a:r>
                            <a:rPr lang="en-US" sz="1400" dirty="0"/>
                            <a:t>1250</a:t>
                          </a:r>
                          <a:endParaRPr lang="en-IN" sz="1400" dirty="0"/>
                        </a:p>
                      </a:txBody>
                      <a:tcPr/>
                    </a:tc>
                    <a:tc>
                      <a:txBody>
                        <a:bodyPr/>
                        <a:lstStyle/>
                        <a:p>
                          <a:pPr algn="ctr"/>
                          <a:r>
                            <a:rPr lang="en-US" sz="1400" dirty="0"/>
                            <a:t>4,500,000</a:t>
                          </a:r>
                          <a:endParaRPr lang="en-IN" sz="1400" dirty="0"/>
                        </a:p>
                      </a:txBody>
                      <a:tcPr/>
                    </a:tc>
                    <a:tc>
                      <a:txBody>
                        <a:bodyPr/>
                        <a:lstStyle/>
                        <a:p>
                          <a:pPr algn="ctr"/>
                          <a:r>
                            <a:rPr lang="en-US" sz="1400" dirty="0"/>
                            <a:t>10,512,500</a:t>
                          </a:r>
                          <a:endParaRPr lang="en-IN" sz="1400" dirty="0"/>
                        </a:p>
                      </a:txBody>
                      <a:tcPr/>
                    </a:tc>
                    <a:extLst>
                      <a:ext uri="{0D108BD9-81ED-4DB2-BD59-A6C34878D82A}">
                        <a16:rowId xmlns:a16="http://schemas.microsoft.com/office/drawing/2014/main" val="1945573522"/>
                      </a:ext>
                    </a:extLst>
                  </a:tr>
                  <a:tr h="396000">
                    <a:tc>
                      <a:txBody>
                        <a:bodyPr/>
                        <a:lstStyle/>
                        <a:p>
                          <a:pPr algn="ctr"/>
                          <a:endParaRPr lang="en-IN" sz="1400" dirty="0"/>
                        </a:p>
                      </a:txBody>
                      <a:tcPr/>
                    </a:tc>
                    <a:tc>
                      <a:txBody>
                        <a:bodyPr/>
                        <a:lstStyle/>
                        <a:p>
                          <a:pPr algn="ctr"/>
                          <a:endParaRPr lang="en-IN" sz="1400" dirty="0"/>
                        </a:p>
                      </a:txBody>
                      <a:tcPr/>
                    </a:tc>
                    <a:tc>
                      <a:txBody>
                        <a:bodyPr/>
                        <a:lstStyle/>
                        <a:p>
                          <a:pPr algn="ctr"/>
                          <a:endParaRPr lang="en-IN" sz="1400" dirty="0"/>
                        </a:p>
                      </a:txBody>
                      <a:tcPr/>
                    </a:tc>
                    <a:tc>
                      <a:txBody>
                        <a:bodyPr/>
                        <a:lstStyle/>
                        <a:p>
                          <a:pPr algn="ctr"/>
                          <a:r>
                            <a:rPr lang="en-US" sz="1400" dirty="0"/>
                            <a:t>E(X) =</a:t>
                          </a:r>
                          <a:endParaRPr lang="en-IN" sz="1400" dirty="0"/>
                        </a:p>
                      </a:txBody>
                      <a:tcPr/>
                    </a:tc>
                    <a:tc>
                      <a:txBody>
                        <a:bodyPr/>
                        <a:lstStyle/>
                        <a:p>
                          <a:pPr algn="ctr"/>
                          <a:r>
                            <a:rPr lang="en-US" sz="1400" dirty="0"/>
                            <a:t>$10,000</a:t>
                          </a:r>
                          <a:endParaRPr lang="en-IN" sz="1400" dirty="0"/>
                        </a:p>
                      </a:txBody>
                      <a:tcPr/>
                    </a:tc>
                    <a:tc>
                      <a:txBody>
                        <a:bodyPr/>
                        <a:lstStyle/>
                        <a:p>
                          <a:pPr algn="ctr"/>
                          <a:r>
                            <a:rPr lang="en-US" sz="1400" dirty="0"/>
                            <a:t>$10,500</a:t>
                          </a:r>
                          <a:endParaRPr lang="en-IN" sz="1400" dirty="0"/>
                        </a:p>
                      </a:txBody>
                      <a:tcPr/>
                    </a:tc>
                    <a:tc>
                      <a:txBody>
                        <a:bodyPr/>
                        <a:lstStyle/>
                        <a:p>
                          <a:pPr algn="ctr"/>
                          <a:endParaRPr lang="en-IN" sz="1400" dirty="0"/>
                        </a:p>
                      </a:txBody>
                      <a:tcPr/>
                    </a:tc>
                    <a:tc>
                      <a:txBody>
                        <a:bodyPr/>
                        <a:lstStyle/>
                        <a:p>
                          <a:pPr algn="ctr"/>
                          <a:endParaRPr lang="en-IN" sz="1400" dirty="0"/>
                        </a:p>
                      </a:txBody>
                      <a:tcPr/>
                    </a:tc>
                    <a:extLst>
                      <a:ext uri="{0D108BD9-81ED-4DB2-BD59-A6C34878D82A}">
                        <a16:rowId xmlns:a16="http://schemas.microsoft.com/office/drawing/2014/main" val="2336661929"/>
                      </a:ext>
                    </a:extLst>
                  </a:tr>
                </a:tbl>
              </a:graphicData>
            </a:graphic>
          </p:graphicFrame>
        </mc:Choice>
        <mc:Fallback>
          <p:graphicFrame>
            <p:nvGraphicFramePr>
              <p:cNvPr id="4" name="Table 4" descr="This table spanning 7 rows (observations) and 8 columns. The columns are: (1) Observation, (2) Return (Dollars), (3) Truck 1 (probability), (4) Truck 2 (probability), (5) Truck 1 x times p of x (6) Truck 2 x times p of x (7) Truck 1 open parentheses x minus mu close parentheses squared times p of x and (8) Truck 2 open parentheses x minus mu close parentheses squared times p of x.&#10;&#10;Observation 1: Return equals negative 5000 dollars, Truck 1: p equals 0.02, x times p of (x) equals negative 100, variance component equals 4,500,000, Truck 2: p equals 0.15, x times p of (x) equals minus 750, variance component equals 36,037,500,&#10;Observation 2: Return equals 0 dollars, Truck 1: p equals 0.03, x times p of (x) equals 0, variance equals 3,000,000, Truck 2: p equals 0.10, x times p of (x) equals 0, variance equals 11,025,000,&#10;Observation 3: Return equals 5000 dollars, Truck 1: p equals 0.20, x times p of (x) equals 1000, variance equals 5,000,000, Truck 2: p equals 0.10, x times p of (x) equals 500, variance equals 3,025,000,&#10;Observation 4: Return equals 10,000 dollars, Truck 1: p equals 0.50, x times p of (x) equals 5000, variance equals 0, Truck 2: p equals 0.10, x times p of (x) equals 1000, variance equals 25,000,&#10;Observation 5: Return equals 15,000 dollars, Truck 1: p equals 0.20, x times p of (x) equals 3000, variance equals 5,000,000, Truck 2: p equals 0.30, x times p of (x) equals 4500, variance equals 6,075,000,&#10;Observation 6: Return equals 20,000 dollars, Truck 1: p equals 0.03, x times p of (x) equals 600, variance equals 3,000,000, Truck 2: p equals 0.20, x times p of (x) equals 4000, variance equals 18,050,000,&#10;Observation 7: Return equals 25,000 dollars, Truck 1: p equals 0.02, x times p of (x) equals 500, variance equals 4,500,000, Truck 2: p equals 0.05, x times p of (x) equals 1250, variance equals 10,512,500,&#10;This table is used to calculate the expected returns and variances for each truck investment.&#10;Expected returns of Truck 1 are $10,000 and Expected returns of Truck 2 are $10,500.">
                <a:extLst>
                  <a:ext uri="{FF2B5EF4-FFF2-40B4-BE49-F238E27FC236}">
                    <a16:creationId xmlns:a16="http://schemas.microsoft.com/office/drawing/2014/main" id="{FDB8EDB5-E3BF-7868-6AAB-F3690D36558A}"/>
                  </a:ext>
                </a:extLst>
              </p:cNvPr>
              <p:cNvGraphicFramePr>
                <a:graphicFrameLocks noGrp="1"/>
              </p:cNvGraphicFramePr>
              <p:nvPr>
                <p:extLst>
                  <p:ext uri="{D42A27DB-BD31-4B8C-83A1-F6EECF244321}">
                    <p14:modId xmlns:p14="http://schemas.microsoft.com/office/powerpoint/2010/main" val="595995925"/>
                  </p:ext>
                </p:extLst>
              </p:nvPr>
            </p:nvGraphicFramePr>
            <p:xfrm>
              <a:off x="457200" y="1461382"/>
              <a:ext cx="8229600" cy="3686160"/>
            </p:xfrm>
            <a:graphic>
              <a:graphicData uri="http://schemas.openxmlformats.org/drawingml/2006/table">
                <a:tbl>
                  <a:tblPr firstRow="1" bandRow="1">
                    <a:tableStyleId>{5940675A-B579-460E-94D1-54222C63F5DA}</a:tableStyleId>
                  </a:tblPr>
                  <a:tblGrid>
                    <a:gridCol w="1219200">
                      <a:extLst>
                        <a:ext uri="{9D8B030D-6E8A-4147-A177-3AD203B41FA5}">
                          <a16:colId xmlns:a16="http://schemas.microsoft.com/office/drawing/2014/main" val="2076646126"/>
                        </a:ext>
                      </a:extLst>
                    </a:gridCol>
                    <a:gridCol w="838200">
                      <a:extLst>
                        <a:ext uri="{9D8B030D-6E8A-4147-A177-3AD203B41FA5}">
                          <a16:colId xmlns:a16="http://schemas.microsoft.com/office/drawing/2014/main" val="3742158854"/>
                        </a:ext>
                      </a:extLst>
                    </a:gridCol>
                    <a:gridCol w="762000">
                      <a:extLst>
                        <a:ext uri="{9D8B030D-6E8A-4147-A177-3AD203B41FA5}">
                          <a16:colId xmlns:a16="http://schemas.microsoft.com/office/drawing/2014/main" val="3773057468"/>
                        </a:ext>
                      </a:extLst>
                    </a:gridCol>
                    <a:gridCol w="838200">
                      <a:extLst>
                        <a:ext uri="{9D8B030D-6E8A-4147-A177-3AD203B41FA5}">
                          <a16:colId xmlns:a16="http://schemas.microsoft.com/office/drawing/2014/main" val="1736117161"/>
                        </a:ext>
                      </a:extLst>
                    </a:gridCol>
                    <a:gridCol w="838200">
                      <a:extLst>
                        <a:ext uri="{9D8B030D-6E8A-4147-A177-3AD203B41FA5}">
                          <a16:colId xmlns:a16="http://schemas.microsoft.com/office/drawing/2014/main" val="2825602266"/>
                        </a:ext>
                      </a:extLst>
                    </a:gridCol>
                    <a:gridCol w="914400">
                      <a:extLst>
                        <a:ext uri="{9D8B030D-6E8A-4147-A177-3AD203B41FA5}">
                          <a16:colId xmlns:a16="http://schemas.microsoft.com/office/drawing/2014/main" val="705490479"/>
                        </a:ext>
                      </a:extLst>
                    </a:gridCol>
                    <a:gridCol w="1447800">
                      <a:extLst>
                        <a:ext uri="{9D8B030D-6E8A-4147-A177-3AD203B41FA5}">
                          <a16:colId xmlns:a16="http://schemas.microsoft.com/office/drawing/2014/main" val="1758896542"/>
                        </a:ext>
                      </a:extLst>
                    </a:gridCol>
                    <a:gridCol w="1371600">
                      <a:extLst>
                        <a:ext uri="{9D8B030D-6E8A-4147-A177-3AD203B41FA5}">
                          <a16:colId xmlns:a16="http://schemas.microsoft.com/office/drawing/2014/main" val="3265632905"/>
                        </a:ext>
                      </a:extLst>
                    </a:gridCol>
                  </a:tblGrid>
                  <a:tr h="518160">
                    <a:tc>
                      <a:txBody>
                        <a:bodyPr/>
                        <a:lstStyle/>
                        <a:p>
                          <a:pPr algn="ctr"/>
                          <a:r>
                            <a:rPr lang="en-US" sz="1400" dirty="0"/>
                            <a:t>Observation</a:t>
                          </a:r>
                          <a:endParaRPr lang="en-IN" sz="1400" dirty="0"/>
                        </a:p>
                      </a:txBody>
                      <a:tcPr/>
                    </a:tc>
                    <a:tc>
                      <a:txBody>
                        <a:bodyPr/>
                        <a:lstStyle/>
                        <a:p>
                          <a:pPr algn="ctr"/>
                          <a:r>
                            <a:rPr lang="en-US" sz="1400" dirty="0"/>
                            <a:t>Return (Dollars)</a:t>
                          </a:r>
                          <a:endParaRPr lang="en-IN" sz="1400" dirty="0"/>
                        </a:p>
                      </a:txBody>
                      <a:tcPr/>
                    </a:tc>
                    <a:tc>
                      <a:txBody>
                        <a:bodyPr/>
                        <a:lstStyle/>
                        <a:p>
                          <a:pPr algn="ctr"/>
                          <a:r>
                            <a:rPr lang="en-US" sz="1400" dirty="0"/>
                            <a:t>Truck 1</a:t>
                          </a:r>
                          <a:endParaRPr lang="en-IN" sz="1400" dirty="0"/>
                        </a:p>
                      </a:txBody>
                      <a:tcPr/>
                    </a:tc>
                    <a:tc>
                      <a:txBody>
                        <a:bodyPr/>
                        <a:lstStyle/>
                        <a:p>
                          <a:pPr algn="ctr"/>
                          <a:r>
                            <a:rPr lang="en-US" sz="1400" dirty="0"/>
                            <a:t>Truck 2</a:t>
                          </a:r>
                          <a:endParaRPr lang="en-IN" sz="1400" dirty="0"/>
                        </a:p>
                      </a:txBody>
                      <a:tcPr/>
                    </a:tc>
                    <a:tc>
                      <a:txBody>
                        <a:bodyPr/>
                        <a:lstStyle/>
                        <a:p>
                          <a:pPr algn="ctr"/>
                          <a:r>
                            <a:rPr lang="en-US" sz="1400" dirty="0"/>
                            <a:t>Truck 1 </a:t>
                          </a:r>
                          <a:r>
                            <a:rPr lang="en-US" sz="1400" dirty="0" err="1"/>
                            <a:t>xp</a:t>
                          </a:r>
                          <a:r>
                            <a:rPr lang="en-US" sz="1400" dirty="0"/>
                            <a:t>(x)</a:t>
                          </a:r>
                          <a:endParaRPr lang="en-IN" sz="1400" dirty="0"/>
                        </a:p>
                      </a:txBody>
                      <a:tcPr/>
                    </a:tc>
                    <a:tc>
                      <a:txBody>
                        <a:bodyPr/>
                        <a:lstStyle/>
                        <a:p>
                          <a:pPr algn="ctr"/>
                          <a:r>
                            <a:rPr lang="en-US" sz="1400" dirty="0"/>
                            <a:t>Truck 2 </a:t>
                          </a:r>
                          <a:r>
                            <a:rPr lang="en-US" sz="1400" dirty="0" err="1"/>
                            <a:t>xp</a:t>
                          </a:r>
                          <a:r>
                            <a:rPr lang="en-US" sz="1400" dirty="0"/>
                            <a:t>(x)</a:t>
                          </a:r>
                          <a:endParaRPr lang="en-IN" sz="1400" dirty="0"/>
                        </a:p>
                      </a:txBody>
                      <a:tcPr/>
                    </a:tc>
                    <a:tc>
                      <a:txBody>
                        <a:bodyPr/>
                        <a:lstStyle/>
                        <a:p>
                          <a:endParaRPr lang="en-US"/>
                        </a:p>
                      </a:txBody>
                      <a:tcPr>
                        <a:blipFill>
                          <a:blip r:embed="rId2"/>
                          <a:stretch>
                            <a:fillRect l="-375527" t="-1176" r="-96203" b="-615294"/>
                          </a:stretch>
                        </a:blipFill>
                      </a:tcPr>
                    </a:tc>
                    <a:tc>
                      <a:txBody>
                        <a:bodyPr/>
                        <a:lstStyle/>
                        <a:p>
                          <a:endParaRPr lang="en-US"/>
                        </a:p>
                      </a:txBody>
                      <a:tcPr>
                        <a:blipFill>
                          <a:blip r:embed="rId2"/>
                          <a:stretch>
                            <a:fillRect l="-500889" t="-1176" r="-1333" b="-615294"/>
                          </a:stretch>
                        </a:blipFill>
                      </a:tcPr>
                    </a:tc>
                    <a:extLst>
                      <a:ext uri="{0D108BD9-81ED-4DB2-BD59-A6C34878D82A}">
                        <a16:rowId xmlns:a16="http://schemas.microsoft.com/office/drawing/2014/main" val="1306361260"/>
                      </a:ext>
                    </a:extLst>
                  </a:tr>
                  <a:tr h="396000">
                    <a:tc>
                      <a:txBody>
                        <a:bodyPr/>
                        <a:lstStyle/>
                        <a:p>
                          <a:pPr algn="ctr"/>
                          <a:r>
                            <a:rPr lang="en-US" sz="1400" dirty="0"/>
                            <a:t>1</a:t>
                          </a:r>
                          <a:endParaRPr lang="en-IN" sz="1400" dirty="0"/>
                        </a:p>
                      </a:txBody>
                      <a:tcPr/>
                    </a:tc>
                    <a:tc>
                      <a:txBody>
                        <a:bodyPr/>
                        <a:lstStyle/>
                        <a:p>
                          <a:pPr algn="ctr"/>
                          <a:r>
                            <a:rPr lang="en-US" sz="1400" dirty="0"/>
                            <a:t>-5000</a:t>
                          </a:r>
                          <a:endParaRPr lang="en-IN" sz="1400" dirty="0"/>
                        </a:p>
                      </a:txBody>
                      <a:tcPr/>
                    </a:tc>
                    <a:tc>
                      <a:txBody>
                        <a:bodyPr/>
                        <a:lstStyle/>
                        <a:p>
                          <a:pPr algn="ctr"/>
                          <a:r>
                            <a:rPr lang="en-US" sz="1400" dirty="0"/>
                            <a:t>0.02</a:t>
                          </a:r>
                          <a:endParaRPr lang="en-IN" sz="1400" dirty="0"/>
                        </a:p>
                      </a:txBody>
                      <a:tcPr/>
                    </a:tc>
                    <a:tc>
                      <a:txBody>
                        <a:bodyPr/>
                        <a:lstStyle/>
                        <a:p>
                          <a:pPr algn="ctr"/>
                          <a:r>
                            <a:rPr lang="en-US" sz="1400" dirty="0"/>
                            <a:t>0.15</a:t>
                          </a:r>
                          <a:endParaRPr lang="en-IN" sz="1400" dirty="0"/>
                        </a:p>
                      </a:txBody>
                      <a:tcPr/>
                    </a:tc>
                    <a:tc>
                      <a:txBody>
                        <a:bodyPr/>
                        <a:lstStyle/>
                        <a:p>
                          <a:pPr algn="ctr"/>
                          <a:r>
                            <a:rPr lang="en-US" sz="1400" dirty="0"/>
                            <a:t>-100</a:t>
                          </a:r>
                          <a:endParaRPr lang="en-IN" sz="1400" dirty="0"/>
                        </a:p>
                      </a:txBody>
                      <a:tcPr/>
                    </a:tc>
                    <a:tc>
                      <a:txBody>
                        <a:bodyPr/>
                        <a:lstStyle/>
                        <a:p>
                          <a:pPr algn="ctr"/>
                          <a:r>
                            <a:rPr lang="en-US" sz="1400" dirty="0"/>
                            <a:t>-750</a:t>
                          </a:r>
                          <a:endParaRPr lang="en-IN" sz="1400" dirty="0"/>
                        </a:p>
                      </a:txBody>
                      <a:tcPr/>
                    </a:tc>
                    <a:tc>
                      <a:txBody>
                        <a:bodyPr/>
                        <a:lstStyle/>
                        <a:p>
                          <a:pPr algn="ctr"/>
                          <a:r>
                            <a:rPr lang="en-US" sz="1400" dirty="0"/>
                            <a:t>4,500,000</a:t>
                          </a:r>
                          <a:endParaRPr lang="en-IN" sz="1400" dirty="0"/>
                        </a:p>
                      </a:txBody>
                      <a:tcPr/>
                    </a:tc>
                    <a:tc>
                      <a:txBody>
                        <a:bodyPr/>
                        <a:lstStyle/>
                        <a:p>
                          <a:pPr algn="ctr"/>
                          <a:r>
                            <a:rPr lang="en-US" sz="1400" dirty="0"/>
                            <a:t>36,037,500</a:t>
                          </a:r>
                          <a:endParaRPr lang="en-IN" sz="1400" dirty="0"/>
                        </a:p>
                      </a:txBody>
                      <a:tcPr/>
                    </a:tc>
                    <a:extLst>
                      <a:ext uri="{0D108BD9-81ED-4DB2-BD59-A6C34878D82A}">
                        <a16:rowId xmlns:a16="http://schemas.microsoft.com/office/drawing/2014/main" val="474100653"/>
                      </a:ext>
                    </a:extLst>
                  </a:tr>
                  <a:tr h="396000">
                    <a:tc>
                      <a:txBody>
                        <a:bodyPr/>
                        <a:lstStyle/>
                        <a:p>
                          <a:pPr algn="ctr"/>
                          <a:r>
                            <a:rPr lang="en-US" sz="1400" dirty="0"/>
                            <a:t>2</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0.03</a:t>
                          </a:r>
                          <a:endParaRPr lang="en-IN" sz="1400" dirty="0"/>
                        </a:p>
                      </a:txBody>
                      <a:tcPr/>
                    </a:tc>
                    <a:tc>
                      <a:txBody>
                        <a:bodyPr/>
                        <a:lstStyle/>
                        <a:p>
                          <a:pPr algn="ctr"/>
                          <a:r>
                            <a:rPr lang="en-US" sz="1400" dirty="0"/>
                            <a:t>0.10</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3,000,000</a:t>
                          </a:r>
                          <a:endParaRPr lang="en-IN" sz="1400" dirty="0"/>
                        </a:p>
                      </a:txBody>
                      <a:tcPr/>
                    </a:tc>
                    <a:tc>
                      <a:txBody>
                        <a:bodyPr/>
                        <a:lstStyle/>
                        <a:p>
                          <a:pPr algn="ctr"/>
                          <a:r>
                            <a:rPr lang="en-US" sz="1400" dirty="0"/>
                            <a:t>11,025,000</a:t>
                          </a:r>
                          <a:endParaRPr lang="en-IN" sz="1400" dirty="0"/>
                        </a:p>
                      </a:txBody>
                      <a:tcPr/>
                    </a:tc>
                    <a:extLst>
                      <a:ext uri="{0D108BD9-81ED-4DB2-BD59-A6C34878D82A}">
                        <a16:rowId xmlns:a16="http://schemas.microsoft.com/office/drawing/2014/main" val="1853600301"/>
                      </a:ext>
                    </a:extLst>
                  </a:tr>
                  <a:tr h="396000">
                    <a:tc>
                      <a:txBody>
                        <a:bodyPr/>
                        <a:lstStyle/>
                        <a:p>
                          <a:pPr algn="ctr"/>
                          <a:r>
                            <a:rPr lang="en-US" sz="1400" dirty="0"/>
                            <a:t>3</a:t>
                          </a:r>
                          <a:endParaRPr lang="en-IN" sz="1400" dirty="0"/>
                        </a:p>
                      </a:txBody>
                      <a:tcPr/>
                    </a:tc>
                    <a:tc>
                      <a:txBody>
                        <a:bodyPr/>
                        <a:lstStyle/>
                        <a:p>
                          <a:pPr algn="ctr"/>
                          <a:r>
                            <a:rPr lang="en-US" sz="1400" dirty="0"/>
                            <a:t>5000</a:t>
                          </a:r>
                          <a:endParaRPr lang="en-IN" sz="1400" dirty="0"/>
                        </a:p>
                      </a:txBody>
                      <a:tcPr/>
                    </a:tc>
                    <a:tc>
                      <a:txBody>
                        <a:bodyPr/>
                        <a:lstStyle/>
                        <a:p>
                          <a:pPr algn="ctr"/>
                          <a:r>
                            <a:rPr lang="en-US" sz="1400" dirty="0"/>
                            <a:t>0.20</a:t>
                          </a:r>
                          <a:endParaRPr lang="en-IN" sz="1400" dirty="0"/>
                        </a:p>
                      </a:txBody>
                      <a:tcPr/>
                    </a:tc>
                    <a:tc>
                      <a:txBody>
                        <a:bodyPr/>
                        <a:lstStyle/>
                        <a:p>
                          <a:pPr algn="ctr"/>
                          <a:r>
                            <a:rPr lang="en-US" sz="1400" dirty="0"/>
                            <a:t>0.10</a:t>
                          </a:r>
                          <a:endParaRPr lang="en-IN" sz="1400" dirty="0"/>
                        </a:p>
                      </a:txBody>
                      <a:tcPr/>
                    </a:tc>
                    <a:tc>
                      <a:txBody>
                        <a:bodyPr/>
                        <a:lstStyle/>
                        <a:p>
                          <a:pPr algn="ctr"/>
                          <a:r>
                            <a:rPr lang="en-US" sz="1400" dirty="0"/>
                            <a:t>1000</a:t>
                          </a:r>
                          <a:endParaRPr lang="en-IN" sz="1400" dirty="0"/>
                        </a:p>
                      </a:txBody>
                      <a:tcPr/>
                    </a:tc>
                    <a:tc>
                      <a:txBody>
                        <a:bodyPr/>
                        <a:lstStyle/>
                        <a:p>
                          <a:pPr algn="ctr"/>
                          <a:r>
                            <a:rPr lang="en-US" sz="1400" dirty="0"/>
                            <a:t>500</a:t>
                          </a:r>
                          <a:endParaRPr lang="en-IN" sz="1400" dirty="0"/>
                        </a:p>
                      </a:txBody>
                      <a:tcPr/>
                    </a:tc>
                    <a:tc>
                      <a:txBody>
                        <a:bodyPr/>
                        <a:lstStyle/>
                        <a:p>
                          <a:pPr algn="ctr"/>
                          <a:r>
                            <a:rPr lang="en-US" sz="1400" dirty="0"/>
                            <a:t>5,000,000</a:t>
                          </a:r>
                          <a:endParaRPr lang="en-IN" sz="1400" dirty="0"/>
                        </a:p>
                      </a:txBody>
                      <a:tcPr/>
                    </a:tc>
                    <a:tc>
                      <a:txBody>
                        <a:bodyPr/>
                        <a:lstStyle/>
                        <a:p>
                          <a:pPr algn="ctr"/>
                          <a:r>
                            <a:rPr lang="en-US" sz="1400" dirty="0"/>
                            <a:t>3,025,000</a:t>
                          </a:r>
                          <a:endParaRPr lang="en-IN" sz="1400" dirty="0"/>
                        </a:p>
                      </a:txBody>
                      <a:tcPr/>
                    </a:tc>
                    <a:extLst>
                      <a:ext uri="{0D108BD9-81ED-4DB2-BD59-A6C34878D82A}">
                        <a16:rowId xmlns:a16="http://schemas.microsoft.com/office/drawing/2014/main" val="1963078789"/>
                      </a:ext>
                    </a:extLst>
                  </a:tr>
                  <a:tr h="396000">
                    <a:tc>
                      <a:txBody>
                        <a:bodyPr/>
                        <a:lstStyle/>
                        <a:p>
                          <a:pPr algn="ctr"/>
                          <a:r>
                            <a:rPr lang="en-US" sz="1400" dirty="0"/>
                            <a:t>4</a:t>
                          </a:r>
                          <a:endParaRPr lang="en-IN" sz="1400" dirty="0"/>
                        </a:p>
                      </a:txBody>
                      <a:tcPr/>
                    </a:tc>
                    <a:tc>
                      <a:txBody>
                        <a:bodyPr/>
                        <a:lstStyle/>
                        <a:p>
                          <a:pPr algn="ctr"/>
                          <a:r>
                            <a:rPr lang="en-US" sz="1400" dirty="0"/>
                            <a:t>10,000</a:t>
                          </a:r>
                          <a:endParaRPr lang="en-IN" sz="1400" dirty="0"/>
                        </a:p>
                      </a:txBody>
                      <a:tcPr/>
                    </a:tc>
                    <a:tc>
                      <a:txBody>
                        <a:bodyPr/>
                        <a:lstStyle/>
                        <a:p>
                          <a:pPr algn="ctr"/>
                          <a:r>
                            <a:rPr lang="en-US" sz="1400" dirty="0"/>
                            <a:t>0.50</a:t>
                          </a:r>
                          <a:endParaRPr lang="en-IN" sz="1400" dirty="0"/>
                        </a:p>
                      </a:txBody>
                      <a:tcPr/>
                    </a:tc>
                    <a:tc>
                      <a:txBody>
                        <a:bodyPr/>
                        <a:lstStyle/>
                        <a:p>
                          <a:pPr algn="ctr"/>
                          <a:r>
                            <a:rPr lang="en-US" sz="1400" dirty="0"/>
                            <a:t>0.10</a:t>
                          </a:r>
                          <a:endParaRPr lang="en-IN" sz="1400" dirty="0"/>
                        </a:p>
                      </a:txBody>
                      <a:tcPr/>
                    </a:tc>
                    <a:tc>
                      <a:txBody>
                        <a:bodyPr/>
                        <a:lstStyle/>
                        <a:p>
                          <a:pPr algn="ctr"/>
                          <a:r>
                            <a:rPr lang="en-US" sz="1400" dirty="0"/>
                            <a:t>5000</a:t>
                          </a:r>
                          <a:endParaRPr lang="en-IN" sz="1400" dirty="0"/>
                        </a:p>
                      </a:txBody>
                      <a:tcPr/>
                    </a:tc>
                    <a:tc>
                      <a:txBody>
                        <a:bodyPr/>
                        <a:lstStyle/>
                        <a:p>
                          <a:pPr algn="ctr"/>
                          <a:r>
                            <a:rPr lang="en-US" sz="1400" dirty="0"/>
                            <a:t>1000</a:t>
                          </a:r>
                          <a:endParaRPr lang="en-IN" sz="1400" dirty="0"/>
                        </a:p>
                      </a:txBody>
                      <a:tcPr/>
                    </a:tc>
                    <a:tc>
                      <a:txBody>
                        <a:bodyPr/>
                        <a:lstStyle/>
                        <a:p>
                          <a:pPr algn="ctr"/>
                          <a:r>
                            <a:rPr lang="en-US" sz="1400" dirty="0"/>
                            <a:t>0</a:t>
                          </a:r>
                          <a:endParaRPr lang="en-IN" sz="1400" dirty="0"/>
                        </a:p>
                      </a:txBody>
                      <a:tcPr/>
                    </a:tc>
                    <a:tc>
                      <a:txBody>
                        <a:bodyPr/>
                        <a:lstStyle/>
                        <a:p>
                          <a:pPr algn="ctr"/>
                          <a:r>
                            <a:rPr lang="en-US" sz="1400" dirty="0"/>
                            <a:t>25,000</a:t>
                          </a:r>
                          <a:endParaRPr lang="en-IN" sz="1400" dirty="0"/>
                        </a:p>
                      </a:txBody>
                      <a:tcPr/>
                    </a:tc>
                    <a:extLst>
                      <a:ext uri="{0D108BD9-81ED-4DB2-BD59-A6C34878D82A}">
                        <a16:rowId xmlns:a16="http://schemas.microsoft.com/office/drawing/2014/main" val="705057573"/>
                      </a:ext>
                    </a:extLst>
                  </a:tr>
                  <a:tr h="396000">
                    <a:tc>
                      <a:txBody>
                        <a:bodyPr/>
                        <a:lstStyle/>
                        <a:p>
                          <a:pPr algn="ctr"/>
                          <a:r>
                            <a:rPr lang="en-US" sz="1400" dirty="0"/>
                            <a:t>5</a:t>
                          </a:r>
                          <a:endParaRPr lang="en-IN" sz="1400" dirty="0"/>
                        </a:p>
                      </a:txBody>
                      <a:tcPr/>
                    </a:tc>
                    <a:tc>
                      <a:txBody>
                        <a:bodyPr/>
                        <a:lstStyle/>
                        <a:p>
                          <a:pPr algn="ctr"/>
                          <a:r>
                            <a:rPr lang="en-US" sz="1400" dirty="0"/>
                            <a:t>15,000</a:t>
                          </a:r>
                          <a:endParaRPr lang="en-IN" sz="1400" dirty="0"/>
                        </a:p>
                      </a:txBody>
                      <a:tcPr/>
                    </a:tc>
                    <a:tc>
                      <a:txBody>
                        <a:bodyPr/>
                        <a:lstStyle/>
                        <a:p>
                          <a:pPr algn="ctr"/>
                          <a:r>
                            <a:rPr lang="en-US" sz="1400" dirty="0"/>
                            <a:t>0.20</a:t>
                          </a:r>
                          <a:endParaRPr lang="en-IN" sz="1400" dirty="0"/>
                        </a:p>
                      </a:txBody>
                      <a:tcPr/>
                    </a:tc>
                    <a:tc>
                      <a:txBody>
                        <a:bodyPr/>
                        <a:lstStyle/>
                        <a:p>
                          <a:pPr algn="ctr"/>
                          <a:r>
                            <a:rPr lang="en-US" sz="1400" dirty="0"/>
                            <a:t>0.30</a:t>
                          </a:r>
                          <a:endParaRPr lang="en-IN" sz="1400" dirty="0"/>
                        </a:p>
                      </a:txBody>
                      <a:tcPr/>
                    </a:tc>
                    <a:tc>
                      <a:txBody>
                        <a:bodyPr/>
                        <a:lstStyle/>
                        <a:p>
                          <a:pPr algn="ctr"/>
                          <a:r>
                            <a:rPr lang="en-US" sz="1400" dirty="0"/>
                            <a:t>3000</a:t>
                          </a:r>
                          <a:endParaRPr lang="en-IN" sz="1400" dirty="0"/>
                        </a:p>
                      </a:txBody>
                      <a:tcPr/>
                    </a:tc>
                    <a:tc>
                      <a:txBody>
                        <a:bodyPr/>
                        <a:lstStyle/>
                        <a:p>
                          <a:pPr algn="ctr"/>
                          <a:r>
                            <a:rPr lang="en-US" sz="1400" dirty="0"/>
                            <a:t>4500</a:t>
                          </a:r>
                          <a:endParaRPr lang="en-IN" sz="1400" dirty="0"/>
                        </a:p>
                      </a:txBody>
                      <a:tcPr/>
                    </a:tc>
                    <a:tc>
                      <a:txBody>
                        <a:bodyPr/>
                        <a:lstStyle/>
                        <a:p>
                          <a:pPr algn="ctr"/>
                          <a:r>
                            <a:rPr lang="en-US" sz="1400" dirty="0"/>
                            <a:t>5,000,000</a:t>
                          </a:r>
                          <a:endParaRPr lang="en-IN" sz="1400" dirty="0"/>
                        </a:p>
                      </a:txBody>
                      <a:tcPr/>
                    </a:tc>
                    <a:tc>
                      <a:txBody>
                        <a:bodyPr/>
                        <a:lstStyle/>
                        <a:p>
                          <a:pPr algn="ctr"/>
                          <a:r>
                            <a:rPr lang="en-US" sz="1400" dirty="0"/>
                            <a:t>6,075,000</a:t>
                          </a:r>
                          <a:endParaRPr lang="en-IN" sz="1400" dirty="0"/>
                        </a:p>
                      </a:txBody>
                      <a:tcPr/>
                    </a:tc>
                    <a:extLst>
                      <a:ext uri="{0D108BD9-81ED-4DB2-BD59-A6C34878D82A}">
                        <a16:rowId xmlns:a16="http://schemas.microsoft.com/office/drawing/2014/main" val="4067868378"/>
                      </a:ext>
                    </a:extLst>
                  </a:tr>
                  <a:tr h="396000">
                    <a:tc>
                      <a:txBody>
                        <a:bodyPr/>
                        <a:lstStyle/>
                        <a:p>
                          <a:pPr algn="ctr"/>
                          <a:r>
                            <a:rPr lang="en-US" sz="1400" dirty="0"/>
                            <a:t>6</a:t>
                          </a:r>
                          <a:endParaRPr lang="en-IN" sz="1400" dirty="0"/>
                        </a:p>
                      </a:txBody>
                      <a:tcPr/>
                    </a:tc>
                    <a:tc>
                      <a:txBody>
                        <a:bodyPr/>
                        <a:lstStyle/>
                        <a:p>
                          <a:pPr algn="ctr"/>
                          <a:r>
                            <a:rPr lang="en-US" sz="1400" dirty="0"/>
                            <a:t>20,000</a:t>
                          </a:r>
                          <a:endParaRPr lang="en-IN" sz="1400" dirty="0"/>
                        </a:p>
                      </a:txBody>
                      <a:tcPr/>
                    </a:tc>
                    <a:tc>
                      <a:txBody>
                        <a:bodyPr/>
                        <a:lstStyle/>
                        <a:p>
                          <a:pPr algn="ctr"/>
                          <a:r>
                            <a:rPr lang="en-US" sz="1400" dirty="0"/>
                            <a:t>0.03</a:t>
                          </a:r>
                          <a:endParaRPr lang="en-IN" sz="1400" dirty="0"/>
                        </a:p>
                      </a:txBody>
                      <a:tcPr/>
                    </a:tc>
                    <a:tc>
                      <a:txBody>
                        <a:bodyPr/>
                        <a:lstStyle/>
                        <a:p>
                          <a:pPr algn="ctr"/>
                          <a:r>
                            <a:rPr lang="en-US" sz="1400" dirty="0"/>
                            <a:t>0.20</a:t>
                          </a:r>
                          <a:endParaRPr lang="en-IN" sz="1400" dirty="0"/>
                        </a:p>
                      </a:txBody>
                      <a:tcPr/>
                    </a:tc>
                    <a:tc>
                      <a:txBody>
                        <a:bodyPr/>
                        <a:lstStyle/>
                        <a:p>
                          <a:pPr algn="ctr"/>
                          <a:r>
                            <a:rPr lang="en-US" sz="1400" dirty="0"/>
                            <a:t>600</a:t>
                          </a:r>
                          <a:endParaRPr lang="en-IN" sz="1400" dirty="0"/>
                        </a:p>
                      </a:txBody>
                      <a:tcPr/>
                    </a:tc>
                    <a:tc>
                      <a:txBody>
                        <a:bodyPr/>
                        <a:lstStyle/>
                        <a:p>
                          <a:pPr algn="ctr"/>
                          <a:r>
                            <a:rPr lang="en-US" sz="1400" dirty="0"/>
                            <a:t>4000</a:t>
                          </a:r>
                          <a:endParaRPr lang="en-IN" sz="1400" dirty="0"/>
                        </a:p>
                      </a:txBody>
                      <a:tcPr/>
                    </a:tc>
                    <a:tc>
                      <a:txBody>
                        <a:bodyPr/>
                        <a:lstStyle/>
                        <a:p>
                          <a:pPr algn="ctr"/>
                          <a:r>
                            <a:rPr lang="en-US" sz="1400" dirty="0"/>
                            <a:t>3,000,000</a:t>
                          </a:r>
                          <a:endParaRPr lang="en-IN" sz="1400" dirty="0"/>
                        </a:p>
                      </a:txBody>
                      <a:tcPr/>
                    </a:tc>
                    <a:tc>
                      <a:txBody>
                        <a:bodyPr/>
                        <a:lstStyle/>
                        <a:p>
                          <a:pPr algn="ctr"/>
                          <a:r>
                            <a:rPr lang="en-US" sz="1400" dirty="0"/>
                            <a:t>18,050,000</a:t>
                          </a:r>
                          <a:endParaRPr lang="en-IN" sz="1400" dirty="0"/>
                        </a:p>
                      </a:txBody>
                      <a:tcPr/>
                    </a:tc>
                    <a:extLst>
                      <a:ext uri="{0D108BD9-81ED-4DB2-BD59-A6C34878D82A}">
                        <a16:rowId xmlns:a16="http://schemas.microsoft.com/office/drawing/2014/main" val="2058209672"/>
                      </a:ext>
                    </a:extLst>
                  </a:tr>
                  <a:tr h="396000">
                    <a:tc>
                      <a:txBody>
                        <a:bodyPr/>
                        <a:lstStyle/>
                        <a:p>
                          <a:pPr algn="ctr"/>
                          <a:r>
                            <a:rPr lang="en-US" sz="1400" dirty="0"/>
                            <a:t>7</a:t>
                          </a:r>
                          <a:endParaRPr lang="en-IN" sz="1400" dirty="0"/>
                        </a:p>
                      </a:txBody>
                      <a:tcPr/>
                    </a:tc>
                    <a:tc>
                      <a:txBody>
                        <a:bodyPr/>
                        <a:lstStyle/>
                        <a:p>
                          <a:pPr algn="ctr"/>
                          <a:r>
                            <a:rPr lang="en-US" sz="1400" dirty="0"/>
                            <a:t>25,000</a:t>
                          </a:r>
                          <a:endParaRPr lang="en-IN" sz="1400" dirty="0"/>
                        </a:p>
                      </a:txBody>
                      <a:tcPr/>
                    </a:tc>
                    <a:tc>
                      <a:txBody>
                        <a:bodyPr/>
                        <a:lstStyle/>
                        <a:p>
                          <a:pPr algn="ctr"/>
                          <a:r>
                            <a:rPr lang="en-US" sz="1400" dirty="0"/>
                            <a:t>0.02</a:t>
                          </a:r>
                          <a:endParaRPr lang="en-IN" sz="1400" dirty="0"/>
                        </a:p>
                      </a:txBody>
                      <a:tcPr/>
                    </a:tc>
                    <a:tc>
                      <a:txBody>
                        <a:bodyPr/>
                        <a:lstStyle/>
                        <a:p>
                          <a:pPr algn="ctr"/>
                          <a:r>
                            <a:rPr lang="en-US" sz="1400" dirty="0"/>
                            <a:t>0.05</a:t>
                          </a:r>
                          <a:endParaRPr lang="en-IN" sz="1400" dirty="0"/>
                        </a:p>
                      </a:txBody>
                      <a:tcPr/>
                    </a:tc>
                    <a:tc>
                      <a:txBody>
                        <a:bodyPr/>
                        <a:lstStyle/>
                        <a:p>
                          <a:pPr algn="ctr"/>
                          <a:r>
                            <a:rPr lang="en-US" sz="1400" dirty="0"/>
                            <a:t>500</a:t>
                          </a:r>
                          <a:endParaRPr lang="en-IN" sz="1400" dirty="0"/>
                        </a:p>
                      </a:txBody>
                      <a:tcPr/>
                    </a:tc>
                    <a:tc>
                      <a:txBody>
                        <a:bodyPr/>
                        <a:lstStyle/>
                        <a:p>
                          <a:pPr algn="ctr"/>
                          <a:r>
                            <a:rPr lang="en-US" sz="1400" dirty="0"/>
                            <a:t>1250</a:t>
                          </a:r>
                          <a:endParaRPr lang="en-IN" sz="1400" dirty="0"/>
                        </a:p>
                      </a:txBody>
                      <a:tcPr/>
                    </a:tc>
                    <a:tc>
                      <a:txBody>
                        <a:bodyPr/>
                        <a:lstStyle/>
                        <a:p>
                          <a:pPr algn="ctr"/>
                          <a:r>
                            <a:rPr lang="en-US" sz="1400" dirty="0"/>
                            <a:t>4,500,000</a:t>
                          </a:r>
                          <a:endParaRPr lang="en-IN" sz="1400" dirty="0"/>
                        </a:p>
                      </a:txBody>
                      <a:tcPr/>
                    </a:tc>
                    <a:tc>
                      <a:txBody>
                        <a:bodyPr/>
                        <a:lstStyle/>
                        <a:p>
                          <a:pPr algn="ctr"/>
                          <a:r>
                            <a:rPr lang="en-US" sz="1400" dirty="0"/>
                            <a:t>10,512,500</a:t>
                          </a:r>
                          <a:endParaRPr lang="en-IN" sz="1400" dirty="0"/>
                        </a:p>
                      </a:txBody>
                      <a:tcPr/>
                    </a:tc>
                    <a:extLst>
                      <a:ext uri="{0D108BD9-81ED-4DB2-BD59-A6C34878D82A}">
                        <a16:rowId xmlns:a16="http://schemas.microsoft.com/office/drawing/2014/main" val="1945573522"/>
                      </a:ext>
                    </a:extLst>
                  </a:tr>
                  <a:tr h="396000">
                    <a:tc>
                      <a:txBody>
                        <a:bodyPr/>
                        <a:lstStyle/>
                        <a:p>
                          <a:pPr algn="ctr"/>
                          <a:endParaRPr lang="en-IN" sz="1400" dirty="0"/>
                        </a:p>
                      </a:txBody>
                      <a:tcPr/>
                    </a:tc>
                    <a:tc>
                      <a:txBody>
                        <a:bodyPr/>
                        <a:lstStyle/>
                        <a:p>
                          <a:pPr algn="ctr"/>
                          <a:endParaRPr lang="en-IN" sz="1400" dirty="0"/>
                        </a:p>
                      </a:txBody>
                      <a:tcPr/>
                    </a:tc>
                    <a:tc>
                      <a:txBody>
                        <a:bodyPr/>
                        <a:lstStyle/>
                        <a:p>
                          <a:pPr algn="ctr"/>
                          <a:endParaRPr lang="en-IN" sz="1400" dirty="0"/>
                        </a:p>
                      </a:txBody>
                      <a:tcPr/>
                    </a:tc>
                    <a:tc>
                      <a:txBody>
                        <a:bodyPr/>
                        <a:lstStyle/>
                        <a:p>
                          <a:pPr algn="ctr"/>
                          <a:r>
                            <a:rPr lang="en-US" sz="1400" dirty="0"/>
                            <a:t>E(X) =</a:t>
                          </a:r>
                          <a:endParaRPr lang="en-IN" sz="1400" dirty="0"/>
                        </a:p>
                      </a:txBody>
                      <a:tcPr/>
                    </a:tc>
                    <a:tc>
                      <a:txBody>
                        <a:bodyPr/>
                        <a:lstStyle/>
                        <a:p>
                          <a:pPr algn="ctr"/>
                          <a:r>
                            <a:rPr lang="en-US" sz="1400" dirty="0"/>
                            <a:t>$10,000</a:t>
                          </a:r>
                          <a:endParaRPr lang="en-IN" sz="1400" dirty="0"/>
                        </a:p>
                      </a:txBody>
                      <a:tcPr/>
                    </a:tc>
                    <a:tc>
                      <a:txBody>
                        <a:bodyPr/>
                        <a:lstStyle/>
                        <a:p>
                          <a:pPr algn="ctr"/>
                          <a:r>
                            <a:rPr lang="en-US" sz="1400" dirty="0"/>
                            <a:t>$10,500</a:t>
                          </a:r>
                          <a:endParaRPr lang="en-IN" sz="1400" dirty="0"/>
                        </a:p>
                      </a:txBody>
                      <a:tcPr/>
                    </a:tc>
                    <a:tc>
                      <a:txBody>
                        <a:bodyPr/>
                        <a:lstStyle/>
                        <a:p>
                          <a:pPr algn="ctr"/>
                          <a:endParaRPr lang="en-IN" sz="1400" dirty="0"/>
                        </a:p>
                      </a:txBody>
                      <a:tcPr/>
                    </a:tc>
                    <a:tc>
                      <a:txBody>
                        <a:bodyPr/>
                        <a:lstStyle/>
                        <a:p>
                          <a:pPr algn="ctr"/>
                          <a:endParaRPr lang="en-IN" sz="1400" dirty="0"/>
                        </a:p>
                      </a:txBody>
                      <a:tcPr/>
                    </a:tc>
                    <a:extLst>
                      <a:ext uri="{0D108BD9-81ED-4DB2-BD59-A6C34878D82A}">
                        <a16:rowId xmlns:a16="http://schemas.microsoft.com/office/drawing/2014/main" val="2336661929"/>
                      </a:ext>
                    </a:extLst>
                  </a:tr>
                </a:tbl>
              </a:graphicData>
            </a:graphic>
          </p:graphicFrame>
        </mc:Fallback>
      </mc:AlternateContent>
      <p:pic>
        <p:nvPicPr>
          <p:cNvPr id="5" name="Picture 4" descr="V of X equals sigma squared equals 25,000,000 for Truck 1 and 84,750,000 for Truck 2.&#10;&#10;Square root of V of X equals sigma equals dollar 5000 for Truck 1 and dollar 9206 for Truck 2.">
            <a:extLst>
              <a:ext uri="{FF2B5EF4-FFF2-40B4-BE49-F238E27FC236}">
                <a16:creationId xmlns:a16="http://schemas.microsoft.com/office/drawing/2014/main" id="{020856A3-C401-69B0-F991-96C5A197BE40}"/>
              </a:ext>
            </a:extLst>
          </p:cNvPr>
          <p:cNvPicPr>
            <a:picLocks noChangeAspect="1"/>
          </p:cNvPicPr>
          <p:nvPr/>
        </p:nvPicPr>
        <p:blipFill>
          <a:blip r:embed="rId3"/>
          <a:stretch>
            <a:fillRect/>
          </a:stretch>
        </p:blipFill>
        <p:spPr>
          <a:xfrm>
            <a:off x="4800600" y="5201367"/>
            <a:ext cx="3772068" cy="792000"/>
          </a:xfrm>
          <a:prstGeom prst="rect">
            <a:avLst/>
          </a:prstGeom>
        </p:spPr>
      </p:pic>
    </p:spTree>
    <p:extLst>
      <p:ext uri="{BB962C8B-B14F-4D97-AF65-F5344CB8AC3E}">
        <p14:creationId xmlns:p14="http://schemas.microsoft.com/office/powerpoint/2010/main" val="9226315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7</a:t>
            </a:r>
            <a:r>
              <a:rPr dirty="0"/>
              <a:t>: Determining Which Truck to Purchase</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expected value and standard deviation of purchasing Truck 1 are </a:t>
                </a:r>
                <a14:m>
                  <m:oMath xmlns:m="http://schemas.openxmlformats.org/officeDocument/2006/math">
                    <m:r>
                      <a:rPr>
                        <a:latin typeface="Cambria Math" panose="02040503050406030204" pitchFamily="18" charset="0"/>
                      </a:rPr>
                      <m:t>$10,000</m:t>
                    </m:r>
                  </m:oMath>
                </a14:m>
                <a:r>
                  <a:rPr sz="2800" dirty="0"/>
                  <a:t> and </a:t>
                </a:r>
                <a14:m>
                  <m:oMath xmlns:m="http://schemas.openxmlformats.org/officeDocument/2006/math">
                    <m:r>
                      <a:rPr>
                        <a:latin typeface="Cambria Math" panose="02040503050406030204" pitchFamily="18" charset="0"/>
                      </a:rPr>
                      <m:t>$5000</m:t>
                    </m:r>
                  </m:oMath>
                </a14:m>
                <a:r>
                  <a:rPr sz="2800" dirty="0"/>
                  <a:t>, respectively. Similarly, the expected value and standard deviation of purchasing Truck 2 are </a:t>
                </a:r>
                <a14:m>
                  <m:oMath xmlns:m="http://schemas.openxmlformats.org/officeDocument/2006/math">
                    <m:r>
                      <a:rPr>
                        <a:latin typeface="Cambria Math" panose="02040503050406030204" pitchFamily="18" charset="0"/>
                      </a:rPr>
                      <m:t>$10,500</m:t>
                    </m:r>
                  </m:oMath>
                </a14:m>
                <a:r>
                  <a:rPr sz="2800" dirty="0"/>
                  <a:t> and </a:t>
                </a:r>
                <a14:m>
                  <m:oMath xmlns:m="http://schemas.openxmlformats.org/officeDocument/2006/math">
                    <m:r>
                      <a:rPr>
                        <a:latin typeface="Cambria Math" panose="02040503050406030204" pitchFamily="18" charset="0"/>
                      </a:rPr>
                      <m:t>$9206</m:t>
                    </m:r>
                  </m:oMath>
                </a14:m>
                <a:r>
                  <a:rPr sz="2800" dirty="0"/>
                  <a:t>. Given that the risk (standard deviation) of Truck 2 is nearly twice that of Truck 1, it appears that selecting Truck 1 is the best decision, even though the expected return is slightly less.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74"/>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Determining the Probability Distribution of Three Coin Tosses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Consider the random phenomenon of tossing a fair coin three times and counting the number of heads. Since the coin is assumed to be fair,</a:t>
            </a:r>
            <a:r>
              <a:rPr lang="en-US" sz="2800" dirty="0"/>
              <a:t> </a:t>
            </a:r>
            <a:r>
              <a:rPr lang="en-US" sz="2800" i="1" dirty="0"/>
              <a:t>P</a:t>
            </a:r>
            <a:r>
              <a:rPr lang="en-US" sz="2800" dirty="0"/>
              <a:t>(</a:t>
            </a:r>
            <a:r>
              <a:rPr lang="en-US" sz="2800" i="1" dirty="0"/>
              <a:t>H</a:t>
            </a:r>
            <a:r>
              <a:rPr lang="en-US" sz="2800" dirty="0"/>
              <a:t>) = </a:t>
            </a:r>
            <a:r>
              <a:rPr lang="en-US" sz="2800" i="1" dirty="0"/>
              <a:t>P</a:t>
            </a:r>
            <a:r>
              <a:rPr lang="en-US" sz="2800" dirty="0"/>
              <a:t>(</a:t>
            </a:r>
            <a:r>
              <a:rPr lang="en-US" sz="2800" i="1" dirty="0"/>
              <a:t>T</a:t>
            </a:r>
            <a:r>
              <a:rPr lang="en-US" sz="2800" dirty="0"/>
              <a:t>) = 0.5.</a:t>
            </a:r>
            <a:r>
              <a:rPr sz="2800" dirty="0"/>
              <a:t> What is the probability distribution for the number of heads observed in three tosses of a coin?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Determining the Probability Distribution of Three Coin Tosses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random variable is</a:t>
            </a:r>
            <a:r>
              <a:rPr lang="en-US" sz="2800" dirty="0"/>
              <a:t> </a:t>
            </a:r>
            <a:r>
              <a:rPr lang="en-US" sz="2800" i="1" dirty="0"/>
              <a:t>X</a:t>
            </a:r>
            <a:r>
              <a:rPr lang="en-US" sz="2800" dirty="0"/>
              <a:t> = </a:t>
            </a:r>
            <a:r>
              <a:rPr sz="2800" dirty="0"/>
              <a:t>the number of heads in three tosses of a coin.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Determining the Probability Distribution of Three Coin Tosses</a:t>
            </a:r>
            <a:r>
              <a:rPr lang="en-US" dirty="0"/>
              <a:t>—Slide 3</a:t>
            </a:r>
            <a:endParaRPr dirty="0"/>
          </a:p>
        </p:txBody>
      </p:sp>
      <p:sp>
        <p:nvSpPr>
          <p:cNvPr id="6" name="TextBox 5">
            <a:extLst>
              <a:ext uri="{FF2B5EF4-FFF2-40B4-BE49-F238E27FC236}">
                <a16:creationId xmlns:a16="http://schemas.microsoft.com/office/drawing/2014/main" id="{E940569A-602B-1E2C-53F4-ACCB1349F9C7}"/>
              </a:ext>
            </a:extLst>
          </p:cNvPr>
          <p:cNvSpPr txBox="1"/>
          <p:nvPr/>
        </p:nvSpPr>
        <p:spPr>
          <a:xfrm>
            <a:off x="3378200" y="1105523"/>
            <a:ext cx="24384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Tossing a Coin</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3" name="Table Placeholder 2" descr="This table, titled “Tossing a Coin,” shows the probability distribution for the number of heads (X) when a coin is tossed three times. The values of X range from 0 to 3. For X = 0 (no heads), the probability is 1 divided by 8, with the simple event T T T. For X equals 1, the probability is 3 divided by 8, with events H T T, T H T, and T T H. For X equals 2, the probability is also 3 divided by 8, with events H H T, H T H, and T H H. For X equals 3 (three heads), the probability is 1 divided by 8, with the event H H H. The total probability sums to 1, confirming a complete probability distribution."/>
              <p:cNvGraphicFramePr>
                <a:graphicFrameLocks noGrp="1"/>
              </p:cNvGraphicFramePr>
              <p:nvPr>
                <p:ph type="tbl" sz="quarter" idx="10"/>
                <p:extLst>
                  <p:ext uri="{D42A27DB-BD31-4B8C-83A1-F6EECF244321}">
                    <p14:modId xmlns:p14="http://schemas.microsoft.com/office/powerpoint/2010/main" val="145962477"/>
                  </p:ext>
                </p:extLst>
              </p:nvPr>
            </p:nvGraphicFramePr>
            <p:xfrm>
              <a:off x="457200" y="1524000"/>
              <a:ext cx="8229600" cy="316890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sz="1800" dirty="0"/>
                            <a:t>Value of </a:t>
                          </a:r>
                          <a14:m>
                            <m:oMath xmlns:m="http://schemas.openxmlformats.org/officeDocument/2006/math">
                              <m:r>
                                <a:rPr sz="1800">
                                  <a:latin typeface="Cambria Math" panose="02040503050406030204" pitchFamily="18" charset="0"/>
                                </a:rPr>
                                <m:t>𝑋</m:t>
                              </m:r>
                            </m:oMath>
                          </a14:m>
                          <a:endParaRPr sz="1800"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𝑃</m:t>
                                </m:r>
                                <m:d>
                                  <m:dPr>
                                    <m:ctrlPr>
                                      <a:rPr sz="1800" i="1">
                                        <a:latin typeface="Cambria Math" panose="02040503050406030204" pitchFamily="18" charset="0"/>
                                      </a:rPr>
                                    </m:ctrlPr>
                                  </m:dPr>
                                  <m:e>
                                    <m:r>
                                      <a:rPr sz="1800">
                                        <a:latin typeface="Cambria Math" panose="02040503050406030204" pitchFamily="18" charset="0"/>
                                      </a:rPr>
                                      <m:t>𝑋</m:t>
                                    </m:r>
                                    <m:r>
                                      <a:rPr sz="1800">
                                        <a:latin typeface="Cambria Math" panose="02040503050406030204" pitchFamily="18" charset="0"/>
                                      </a:rPr>
                                      <m:t>=</m:t>
                                    </m:r>
                                    <m:r>
                                      <a:rPr sz="1800">
                                        <a:latin typeface="Cambria Math" panose="02040503050406030204" pitchFamily="18" charset="0"/>
                                      </a:rPr>
                                      <m:t>𝑥</m:t>
                                    </m:r>
                                  </m:e>
                                </m:d>
                              </m:oMath>
                            </m:oMathPara>
                          </a14:m>
                          <a:endParaRPr dirty="0"/>
                        </a:p>
                      </a:txBody>
                      <a:tcPr/>
                    </a:tc>
                    <a:tc>
                      <a:txBody>
                        <a:bodyPr/>
                        <a:lstStyle/>
                        <a:p>
                          <a:pPr algn="ctr">
                            <a:defRPr sz="1800" b="1"/>
                          </a:pPr>
                          <a:r>
                            <a:rPr dirty="0"/>
                            <a:t>Simple Events</a:t>
                          </a:r>
                        </a:p>
                      </a:txBody>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m:t>
                                    </m:r>
                                  </m:num>
                                  <m:den>
                                    <m:r>
                                      <a:rPr sz="1800">
                                        <a:latin typeface="Cambria Math" panose="02040503050406030204" pitchFamily="18" charset="0"/>
                                      </a:rPr>
                                      <m:t>8</m:t>
                                    </m:r>
                                  </m:den>
                                </m:f>
                              </m:oMath>
                            </m:oMathPara>
                          </a14:m>
                          <a:endParaRPr/>
                        </a:p>
                      </a:txBody>
                      <a:tcPr/>
                    </a:tc>
                    <a:tc>
                      <a:txBody>
                        <a:bodyPr/>
                        <a:lstStyle/>
                        <a:p>
                          <a:pPr algn="ctr">
                            <a:defRPr sz="1800"/>
                          </a:pPr>
                          <a:r>
                            <a:t>TTT</a:t>
                          </a: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m:t>
                                    </m:r>
                                  </m:num>
                                  <m:den>
                                    <m:r>
                                      <a:rPr sz="1800">
                                        <a:latin typeface="Cambria Math" panose="02040503050406030204" pitchFamily="18" charset="0"/>
                                      </a:rPr>
                                      <m:t>8</m:t>
                                    </m:r>
                                  </m:den>
                                </m:f>
                              </m:oMath>
                            </m:oMathPara>
                          </a14:m>
                          <a:endParaRPr/>
                        </a:p>
                      </a:txBody>
                      <a:tcPr/>
                    </a:tc>
                    <a:tc>
                      <a:txBody>
                        <a:bodyPr/>
                        <a:lstStyle/>
                        <a:p>
                          <a:pPr algn="ctr">
                            <a:defRPr sz="1800"/>
                          </a:pPr>
                          <a:r>
                            <a:t>HTT THT TTH</a:t>
                          </a: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m:t>
                                    </m:r>
                                  </m:num>
                                  <m:den>
                                    <m:r>
                                      <a:rPr sz="1800">
                                        <a:latin typeface="Cambria Math" panose="02040503050406030204" pitchFamily="18" charset="0"/>
                                      </a:rPr>
                                      <m:t>8</m:t>
                                    </m:r>
                                  </m:den>
                                </m:f>
                              </m:oMath>
                            </m:oMathPara>
                          </a14:m>
                          <a:endParaRPr/>
                        </a:p>
                      </a:txBody>
                      <a:tcPr/>
                    </a:tc>
                    <a:tc>
                      <a:txBody>
                        <a:bodyPr/>
                        <a:lstStyle/>
                        <a:p>
                          <a:pPr algn="ctr">
                            <a:defRPr sz="1800"/>
                          </a:pPr>
                          <a:r>
                            <a:t>HHT HTH THH</a:t>
                          </a: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m:t>
                                    </m:r>
                                  </m:num>
                                  <m:den>
                                    <m:r>
                                      <a:rPr sz="1800">
                                        <a:latin typeface="Cambria Math" panose="02040503050406030204" pitchFamily="18" charset="0"/>
                                      </a:rPr>
                                      <m:t>8</m:t>
                                    </m:r>
                                  </m:den>
                                </m:f>
                              </m:oMath>
                            </m:oMathPara>
                          </a14:m>
                          <a:endParaRPr/>
                        </a:p>
                      </a:txBody>
                      <a:tcPr/>
                    </a:tc>
                    <a:tc>
                      <a:txBody>
                        <a:bodyPr/>
                        <a:lstStyle/>
                        <a:p>
                          <a:pPr algn="ctr">
                            <a:defRPr sz="1800"/>
                          </a:pPr>
                          <a:r>
                            <a:t>HHH</a:t>
                          </a:r>
                        </a:p>
                      </a:txBody>
                      <a:tcPr/>
                    </a:tc>
                    <a:extLst>
                      <a:ext uri="{0D108BD9-81ED-4DB2-BD59-A6C34878D82A}">
                        <a16:rowId xmlns:a16="http://schemas.microsoft.com/office/drawing/2014/main" val="10005"/>
                      </a:ext>
                    </a:extLst>
                  </a:tr>
                  <a:tr h="370840">
                    <a:tc>
                      <a:txBody>
                        <a:bodyPr/>
                        <a:lstStyle/>
                        <a:p>
                          <a:pPr algn="ctr">
                            <a:defRPr sz="1800" b="1"/>
                          </a:pPr>
                          <a:r>
                            <a:t>Total</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𝑋</m:t>
                                        </m:r>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e>
                                    </m:d>
                                  </m:e>
                                </m:func>
                                <m:r>
                                  <a:rPr sz="1800">
                                    <a:latin typeface="Cambria Math" panose="02040503050406030204" pitchFamily="18" charset="0"/>
                                  </a:rPr>
                                  <m:t>=1.0</m:t>
                                </m:r>
                              </m:oMath>
                            </m:oMathPara>
                          </a14:m>
                          <a:endParaRPr/>
                        </a:p>
                      </a:txBody>
                      <a:tcPr/>
                    </a:tc>
                    <a:tc>
                      <a:txBody>
                        <a:bodyPr/>
                        <a:lstStyle/>
                        <a:p>
                          <a:pPr algn="ctr"/>
                          <a:endParaRPr dirty="0"/>
                        </a:p>
                      </a:txBody>
                      <a:tcPr/>
                    </a:tc>
                    <a:extLst>
                      <a:ext uri="{0D108BD9-81ED-4DB2-BD59-A6C34878D82A}">
                        <a16:rowId xmlns:a16="http://schemas.microsoft.com/office/drawing/2014/main" val="10006"/>
                      </a:ext>
                    </a:extLst>
                  </a:tr>
                </a:tbl>
              </a:graphicData>
            </a:graphic>
          </p:graphicFrame>
        </mc:Choice>
        <mc:Fallback>
          <p:graphicFrame>
            <p:nvGraphicFramePr>
              <p:cNvPr id="3" name="Table Placeholder 2" descr="This table, titled “Tossing a Coin,” shows the probability distribution for the number of heads (X) when a coin is tossed three times. The values of X range from 0 to 3. For X = 0 (no heads), the probability is 1 divided by 8, with the simple event T T T. For X equals 1, the probability is 3 divided by 8, with events H T T, T H T, and T T H. For X equals 2, the probability is also 3 divided by 8, with events H H T, H T H, and T H H. For X equals 3 (three heads), the probability is 1 divided by 8, with the event H H H. The total probability sums to 1, confirming a complete probability distribution."/>
              <p:cNvGraphicFramePr>
                <a:graphicFrameLocks noGrp="1"/>
              </p:cNvGraphicFramePr>
              <p:nvPr>
                <p:ph type="tbl" sz="quarter" idx="10"/>
                <p:extLst>
                  <p:ext uri="{D42A27DB-BD31-4B8C-83A1-F6EECF244321}">
                    <p14:modId xmlns:p14="http://schemas.microsoft.com/office/powerpoint/2010/main" val="145962477"/>
                  </p:ext>
                </p:extLst>
              </p:nvPr>
            </p:nvGraphicFramePr>
            <p:xfrm>
              <a:off x="457200" y="1524000"/>
              <a:ext cx="8229600" cy="316890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endParaRPr lang="en-US"/>
                        </a:p>
                      </a:txBody>
                      <a:tcPr>
                        <a:blipFill>
                          <a:blip r:embed="rId2"/>
                          <a:stretch>
                            <a:fillRect l="-444" t="-8197" r="-200667" b="-777049"/>
                          </a:stretch>
                        </a:blipFill>
                      </a:tcPr>
                    </a:tc>
                    <a:tc>
                      <a:txBody>
                        <a:bodyPr/>
                        <a:lstStyle/>
                        <a:p>
                          <a:endParaRPr lang="en-US"/>
                        </a:p>
                      </a:txBody>
                      <a:tcPr>
                        <a:blipFill>
                          <a:blip r:embed="rId2"/>
                          <a:stretch>
                            <a:fillRect l="-100444" t="-8197" r="-100667" b="-777049"/>
                          </a:stretch>
                        </a:blipFill>
                      </a:tcPr>
                    </a:tc>
                    <a:tc>
                      <a:txBody>
                        <a:bodyPr/>
                        <a:lstStyle/>
                        <a:p>
                          <a:pPr algn="ctr">
                            <a:defRPr sz="1800" b="1"/>
                          </a:pPr>
                          <a:r>
                            <a:rPr dirty="0"/>
                            <a:t>Simple Events</a:t>
                          </a:r>
                        </a:p>
                      </a:txBody>
                      <a:tcPr/>
                    </a:tc>
                    <a:extLst>
                      <a:ext uri="{0D108BD9-81ED-4DB2-BD59-A6C34878D82A}">
                        <a16:rowId xmlns:a16="http://schemas.microsoft.com/office/drawing/2014/main" val="10001"/>
                      </a:ext>
                    </a:extLst>
                  </a:tr>
                  <a:tr h="606806">
                    <a:tc>
                      <a:txBody>
                        <a:bodyPr/>
                        <a:lstStyle/>
                        <a:p>
                          <a:pPr algn="ctr"/>
                          <a:r>
                            <a:rPr sz="1800"/>
                            <a:t>0</a:t>
                          </a:r>
                          <a:endParaRPr sz="1800">
                            <a:latin typeface="Cambria Math"/>
                          </a:endParaRPr>
                        </a:p>
                      </a:txBody>
                      <a:tcPr/>
                    </a:tc>
                    <a:tc>
                      <a:txBody>
                        <a:bodyPr/>
                        <a:lstStyle/>
                        <a:p>
                          <a:endParaRPr lang="en-US"/>
                        </a:p>
                      </a:txBody>
                      <a:tcPr>
                        <a:blipFill>
                          <a:blip r:embed="rId2"/>
                          <a:stretch>
                            <a:fillRect l="-100444" t="-66667" r="-100667" b="-378788"/>
                          </a:stretch>
                        </a:blipFill>
                      </a:tcPr>
                    </a:tc>
                    <a:tc>
                      <a:txBody>
                        <a:bodyPr/>
                        <a:lstStyle/>
                        <a:p>
                          <a:pPr algn="ctr">
                            <a:defRPr sz="1800"/>
                          </a:pPr>
                          <a:r>
                            <a:t>TTT</a:t>
                          </a:r>
                        </a:p>
                      </a:txBody>
                      <a:tcPr/>
                    </a:tc>
                    <a:extLst>
                      <a:ext uri="{0D108BD9-81ED-4DB2-BD59-A6C34878D82A}">
                        <a16:rowId xmlns:a16="http://schemas.microsoft.com/office/drawing/2014/main" val="10002"/>
                      </a:ext>
                    </a:extLst>
                  </a:tr>
                  <a:tr h="606806">
                    <a:tc>
                      <a:txBody>
                        <a:bodyPr/>
                        <a:lstStyle/>
                        <a:p>
                          <a:pPr algn="ctr"/>
                          <a:r>
                            <a:rPr sz="1800"/>
                            <a:t>1</a:t>
                          </a:r>
                          <a:endParaRPr sz="1800">
                            <a:latin typeface="Cambria Math"/>
                          </a:endParaRPr>
                        </a:p>
                      </a:txBody>
                      <a:tcPr/>
                    </a:tc>
                    <a:tc>
                      <a:txBody>
                        <a:bodyPr/>
                        <a:lstStyle/>
                        <a:p>
                          <a:endParaRPr lang="en-US"/>
                        </a:p>
                      </a:txBody>
                      <a:tcPr>
                        <a:blipFill>
                          <a:blip r:embed="rId2"/>
                          <a:stretch>
                            <a:fillRect l="-100444" t="-165000" r="-100667" b="-275000"/>
                          </a:stretch>
                        </a:blipFill>
                      </a:tcPr>
                    </a:tc>
                    <a:tc>
                      <a:txBody>
                        <a:bodyPr/>
                        <a:lstStyle/>
                        <a:p>
                          <a:pPr algn="ctr">
                            <a:defRPr sz="1800"/>
                          </a:pPr>
                          <a:r>
                            <a:t>HTT THT TTH</a:t>
                          </a:r>
                        </a:p>
                      </a:txBody>
                      <a:tcPr/>
                    </a:tc>
                    <a:extLst>
                      <a:ext uri="{0D108BD9-81ED-4DB2-BD59-A6C34878D82A}">
                        <a16:rowId xmlns:a16="http://schemas.microsoft.com/office/drawing/2014/main" val="10003"/>
                      </a:ext>
                    </a:extLst>
                  </a:tr>
                  <a:tr h="606806">
                    <a:tc>
                      <a:txBody>
                        <a:bodyPr/>
                        <a:lstStyle/>
                        <a:p>
                          <a:pPr algn="ctr"/>
                          <a:r>
                            <a:rPr sz="1800"/>
                            <a:t>2</a:t>
                          </a:r>
                          <a:endParaRPr sz="1800">
                            <a:latin typeface="Cambria Math"/>
                          </a:endParaRPr>
                        </a:p>
                      </a:txBody>
                      <a:tcPr/>
                    </a:tc>
                    <a:tc>
                      <a:txBody>
                        <a:bodyPr/>
                        <a:lstStyle/>
                        <a:p>
                          <a:endParaRPr lang="en-US"/>
                        </a:p>
                      </a:txBody>
                      <a:tcPr>
                        <a:blipFill>
                          <a:blip r:embed="rId2"/>
                          <a:stretch>
                            <a:fillRect l="-100444" t="-265000" r="-100667" b="-175000"/>
                          </a:stretch>
                        </a:blipFill>
                      </a:tcPr>
                    </a:tc>
                    <a:tc>
                      <a:txBody>
                        <a:bodyPr/>
                        <a:lstStyle/>
                        <a:p>
                          <a:pPr algn="ctr">
                            <a:defRPr sz="1800"/>
                          </a:pPr>
                          <a:r>
                            <a:t>HHT HTH THH</a:t>
                          </a:r>
                        </a:p>
                      </a:txBody>
                      <a:tcPr/>
                    </a:tc>
                    <a:extLst>
                      <a:ext uri="{0D108BD9-81ED-4DB2-BD59-A6C34878D82A}">
                        <a16:rowId xmlns:a16="http://schemas.microsoft.com/office/drawing/2014/main" val="10004"/>
                      </a:ext>
                    </a:extLst>
                  </a:tr>
                  <a:tr h="606806">
                    <a:tc>
                      <a:txBody>
                        <a:bodyPr/>
                        <a:lstStyle/>
                        <a:p>
                          <a:pPr algn="ctr"/>
                          <a:r>
                            <a:rPr sz="1800"/>
                            <a:t>3</a:t>
                          </a:r>
                          <a:endParaRPr sz="1800">
                            <a:latin typeface="Cambria Math"/>
                          </a:endParaRPr>
                        </a:p>
                      </a:txBody>
                      <a:tcPr/>
                    </a:tc>
                    <a:tc>
                      <a:txBody>
                        <a:bodyPr/>
                        <a:lstStyle/>
                        <a:p>
                          <a:endParaRPr lang="en-US"/>
                        </a:p>
                      </a:txBody>
                      <a:tcPr>
                        <a:blipFill>
                          <a:blip r:embed="rId2"/>
                          <a:stretch>
                            <a:fillRect l="-100444" t="-368687" r="-100667" b="-76768"/>
                          </a:stretch>
                        </a:blipFill>
                      </a:tcPr>
                    </a:tc>
                    <a:tc>
                      <a:txBody>
                        <a:bodyPr/>
                        <a:lstStyle/>
                        <a:p>
                          <a:pPr algn="ctr">
                            <a:defRPr sz="1800"/>
                          </a:pPr>
                          <a:r>
                            <a:t>HHH</a:t>
                          </a:r>
                        </a:p>
                      </a:txBody>
                      <a:tcPr/>
                    </a:tc>
                    <a:extLst>
                      <a:ext uri="{0D108BD9-81ED-4DB2-BD59-A6C34878D82A}">
                        <a16:rowId xmlns:a16="http://schemas.microsoft.com/office/drawing/2014/main" val="10005"/>
                      </a:ext>
                    </a:extLst>
                  </a:tr>
                  <a:tr h="370840">
                    <a:tc>
                      <a:txBody>
                        <a:bodyPr/>
                        <a:lstStyle/>
                        <a:p>
                          <a:pPr algn="ctr">
                            <a:defRPr sz="1800" b="1"/>
                          </a:pPr>
                          <a:r>
                            <a:t>Total</a:t>
                          </a:r>
                        </a:p>
                      </a:txBody>
                      <a:tcPr/>
                    </a:tc>
                    <a:tc>
                      <a:txBody>
                        <a:bodyPr/>
                        <a:lstStyle/>
                        <a:p>
                          <a:endParaRPr lang="en-US"/>
                        </a:p>
                      </a:txBody>
                      <a:tcPr>
                        <a:blipFill>
                          <a:blip r:embed="rId2"/>
                          <a:stretch>
                            <a:fillRect l="-100444" t="-760656" r="-100667" b="-24590"/>
                          </a:stretch>
                        </a:blipFill>
                      </a:tcPr>
                    </a:tc>
                    <a:tc>
                      <a:txBody>
                        <a:bodyPr/>
                        <a:lstStyle/>
                        <a:p>
                          <a:pPr algn="ctr"/>
                          <a:endParaRPr dirty="0"/>
                        </a:p>
                      </a:txBody>
                      <a:tcPr/>
                    </a:tc>
                    <a:extLst>
                      <a:ext uri="{0D108BD9-81ED-4DB2-BD59-A6C34878D82A}">
                        <a16:rowId xmlns:a16="http://schemas.microsoft.com/office/drawing/2014/main" val="10006"/>
                      </a:ext>
                    </a:extLst>
                  </a:tr>
                </a:tbl>
              </a:graphicData>
            </a:graphic>
          </p:graphicFrame>
        </mc:Fallback>
      </mc:AlternateContent>
      <p:sp>
        <p:nvSpPr>
          <p:cNvPr id="5" name="TextBox 4">
            <a:extLst>
              <a:ext uri="{FF2B5EF4-FFF2-40B4-BE49-F238E27FC236}">
                <a16:creationId xmlns:a16="http://schemas.microsoft.com/office/drawing/2014/main" id="{AABF3527-9D21-41E2-8729-FC9C0A139A57}"/>
              </a:ext>
            </a:extLst>
          </p:cNvPr>
          <p:cNvSpPr txBox="1"/>
          <p:nvPr/>
        </p:nvSpPr>
        <p:spPr>
          <a:xfrm>
            <a:off x="457200" y="4876800"/>
            <a:ext cx="8229600" cy="646331"/>
          </a:xfrm>
          <a:prstGeom prst="rect">
            <a:avLst/>
          </a:prstGeom>
          <a:noFill/>
        </p:spPr>
        <p:txBody>
          <a:bodyPr wrap="square">
            <a:spAutoFit/>
          </a:bodyPr>
          <a:lstStyle/>
          <a:p>
            <a:r>
              <a:rPr lang="en-US" sz="1800" dirty="0"/>
              <a:t>The probabilities given in Table 1 can be deduced using the classical approach to probability.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Determining the Probability Distribution of Daily Sales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K. J. Johnson is a computer salesperson. During the last year he has kept records of his computer sales for the last </a:t>
            </a:r>
            <a:r>
              <a:rPr sz="2800" dirty="0">
                <a:latin typeface="Cambria Math"/>
              </a:rPr>
              <a:t>200</a:t>
            </a:r>
            <a:r>
              <a:rPr sz="2800" dirty="0"/>
              <a:t> days. He recognizes that his daily sales constitute a random process and he wishes to determine the probability distribution for daily sales. Then, from the probability distribution, he would like to know what the probability is that he will sell </a:t>
            </a:r>
            <a:endParaRPr lang="en-US" sz="2800" dirty="0"/>
          </a:p>
          <a:p>
            <a:r>
              <a:rPr sz="2800" b="1" dirty="0"/>
              <a:t>a.</a:t>
            </a:r>
            <a:r>
              <a:rPr sz="2800" dirty="0"/>
              <a:t> at least </a:t>
            </a:r>
            <a:r>
              <a:rPr sz="2800" dirty="0">
                <a:latin typeface="Cambria Math"/>
              </a:rPr>
              <a:t>2</a:t>
            </a:r>
            <a:r>
              <a:rPr sz="2800" dirty="0"/>
              <a:t> computers each day</a:t>
            </a:r>
            <a:endParaRPr lang="en-US" sz="2800" dirty="0"/>
          </a:p>
          <a:p>
            <a:r>
              <a:rPr sz="2800" b="1" dirty="0"/>
              <a:t>b.</a:t>
            </a:r>
            <a:r>
              <a:rPr sz="2800" dirty="0"/>
              <a:t> at most two computers each day.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the Probability Distribution of Daily Sales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random variable is</a:t>
            </a:r>
            <a:r>
              <a:rPr lang="en-US" sz="2800" dirty="0"/>
              <a:t> </a:t>
            </a:r>
            <a:r>
              <a:rPr lang="en-US" sz="2800" i="1" dirty="0"/>
              <a:t>X</a:t>
            </a:r>
            <a:r>
              <a:rPr lang="en-US" sz="2800" dirty="0"/>
              <a:t> = </a:t>
            </a:r>
            <a:r>
              <a:rPr sz="2800" dirty="0"/>
              <a:t>the number of computers sold each day.</a:t>
            </a:r>
          </a:p>
        </p:txBody>
      </p:sp>
      <p:graphicFrame>
        <p:nvGraphicFramePr>
          <p:cNvPr id="4" name="Table Placeholder 2" descr="This table, titled “Frequency Distribution,” presents the frequency of different sales outcomes. The table has two columns: &quot;Sales&quot; and &quot;Frequency.&quot;&#10;Sales value 0 occurred 40 times.&#10;Sales value 1 occurred 20 times.&#10;Sales value 2 occurred 60 times.&#10;Sales value 3 occurred 40 times.&#10;Sales value 4 occurred 40 times.">
            <a:extLst>
              <a:ext uri="{FF2B5EF4-FFF2-40B4-BE49-F238E27FC236}">
                <a16:creationId xmlns:a16="http://schemas.microsoft.com/office/drawing/2014/main" id="{DC2CEA96-77EF-4722-8339-6C5C2B009360}"/>
              </a:ext>
            </a:extLst>
          </p:cNvPr>
          <p:cNvGraphicFramePr>
            <a:graphicFrameLocks/>
          </p:cNvGraphicFramePr>
          <p:nvPr>
            <p:extLst>
              <p:ext uri="{D42A27DB-BD31-4B8C-83A1-F6EECF244321}">
                <p14:modId xmlns:p14="http://schemas.microsoft.com/office/powerpoint/2010/main" val="3421279112"/>
              </p:ext>
            </p:extLst>
          </p:nvPr>
        </p:nvGraphicFramePr>
        <p:xfrm>
          <a:off x="457200" y="304800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Sales</a:t>
                      </a:r>
                    </a:p>
                  </a:txBody>
                  <a:tcPr/>
                </a:tc>
                <a:tc>
                  <a:txBody>
                    <a:bodyPr/>
                    <a:lstStyle/>
                    <a:p>
                      <a:pPr algn="ctr">
                        <a:defRPr sz="1800" b="1"/>
                      </a:pPr>
                      <a:r>
                        <a:rPr dirty="0"/>
                        <a:t>Frequency</a:t>
                      </a:r>
                    </a:p>
                  </a:txBody>
                  <a:tcPr/>
                </a:tc>
                <a:extLst>
                  <a:ext uri="{0D108BD9-81ED-4DB2-BD59-A6C34878D82A}">
                    <a16:rowId xmlns:a16="http://schemas.microsoft.com/office/drawing/2014/main" val="10001"/>
                  </a:ext>
                </a:extLst>
              </a:tr>
              <a:tr h="370840">
                <a:tc>
                  <a:txBody>
                    <a:bodyPr/>
                    <a:lstStyle/>
                    <a:p>
                      <a:pPr algn="ctr"/>
                      <a:r>
                        <a:rPr sz="1800" dirty="0"/>
                        <a:t>0</a:t>
                      </a:r>
                      <a:endParaRPr sz="1800" dirty="0">
                        <a:latin typeface="Cambria Math"/>
                      </a:endParaRPr>
                    </a:p>
                  </a:txBody>
                  <a:tcPr/>
                </a:tc>
                <a:tc>
                  <a:txBody>
                    <a:bodyPr/>
                    <a:lstStyle/>
                    <a:p>
                      <a:pPr algn="ctr"/>
                      <a:r>
                        <a:rPr sz="1800"/>
                        <a:t>40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1</a:t>
                      </a:r>
                      <a:endParaRPr sz="1800" dirty="0">
                        <a:latin typeface="Cambria Math"/>
                      </a:endParaRPr>
                    </a:p>
                  </a:txBody>
                  <a:tcPr/>
                </a:tc>
                <a:tc>
                  <a:txBody>
                    <a:bodyPr/>
                    <a:lstStyle/>
                    <a:p>
                      <a:pPr algn="ctr"/>
                      <a:r>
                        <a:rPr sz="1800"/>
                        <a:t>20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dirty="0"/>
                        <a:t>2</a:t>
                      </a:r>
                      <a:endParaRPr sz="1800" dirty="0">
                        <a:latin typeface="Cambria Math"/>
                      </a:endParaRPr>
                    </a:p>
                  </a:txBody>
                  <a:tcPr/>
                </a:tc>
                <a:tc>
                  <a:txBody>
                    <a:bodyPr/>
                    <a:lstStyle/>
                    <a:p>
                      <a:pPr algn="ctr"/>
                      <a:r>
                        <a:rPr sz="1800"/>
                        <a:t>60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dirty="0"/>
                        <a:t>3</a:t>
                      </a:r>
                      <a:endParaRPr sz="1800" dirty="0">
                        <a:latin typeface="Cambria Math"/>
                      </a:endParaRPr>
                    </a:p>
                  </a:txBody>
                  <a:tcPr/>
                </a:tc>
                <a:tc>
                  <a:txBody>
                    <a:bodyPr/>
                    <a:lstStyle/>
                    <a:p>
                      <a:pPr algn="ctr"/>
                      <a:r>
                        <a:rPr sz="1800" dirty="0"/>
                        <a:t>40</a:t>
                      </a:r>
                      <a:endParaRPr sz="1800" dirty="0">
                        <a:latin typeface="Cambria Math"/>
                      </a:endParaRPr>
                    </a:p>
                  </a:txBody>
                  <a:tcPr/>
                </a:tc>
                <a:extLst>
                  <a:ext uri="{0D108BD9-81ED-4DB2-BD59-A6C34878D82A}">
                    <a16:rowId xmlns:a16="http://schemas.microsoft.com/office/drawing/2014/main" val="10005"/>
                  </a:ext>
                </a:extLst>
              </a:tr>
              <a:tr h="370840">
                <a:tc>
                  <a:txBody>
                    <a:bodyPr/>
                    <a:lstStyle/>
                    <a:p>
                      <a:pPr algn="ctr"/>
                      <a:r>
                        <a:rPr sz="1800"/>
                        <a:t>4</a:t>
                      </a:r>
                      <a:endParaRPr sz="1800">
                        <a:latin typeface="Cambria Math"/>
                      </a:endParaRPr>
                    </a:p>
                  </a:txBody>
                  <a:tcPr/>
                </a:tc>
                <a:tc>
                  <a:txBody>
                    <a:bodyPr/>
                    <a:lstStyle/>
                    <a:p>
                      <a:pPr algn="ctr"/>
                      <a:r>
                        <a:rPr sz="1800" dirty="0"/>
                        <a:t>40</a:t>
                      </a:r>
                      <a:endParaRPr sz="1800" dirty="0">
                        <a:latin typeface="Cambria Math"/>
                      </a:endParaRPr>
                    </a:p>
                  </a:txBody>
                  <a:tcPr/>
                </a:tc>
                <a:extLst>
                  <a:ext uri="{0D108BD9-81ED-4DB2-BD59-A6C34878D82A}">
                    <a16:rowId xmlns:a16="http://schemas.microsoft.com/office/drawing/2014/main" val="10006"/>
                  </a:ext>
                </a:extLst>
              </a:tr>
            </a:tbl>
          </a:graphicData>
        </a:graphic>
      </p:graphicFrame>
      <p:sp>
        <p:nvSpPr>
          <p:cNvPr id="6" name="TextBox 5">
            <a:extLst>
              <a:ext uri="{FF2B5EF4-FFF2-40B4-BE49-F238E27FC236}">
                <a16:creationId xmlns:a16="http://schemas.microsoft.com/office/drawing/2014/main" id="{8C62900B-7FA9-2453-1604-A1852C621EA1}"/>
              </a:ext>
            </a:extLst>
          </p:cNvPr>
          <p:cNvSpPr txBox="1"/>
          <p:nvPr/>
        </p:nvSpPr>
        <p:spPr>
          <a:xfrm>
            <a:off x="2933700" y="2666441"/>
            <a:ext cx="32766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2 – Frequency Distribution</a:t>
            </a:r>
            <a:endParaRPr lang="en-IN" dirty="0">
              <a:solidFill>
                <a:srgbClr val="36609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the Probability Distribution of Daily Sales</a:t>
            </a:r>
            <a:r>
              <a:rPr lang="en-US" dirty="0"/>
              <a:t>—Slide 3</a:t>
            </a:r>
            <a:endParaRPr dirty="0"/>
          </a:p>
        </p:txBody>
      </p:sp>
      <p:sp>
        <p:nvSpPr>
          <p:cNvPr id="3" name="Text Placeholder 2"/>
          <p:cNvSpPr>
            <a:spLocks noGrp="1"/>
          </p:cNvSpPr>
          <p:nvPr>
            <p:ph type="body" sz="quarter" idx="10"/>
          </p:nvPr>
        </p:nvSpPr>
        <p:spPr/>
        <p:txBody>
          <a:bodyPr>
            <a:normAutofit/>
          </a:bodyPr>
          <a:lstStyle/>
          <a:p>
            <a:r>
              <a:rPr sz="2800" dirty="0"/>
              <a:t>The probabilities for this random variable are computed in Table 3 based upon </a:t>
            </a:r>
            <a:r>
              <a:rPr sz="2800" dirty="0">
                <a:latin typeface="Cambria Math"/>
              </a:rPr>
              <a:t>200</a:t>
            </a:r>
            <a:r>
              <a:rPr sz="2800" dirty="0"/>
              <a:t> days of sales data obtained from Mr. Johnson's records using the relative frequency approach.</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40B862-9C81-40C6-87C1-5E6E5159695B}"/>
</file>

<file path=customXml/itemProps2.xml><?xml version="1.0" encoding="utf-8"?>
<ds:datastoreItem xmlns:ds="http://schemas.openxmlformats.org/officeDocument/2006/customXml" ds:itemID="{024578FE-8978-43D1-A49A-E50597294107}"/>
</file>

<file path=customXml/itemProps3.xml><?xml version="1.0" encoding="utf-8"?>
<ds:datastoreItem xmlns:ds="http://schemas.openxmlformats.org/officeDocument/2006/customXml" ds:itemID="{40E797E6-C26E-4E77-94CE-23169FA5ACDE}"/>
</file>

<file path=docProps/app.xml><?xml version="1.0" encoding="utf-8"?>
<Properties xmlns="http://schemas.openxmlformats.org/officeDocument/2006/extended-properties" xmlns:vt="http://schemas.openxmlformats.org/officeDocument/2006/docPropsVTypes">
  <TotalTime>1773</TotalTime>
  <Words>2241</Words>
  <Application>Microsoft Office PowerPoint</Application>
  <PresentationFormat>On-screen Show (4:3)</PresentationFormat>
  <Paragraphs>379</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Courier New</vt:lpstr>
      <vt:lpstr>Calibri</vt:lpstr>
      <vt:lpstr>Arial</vt:lpstr>
      <vt:lpstr>Cambria Math</vt:lpstr>
      <vt:lpstr>Office Theme</vt:lpstr>
      <vt:lpstr>Section 6.2</vt:lpstr>
      <vt:lpstr>Definition: Discrete Probability Distribution</vt:lpstr>
      <vt:lpstr>Properties of Discrete Probability Distributions</vt:lpstr>
      <vt:lpstr>Example 1: Determining the Probability Distribution of Three Coin Tosses—Slide 1</vt:lpstr>
      <vt:lpstr>Example 1: Determining the Probability Distribution of Three Coin Tosses—Slide 2</vt:lpstr>
      <vt:lpstr>Example 1: Determining the Probability Distribution of Three Coin Tosses—Slide 3</vt:lpstr>
      <vt:lpstr>Example 2: Determining the Probability Distribution of Daily Sales—Slide 1</vt:lpstr>
      <vt:lpstr>Example 2: Determining the Probability Distribution of Daily Sales—Slide 2</vt:lpstr>
      <vt:lpstr>Example 2: Determining the Probability Distribution of Daily Sales—Slide 3</vt:lpstr>
      <vt:lpstr>Example 2: Determining the Probability Distribution of Daily Sales—Slide 4</vt:lpstr>
      <vt:lpstr>Example 2: Determining the Probability Distribution of Daily Sales—Slide 5</vt:lpstr>
      <vt:lpstr>Example 3: Determining the Probability Distribution of Callers Placing an Order—Slide 1</vt:lpstr>
      <vt:lpstr>Example 3: Determining the Probability Distribution of Callers Placing an Order—Slide 2</vt:lpstr>
      <vt:lpstr>Example 3: Determining the Probability Distribution of Callers Placing an Order—Slide 3</vt:lpstr>
      <vt:lpstr>Definition: Probability Distribution Function</vt:lpstr>
      <vt:lpstr>Example 4: Evaluating a Probability Distribution Given as a Function—Slide 1</vt:lpstr>
      <vt:lpstr>Example 4: Evaluating a Probability Distribution Given as a Function—Slide 2</vt:lpstr>
      <vt:lpstr>Example 4: Evaluating a Probability Distribution Given as a Function—Slide 3</vt:lpstr>
      <vt:lpstr>Example 4: Evaluating a Probability Distribution Given as a Function—Slide 4</vt:lpstr>
      <vt:lpstr>Formula: Expected Value</vt:lpstr>
      <vt:lpstr>Expected Value—Slide 1</vt:lpstr>
      <vt:lpstr>Expected Value—Slide 2</vt:lpstr>
      <vt:lpstr>Example 5: Comparing Alternatives Using Expected Values—Slide 1</vt:lpstr>
      <vt:lpstr>Example 5: Comparing Alternatives Using Expected Values—Slide 2</vt:lpstr>
      <vt:lpstr>Example 5: Comparing Alternatives Using Expected Values—Slide 3</vt:lpstr>
      <vt:lpstr>Example 5: Comparing Alternatives Using Expected Values—Slide 4</vt:lpstr>
      <vt:lpstr>Variance of a Discrete Random Variable—Slide 1</vt:lpstr>
      <vt:lpstr>Formula: Variance</vt:lpstr>
      <vt:lpstr>Variance of a Discrete Random Variable—Slide 2</vt:lpstr>
      <vt:lpstr>Example 6: Calculating the Variance of a Random Variable—Slide 1</vt:lpstr>
      <vt:lpstr>Example 6: Calculating the Variance of a Random Variable—Slide 2</vt:lpstr>
      <vt:lpstr>Example 6: Calculating the Variance of a Random Variable—Slide 3</vt:lpstr>
      <vt:lpstr>Example 6: Calculating the Variance of a Random Variable—Slide 4</vt:lpstr>
      <vt:lpstr>Example 6: Calculating the Variance of a Random Variable—Slide 5</vt:lpstr>
      <vt:lpstr>Example 7: Determining Which Truck to Purchase—Slide 1</vt:lpstr>
      <vt:lpstr>Example 7: Determining Which Truck to Purchase—Slide 2</vt:lpstr>
      <vt:lpstr>Example 7: Determining Which Truck to Purchase—Slide 3</vt:lpstr>
      <vt:lpstr>Example 7: Determining Which Truck to Purchase—Slide 4</vt:lpstr>
      <vt:lpstr>Example 7: Determining Which Truck to Purchase—Slide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- 6.2 - Discrete Random Variables</dc:title>
  <dc:creator>Hawkes Learning</dc:creator>
  <cp:lastModifiedBy>Sangeetha Pallikala</cp:lastModifiedBy>
  <cp:revision>241</cp:revision>
  <dcterms:created xsi:type="dcterms:W3CDTF">2013-04-26T14:43:13Z</dcterms:created>
  <dcterms:modified xsi:type="dcterms:W3CDTF">2025-09-23T06:30:50Z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