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2D7D9F"/>
    <a:srgbClr val="0000FF"/>
    <a:srgbClr val="000099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17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6.3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The Discrete Uniform Distribution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3</a:t>
            </a:r>
            <a:r>
              <a:rPr dirty="0"/>
              <a:t>: Determining the Probability Distribution of Delivery Time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2ECDE0-9FB6-8D25-AEFC-06C71CF4ABF6}"/>
              </a:ext>
            </a:extLst>
          </p:cNvPr>
          <p:cNvSpPr txBox="1"/>
          <p:nvPr/>
        </p:nvSpPr>
        <p:spPr>
          <a:xfrm>
            <a:off x="3055143" y="1154668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Table 2 – Delivery Distribution</a:t>
            </a:r>
            <a:endParaRPr lang="en-IN" dirty="0">
              <a:solidFill>
                <a:srgbClr val="36609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Table Throwing a Die has two columns and six rows. The first column is titled small x , and the second column is P of (capital X equals small x).&#10;&#10;For all the values of x equals 1 to 4, the Probability equals 1 over 4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012698356"/>
                  </p:ext>
                </p:extLst>
              </p:nvPr>
            </p:nvGraphicFramePr>
            <p:xfrm>
              <a:off x="457200" y="1524000"/>
              <a:ext cx="8229600" cy="279095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i="1" dirty="0"/>
                            <a:t>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Table Throwing a Die has two columns and six rows. The first column is titled small x , and the second column is P of (capital X equals small x).&#10;&#10;For all the values of x equals 1 to 4, the Probability equals 1 over 4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012698356"/>
                  </p:ext>
                </p:extLst>
              </p:nvPr>
            </p:nvGraphicFramePr>
            <p:xfrm>
              <a:off x="457200" y="1524000"/>
              <a:ext cx="8229600" cy="279095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i="1" dirty="0"/>
                            <a:t>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8197" r="-444" b="-6540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66667" r="-444" b="-30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166667" r="-444" b="-20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264000" r="-444" b="-1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367677" r="-444" b="-20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3</a:t>
            </a:r>
            <a:r>
              <a:rPr dirty="0"/>
              <a:t>: Determining the Probability Distribution of Delivery Time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Without any prior information, the agent believes any time frame is as likely as any other. Hence, the number of weeks until delivery will be assumed to have a discrete uniform distribution. Over time the purchasing agent will undoubtedly revise the distribution as more information is gathered about the company's delivery schedule.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3</a:t>
            </a:r>
            <a:r>
              <a:rPr dirty="0"/>
              <a:t>: Determining the Probability Distribution of Delivery Time</a:t>
            </a:r>
            <a:r>
              <a:rPr lang="en-US" dirty="0"/>
              <a:t>—Slide 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sz="2800" dirty="0"/>
              <a:t>b.	</a:t>
            </a:r>
            <a:r>
              <a:rPr sz="2800" dirty="0"/>
              <a:t>The expected value is calculated as follows.</a:t>
            </a:r>
          </a:p>
        </p:txBody>
      </p:sp>
      <p:pic>
        <p:nvPicPr>
          <p:cNvPr id="11" name="Picture 10" descr="E of open parentheses capital X close parentheses equals summation of open bracket small x subscript i times P of open parentheses small x subscript i close parentheses close bracket&#10;equals open parentheses 1 close parentheses times 1 over 4 plus open parentheses 2 close parentheses times 1 over 4 plus open parentheses 3 close parentheses times 1 over 4 plus open parentheses 4 close parentheses times 1 over 4&#10;equals 0.25 plus 0.50 plus 0.75 plus 1&#10;equals 2.5 weeks.">
            <a:extLst>
              <a:ext uri="{FF2B5EF4-FFF2-40B4-BE49-F238E27FC236}">
                <a16:creationId xmlns:a16="http://schemas.microsoft.com/office/drawing/2014/main" id="{42ABBF62-DC19-23FB-72F5-A33D9412E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030" y="1676400"/>
            <a:ext cx="3829939" cy="244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9A049-1839-CCAE-728D-877A3056F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E385B-6E41-7486-401C-380FA68DF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3</a:t>
            </a:r>
            <a:r>
              <a:rPr dirty="0"/>
              <a:t>: Determining the Probability Distribution of Delivery Time</a:t>
            </a:r>
            <a:r>
              <a:rPr lang="en-US" dirty="0"/>
              <a:t>—Slide 6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77E74-FA77-789F-52A4-BBAB3519C5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The variance is calculated as follows.</a:t>
            </a:r>
            <a:endParaRPr lang="en-IN" sz="2800" dirty="0"/>
          </a:p>
        </p:txBody>
      </p:sp>
      <p:pic>
        <p:nvPicPr>
          <p:cNvPr id="5" name="Picture 4" descr="sigma squared equals V of open parentheses capital X close parentheses&#10;equals summation of open bracket open parentheses x subscript i minus mu close parentheses squared times P of open parentheses small x subscript i close parentheses close bracket&#10;equals open parentheses 1 minus 2.5 close parentheses squared times 1 over 4&#10;plus open parentheses 2 minus 2.5 close parentheses squared times 1 over  4&#10;plus open parentheses 3 minus 2.5 close parentheses squared times 1 over 4&#10;plus open parentheses 4 minus 2.5 close parentheses squared times 1 over  4&#10;equals open parentheses 2.25 close parentheses times 1 over  4&#10;plus open parentheses 0.25 close parentheses times 1 over  4&#10;plus open parentheses 0.25 close parentheses times 1 over 4&#10;plus open parentheses 2.25 close parentheses times 1 over 4&#10;equals 1.25">
            <a:extLst>
              <a:ext uri="{FF2B5EF4-FFF2-40B4-BE49-F238E27FC236}">
                <a16:creationId xmlns:a16="http://schemas.microsoft.com/office/drawing/2014/main" id="{F71B52C9-D8A7-BABF-737E-E91C781D0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0760" y="1894820"/>
            <a:ext cx="6402480" cy="2664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B74CED-C7D2-1D4F-0B12-B953E15A3067}"/>
              </a:ext>
            </a:extLst>
          </p:cNvPr>
          <p:cNvSpPr txBox="1"/>
          <p:nvPr/>
        </p:nvSpPr>
        <p:spPr>
          <a:xfrm>
            <a:off x="457200" y="4963180"/>
            <a:ext cx="57531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Therefore, the standard deviation is</a:t>
            </a:r>
            <a:endParaRPr lang="en-IN" dirty="0"/>
          </a:p>
        </p:txBody>
      </p:sp>
      <p:pic>
        <p:nvPicPr>
          <p:cNvPr id="9" name="Picture 8" descr="square root of 1.25 which is approximately equals to 1.12 weeks.">
            <a:extLst>
              <a:ext uri="{FF2B5EF4-FFF2-40B4-BE49-F238E27FC236}">
                <a16:creationId xmlns:a16="http://schemas.microsoft.com/office/drawing/2014/main" id="{9276D396-22E5-0D55-609E-29FA74CC22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200" y="5035790"/>
            <a:ext cx="2360400" cy="3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428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A99BC-F1DD-4A1C-972E-2492D2568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Determining the Probability Distribution of Delivery Time—Slide 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3A3CD-DE09-4D32-B901-B3C77923B0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/>
              <a:t>Example 3 illustrates an important principle in the application of the discrete uniform distribution. That is, when there is little or no information concerning the outcome of a random variable, the discrete uniform distribution may be a reasonable initial alternative.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84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Discrete Uniform Probability Distribution Function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566122"/>
          </a:xfrm>
        </p:spPr>
        <p:txBody>
          <a:bodyPr>
            <a:normAutofit/>
          </a:bodyPr>
          <a:lstStyle/>
          <a:p>
            <a:r>
              <a:rPr sz="2800" dirty="0"/>
              <a:t>Mathematically, the </a:t>
            </a:r>
            <a:r>
              <a:rPr sz="2800" b="1" dirty="0"/>
              <a:t>discrete uniform probability distribution function</a:t>
            </a:r>
            <a:r>
              <a:rPr sz="2800" dirty="0"/>
              <a:t> is given by</a:t>
            </a:r>
          </a:p>
        </p:txBody>
      </p:sp>
      <p:pic>
        <p:nvPicPr>
          <p:cNvPr id="5" name="Picture 4" descr="P of open parentheses capital X equals small x close parentheses equals 1 divided by n">
            <a:extLst>
              <a:ext uri="{FF2B5EF4-FFF2-40B4-BE49-F238E27FC236}">
                <a16:creationId xmlns:a16="http://schemas.microsoft.com/office/drawing/2014/main" id="{6899A051-3029-4B7A-6295-E3E1836D2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976" y="2001139"/>
            <a:ext cx="1886048" cy="86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88FCB2E-BEB5-F51F-0A22-1B379AB62AEE}"/>
              </a:ext>
            </a:extLst>
          </p:cNvPr>
          <p:cNvSpPr txBox="1"/>
          <p:nvPr/>
        </p:nvSpPr>
        <p:spPr>
          <a:xfrm>
            <a:off x="457200" y="282416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where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the number of values that the random variable may assume.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Example 1</a:t>
            </a:r>
            <a:r>
              <a:rPr dirty="0"/>
              <a:t>: Determining the Probability Distribution of Throwing a Die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What is the probability distribution for the outcome of the throw of a single six-sided die?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1</a:t>
            </a:r>
            <a:r>
              <a:rPr dirty="0"/>
              <a:t>: Determining the Probability Distribution of Throwing a Die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If the die is fair, then each of the outcomes is equally likely, and thus we have a discrete uniform distribution in which all probabilities equal</a:t>
            </a:r>
          </a:p>
        </p:txBody>
      </p:sp>
      <p:pic>
        <p:nvPicPr>
          <p:cNvPr id="11" name="Picture 10" descr="1 over 6.">
            <a:extLst>
              <a:ext uri="{FF2B5EF4-FFF2-40B4-BE49-F238E27FC236}">
                <a16:creationId xmlns:a16="http://schemas.microsoft.com/office/drawing/2014/main" id="{5E16D5C1-835E-7A2A-57D7-0C288E108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955" y="2362200"/>
            <a:ext cx="242890" cy="57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784642-02C7-5829-13DC-A0B9B9DCFC8E}"/>
              </a:ext>
            </a:extLst>
          </p:cNvPr>
          <p:cNvSpPr txBox="1"/>
          <p:nvPr/>
        </p:nvSpPr>
        <p:spPr>
          <a:xfrm>
            <a:off x="5257800" y="2390971"/>
            <a:ext cx="236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probability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50784C-55C6-DAE5-DC64-B4A45306456A}"/>
              </a:ext>
            </a:extLst>
          </p:cNvPr>
          <p:cNvSpPr txBox="1"/>
          <p:nvPr/>
        </p:nvSpPr>
        <p:spPr>
          <a:xfrm>
            <a:off x="457200" y="2905780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distribution is given in Table 1.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1</a:t>
            </a:r>
            <a:r>
              <a:rPr dirty="0"/>
              <a:t>: Determining the Probability Distribution of Throwing a Die</a:t>
            </a:r>
            <a:r>
              <a:rPr lang="en-US" dirty="0"/>
              <a:t>—Slide 3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C1524B-7244-23A9-B159-C37C68ECFB63}"/>
              </a:ext>
            </a:extLst>
          </p:cNvPr>
          <p:cNvSpPr txBox="1"/>
          <p:nvPr/>
        </p:nvSpPr>
        <p:spPr>
          <a:xfrm>
            <a:off x="3314700" y="1154668"/>
            <a:ext cx="2514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Table 1 – Throwing a Die</a:t>
            </a:r>
            <a:endParaRPr lang="en-IN" dirty="0">
              <a:solidFill>
                <a:srgbClr val="36609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 descr="Table Throwing a Die has two columns and six rows. The first column is titled small x , and the second column is P of (capital X equals small x).&#10;&#10;For all the values of x equals 1 to 6, the Probability equals 1 over 6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208601336"/>
                  </p:ext>
                </p:extLst>
              </p:nvPr>
            </p:nvGraphicFramePr>
            <p:xfrm>
              <a:off x="457200" y="1524000"/>
              <a:ext cx="8229600" cy="40116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180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sz="18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 descr="Table Throwing a Die has two columns and six rows. The first column is titled small x , and the second column is P of (capital X equals small x).&#10;&#10;For all the values of x equals 1 to 6, the Probability equals 1 over 6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208601336"/>
                  </p:ext>
                </p:extLst>
              </p:nvPr>
            </p:nvGraphicFramePr>
            <p:xfrm>
              <a:off x="457200" y="1524000"/>
              <a:ext cx="8229600" cy="4011676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114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x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8197" r="-444" b="-98360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1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66000" r="-444" b="-5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2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167677" r="-444" b="-4050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3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265000" r="-444" b="-3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4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365000" r="-444" b="-201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5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469697" r="-444" b="-10303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1800"/>
                            <a:t>6</a:t>
                          </a:r>
                          <a:endParaRPr sz="180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296" t="-564000" r="-444" b="-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In many college and professional sports, athletes are randomly selected to undergo drug testing. Cameron is on a college basketball team that has </a:t>
            </a:r>
            <a:r>
              <a:rPr sz="2800" dirty="0">
                <a:latin typeface="Cambria Math"/>
              </a:rPr>
              <a:t>12</a:t>
            </a:r>
            <a:r>
              <a:rPr sz="2800" dirty="0"/>
              <a:t> players which will randomly select one player to undergo drug testing. What is the chance that Cameron will be chosen to be tested?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Since the players are chosen at random, the chance of any player being selected is</a:t>
            </a:r>
          </a:p>
        </p:txBody>
      </p:sp>
      <p:pic>
        <p:nvPicPr>
          <p:cNvPr id="5" name="Picture 4" descr="1 over 12.">
            <a:extLst>
              <a:ext uri="{FF2B5EF4-FFF2-40B4-BE49-F238E27FC236}">
                <a16:creationId xmlns:a16="http://schemas.microsoft.com/office/drawing/2014/main" id="{722AC8AF-54C3-E895-BBBA-247FFB650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755" y="1943687"/>
            <a:ext cx="358245" cy="576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9367F2-3BA2-507B-D5AC-4541AA2F6D9B}"/>
              </a:ext>
            </a:extLst>
          </p:cNvPr>
          <p:cNvSpPr txBox="1"/>
          <p:nvPr/>
        </p:nvSpPr>
        <p:spPr>
          <a:xfrm>
            <a:off x="4948238" y="1969708"/>
            <a:ext cx="373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Thus, Cameron's chance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0F50C86-3C65-74D0-B3FD-4CD53D100A18}"/>
              </a:ext>
            </a:extLst>
          </p:cNvPr>
          <p:cNvSpPr txBox="1"/>
          <p:nvPr/>
        </p:nvSpPr>
        <p:spPr>
          <a:xfrm>
            <a:off x="460422" y="2443939"/>
            <a:ext cx="65023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being selected to undergo drug testing is</a:t>
            </a:r>
            <a:endParaRPr lang="en-IN" dirty="0"/>
          </a:p>
        </p:txBody>
      </p:sp>
      <p:pic>
        <p:nvPicPr>
          <p:cNvPr id="6" name="Picture 5" descr="1 over 12.">
            <a:extLst>
              <a:ext uri="{FF2B5EF4-FFF2-40B4-BE49-F238E27FC236}">
                <a16:creationId xmlns:a16="http://schemas.microsoft.com/office/drawing/2014/main" id="{449985E0-3CC6-1978-91B7-103FB72F3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6885" y="2420470"/>
            <a:ext cx="358245" cy="57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Example 3</a:t>
            </a:r>
            <a:r>
              <a:rPr dirty="0"/>
              <a:t>: Determining the Probability Distribution of Delivery Time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Suppose a purchasing agent has just received a pricing and delivery schedule from a new vendor. The delivery schedule was quoted as </a:t>
            </a:r>
            <a:r>
              <a:rPr sz="2800" dirty="0">
                <a:latin typeface="Cambria Math"/>
              </a:rPr>
              <a:t>1</a:t>
            </a:r>
            <a:r>
              <a:rPr sz="2800" dirty="0"/>
              <a:t> to </a:t>
            </a:r>
            <a:r>
              <a:rPr sz="2800" dirty="0">
                <a:latin typeface="Cambria Math"/>
              </a:rPr>
              <a:t>4</a:t>
            </a:r>
            <a:r>
              <a:rPr sz="2800" dirty="0"/>
              <a:t> weeks.</a:t>
            </a:r>
          </a:p>
          <a:p>
            <a:pPr marL="538163" indent="-538163">
              <a:defRPr sz="2800"/>
            </a:pPr>
            <a:r>
              <a:rPr lang="en-US" sz="2800" dirty="0"/>
              <a:t>a.	</a:t>
            </a:r>
            <a:r>
              <a:rPr sz="2800" dirty="0"/>
              <a:t>Construct the probability distribution for the time until delivery.</a:t>
            </a:r>
          </a:p>
          <a:p>
            <a:pPr marL="538163" indent="-538163">
              <a:defRPr sz="2800"/>
            </a:pPr>
            <a:r>
              <a:rPr lang="en-US" sz="2800" dirty="0"/>
              <a:t>b.	</a:t>
            </a:r>
            <a:r>
              <a:rPr sz="2800" dirty="0"/>
              <a:t>Calculate the expected value and standard deviation of delivery time.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Example 3</a:t>
            </a:r>
            <a:r>
              <a:rPr dirty="0"/>
              <a:t>: Determining the Probability Distribution of Delivery Time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447675" indent="-447675">
              <a:defRPr sz="2800"/>
            </a:pPr>
            <a:r>
              <a:rPr lang="en-US" sz="2800" dirty="0"/>
              <a:t>a.	</a:t>
            </a:r>
            <a:r>
              <a:rPr sz="2800" dirty="0"/>
              <a:t>The probabilities of the random variable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sz="2800" dirty="0"/>
              <a:t>the number of weeks until delivery are given in Table</a:t>
            </a:r>
            <a:r>
              <a:rPr lang="en-US" sz="2800" dirty="0"/>
              <a:t> </a:t>
            </a:r>
            <a:r>
              <a:rPr sz="2800" dirty="0"/>
              <a:t>2.</a:t>
            </a:r>
          </a:p>
          <a:p>
            <a:r>
              <a:rPr dirty="0"/>
              <a:t>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69532-7980-4259-9A33-887DC4DDD2BA}"/>
</file>

<file path=customXml/itemProps2.xml><?xml version="1.0" encoding="utf-8"?>
<ds:datastoreItem xmlns:ds="http://schemas.openxmlformats.org/officeDocument/2006/customXml" ds:itemID="{C24B5019-813E-43EE-B6F5-69AC742BB405}"/>
</file>

<file path=customXml/itemProps3.xml><?xml version="1.0" encoding="utf-8"?>
<ds:datastoreItem xmlns:ds="http://schemas.openxmlformats.org/officeDocument/2006/customXml" ds:itemID="{09FC535F-C043-4C65-98F3-AE84658F4FCA}"/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560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Courier New</vt:lpstr>
      <vt:lpstr>Calibri</vt:lpstr>
      <vt:lpstr>Arial</vt:lpstr>
      <vt:lpstr>Cambria Math</vt:lpstr>
      <vt:lpstr>Office Theme</vt:lpstr>
      <vt:lpstr>Section 6.3</vt:lpstr>
      <vt:lpstr>Definition: Discrete Uniform Probability Distribution Function</vt:lpstr>
      <vt:lpstr>Example 1: Determining the Probability Distribution of Throwing a Die—Slide 1</vt:lpstr>
      <vt:lpstr>Example 1: Determining the Probability Distribution of Throwing a Die—Slide 2</vt:lpstr>
      <vt:lpstr>Example 1: Determining the Probability Distribution of Throwing a Die—Slide 3</vt:lpstr>
      <vt:lpstr>Example 2—Slide 1</vt:lpstr>
      <vt:lpstr>Example 2—Slide 2</vt:lpstr>
      <vt:lpstr>Example 3: Determining the Probability Distribution of Delivery Time—Slide 1</vt:lpstr>
      <vt:lpstr>Example 3: Determining the Probability Distribution of Delivery Time—Slide 2</vt:lpstr>
      <vt:lpstr>Example 3: Determining the Probability Distribution of Delivery Time—Slide 3</vt:lpstr>
      <vt:lpstr>Example 3: Determining the Probability Distribution of Delivery Time—Slide 4</vt:lpstr>
      <vt:lpstr>Example 3: Determining the Probability Distribution of Delivery Time—Slide 5</vt:lpstr>
      <vt:lpstr>Example 3: Determining the Probability Distribution of Delivery Time—Slide 6</vt:lpstr>
      <vt:lpstr>Example 3: Determining the Probability Distribution of Delivery Time—Slide 7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- 6.3 - The Discrete Uniform Distribution</dc:title>
  <dc:creator>Hawkes Learning</dc:creator>
  <cp:lastModifiedBy>Sangeetha Pallikala</cp:lastModifiedBy>
  <cp:revision>155</cp:revision>
  <dcterms:created xsi:type="dcterms:W3CDTF">2013-04-26T14:43:13Z</dcterms:created>
  <dcterms:modified xsi:type="dcterms:W3CDTF">2025-09-23T06:51:48Z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