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Masters/slideMaster1.xml" ContentType="application/vnd.openxmlformats-officedocument.presentationml.slideMaster+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2"/>
  </p:notesMasterIdLst>
  <p:handoutMasterIdLst>
    <p:handoutMasterId r:id="rId33"/>
  </p:handoutMasterIdLst>
  <p:sldIdLst>
    <p:sldId id="256" r:id="rId2"/>
    <p:sldId id="257" r:id="rId3"/>
    <p:sldId id="258" r:id="rId4"/>
    <p:sldId id="259" r:id="rId5"/>
    <p:sldId id="260" r:id="rId6"/>
    <p:sldId id="279" r:id="rId7"/>
    <p:sldId id="280" r:id="rId8"/>
    <p:sldId id="281" r:id="rId9"/>
    <p:sldId id="282" r:id="rId10"/>
    <p:sldId id="284" r:id="rId11"/>
    <p:sldId id="261" r:id="rId12"/>
    <p:sldId id="262" r:id="rId13"/>
    <p:sldId id="263" r:id="rId14"/>
    <p:sldId id="264" r:id="rId15"/>
    <p:sldId id="265" r:id="rId16"/>
    <p:sldId id="283" r:id="rId17"/>
    <p:sldId id="271" r:id="rId18"/>
    <p:sldId id="272" r:id="rId19"/>
    <p:sldId id="286" r:id="rId20"/>
    <p:sldId id="274" r:id="rId21"/>
    <p:sldId id="287" r:id="rId22"/>
    <p:sldId id="288" r:id="rId23"/>
    <p:sldId id="289" r:id="rId24"/>
    <p:sldId id="292" r:id="rId25"/>
    <p:sldId id="293" r:id="rId26"/>
    <p:sldId id="275" r:id="rId27"/>
    <p:sldId id="294" r:id="rId28"/>
    <p:sldId id="276" r:id="rId29"/>
    <p:sldId id="277" r:id="rId30"/>
    <p:sldId id="278" r:id="rId31"/>
  </p:sldIdLst>
  <p:sldSz cx="9144000" cy="6858000" type="screen4x3"/>
  <p:notesSz cx="6858000" cy="9144000"/>
  <p:embeddedFontLst>
    <p:embeddedFont>
      <p:font typeface="Cambria Math" panose="02040503050406030204" pitchFamily="18" charset="0"/>
      <p:regular r:id="rId34"/>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66092"/>
    <a:srgbClr val="2D7D9F"/>
    <a:srgbClr val="0000FF"/>
    <a:srgbClr val="000099"/>
    <a:srgbClr val="1F497D"/>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338" autoAdjust="0"/>
    <p:restoredTop sz="94660"/>
  </p:normalViewPr>
  <p:slideViewPr>
    <p:cSldViewPr>
      <p:cViewPr varScale="1">
        <p:scale>
          <a:sx n="107" d="100"/>
          <a:sy n="107" d="100"/>
        </p:scale>
        <p:origin x="1206" y="102"/>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font" Target="fonts/font1.fntdata"/><Relationship Id="rId42" Type="http://schemas.openxmlformats.org/officeDocument/2006/relationships/customXml" Target="../customXml/item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viewProps" Target="viewProps.xml"/><Relationship Id="rId40" Type="http://schemas.openxmlformats.org/officeDocument/2006/relationships/customXml" Target="../customXml/item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commentAuthors" Target="commentAuthor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9/26/2025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9/26/2025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82078"/>
            <a:ext cx="8229600" cy="4914276"/>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FCDC75ED-AB7E-4E7F-BC5E-A252D6044ADB}"/>
              </a:ext>
            </a:extLst>
          </p:cNvPr>
          <p:cNvSpPr/>
          <p:nvPr userDrawn="1"/>
        </p:nvSpPr>
        <p:spPr>
          <a:xfrm>
            <a:off x="457200" y="1092966"/>
            <a:ext cx="8229599" cy="4850594"/>
          </a:xfrm>
          <a:prstGeom prst="rect">
            <a:avLst/>
          </a:prstGeom>
          <a:solidFill>
            <a:schemeClr val="bg1"/>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E15A2C83-F758-497D-9ED7-F511E4334CAF}"/>
              </a:ext>
            </a:extLst>
          </p:cNvPr>
          <p:cNvSpPr>
            <a:spLocks noGrp="1"/>
          </p:cNvSpPr>
          <p:nvPr>
            <p:ph sz="quarter" idx="10" hasCustomPrompt="1"/>
          </p:nvPr>
        </p:nvSpPr>
        <p:spPr>
          <a:xfrm>
            <a:off x="457200" y="1092200"/>
            <a:ext cx="8229600" cy="4840288"/>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82078"/>
            <a:ext cx="8229600" cy="4861484"/>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9BD3E83F-5038-477C-AF54-68062F1599E0}"/>
              </a:ext>
            </a:extLst>
          </p:cNvPr>
          <p:cNvSpPr/>
          <p:nvPr userDrawn="1"/>
        </p:nvSpPr>
        <p:spPr>
          <a:xfrm>
            <a:off x="457201" y="1092969"/>
            <a:ext cx="8229599" cy="4850594"/>
          </a:xfrm>
          <a:prstGeom prst="rect">
            <a:avLst/>
          </a:prstGeom>
          <a:solidFill>
            <a:schemeClr val="bg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AA0EA87-BE08-4809-8855-91948461D982}"/>
              </a:ext>
            </a:extLst>
          </p:cNvPr>
          <p:cNvSpPr>
            <a:spLocks noGrp="1"/>
          </p:cNvSpPr>
          <p:nvPr>
            <p:ph sz="quarter" idx="10" hasCustomPrompt="1"/>
          </p:nvPr>
        </p:nvSpPr>
        <p:spPr>
          <a:xfrm>
            <a:off x="457200" y="1092200"/>
            <a:ext cx="8229600" cy="4862513"/>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3" name="Content Placeholder 2">
            <a:extLst>
              <a:ext uri="{FF2B5EF4-FFF2-40B4-BE49-F238E27FC236}">
                <a16:creationId xmlns:a16="http://schemas.microsoft.com/office/drawing/2014/main" id="{7110E547-E237-4E17-8363-3FC8F7FE0291}"/>
              </a:ext>
            </a:extLst>
          </p:cNvPr>
          <p:cNvSpPr>
            <a:spLocks noGrp="1"/>
          </p:cNvSpPr>
          <p:nvPr>
            <p:ph sz="quarter" idx="11" hasCustomPrompt="1"/>
          </p:nvPr>
        </p:nvSpPr>
        <p:spPr>
          <a:xfrm>
            <a:off x="457200" y="1081890"/>
            <a:ext cx="8229600" cy="4850597"/>
          </a:xfrm>
          <a:prstGeom prst="rect">
            <a:avLst/>
          </a:prstGeom>
        </p:spPr>
        <p:txBody>
          <a:bodyPr/>
          <a:lstStyle>
            <a:lvl1pPr marL="0" indent="0">
              <a:buNone/>
              <a:defRPr/>
            </a:lvl1pPr>
          </a:lstStyle>
          <a:p>
            <a:pPr lvl="0"/>
            <a:r>
              <a:rPr lang="en-US" dirty="0"/>
              <a:t> </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91427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949F836F-7518-4E43-8BE5-A4862374099F}"/>
              </a:ext>
            </a:extLst>
          </p:cNvPr>
          <p:cNvSpPr/>
          <p:nvPr userDrawn="1"/>
        </p:nvSpPr>
        <p:spPr>
          <a:xfrm>
            <a:off x="457200" y="1092966"/>
            <a:ext cx="8229599" cy="4850594"/>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36ABF354-AAD7-4AAE-8F83-04212DA95FEB}"/>
              </a:ext>
            </a:extLst>
          </p:cNvPr>
          <p:cNvSpPr>
            <a:spLocks noGrp="1"/>
          </p:cNvSpPr>
          <p:nvPr>
            <p:ph sz="quarter" idx="11" hasCustomPrompt="1"/>
          </p:nvPr>
        </p:nvSpPr>
        <p:spPr>
          <a:xfrm>
            <a:off x="457200" y="1127482"/>
            <a:ext cx="8229600" cy="4826964"/>
          </a:xfrm>
          <a:prstGeom prst="rect">
            <a:avLst/>
          </a:prstGeom>
        </p:spPr>
        <p:txBody>
          <a:bodyPr/>
          <a:lstStyle>
            <a:lvl1pPr marL="0" indent="0">
              <a:buNone/>
              <a:defRPr/>
            </a:lvl1pPr>
          </a:lstStyle>
          <a:p>
            <a:pPr lvl="0"/>
            <a:r>
              <a:rPr lang="en-US" dirty="0"/>
              <a:t> </a:t>
            </a:r>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Layout" Target="../slideLayouts/slideLayout7.xml"/><Relationship Id="rId4" Type="http://schemas.openxmlformats.org/officeDocument/2006/relationships/image" Target="../media/image11.em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image" Target="../media/image110.png"/><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image" Target="../media/image19.emf"/><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3" Type="http://schemas.openxmlformats.org/officeDocument/2006/relationships/image" Target="../media/image21.emf"/><Relationship Id="rId2" Type="http://schemas.openxmlformats.org/officeDocument/2006/relationships/image" Target="../media/image20.emf"/><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3" Type="http://schemas.openxmlformats.org/officeDocument/2006/relationships/image" Target="../media/image23.emf"/><Relationship Id="rId2" Type="http://schemas.openxmlformats.org/officeDocument/2006/relationships/image" Target="../media/image22.emf"/><Relationship Id="rId1" Type="http://schemas.openxmlformats.org/officeDocument/2006/relationships/slideLayout" Target="../slideLayouts/slideLayout3.xml"/><Relationship Id="rId5" Type="http://schemas.openxmlformats.org/officeDocument/2006/relationships/image" Target="../media/image25.emf"/><Relationship Id="rId4" Type="http://schemas.openxmlformats.org/officeDocument/2006/relationships/image" Target="../media/image24.emf"/></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Layout" Target="../slideLayouts/slideLayout3.xml"/><Relationship Id="rId5" Type="http://schemas.openxmlformats.org/officeDocument/2006/relationships/image" Target="../media/image7.emf"/><Relationship Id="rId4" Type="http://schemas.openxmlformats.org/officeDocument/2006/relationships/image" Target="../media/image6.emf"/></Relationships>
</file>

<file path=ppt/slides/_rels/slide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6.4</a:t>
            </a:r>
          </a:p>
        </p:txBody>
      </p:sp>
      <p:sp>
        <p:nvSpPr>
          <p:cNvPr id="2" name="Text Placeholder 1"/>
          <p:cNvSpPr>
            <a:spLocks noGrp="1"/>
          </p:cNvSpPr>
          <p:nvPr>
            <p:ph type="body" sz="quarter" idx="10"/>
          </p:nvPr>
        </p:nvSpPr>
        <p:spPr/>
        <p:txBody>
          <a:bodyPr/>
          <a:lstStyle/>
          <a:p>
            <a:pPr algn="ctr"/>
            <a:r>
              <a:t>The Binomial Distribution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Binomial Probability Distribution</a:t>
            </a:r>
            <a:r>
              <a:rPr lang="en-US" dirty="0"/>
              <a:t>—Slide 5</a:t>
            </a:r>
            <a:endParaRPr dirty="0"/>
          </a:p>
        </p:txBody>
      </p:sp>
      <p:sp>
        <p:nvSpPr>
          <p:cNvPr id="3" name="Text Placeholder 2"/>
          <p:cNvSpPr>
            <a:spLocks noGrp="1"/>
          </p:cNvSpPr>
          <p:nvPr>
            <p:ph type="body" sz="quarter" idx="10"/>
          </p:nvPr>
        </p:nvSpPr>
        <p:spPr/>
        <p:txBody>
          <a:bodyPr>
            <a:normAutofit/>
          </a:bodyPr>
          <a:lstStyle/>
          <a:p>
            <a:r>
              <a:rPr lang="en-US" dirty="0"/>
              <a:t>The coin toss is a classical binomial experiment easily related to the rules of a binomial experiment. In many instances the relationship of an experiment to the binomial definition is not as clear.</a:t>
            </a:r>
            <a:endParaRPr dirty="0"/>
          </a:p>
        </p:txBody>
      </p:sp>
    </p:spTree>
    <p:extLst>
      <p:ext uri="{BB962C8B-B14F-4D97-AF65-F5344CB8AC3E}">
        <p14:creationId xmlns:p14="http://schemas.microsoft.com/office/powerpoint/2010/main" val="3080564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Binomial Probability Distribution Function </a:t>
            </a:r>
            <a:endParaRPr dirty="0"/>
          </a:p>
        </p:txBody>
      </p:sp>
      <p:sp>
        <p:nvSpPr>
          <p:cNvPr id="3" name="Text Placeholder 2"/>
          <p:cNvSpPr>
            <a:spLocks noGrp="1"/>
          </p:cNvSpPr>
          <p:nvPr>
            <p:ph type="body" sz="quarter" idx="10"/>
          </p:nvPr>
        </p:nvSpPr>
        <p:spPr>
          <a:xfrm>
            <a:off x="457200" y="1082078"/>
            <a:ext cx="8229600" cy="4799843"/>
          </a:xfrm>
        </p:spPr>
        <p:txBody>
          <a:bodyPr>
            <a:normAutofit/>
          </a:bodyPr>
          <a:lstStyle/>
          <a:p>
            <a:r>
              <a:rPr sz="2800" dirty="0"/>
              <a:t>The </a:t>
            </a:r>
            <a:r>
              <a:rPr sz="2800" b="1" dirty="0"/>
              <a:t>binomial probability distribution function</a:t>
            </a:r>
            <a:r>
              <a:rPr sz="2800" dirty="0"/>
              <a:t> is</a:t>
            </a:r>
          </a:p>
        </p:txBody>
      </p:sp>
      <p:pic>
        <p:nvPicPr>
          <p:cNvPr id="5" name="Picture 4" descr="P of open parentheses capital X equals small x close parentheses equals n choose small x, times p to the power of small x, times open parentheses 1 minus p close parentheses to the power of open parentheses n minus small x close parentheses.">
            <a:extLst>
              <a:ext uri="{FF2B5EF4-FFF2-40B4-BE49-F238E27FC236}">
                <a16:creationId xmlns:a16="http://schemas.microsoft.com/office/drawing/2014/main" id="{08000560-32C5-E0D7-FCD9-0C0EC688E69F}"/>
              </a:ext>
            </a:extLst>
          </p:cNvPr>
          <p:cNvPicPr>
            <a:picLocks noChangeAspect="1"/>
          </p:cNvPicPr>
          <p:nvPr/>
        </p:nvPicPr>
        <p:blipFill>
          <a:blip r:embed="rId2"/>
          <a:stretch>
            <a:fillRect/>
          </a:stretch>
        </p:blipFill>
        <p:spPr>
          <a:xfrm>
            <a:off x="2604854" y="1567091"/>
            <a:ext cx="3934287" cy="612000"/>
          </a:xfrm>
          <a:prstGeom prst="rect">
            <a:avLst/>
          </a:prstGeom>
        </p:spPr>
      </p:pic>
      <p:pic>
        <p:nvPicPr>
          <p:cNvPr id="13" name="Picture 12" descr="where n choose x">
            <a:extLst>
              <a:ext uri="{FF2B5EF4-FFF2-40B4-BE49-F238E27FC236}">
                <a16:creationId xmlns:a16="http://schemas.microsoft.com/office/drawing/2014/main" id="{7B67ABB0-C00D-B0ED-2563-30F0A8EA0961}"/>
              </a:ext>
            </a:extLst>
          </p:cNvPr>
          <p:cNvPicPr>
            <a:picLocks noChangeAspect="1"/>
          </p:cNvPicPr>
          <p:nvPr/>
        </p:nvPicPr>
        <p:blipFill>
          <a:blip r:embed="rId3"/>
          <a:stretch>
            <a:fillRect/>
          </a:stretch>
        </p:blipFill>
        <p:spPr>
          <a:xfrm>
            <a:off x="547687" y="2108296"/>
            <a:ext cx="1428750" cy="457200"/>
          </a:xfrm>
          <a:prstGeom prst="rect">
            <a:avLst/>
          </a:prstGeom>
        </p:spPr>
      </p:pic>
      <p:sp>
        <p:nvSpPr>
          <p:cNvPr id="9" name="TextBox 8">
            <a:extLst>
              <a:ext uri="{FF2B5EF4-FFF2-40B4-BE49-F238E27FC236}">
                <a16:creationId xmlns:a16="http://schemas.microsoft.com/office/drawing/2014/main" id="{C0364945-0429-D98C-CD2D-4172A9EB3A5D}"/>
              </a:ext>
            </a:extLst>
          </p:cNvPr>
          <p:cNvSpPr txBox="1"/>
          <p:nvPr/>
        </p:nvSpPr>
        <p:spPr>
          <a:xfrm>
            <a:off x="1947859" y="2067580"/>
            <a:ext cx="5181600"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represents the number of possible</a:t>
            </a:r>
            <a:endParaRPr lang="en-IN" dirty="0"/>
          </a:p>
        </p:txBody>
      </p:sp>
      <p:sp>
        <p:nvSpPr>
          <p:cNvPr id="11" name="TextBox 10">
            <a:extLst>
              <a:ext uri="{FF2B5EF4-FFF2-40B4-BE49-F238E27FC236}">
                <a16:creationId xmlns:a16="http://schemas.microsoft.com/office/drawing/2014/main" id="{EDAB627C-5062-F8C2-C85D-EAECF714DA36}"/>
              </a:ext>
            </a:extLst>
          </p:cNvPr>
          <p:cNvSpPr txBox="1"/>
          <p:nvPr/>
        </p:nvSpPr>
        <p:spPr>
          <a:xfrm>
            <a:off x="457200" y="2526661"/>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000000"/>
                </a:solidFill>
                <a:effectLst/>
                <a:uLnTx/>
                <a:uFillTx/>
                <a:latin typeface="Calibri"/>
                <a:ea typeface="+mn-ea"/>
                <a:cs typeface="+mn-cs"/>
              </a:rPr>
              <a:t>combinations of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objects taken </a:t>
            </a: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at a time (without replacement) and is given by</a:t>
            </a:r>
            <a:endParaRPr lang="en-IN" dirty="0"/>
          </a:p>
        </p:txBody>
      </p:sp>
      <p:pic>
        <p:nvPicPr>
          <p:cNvPr id="6" name="Picture 5" descr="n choose x equals open fraction n factorial divided by x factorial times open parentheses n minus x close parentheses factorial close fraction where n factorial equals n times open parentheses n minus 1 close parentheses times open parentheses n minus 2 close parentheses and so on open parentheses 2 close parentheses times open parentheses 1 close parentheses and 0 factorial equals 1;">
            <a:extLst>
              <a:ext uri="{FF2B5EF4-FFF2-40B4-BE49-F238E27FC236}">
                <a16:creationId xmlns:a16="http://schemas.microsoft.com/office/drawing/2014/main" id="{33E5D856-E3FC-5ED1-13EF-5A8AAFEE955A}"/>
              </a:ext>
            </a:extLst>
          </p:cNvPr>
          <p:cNvPicPr>
            <a:picLocks noChangeAspect="1"/>
          </p:cNvPicPr>
          <p:nvPr/>
        </p:nvPicPr>
        <p:blipFill>
          <a:blip r:embed="rId4"/>
          <a:stretch>
            <a:fillRect/>
          </a:stretch>
        </p:blipFill>
        <p:spPr>
          <a:xfrm>
            <a:off x="550418" y="3484319"/>
            <a:ext cx="8043158" cy="900000"/>
          </a:xfrm>
          <a:prstGeom prst="rect">
            <a:avLst/>
          </a:prstGeom>
        </p:spPr>
      </p:pic>
      <p:sp>
        <p:nvSpPr>
          <p:cNvPr id="15" name="TextBox 14">
            <a:extLst>
              <a:ext uri="{FF2B5EF4-FFF2-40B4-BE49-F238E27FC236}">
                <a16:creationId xmlns:a16="http://schemas.microsoft.com/office/drawing/2014/main" id="{284F7699-9A16-CEB7-FDE4-8685AAFC8020}"/>
              </a:ext>
            </a:extLst>
          </p:cNvPr>
          <p:cNvSpPr txBox="1"/>
          <p:nvPr/>
        </p:nvSpPr>
        <p:spPr>
          <a:xfrm>
            <a:off x="457200" y="4324572"/>
            <a:ext cx="8229599" cy="1557349"/>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 the number of trials,</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p</a:t>
            </a:r>
            <a:r>
              <a:rPr kumimoji="0" lang="en-US" sz="2800" b="0" i="0" u="none" strike="noStrike" kern="1200" cap="none" spc="0" normalizeH="0" baseline="0" noProof="0" dirty="0">
                <a:ln>
                  <a:noFill/>
                </a:ln>
                <a:solidFill>
                  <a:srgbClr val="000000"/>
                </a:solidFill>
                <a:effectLst/>
                <a:uLnTx/>
                <a:uFillTx/>
                <a:latin typeface="Calibri"/>
                <a:ea typeface="+mn-ea"/>
                <a:cs typeface="+mn-cs"/>
              </a:rPr>
              <a:t> = the probability of a success, and</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1" u="none" strike="noStrike" kern="1200" cap="none" spc="0" normalizeH="0" baseline="0" noProof="0" dirty="0">
                <a:ln>
                  <a:noFill/>
                </a:ln>
                <a:solidFill>
                  <a:srgbClr val="000000"/>
                </a:solidFill>
                <a:effectLst/>
                <a:uLnTx/>
                <a:uFillTx/>
                <a:latin typeface="Calibri"/>
                <a:ea typeface="+mn-ea"/>
                <a:cs typeface="+mn-cs"/>
              </a:rPr>
              <a:t>x</a:t>
            </a:r>
            <a:r>
              <a:rPr kumimoji="0" lang="en-US" sz="2800" b="0" i="0" u="none" strike="noStrike" kern="1200" cap="none" spc="0" normalizeH="0" baseline="0" noProof="0" dirty="0">
                <a:ln>
                  <a:noFill/>
                </a:ln>
                <a:solidFill>
                  <a:srgbClr val="000000"/>
                </a:solidFill>
                <a:effectLst/>
                <a:uLnTx/>
                <a:uFillTx/>
                <a:latin typeface="Calibri"/>
                <a:ea typeface="+mn-ea"/>
                <a:cs typeface="+mn-cs"/>
              </a:rPr>
              <a:t> = the number of successes in </a:t>
            </a:r>
            <a:r>
              <a:rPr kumimoji="0" lang="en-US" sz="2800" b="0" i="1" u="none" strike="noStrike" kern="1200" cap="none" spc="0" normalizeH="0" baseline="0" noProof="0" dirty="0">
                <a:ln>
                  <a:noFill/>
                </a:ln>
                <a:solidFill>
                  <a:srgbClr val="000000"/>
                </a:solidFill>
                <a:effectLst/>
                <a:uLnTx/>
                <a:uFillTx/>
                <a:latin typeface="Calibri"/>
                <a:ea typeface="+mn-ea"/>
                <a:cs typeface="+mn-cs"/>
              </a:rPr>
              <a:t>n</a:t>
            </a:r>
            <a:r>
              <a:rPr kumimoji="0" lang="en-US" sz="2800" b="0" i="0" u="none" strike="noStrike" kern="1200" cap="none" spc="0" normalizeH="0" baseline="0" noProof="0" dirty="0">
                <a:ln>
                  <a:noFill/>
                </a:ln>
                <a:solidFill>
                  <a:srgbClr val="000000"/>
                </a:solidFill>
                <a:effectLst/>
                <a:uLnTx/>
                <a:uFillTx/>
                <a:latin typeface="Calibri"/>
                <a:ea typeface="+mn-ea"/>
                <a:cs typeface="+mn-cs"/>
              </a:rPr>
              <a:t> trials.</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Example 2</a:t>
            </a:r>
            <a:r>
              <a:rPr dirty="0"/>
              <a:t>: Constructing the Probability Distribution for a Binomial Random Variable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Roll a single six-sided die </a:t>
            </a:r>
            <a:r>
              <a:rPr sz="2800" dirty="0">
                <a:latin typeface="Cambria Math"/>
              </a:rPr>
              <a:t>4</a:t>
            </a:r>
            <a:r>
              <a:rPr sz="2800" dirty="0"/>
              <a:t> times and record the number of sixes observed. Does the number of sixes rolled in </a:t>
            </a:r>
            <a:r>
              <a:rPr sz="2800" dirty="0">
                <a:latin typeface="Cambria Math"/>
              </a:rPr>
              <a:t>4</a:t>
            </a:r>
            <a:r>
              <a:rPr sz="2800" dirty="0"/>
              <a:t> tosses of a die meet the conditions required of a binomial random variable? Construct the probability distribution for this experiment.</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Constructing the Probability Distribution for a Binomial Random Variable</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marL="538163" indent="-538163">
              <a:defRPr sz="2800"/>
            </a:pPr>
            <a:r>
              <a:rPr lang="en-US" sz="2800" dirty="0"/>
              <a:t>1.	</a:t>
            </a:r>
            <a:r>
              <a:rPr sz="2800" dirty="0"/>
              <a:t>The experiment either produces a six or does not, and thus satisfies the two outcome requirement. (At first glance, there appears to be a problem. There are six sides to a die and there would appear to be six possible outcomes rather than the two required for a single trial of a binomial experiment.)</a:t>
            </a:r>
          </a:p>
          <a:p>
            <a:pPr marL="538163" indent="-538163">
              <a:defRPr sz="2800"/>
            </a:pPr>
            <a:r>
              <a:rPr lang="en-US" sz="2800" dirty="0"/>
              <a:t>2.	</a:t>
            </a:r>
            <a:r>
              <a:rPr sz="2800" dirty="0"/>
              <a:t>The experiment is repeated </a:t>
            </a:r>
            <a:r>
              <a:rPr sz="2800" dirty="0">
                <a:latin typeface="Cambria Math"/>
              </a:rPr>
              <a:t>4</a:t>
            </a:r>
            <a:r>
              <a:rPr sz="2800" dirty="0"/>
              <a:t> times. (Hence,</a:t>
            </a:r>
            <a:r>
              <a:rPr lang="en-US" sz="2800" dirty="0"/>
              <a:t> </a:t>
            </a:r>
            <a:r>
              <a:rPr lang="en-US" sz="2800" i="1" dirty="0"/>
              <a:t>n</a:t>
            </a:r>
            <a:r>
              <a:rPr lang="en-US" sz="2800" dirty="0"/>
              <a:t> = 4.)</a:t>
            </a:r>
            <a:endParaRPr sz="2800" dirty="0"/>
          </a:p>
          <a:p>
            <a:pPr marL="538163" indent="-538163">
              <a:defRPr sz="2800"/>
            </a:pPr>
            <a:r>
              <a:rPr lang="en-US" sz="2800" dirty="0"/>
              <a:t>3.	</a:t>
            </a:r>
            <a:r>
              <a:rPr sz="2800" dirty="0"/>
              <a:t>The probability remains constant from trial to trial. (One roll of the die does not affect other rolls.)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Constructing the Probability Distribution for a Binomial Random Variable</a:t>
            </a:r>
            <a:r>
              <a:rPr lang="en-US" dirty="0"/>
              <a:t>—Slide 3</a:t>
            </a:r>
            <a:endParaRPr dirty="0"/>
          </a:p>
        </p:txBody>
      </p:sp>
      <p:sp>
        <p:nvSpPr>
          <p:cNvPr id="3" name="Text Placeholder 2"/>
          <p:cNvSpPr>
            <a:spLocks noGrp="1"/>
          </p:cNvSpPr>
          <p:nvPr>
            <p:ph type="body" sz="quarter" idx="10"/>
          </p:nvPr>
        </p:nvSpPr>
        <p:spPr/>
        <p:txBody>
          <a:bodyPr>
            <a:normAutofit/>
          </a:bodyPr>
          <a:lstStyle/>
          <a:p>
            <a:pPr marL="541338" indent="-541338">
              <a:defRPr sz="2800"/>
            </a:pPr>
            <a:r>
              <a:rPr lang="en-US" sz="2000" dirty="0"/>
              <a:t>4.	</a:t>
            </a:r>
            <a:r>
              <a:rPr sz="2000" dirty="0"/>
              <a:t>​If</a:t>
            </a:r>
            <a:r>
              <a:rPr lang="en-US" sz="2000" dirty="0"/>
              <a:t> </a:t>
            </a:r>
            <a:r>
              <a:rPr lang="en-US" sz="2000" i="1" dirty="0"/>
              <a:t>X</a:t>
            </a:r>
            <a:r>
              <a:rPr sz="2000" dirty="0"/>
              <a:t> is the number of sixes in </a:t>
            </a:r>
            <a:r>
              <a:rPr sz="2000" dirty="0">
                <a:latin typeface="Cambria Math"/>
              </a:rPr>
              <a:t>4</a:t>
            </a:r>
            <a:r>
              <a:rPr sz="2000" dirty="0"/>
              <a:t> rolls, then it has a binomial distribution. To obtain the probability distribution for</a:t>
            </a:r>
            <a:r>
              <a:rPr lang="en-US" sz="2000" dirty="0"/>
              <a:t> </a:t>
            </a:r>
            <a:r>
              <a:rPr lang="en-US" sz="2000" i="1" dirty="0"/>
              <a:t>X</a:t>
            </a:r>
            <a:r>
              <a:rPr sz="2000" dirty="0"/>
              <a:t>, use the binomial probability distribution function with parameters</a:t>
            </a:r>
            <a:r>
              <a:rPr lang="en-US" sz="2000" dirty="0"/>
              <a:t> </a:t>
            </a:r>
            <a:r>
              <a:rPr lang="en-US" sz="2000" i="1" dirty="0"/>
              <a:t>n</a:t>
            </a:r>
            <a:r>
              <a:rPr lang="en-US" sz="2000" dirty="0"/>
              <a:t> = 4</a:t>
            </a:r>
            <a:r>
              <a:rPr sz="2000" dirty="0"/>
              <a:t> and</a:t>
            </a:r>
          </a:p>
        </p:txBody>
      </p:sp>
      <p:pic>
        <p:nvPicPr>
          <p:cNvPr id="5" name="Picture 4" descr="p equals 1 divided by 6">
            <a:extLst>
              <a:ext uri="{FF2B5EF4-FFF2-40B4-BE49-F238E27FC236}">
                <a16:creationId xmlns:a16="http://schemas.microsoft.com/office/drawing/2014/main" id="{EE70DB9C-0906-1610-7678-03AEFD80DA91}"/>
              </a:ext>
            </a:extLst>
          </p:cNvPr>
          <p:cNvPicPr>
            <a:picLocks noChangeAspect="1"/>
          </p:cNvPicPr>
          <p:nvPr/>
        </p:nvPicPr>
        <p:blipFill>
          <a:blip r:embed="rId2"/>
          <a:stretch>
            <a:fillRect/>
          </a:stretch>
        </p:blipFill>
        <p:spPr>
          <a:xfrm>
            <a:off x="6001541" y="1604169"/>
            <a:ext cx="540000" cy="521161"/>
          </a:xfrm>
          <a:prstGeom prst="rect">
            <a:avLst/>
          </a:prstGeom>
        </p:spPr>
      </p:pic>
      <p:pic>
        <p:nvPicPr>
          <p:cNvPr id="7" name="Picture 6" descr="P of open parentheses capital X equals 0 close parentheses equals 4 choose 0 times open parentheses 1 divided by 6 close parentheses to the power of 0 times open parentheses 1 minus 1 divided by 6 close parentheses to the power of open parentheses 4 minus 0 close parentheses equals 1 times 1 times open parentheses 5 divided by 6 close parentheses to the power of 4, approximately equal to 0.4823.&#10;&#10;P of open parentheses capital X equals 1 close parentheses equals 4 choose 1 times open parentheses 1 divided by 6 close parentheses to the power of 1 times open parentheses 1 minus 1 divided by 6 close parentheses to the power of open parentheses 4 minus 1close parentheses equals 4 times open parentheses 1 divided by 6 close parentheses times open parentheses 5 divided by 6 close parentheses to the power of 3, approximately equal to 0.3858.&#10;&#10;P of open parentheses capital X equals 2 close parentheses equals 4 choose 2 times open parentheses 1 divided by 6 close parentheses to the power of 2 times open parentheses 1 minus 1 divided by 6 close parentheses to the power of open parentheses 4 minus 2 close parentheses equals 6 times open parentheses 1 divided by 6 close parentheses squared times open parentheses 5 divided by 6 close parentheses squared, approximately equal to 0.1157.&#10;&#10;P of open parentheses capital X equals 3 close parentheses equals 4 choose 3 times open parentheses 1 divided by 6 close parentheses to the power of 3 times open parentheses 1 minus 1 divided by 6 close parentheses to the power of open parentheses 4 minus 3 close parentheses equals 4 times open parentheses 1 divided by 6 close parentheses cubed times open parentheses 5 divided by 6 close parentheses, approximately equal to 0.0154.&#10;&#10;P of open parentheses capital X equals 4 close parentheses equals 4 choose 4 times open parentheses 1 divided by 6 close parentheses to the power of 4 times open parentheses 1 minus 1 divided by 6 close parentheses to the power of open parentheses 4 minus 4 close parentheses equals 1 times open parentheses 1 divided by 6 close parentheses to the power of 4 times 1, approximately equal to 0.0008.&#10;">
            <a:extLst>
              <a:ext uri="{FF2B5EF4-FFF2-40B4-BE49-F238E27FC236}">
                <a16:creationId xmlns:a16="http://schemas.microsoft.com/office/drawing/2014/main" id="{75CB522B-3E11-539F-A18C-DB66C89B8BEF}"/>
              </a:ext>
            </a:extLst>
          </p:cNvPr>
          <p:cNvPicPr>
            <a:picLocks noChangeAspect="1"/>
          </p:cNvPicPr>
          <p:nvPr/>
        </p:nvPicPr>
        <p:blipFill>
          <a:blip r:embed="rId3"/>
          <a:stretch>
            <a:fillRect/>
          </a:stretch>
        </p:blipFill>
        <p:spPr>
          <a:xfrm>
            <a:off x="1864025" y="2163452"/>
            <a:ext cx="5415950" cy="3744000"/>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Constructing the Probability Distribution for a Binomial Random Variable</a:t>
            </a:r>
            <a:r>
              <a:rPr lang="en-US" dirty="0"/>
              <a:t>—Slide 4</a:t>
            </a:r>
            <a:endParaRPr dirty="0"/>
          </a:p>
        </p:txBody>
      </p:sp>
      <p:sp>
        <p:nvSpPr>
          <p:cNvPr id="5" name="TextBox 4">
            <a:extLst>
              <a:ext uri="{FF2B5EF4-FFF2-40B4-BE49-F238E27FC236}">
                <a16:creationId xmlns:a16="http://schemas.microsoft.com/office/drawing/2014/main" id="{B851C466-BF5A-8939-DCA2-212C81218431}"/>
              </a:ext>
            </a:extLst>
          </p:cNvPr>
          <p:cNvSpPr txBox="1"/>
          <p:nvPr/>
        </p:nvSpPr>
        <p:spPr>
          <a:xfrm>
            <a:off x="3324224" y="1105523"/>
            <a:ext cx="25146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2 – Throwing a Die</a:t>
            </a:r>
            <a:endParaRPr lang="en-IN" dirty="0">
              <a:solidFill>
                <a:srgbClr val="366092"/>
              </a:solidFill>
            </a:endParaRPr>
          </a:p>
        </p:txBody>
      </p:sp>
      <p:graphicFrame>
        <p:nvGraphicFramePr>
          <p:cNvPr id="3" name="Table Placeholder 2" descr="Table contains two columns and five rows. The first column is titled Number of Sixes, x, and the second is Probability.&#10;&#10;Number of Sixes: 0, Probability: 0.4823,&#10;&#10;Number of Sixes: 1, Probability: 0.3858,&#10;&#10;Number of Sixes: 2, Probability: 0.1157,&#10;&#10;Number of Sixes: 3, Probability: 0.0154,&#10;&#10;Number of Sixes: 4, Probability: 0.0008."/>
          <p:cNvGraphicFramePr>
            <a:graphicFrameLocks noGrp="1"/>
          </p:cNvGraphicFramePr>
          <p:nvPr>
            <p:ph type="tbl" sz="quarter" idx="10"/>
            <p:extLst>
              <p:ext uri="{D42A27DB-BD31-4B8C-83A1-F6EECF244321}">
                <p14:modId xmlns:p14="http://schemas.microsoft.com/office/powerpoint/2010/main" val="3977183536"/>
              </p:ext>
            </p:extLst>
          </p:nvPr>
        </p:nvGraphicFramePr>
        <p:xfrm>
          <a:off x="457200" y="1524000"/>
          <a:ext cx="8229600" cy="2225040"/>
        </p:xfrm>
        <a:graphic>
          <a:graphicData uri="http://schemas.openxmlformats.org/drawingml/2006/table">
            <a:tbl>
              <a:tblPr firstRow="1" bandRow="1">
                <a:tableStyleId>{5940675A-B579-460E-94D1-54222C63F5DA}</a:tableStyleId>
              </a:tblPr>
              <a:tblGrid>
                <a:gridCol w="4114800">
                  <a:extLst>
                    <a:ext uri="{9D8B030D-6E8A-4147-A177-3AD203B41FA5}">
                      <a16:colId xmlns:a16="http://schemas.microsoft.com/office/drawing/2014/main" val="20000"/>
                    </a:ext>
                  </a:extLst>
                </a:gridCol>
                <a:gridCol w="4114800">
                  <a:extLst>
                    <a:ext uri="{9D8B030D-6E8A-4147-A177-3AD203B41FA5}">
                      <a16:colId xmlns:a16="http://schemas.microsoft.com/office/drawing/2014/main" val="20001"/>
                    </a:ext>
                  </a:extLst>
                </a:gridCol>
              </a:tblGrid>
              <a:tr h="370840">
                <a:tc>
                  <a:txBody>
                    <a:bodyPr/>
                    <a:lstStyle/>
                    <a:p>
                      <a:pPr algn="ctr">
                        <a:defRPr sz="1800" b="1"/>
                      </a:pPr>
                      <a:r>
                        <a:rPr sz="1800" dirty="0"/>
                        <a:t>Number of Sixes,</a:t>
                      </a:r>
                      <a:r>
                        <a:rPr lang="en-US" sz="1800" dirty="0"/>
                        <a:t> </a:t>
                      </a:r>
                      <a:r>
                        <a:rPr lang="en-US" sz="1800" b="0" i="1" dirty="0"/>
                        <a:t>x</a:t>
                      </a:r>
                      <a:endParaRPr sz="1800" dirty="0"/>
                    </a:p>
                  </a:txBody>
                  <a:tcPr/>
                </a:tc>
                <a:tc>
                  <a:txBody>
                    <a:bodyPr/>
                    <a:lstStyle/>
                    <a:p>
                      <a:pPr algn="ctr">
                        <a:defRPr sz="1800" b="1"/>
                      </a:pPr>
                      <a:r>
                        <a:rPr dirty="0"/>
                        <a:t>Probability</a:t>
                      </a:r>
                    </a:p>
                  </a:txBody>
                  <a:tcPr/>
                </a:tc>
                <a:extLst>
                  <a:ext uri="{0D108BD9-81ED-4DB2-BD59-A6C34878D82A}">
                    <a16:rowId xmlns:a16="http://schemas.microsoft.com/office/drawing/2014/main" val="10001"/>
                  </a:ext>
                </a:extLst>
              </a:tr>
              <a:tr h="370840">
                <a:tc>
                  <a:txBody>
                    <a:bodyPr/>
                    <a:lstStyle/>
                    <a:p>
                      <a:pPr algn="ctr"/>
                      <a:r>
                        <a:rPr sz="1800"/>
                        <a:t>0</a:t>
                      </a:r>
                      <a:endParaRPr sz="1800">
                        <a:latin typeface="Cambria Math"/>
                      </a:endParaRPr>
                    </a:p>
                  </a:txBody>
                  <a:tcPr/>
                </a:tc>
                <a:tc>
                  <a:txBody>
                    <a:bodyPr/>
                    <a:lstStyle/>
                    <a:p>
                      <a:pPr algn="ctr"/>
                      <a:r>
                        <a:rPr sz="1800"/>
                        <a:t>0.4823</a:t>
                      </a:r>
                      <a:endParaRPr sz="1800">
                        <a:latin typeface="Cambria Math"/>
                      </a:endParaRPr>
                    </a:p>
                  </a:txBody>
                  <a:tcPr/>
                </a:tc>
                <a:extLst>
                  <a:ext uri="{0D108BD9-81ED-4DB2-BD59-A6C34878D82A}">
                    <a16:rowId xmlns:a16="http://schemas.microsoft.com/office/drawing/2014/main" val="10002"/>
                  </a:ext>
                </a:extLst>
              </a:tr>
              <a:tr h="370840">
                <a:tc>
                  <a:txBody>
                    <a:bodyPr/>
                    <a:lstStyle/>
                    <a:p>
                      <a:pPr algn="ctr"/>
                      <a:r>
                        <a:rPr sz="1800"/>
                        <a:t>1</a:t>
                      </a:r>
                      <a:endParaRPr sz="1800">
                        <a:latin typeface="Cambria Math"/>
                      </a:endParaRPr>
                    </a:p>
                  </a:txBody>
                  <a:tcPr/>
                </a:tc>
                <a:tc>
                  <a:txBody>
                    <a:bodyPr/>
                    <a:lstStyle/>
                    <a:p>
                      <a:pPr algn="ctr"/>
                      <a:r>
                        <a:rPr sz="1800"/>
                        <a:t>0.3858</a:t>
                      </a:r>
                      <a:endParaRPr sz="1800">
                        <a:latin typeface="Cambria Math"/>
                      </a:endParaRPr>
                    </a:p>
                  </a:txBody>
                  <a:tcPr/>
                </a:tc>
                <a:extLst>
                  <a:ext uri="{0D108BD9-81ED-4DB2-BD59-A6C34878D82A}">
                    <a16:rowId xmlns:a16="http://schemas.microsoft.com/office/drawing/2014/main" val="10003"/>
                  </a:ext>
                </a:extLst>
              </a:tr>
              <a:tr h="370840">
                <a:tc>
                  <a:txBody>
                    <a:bodyPr/>
                    <a:lstStyle/>
                    <a:p>
                      <a:pPr algn="ctr"/>
                      <a:r>
                        <a:rPr sz="1800"/>
                        <a:t>2</a:t>
                      </a:r>
                      <a:endParaRPr sz="1800">
                        <a:latin typeface="Cambria Math"/>
                      </a:endParaRPr>
                    </a:p>
                  </a:txBody>
                  <a:tcPr/>
                </a:tc>
                <a:tc>
                  <a:txBody>
                    <a:bodyPr/>
                    <a:lstStyle/>
                    <a:p>
                      <a:pPr algn="ctr"/>
                      <a:r>
                        <a:rPr sz="1800"/>
                        <a:t>0.1157</a:t>
                      </a:r>
                      <a:endParaRPr sz="1800">
                        <a:latin typeface="Cambria Math"/>
                      </a:endParaRPr>
                    </a:p>
                  </a:txBody>
                  <a:tcPr/>
                </a:tc>
                <a:extLst>
                  <a:ext uri="{0D108BD9-81ED-4DB2-BD59-A6C34878D82A}">
                    <a16:rowId xmlns:a16="http://schemas.microsoft.com/office/drawing/2014/main" val="10004"/>
                  </a:ext>
                </a:extLst>
              </a:tr>
              <a:tr h="370840">
                <a:tc>
                  <a:txBody>
                    <a:bodyPr/>
                    <a:lstStyle/>
                    <a:p>
                      <a:pPr algn="ctr"/>
                      <a:r>
                        <a:rPr sz="1800"/>
                        <a:t>3</a:t>
                      </a:r>
                      <a:endParaRPr sz="1800">
                        <a:latin typeface="Cambria Math"/>
                      </a:endParaRPr>
                    </a:p>
                  </a:txBody>
                  <a:tcPr/>
                </a:tc>
                <a:tc>
                  <a:txBody>
                    <a:bodyPr/>
                    <a:lstStyle/>
                    <a:p>
                      <a:pPr algn="ctr"/>
                      <a:r>
                        <a:rPr sz="1800"/>
                        <a:t>0.0154</a:t>
                      </a:r>
                      <a:endParaRPr sz="1800">
                        <a:latin typeface="Cambria Math"/>
                      </a:endParaRPr>
                    </a:p>
                  </a:txBody>
                  <a:tcPr/>
                </a:tc>
                <a:extLst>
                  <a:ext uri="{0D108BD9-81ED-4DB2-BD59-A6C34878D82A}">
                    <a16:rowId xmlns:a16="http://schemas.microsoft.com/office/drawing/2014/main" val="10005"/>
                  </a:ext>
                </a:extLst>
              </a:tr>
              <a:tr h="370840">
                <a:tc>
                  <a:txBody>
                    <a:bodyPr/>
                    <a:lstStyle/>
                    <a:p>
                      <a:pPr algn="ctr"/>
                      <a:r>
                        <a:rPr sz="1800"/>
                        <a:t>4</a:t>
                      </a:r>
                      <a:endParaRPr sz="1800">
                        <a:latin typeface="Cambria Math"/>
                      </a:endParaRPr>
                    </a:p>
                  </a:txBody>
                  <a:tcPr/>
                </a:tc>
                <a:tc>
                  <a:txBody>
                    <a:bodyPr/>
                    <a:lstStyle/>
                    <a:p>
                      <a:pPr algn="ctr"/>
                      <a:r>
                        <a:rPr sz="1800" dirty="0"/>
                        <a:t>0.0008</a:t>
                      </a:r>
                      <a:endParaRPr sz="1800" dirty="0">
                        <a:latin typeface="Cambria Math"/>
                      </a:endParaRPr>
                    </a:p>
                  </a:txBody>
                  <a:tcPr/>
                </a:tc>
                <a:extLst>
                  <a:ext uri="{0D108BD9-81ED-4DB2-BD59-A6C34878D82A}">
                    <a16:rowId xmlns:a16="http://schemas.microsoft.com/office/drawing/2014/main" val="10006"/>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2</a:t>
            </a:r>
            <a:r>
              <a:rPr dirty="0"/>
              <a:t>: Constructing the Probability Distribution for a Binomial Random Variable</a:t>
            </a:r>
            <a:r>
              <a:rPr lang="en-US" dirty="0"/>
              <a:t>—Slide 5</a:t>
            </a:r>
            <a:endParaRPr dirty="0"/>
          </a:p>
        </p:txBody>
      </p:sp>
      <p:sp>
        <p:nvSpPr>
          <p:cNvPr id="3" name="Text Placeholder 2"/>
          <p:cNvSpPr>
            <a:spLocks noGrp="1"/>
          </p:cNvSpPr>
          <p:nvPr>
            <p:ph type="body" sz="quarter" idx="10"/>
          </p:nvPr>
        </p:nvSpPr>
        <p:spPr/>
        <p:txBody>
          <a:bodyPr>
            <a:normAutofit lnSpcReduction="10000"/>
          </a:bodyPr>
          <a:lstStyle/>
          <a:p>
            <a:r>
              <a:rPr lang="en-US" dirty="0"/>
              <a:t>The calculations required to produce the distribution were reasonably simple in this case. Note that given we have an equation for </a:t>
            </a:r>
            <a:r>
              <a:rPr lang="en-US" i="1" dirty="0"/>
              <a:t>P</a:t>
            </a:r>
            <a:r>
              <a:rPr lang="en-US" dirty="0"/>
              <a:t>(</a:t>
            </a:r>
            <a:r>
              <a:rPr lang="en-US" i="1" dirty="0"/>
              <a:t>X</a:t>
            </a:r>
            <a:r>
              <a:rPr lang="en-US" dirty="0"/>
              <a:t> = </a:t>
            </a:r>
            <a:r>
              <a:rPr lang="en-US" i="1" dirty="0"/>
              <a:t>x</a:t>
            </a:r>
            <a:r>
              <a:rPr lang="en-US" dirty="0"/>
              <a:t>) we can tabulate, i.e., form a table of </a:t>
            </a:r>
            <a:r>
              <a:rPr lang="en-US" i="1" dirty="0"/>
              <a:t>P</a:t>
            </a:r>
            <a:r>
              <a:rPr lang="en-US" dirty="0"/>
              <a:t>(</a:t>
            </a:r>
            <a:r>
              <a:rPr lang="en-US" i="1" dirty="0"/>
              <a:t>X</a:t>
            </a:r>
            <a:r>
              <a:rPr lang="en-US" dirty="0"/>
              <a:t> = </a:t>
            </a:r>
            <a:r>
              <a:rPr lang="en-US" i="1" dirty="0"/>
              <a:t>x</a:t>
            </a:r>
            <a:r>
              <a:rPr lang="en-US" dirty="0"/>
              <a:t>) for all possible </a:t>
            </a:r>
            <a:r>
              <a:rPr lang="en-US" i="1" dirty="0"/>
              <a:t>x</a:t>
            </a:r>
            <a:r>
              <a:rPr lang="en-US" dirty="0"/>
              <a:t>’s given </a:t>
            </a:r>
            <a:r>
              <a:rPr lang="en-US" i="1" dirty="0"/>
              <a:t>p</a:t>
            </a:r>
            <a:r>
              <a:rPr lang="en-US" dirty="0"/>
              <a:t> and </a:t>
            </a:r>
            <a:r>
              <a:rPr lang="en-US" i="1" dirty="0"/>
              <a:t>n</a:t>
            </a:r>
            <a:r>
              <a:rPr lang="en-US" dirty="0"/>
              <a:t> as shown in Example 2. </a:t>
            </a:r>
          </a:p>
          <a:p>
            <a:r>
              <a:rPr lang="en-US" dirty="0"/>
              <a:t>However, if there had been forty rolls rather than four, the determination of the probabilities would have been rather burdensome, at best. Binomial tables containing a large collection of binomial distributions have been constructed in order to avoid tedious calculations. The tables consist of cumulative probabilities (i.e., </a:t>
            </a:r>
            <a:r>
              <a:rPr lang="en-US" i="1" dirty="0"/>
              <a:t>P</a:t>
            </a:r>
            <a:r>
              <a:rPr lang="en-US" dirty="0"/>
              <a:t>(</a:t>
            </a:r>
            <a:r>
              <a:rPr lang="en-US" i="1" dirty="0"/>
              <a:t>X</a:t>
            </a:r>
            <a:r>
              <a:rPr lang="en-US" dirty="0"/>
              <a:t> ≤ </a:t>
            </a:r>
            <a:r>
              <a:rPr lang="en-US" i="1" dirty="0"/>
              <a:t>x</a:t>
            </a:r>
            <a:r>
              <a:rPr lang="en-US" dirty="0"/>
              <a:t>)) for various values of </a:t>
            </a:r>
            <a:r>
              <a:rPr lang="en-US" i="1" dirty="0"/>
              <a:t>n</a:t>
            </a:r>
            <a:r>
              <a:rPr lang="en-US" dirty="0"/>
              <a:t>, </a:t>
            </a:r>
            <a:r>
              <a:rPr lang="en-US" i="1" dirty="0"/>
              <a:t>p</a:t>
            </a:r>
            <a:r>
              <a:rPr lang="en-US" dirty="0"/>
              <a:t>, and </a:t>
            </a:r>
            <a:r>
              <a:rPr lang="en-US" i="1" dirty="0"/>
              <a:t>x</a:t>
            </a:r>
            <a:r>
              <a:rPr lang="en-US" dirty="0"/>
              <a:t>.</a:t>
            </a:r>
            <a:endParaRPr dirty="0"/>
          </a:p>
        </p:txBody>
      </p:sp>
    </p:spTree>
    <p:extLst>
      <p:ext uri="{BB962C8B-B14F-4D97-AF65-F5344CB8AC3E}">
        <p14:creationId xmlns:p14="http://schemas.microsoft.com/office/powerpoint/2010/main" val="132747039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3</a:t>
            </a:r>
            <a:r>
              <a:rPr dirty="0"/>
              <a:t>: Determining a Probability Using the Binomial Distribution</a:t>
            </a:r>
            <a:r>
              <a:rPr lang="en-US" dirty="0"/>
              <a:t>—Slide 1</a:t>
            </a:r>
            <a:endParaRPr dirty="0"/>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defRPr sz="2800"/>
                </a:pPr>
                <a:r>
                  <a:rPr sz="2800" dirty="0"/>
                  <a:t>A department store has decided to interview a random sample of ten customers to determine if they should modify their return policy. The company believes that </a:t>
                </a:r>
                <a14:m>
                  <m:oMath xmlns:m="http://schemas.openxmlformats.org/officeDocument/2006/math">
                    <m:r>
                      <a:rPr>
                        <a:latin typeface="Cambria Math" panose="02040503050406030204" pitchFamily="18" charset="0"/>
                      </a:rPr>
                      <m:t>70%</m:t>
                    </m:r>
                  </m:oMath>
                </a14:m>
                <a:r>
                  <a:rPr sz="2800" dirty="0"/>
                  <a:t> of the customers will approve the change and </a:t>
                </a:r>
                <a14:m>
                  <m:oMath xmlns:m="http://schemas.openxmlformats.org/officeDocument/2006/math">
                    <m:r>
                      <a:rPr>
                        <a:latin typeface="Cambria Math" panose="02040503050406030204" pitchFamily="18" charset="0"/>
                      </a:rPr>
                      <m:t>30%</m:t>
                    </m:r>
                  </m:oMath>
                </a14:m>
                <a:r>
                  <a:rPr sz="2800" dirty="0"/>
                  <a:t> will not approve the change. Using the probabilities given, what is the probability that at least three of the ten customers will approve the change in return policy?</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1481" t="-1227" r="-889"/>
                </a:stretch>
              </a:blipFill>
            </p:spPr>
            <p:txBody>
              <a:bodyPr/>
              <a:lstStyle/>
              <a:p>
                <a:r>
                  <a:rPr lang="en-US">
                    <a:noFill/>
                  </a:rPr>
                  <a:t> </a:t>
                </a:r>
              </a:p>
            </p:txBody>
          </p:sp>
        </mc:Fallback>
      </mc:AlternateContent>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a Probability Using the Binomial Distribution</a:t>
            </a:r>
            <a:r>
              <a:rPr lang="en-US" dirty="0"/>
              <a:t>—Slide 2</a:t>
            </a:r>
            <a:endParaRPr dirty="0"/>
          </a:p>
        </p:txBody>
      </p:sp>
      <p:sp>
        <p:nvSpPr>
          <p:cNvPr id="3" name="Text Placeholder 2"/>
          <p:cNvSpPr>
            <a:spLocks noGrp="1"/>
          </p:cNvSpPr>
          <p:nvPr>
            <p:ph type="body" sz="quarter" idx="10"/>
          </p:nvPr>
        </p:nvSpPr>
        <p:spPr/>
        <p:txBody>
          <a:bodyPr>
            <a:normAutofit/>
          </a:bodyPr>
          <a:lstStyle/>
          <a:p>
            <a:r>
              <a:rPr sz="2800" b="1" dirty="0"/>
              <a:t>Solution</a:t>
            </a:r>
          </a:p>
          <a:p>
            <a:pPr>
              <a:defRPr sz="2800"/>
            </a:pPr>
            <a:r>
              <a:rPr sz="2800" dirty="0"/>
              <a:t>Instead of laboriously computing the distribution, use the binomial tables in Appendix A, Table E. A portion of Appendix A, Table E can be found in Table 4. Note that the table, which shows the cumulative distribution for </a:t>
            </a:r>
            <a:r>
              <a:rPr lang="en-US" sz="2800" i="1" dirty="0"/>
              <a:t>X</a:t>
            </a:r>
            <a:r>
              <a:rPr lang="en-US" sz="2800" dirty="0"/>
              <a:t>,</a:t>
            </a:r>
            <a:r>
              <a:rPr sz="2800" dirty="0"/>
              <a:t> is for a sample size of</a:t>
            </a:r>
            <a:r>
              <a:rPr lang="en-US" sz="2800" dirty="0"/>
              <a:t> </a:t>
            </a:r>
            <a:r>
              <a:rPr lang="en-US" sz="2800" i="1" dirty="0"/>
              <a:t>n</a:t>
            </a:r>
            <a:r>
              <a:rPr lang="en-US" sz="2800" dirty="0"/>
              <a:t> = 8, 9, and 10.</a:t>
            </a:r>
            <a:r>
              <a:rPr sz="2800" dirty="0"/>
              <a:t> Suppose that we let</a:t>
            </a:r>
            <a:r>
              <a:rPr lang="en-US" sz="2800" dirty="0"/>
              <a:t> </a:t>
            </a:r>
            <a:r>
              <a:rPr lang="en-US" sz="2800" i="1" dirty="0"/>
              <a:t>X</a:t>
            </a:r>
            <a:r>
              <a:rPr sz="2800" dirty="0"/>
              <a:t> equal the number of customers that will approve the change.</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a Probability Using the Binomial Distribution</a:t>
            </a:r>
            <a:r>
              <a:rPr lang="en-US" dirty="0"/>
              <a:t>—Slide 3</a:t>
            </a:r>
            <a:endParaRPr dirty="0"/>
          </a:p>
        </p:txBody>
      </p:sp>
      <p:sp>
        <p:nvSpPr>
          <p:cNvPr id="5" name="TextBox 4">
            <a:extLst>
              <a:ext uri="{FF2B5EF4-FFF2-40B4-BE49-F238E27FC236}">
                <a16:creationId xmlns:a16="http://schemas.microsoft.com/office/drawing/2014/main" id="{08C3E498-3E56-6E93-20E8-CF7970F16259}"/>
              </a:ext>
            </a:extLst>
          </p:cNvPr>
          <p:cNvSpPr txBox="1"/>
          <p:nvPr/>
        </p:nvSpPr>
        <p:spPr>
          <a:xfrm>
            <a:off x="2397917" y="1029287"/>
            <a:ext cx="4572000" cy="369332"/>
          </a:xfrm>
          <a:prstGeom prst="rect">
            <a:avLst/>
          </a:prstGeom>
          <a:noFill/>
        </p:spPr>
        <p:txBody>
          <a:bodyPr wrap="square">
            <a:spAutoFit/>
          </a:bodyPr>
          <a:lstStyle/>
          <a:p>
            <a:r>
              <a:rPr kumimoji="0" lang="fr-FR" sz="1800" b="1" i="0" u="none" strike="noStrike" kern="1200" cap="none" spc="0" normalizeH="0" baseline="0" noProof="0" dirty="0">
                <a:ln>
                  <a:noFill/>
                </a:ln>
                <a:solidFill>
                  <a:srgbClr val="366092"/>
                </a:solidFill>
                <a:effectLst/>
                <a:uLnTx/>
                <a:uFillTx/>
                <a:latin typeface="Calibri"/>
                <a:ea typeface="+mn-ea"/>
                <a:cs typeface="+mn-cs"/>
              </a:rPr>
              <a:t>Table 4 – Cumulative Binomial Probabilities</a:t>
            </a:r>
            <a:endParaRPr lang="en-IN" dirty="0">
              <a:solidFill>
                <a:srgbClr val="366092"/>
              </a:solidFill>
            </a:endParaRPr>
          </a:p>
        </p:txBody>
      </p:sp>
      <p:sp>
        <p:nvSpPr>
          <p:cNvPr id="7" name="TextBox 6">
            <a:extLst>
              <a:ext uri="{FF2B5EF4-FFF2-40B4-BE49-F238E27FC236}">
                <a16:creationId xmlns:a16="http://schemas.microsoft.com/office/drawing/2014/main" id="{0C7CCC0F-0723-C0D9-BA1E-8CBC46DDB0A0}"/>
              </a:ext>
            </a:extLst>
          </p:cNvPr>
          <p:cNvSpPr txBox="1"/>
          <p:nvPr/>
        </p:nvSpPr>
        <p:spPr>
          <a:xfrm>
            <a:off x="5029200" y="1275342"/>
            <a:ext cx="533400" cy="307777"/>
          </a:xfrm>
          <a:prstGeom prst="rect">
            <a:avLst/>
          </a:prstGeom>
          <a:noFill/>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sz="1400" b="1">
                <a:solidFill>
                  <a:srgbClr val="366092"/>
                </a:solidFill>
              </a:defRPr>
            </a:pPr>
            <a:r>
              <a:rPr kumimoji="0" lang="en-IN" sz="1400" b="1" i="0" u="none" strike="noStrike" kern="1200" cap="none" spc="0" normalizeH="0" baseline="0" noProof="0" dirty="0">
                <a:ln>
                  <a:noFill/>
                </a:ln>
                <a:solidFill>
                  <a:srgbClr val="366092"/>
                </a:solidFill>
                <a:effectLst/>
                <a:uLnTx/>
                <a:uFillTx/>
                <a:latin typeface="Calibri"/>
                <a:ea typeface="+mn-ea"/>
                <a:cs typeface="+mn-cs"/>
              </a:rPr>
              <a:t>p</a:t>
            </a:r>
          </a:p>
        </p:txBody>
      </p:sp>
      <p:graphicFrame>
        <p:nvGraphicFramePr>
          <p:cNvPr id="3" name="Table Placeholder 2" descr="Table displays cumulative probabilities for a binomial distribution where the number of trials n=10.  The table has 11 rows and 11 columns. The first two columns are labeled n and x, representing the number of trials and the number of successes, respectively. The remaining columns represent cumulative probabilities P of (X less than or equals to x) for different probabilities of success p, ranging from 0.1 to 0.9 in increments of 0.1.&#10;&#10;For x equals 0, the cumulative probability is 0.3487 when p equals 0.1, 0.1704 when p equals 0.2, 0.0282 when p equals 0.3, 0.0060 when p equals 0.4, 0.0010 when p equals 0.5, 0.0001 when p equals 0.6, 0.0000 when p equals 0.7, 0.0000 when p equals 0.8, and 0.0000 when p equals 0.9.&#10;&#10;For x equals 1, the cumulative probability is 0.7361 when p equals 0.1, 0.3758 when p equals 0.2, 0.1493 when p equals 0.3, 0.0464 when p equals 0.4, 0.0107 when p equals 0.5, 0.0017 when p equals 0.6, 0.0001 when p equals 0.7, 0.0000 when p equals 0.8, and 0.0000 when p equals 0.9.&#10;&#10;For x equals 2, the cumulative probability is 0.9298 when p equals 0.1, 0.6778 when p equals 0.2, 0.3828 when p equals 0.3, 0.1673 when p equals 0.4, 0.0547 when p equals 0.5, 0.0123 when p equals 0.6, 0.0016 when p equals 0.7 which is highlighted, 0.0001 when p equals 0.8, and 0.0000 when p equals 0.9.&#10;&#10;For x equals 3, the cumulative probability is 0.9872 when p equals 0.1, 0.8791 when p equals 0.2, 0.6496 when p equals 0.3, 0.3823 when p equals 0.4, 0.1719 when p equals 0.5, 0.0548 when p equals 0.6, 0.0106 when p equals 0.7, 0.0009 when p equals 0.8, and 0.0000 when p equals 0.9.&#10;&#10;For x equals 4, the cumulative probability is 0.9984 when p equals 0.1, 0.9672 when p equals 0.2, 0.8497 when p equals 0.3, 0.6331 when p equals 0.4, 0.3770 when p equals 0.5, 0.1662 when p equals 0.6, 0.0473 when p equals 0.7, 0.0064 when p equals 0.8, and 0.0001 when p equals 0.9.&#10;&#10;For x equals 5, the cumulative probability is 0.9999 when p equals 0.1, 0.9936 when p equals 0.2, 0.9527 when p equals 0.3, 0.8338 when p equals 0.4, 0.6230 when p equals 0.5, 0.3669 when p equals 0.6, 0.1503 when p equals 0.7, 0.0328 when p equals 0.8, and 0.0016 when p equals 0.9.&#10;&#10;For x equals 6, the cumulative probability is 1.0000 when p equals 0.1, 0.9991 when p equals 0.2, 0.9894 when p equals 0.3, 0.9452 when p equals 0.4, 0.8281 when p equals 0.5, 0.6177 when p equals 0.6, 0.3504 when p equals 0.7, 0.1209 when p equals 0.8, and 0.0128 when p equals 0.9.&#10;&#10;For x equals 7, the cumulative probability is 1.0000 when p equals 0.1, 0.9999 when p equals 0.2, 0.9984 when p equals 0.3, 0.9877 when p equals 0.4, 0.9453 when p equals 0.5, 0.8327 when p equals 0.6, 0.6172 when p equals 0.7, 0.3222 when p equals 0.8, and 0.0702 when p equals 0.9.&#10;&#10;For x equals 8, the cumulative probability is 1.0000 when p equals 0.1, 1.0000 when p equals 0.2, 0.9999 when p equals 0.3, 0.9983 when p equals 0.4, 0.9893 when p equals 0.5, 0.9536 when p equals 0.6, 0.8507 when p equals 0.7, 0.6242 when p equals 0.8, and 0.2639 when p equals 0.9.&#10;&#10;For x equals 9, the cumulative probability is 1.0000 when p equals 0.1, 1.0000 when p equals 0.2, 1.0000 when p equals 0.3, 0.9999 when p equals 0.4, 0.9990 when p equals 0.5, 0.9940 when p equals 0.6, 0.9718 when p equals 0.7, 0.8926 when p equals 0.8, and 0.6513 when p equals 0.9.&#10;&#10;For x equals 10, the cumulative probability is 1.0000 for all values of p from 0.1 to 0.9."/>
          <p:cNvGraphicFramePr>
            <a:graphicFrameLocks noGrp="1"/>
          </p:cNvGraphicFramePr>
          <p:nvPr>
            <p:ph type="tbl" sz="quarter" idx="10"/>
            <p:extLst>
              <p:ext uri="{D42A27DB-BD31-4B8C-83A1-F6EECF244321}">
                <p14:modId xmlns:p14="http://schemas.microsoft.com/office/powerpoint/2010/main" val="20732750"/>
              </p:ext>
            </p:extLst>
          </p:nvPr>
        </p:nvGraphicFramePr>
        <p:xfrm>
          <a:off x="457200" y="1583119"/>
          <a:ext cx="8153403" cy="4360481"/>
        </p:xfrm>
        <a:graphic>
          <a:graphicData uri="http://schemas.openxmlformats.org/drawingml/2006/table">
            <a:tbl>
              <a:tblPr firstRow="1" bandRow="1">
                <a:tableStyleId>{5940675A-B579-460E-94D1-54222C63F5DA}</a:tableStyleId>
              </a:tblPr>
              <a:tblGrid>
                <a:gridCol w="741218">
                  <a:extLst>
                    <a:ext uri="{9D8B030D-6E8A-4147-A177-3AD203B41FA5}">
                      <a16:colId xmlns:a16="http://schemas.microsoft.com/office/drawing/2014/main" val="20000"/>
                    </a:ext>
                  </a:extLst>
                </a:gridCol>
                <a:gridCol w="741218">
                  <a:extLst>
                    <a:ext uri="{9D8B030D-6E8A-4147-A177-3AD203B41FA5}">
                      <a16:colId xmlns:a16="http://schemas.microsoft.com/office/drawing/2014/main" val="20001"/>
                    </a:ext>
                  </a:extLst>
                </a:gridCol>
                <a:gridCol w="741218">
                  <a:extLst>
                    <a:ext uri="{9D8B030D-6E8A-4147-A177-3AD203B41FA5}">
                      <a16:colId xmlns:a16="http://schemas.microsoft.com/office/drawing/2014/main" val="20002"/>
                    </a:ext>
                  </a:extLst>
                </a:gridCol>
                <a:gridCol w="741218">
                  <a:extLst>
                    <a:ext uri="{9D8B030D-6E8A-4147-A177-3AD203B41FA5}">
                      <a16:colId xmlns:a16="http://schemas.microsoft.com/office/drawing/2014/main" val="20003"/>
                    </a:ext>
                  </a:extLst>
                </a:gridCol>
                <a:gridCol w="741218">
                  <a:extLst>
                    <a:ext uri="{9D8B030D-6E8A-4147-A177-3AD203B41FA5}">
                      <a16:colId xmlns:a16="http://schemas.microsoft.com/office/drawing/2014/main" val="20004"/>
                    </a:ext>
                  </a:extLst>
                </a:gridCol>
                <a:gridCol w="741218">
                  <a:extLst>
                    <a:ext uri="{9D8B030D-6E8A-4147-A177-3AD203B41FA5}">
                      <a16:colId xmlns:a16="http://schemas.microsoft.com/office/drawing/2014/main" val="20005"/>
                    </a:ext>
                  </a:extLst>
                </a:gridCol>
                <a:gridCol w="741218">
                  <a:extLst>
                    <a:ext uri="{9D8B030D-6E8A-4147-A177-3AD203B41FA5}">
                      <a16:colId xmlns:a16="http://schemas.microsoft.com/office/drawing/2014/main" val="20006"/>
                    </a:ext>
                  </a:extLst>
                </a:gridCol>
                <a:gridCol w="741218">
                  <a:extLst>
                    <a:ext uri="{9D8B030D-6E8A-4147-A177-3AD203B41FA5}">
                      <a16:colId xmlns:a16="http://schemas.microsoft.com/office/drawing/2014/main" val="20007"/>
                    </a:ext>
                  </a:extLst>
                </a:gridCol>
                <a:gridCol w="741218">
                  <a:extLst>
                    <a:ext uri="{9D8B030D-6E8A-4147-A177-3AD203B41FA5}">
                      <a16:colId xmlns:a16="http://schemas.microsoft.com/office/drawing/2014/main" val="20008"/>
                    </a:ext>
                  </a:extLst>
                </a:gridCol>
                <a:gridCol w="741218">
                  <a:extLst>
                    <a:ext uri="{9D8B030D-6E8A-4147-A177-3AD203B41FA5}">
                      <a16:colId xmlns:a16="http://schemas.microsoft.com/office/drawing/2014/main" val="20009"/>
                    </a:ext>
                  </a:extLst>
                </a:gridCol>
                <a:gridCol w="741223">
                  <a:extLst>
                    <a:ext uri="{9D8B030D-6E8A-4147-A177-3AD203B41FA5}">
                      <a16:colId xmlns:a16="http://schemas.microsoft.com/office/drawing/2014/main" val="20010"/>
                    </a:ext>
                  </a:extLst>
                </a:gridCol>
              </a:tblGrid>
              <a:tr h="349720">
                <a:tc>
                  <a:txBody>
                    <a:bodyPr/>
                    <a:lstStyle/>
                    <a:p>
                      <a:pPr algn="ctr">
                        <a:defRPr sz="1400" b="1">
                          <a:solidFill>
                            <a:schemeClr val="tx1"/>
                          </a:solidFill>
                        </a:defRPr>
                      </a:pPr>
                      <a:r>
                        <a:rPr dirty="0"/>
                        <a:t>n</a:t>
                      </a:r>
                    </a:p>
                  </a:txBody>
                  <a:tcPr/>
                </a:tc>
                <a:tc>
                  <a:txBody>
                    <a:bodyPr/>
                    <a:lstStyle/>
                    <a:p>
                      <a:pPr algn="ctr">
                        <a:defRPr sz="1400" b="1">
                          <a:solidFill>
                            <a:schemeClr val="tx1"/>
                          </a:solidFill>
                        </a:defRPr>
                      </a:pPr>
                      <a:r>
                        <a:rPr dirty="0"/>
                        <a:t>x</a:t>
                      </a:r>
                    </a:p>
                  </a:txBody>
                  <a:tcPr/>
                </a:tc>
                <a:tc>
                  <a:txBody>
                    <a:bodyPr/>
                    <a:lstStyle/>
                    <a:p>
                      <a:pPr algn="ctr">
                        <a:defRPr b="1">
                          <a:solidFill>
                            <a:schemeClr val="tx1"/>
                          </a:solidFill>
                        </a:defRPr>
                      </a:pPr>
                      <a:r>
                        <a:rPr sz="1400" dirty="0"/>
                        <a:t>0.1</a:t>
                      </a:r>
                      <a:endParaRPr sz="1400" dirty="0">
                        <a:latin typeface="Cambria Math"/>
                      </a:endParaRPr>
                    </a:p>
                  </a:txBody>
                  <a:tcPr/>
                </a:tc>
                <a:tc>
                  <a:txBody>
                    <a:bodyPr/>
                    <a:lstStyle/>
                    <a:p>
                      <a:pPr algn="ctr">
                        <a:defRPr b="1">
                          <a:solidFill>
                            <a:schemeClr val="tx1"/>
                          </a:solidFill>
                        </a:defRPr>
                      </a:pPr>
                      <a:r>
                        <a:rPr sz="1400" dirty="0"/>
                        <a:t>0.2</a:t>
                      </a:r>
                      <a:endParaRPr sz="1400" dirty="0">
                        <a:latin typeface="Cambria Math"/>
                      </a:endParaRPr>
                    </a:p>
                  </a:txBody>
                  <a:tcPr/>
                </a:tc>
                <a:tc>
                  <a:txBody>
                    <a:bodyPr/>
                    <a:lstStyle/>
                    <a:p>
                      <a:pPr algn="ctr">
                        <a:defRPr b="1">
                          <a:solidFill>
                            <a:schemeClr val="tx1"/>
                          </a:solidFill>
                        </a:defRPr>
                      </a:pPr>
                      <a:r>
                        <a:rPr sz="1400" dirty="0"/>
                        <a:t>0.3</a:t>
                      </a:r>
                      <a:endParaRPr sz="1400" dirty="0">
                        <a:latin typeface="Cambria Math"/>
                      </a:endParaRPr>
                    </a:p>
                  </a:txBody>
                  <a:tcPr/>
                </a:tc>
                <a:tc>
                  <a:txBody>
                    <a:bodyPr/>
                    <a:lstStyle/>
                    <a:p>
                      <a:pPr algn="ctr">
                        <a:defRPr b="1">
                          <a:solidFill>
                            <a:schemeClr val="tx1"/>
                          </a:solidFill>
                        </a:defRPr>
                      </a:pPr>
                      <a:r>
                        <a:rPr sz="1400" dirty="0"/>
                        <a:t>0.4</a:t>
                      </a:r>
                      <a:endParaRPr sz="1400" dirty="0">
                        <a:latin typeface="Cambria Math"/>
                      </a:endParaRPr>
                    </a:p>
                  </a:txBody>
                  <a:tcPr/>
                </a:tc>
                <a:tc>
                  <a:txBody>
                    <a:bodyPr/>
                    <a:lstStyle/>
                    <a:p>
                      <a:pPr algn="ctr">
                        <a:defRPr b="1">
                          <a:solidFill>
                            <a:schemeClr val="tx1"/>
                          </a:solidFill>
                        </a:defRPr>
                      </a:pPr>
                      <a:r>
                        <a:rPr sz="1400" dirty="0"/>
                        <a:t>0.5</a:t>
                      </a:r>
                      <a:endParaRPr sz="1400" dirty="0">
                        <a:latin typeface="Cambria Math"/>
                      </a:endParaRPr>
                    </a:p>
                  </a:txBody>
                  <a:tcPr/>
                </a:tc>
                <a:tc>
                  <a:txBody>
                    <a:bodyPr/>
                    <a:lstStyle/>
                    <a:p>
                      <a:pPr algn="ctr">
                        <a:defRPr b="1">
                          <a:solidFill>
                            <a:schemeClr val="tx1"/>
                          </a:solidFill>
                        </a:defRPr>
                      </a:pPr>
                      <a:r>
                        <a:rPr sz="1400" dirty="0"/>
                        <a:t>0.6</a:t>
                      </a:r>
                      <a:endParaRPr sz="1400" dirty="0">
                        <a:latin typeface="Cambria Math"/>
                      </a:endParaRPr>
                    </a:p>
                  </a:txBody>
                  <a:tcPr/>
                </a:tc>
                <a:tc>
                  <a:txBody>
                    <a:bodyPr/>
                    <a:lstStyle/>
                    <a:p>
                      <a:pPr algn="ctr">
                        <a:defRPr b="1">
                          <a:solidFill>
                            <a:schemeClr val="tx1"/>
                          </a:solidFill>
                        </a:defRPr>
                      </a:pPr>
                      <a:r>
                        <a:rPr sz="1400" dirty="0"/>
                        <a:t>0.7</a:t>
                      </a:r>
                      <a:endParaRPr sz="1400" dirty="0">
                        <a:latin typeface="Cambria Math"/>
                      </a:endParaRPr>
                    </a:p>
                  </a:txBody>
                  <a:tcPr/>
                </a:tc>
                <a:tc>
                  <a:txBody>
                    <a:bodyPr/>
                    <a:lstStyle/>
                    <a:p>
                      <a:pPr algn="ctr">
                        <a:defRPr b="1">
                          <a:solidFill>
                            <a:schemeClr val="tx1"/>
                          </a:solidFill>
                        </a:defRPr>
                      </a:pPr>
                      <a:r>
                        <a:rPr sz="1400" dirty="0"/>
                        <a:t>0.8</a:t>
                      </a:r>
                      <a:endParaRPr sz="1400" dirty="0">
                        <a:latin typeface="Cambria Math"/>
                      </a:endParaRPr>
                    </a:p>
                  </a:txBody>
                  <a:tcPr/>
                </a:tc>
                <a:tc>
                  <a:txBody>
                    <a:bodyPr/>
                    <a:lstStyle/>
                    <a:p>
                      <a:pPr algn="ctr">
                        <a:defRPr b="1">
                          <a:solidFill>
                            <a:schemeClr val="tx1"/>
                          </a:solidFill>
                        </a:defRPr>
                      </a:pPr>
                      <a:r>
                        <a:rPr sz="1400" dirty="0"/>
                        <a:t>0.9</a:t>
                      </a:r>
                      <a:endParaRPr sz="1400" dirty="0">
                        <a:latin typeface="Cambria Math"/>
                      </a:endParaRPr>
                    </a:p>
                  </a:txBody>
                  <a:tcPr/>
                </a:tc>
                <a:extLst>
                  <a:ext uri="{0D108BD9-81ED-4DB2-BD59-A6C34878D82A}">
                    <a16:rowId xmlns:a16="http://schemas.microsoft.com/office/drawing/2014/main" val="10002"/>
                  </a:ext>
                </a:extLst>
              </a:tr>
              <a:tr h="349720">
                <a:tc>
                  <a:txBody>
                    <a:bodyPr/>
                    <a:lstStyle/>
                    <a:p>
                      <a:pPr algn="ctr">
                        <a:defRPr b="1">
                          <a:solidFill>
                            <a:schemeClr val="tx1"/>
                          </a:solidFill>
                        </a:defRPr>
                      </a:pPr>
                      <a:r>
                        <a:rPr sz="1400" dirty="0"/>
                        <a:t>10</a:t>
                      </a:r>
                      <a:endParaRPr sz="1400" dirty="0">
                        <a:latin typeface="Cambria Math"/>
                      </a:endParaRPr>
                    </a:p>
                  </a:txBody>
                  <a:tcPr/>
                </a:tc>
                <a:tc>
                  <a:txBody>
                    <a:bodyPr/>
                    <a:lstStyle/>
                    <a:p>
                      <a:pPr algn="ctr">
                        <a:defRPr b="1">
                          <a:solidFill>
                            <a:schemeClr val="tx1"/>
                          </a:solidFill>
                        </a:defRPr>
                      </a:pPr>
                      <a:r>
                        <a:rPr sz="1400" dirty="0"/>
                        <a:t>0</a:t>
                      </a:r>
                      <a:endParaRPr sz="1400" dirty="0">
                        <a:latin typeface="Cambria Math"/>
                      </a:endParaRPr>
                    </a:p>
                  </a:txBody>
                  <a:tcPr/>
                </a:tc>
                <a:tc>
                  <a:txBody>
                    <a:bodyPr/>
                    <a:lstStyle/>
                    <a:p>
                      <a:pPr algn="ctr">
                        <a:defRPr>
                          <a:solidFill>
                            <a:schemeClr val="tx1"/>
                          </a:solidFill>
                        </a:defRPr>
                      </a:pPr>
                      <a:r>
                        <a:rPr sz="1400"/>
                        <a:t>0.3487</a:t>
                      </a:r>
                      <a:endParaRPr sz="1400">
                        <a:latin typeface="Cambria Math"/>
                      </a:endParaRPr>
                    </a:p>
                  </a:txBody>
                  <a:tcPr/>
                </a:tc>
                <a:tc>
                  <a:txBody>
                    <a:bodyPr/>
                    <a:lstStyle/>
                    <a:p>
                      <a:pPr algn="ctr">
                        <a:defRPr>
                          <a:solidFill>
                            <a:schemeClr val="tx1"/>
                          </a:solidFill>
                        </a:defRPr>
                      </a:pPr>
                      <a:r>
                        <a:rPr sz="1400" dirty="0"/>
                        <a:t>0.1704</a:t>
                      </a:r>
                      <a:endParaRPr sz="1400" dirty="0">
                        <a:latin typeface="Cambria Math"/>
                      </a:endParaRPr>
                    </a:p>
                  </a:txBody>
                  <a:tcPr/>
                </a:tc>
                <a:tc>
                  <a:txBody>
                    <a:bodyPr/>
                    <a:lstStyle/>
                    <a:p>
                      <a:pPr algn="ctr">
                        <a:defRPr>
                          <a:solidFill>
                            <a:schemeClr val="tx1"/>
                          </a:solidFill>
                        </a:defRPr>
                      </a:pPr>
                      <a:r>
                        <a:rPr sz="1400" dirty="0"/>
                        <a:t>0.0282</a:t>
                      </a:r>
                      <a:endParaRPr sz="1400" dirty="0">
                        <a:latin typeface="Cambria Math"/>
                      </a:endParaRPr>
                    </a:p>
                  </a:txBody>
                  <a:tcPr/>
                </a:tc>
                <a:tc>
                  <a:txBody>
                    <a:bodyPr/>
                    <a:lstStyle/>
                    <a:p>
                      <a:pPr algn="ctr">
                        <a:defRPr>
                          <a:solidFill>
                            <a:schemeClr val="tx1"/>
                          </a:solidFill>
                        </a:defRPr>
                      </a:pPr>
                      <a:r>
                        <a:rPr sz="1400" dirty="0"/>
                        <a:t>0.0060</a:t>
                      </a:r>
                      <a:endParaRPr sz="1400" dirty="0">
                        <a:latin typeface="Cambria Math"/>
                      </a:endParaRPr>
                    </a:p>
                  </a:txBody>
                  <a:tcPr/>
                </a:tc>
                <a:tc>
                  <a:txBody>
                    <a:bodyPr/>
                    <a:lstStyle/>
                    <a:p>
                      <a:pPr algn="ctr">
                        <a:defRPr>
                          <a:solidFill>
                            <a:schemeClr val="tx1"/>
                          </a:solidFill>
                        </a:defRPr>
                      </a:pPr>
                      <a:r>
                        <a:rPr sz="1400" dirty="0"/>
                        <a:t>0.0010</a:t>
                      </a:r>
                      <a:endParaRPr sz="1400" dirty="0">
                        <a:latin typeface="Cambria Math"/>
                      </a:endParaRPr>
                    </a:p>
                  </a:txBody>
                  <a:tcPr/>
                </a:tc>
                <a:tc>
                  <a:txBody>
                    <a:bodyPr/>
                    <a:lstStyle/>
                    <a:p>
                      <a:pPr algn="ctr">
                        <a:defRPr>
                          <a:solidFill>
                            <a:schemeClr val="tx1"/>
                          </a:solidFill>
                        </a:defRPr>
                      </a:pPr>
                      <a:r>
                        <a:rPr sz="1400" dirty="0"/>
                        <a:t>0.0001</a:t>
                      </a:r>
                      <a:endParaRPr sz="1400" dirty="0">
                        <a:latin typeface="Cambria Math"/>
                      </a:endParaRPr>
                    </a:p>
                  </a:txBody>
                  <a:tcPr/>
                </a:tc>
                <a:tc>
                  <a:txBody>
                    <a:bodyPr/>
                    <a:lstStyle/>
                    <a:p>
                      <a:pPr algn="ctr">
                        <a:defRPr>
                          <a:solidFill>
                            <a:schemeClr val="tx1"/>
                          </a:solidFill>
                        </a:defRPr>
                      </a:pPr>
                      <a:r>
                        <a:rPr sz="1400" dirty="0"/>
                        <a:t>0.0000</a:t>
                      </a:r>
                      <a:endParaRPr sz="1400" dirty="0">
                        <a:latin typeface="Cambria Math"/>
                      </a:endParaRPr>
                    </a:p>
                  </a:txBody>
                  <a:tcPr/>
                </a:tc>
                <a:tc>
                  <a:txBody>
                    <a:bodyPr/>
                    <a:lstStyle/>
                    <a:p>
                      <a:pPr algn="ctr">
                        <a:defRPr>
                          <a:solidFill>
                            <a:schemeClr val="tx1"/>
                          </a:solidFill>
                        </a:defRPr>
                      </a:pPr>
                      <a:r>
                        <a:rPr sz="1400" dirty="0"/>
                        <a:t>0.0000</a:t>
                      </a:r>
                      <a:endParaRPr sz="1400" dirty="0">
                        <a:latin typeface="Cambria Math"/>
                      </a:endParaRPr>
                    </a:p>
                  </a:txBody>
                  <a:tcPr/>
                </a:tc>
                <a:tc>
                  <a:txBody>
                    <a:bodyPr/>
                    <a:lstStyle/>
                    <a:p>
                      <a:pPr algn="ctr">
                        <a:defRPr>
                          <a:solidFill>
                            <a:schemeClr val="tx1"/>
                          </a:solidFill>
                        </a:defRPr>
                      </a:pPr>
                      <a:r>
                        <a:rPr sz="1400" dirty="0"/>
                        <a:t>0.0000</a:t>
                      </a:r>
                      <a:endParaRPr sz="1400" dirty="0">
                        <a:latin typeface="Cambria Math"/>
                      </a:endParaRPr>
                    </a:p>
                  </a:txBody>
                  <a:tcPr/>
                </a:tc>
                <a:extLst>
                  <a:ext uri="{0D108BD9-81ED-4DB2-BD59-A6C34878D82A}">
                    <a16:rowId xmlns:a16="http://schemas.microsoft.com/office/drawing/2014/main" val="10022"/>
                  </a:ext>
                </a:extLst>
              </a:tr>
              <a:tr h="362553">
                <a:tc>
                  <a:txBody>
                    <a:bodyPr/>
                    <a:lstStyle/>
                    <a:p>
                      <a:endParaRPr dirty="0"/>
                    </a:p>
                  </a:txBody>
                  <a:tcPr/>
                </a:tc>
                <a:tc>
                  <a:txBody>
                    <a:bodyPr/>
                    <a:lstStyle/>
                    <a:p>
                      <a:pPr algn="ctr">
                        <a:defRPr b="1">
                          <a:solidFill>
                            <a:schemeClr val="tx1"/>
                          </a:solidFill>
                        </a:defRPr>
                      </a:pPr>
                      <a:r>
                        <a:rPr sz="1400" dirty="0"/>
                        <a:t>1</a:t>
                      </a:r>
                      <a:endParaRPr sz="1400" dirty="0">
                        <a:latin typeface="Cambria Math"/>
                      </a:endParaRPr>
                    </a:p>
                  </a:txBody>
                  <a:tcPr/>
                </a:tc>
                <a:tc>
                  <a:txBody>
                    <a:bodyPr/>
                    <a:lstStyle/>
                    <a:p>
                      <a:pPr algn="ctr">
                        <a:defRPr>
                          <a:solidFill>
                            <a:schemeClr val="tx1"/>
                          </a:solidFill>
                        </a:defRPr>
                      </a:pPr>
                      <a:r>
                        <a:rPr sz="1400"/>
                        <a:t>0.7361</a:t>
                      </a:r>
                      <a:endParaRPr sz="1400">
                        <a:latin typeface="Cambria Math"/>
                      </a:endParaRPr>
                    </a:p>
                  </a:txBody>
                  <a:tcPr/>
                </a:tc>
                <a:tc>
                  <a:txBody>
                    <a:bodyPr/>
                    <a:lstStyle/>
                    <a:p>
                      <a:pPr algn="ctr">
                        <a:defRPr>
                          <a:solidFill>
                            <a:schemeClr val="tx1"/>
                          </a:solidFill>
                        </a:defRPr>
                      </a:pPr>
                      <a:r>
                        <a:rPr sz="1400"/>
                        <a:t>0.3758</a:t>
                      </a:r>
                      <a:endParaRPr sz="1400">
                        <a:latin typeface="Cambria Math"/>
                      </a:endParaRPr>
                    </a:p>
                  </a:txBody>
                  <a:tcPr/>
                </a:tc>
                <a:tc>
                  <a:txBody>
                    <a:bodyPr/>
                    <a:lstStyle/>
                    <a:p>
                      <a:pPr algn="ctr">
                        <a:defRPr>
                          <a:solidFill>
                            <a:schemeClr val="tx1"/>
                          </a:solidFill>
                        </a:defRPr>
                      </a:pPr>
                      <a:r>
                        <a:rPr sz="1400" dirty="0"/>
                        <a:t>0.1493</a:t>
                      </a:r>
                      <a:endParaRPr sz="1400" dirty="0">
                        <a:latin typeface="Cambria Math"/>
                      </a:endParaRPr>
                    </a:p>
                  </a:txBody>
                  <a:tcPr/>
                </a:tc>
                <a:tc>
                  <a:txBody>
                    <a:bodyPr/>
                    <a:lstStyle/>
                    <a:p>
                      <a:pPr algn="ctr">
                        <a:defRPr>
                          <a:solidFill>
                            <a:schemeClr val="tx1"/>
                          </a:solidFill>
                        </a:defRPr>
                      </a:pPr>
                      <a:r>
                        <a:rPr sz="1400"/>
                        <a:t>0.0464</a:t>
                      </a:r>
                      <a:endParaRPr sz="1400">
                        <a:latin typeface="Cambria Math"/>
                      </a:endParaRPr>
                    </a:p>
                  </a:txBody>
                  <a:tcPr/>
                </a:tc>
                <a:tc>
                  <a:txBody>
                    <a:bodyPr/>
                    <a:lstStyle/>
                    <a:p>
                      <a:pPr algn="ctr">
                        <a:defRPr>
                          <a:solidFill>
                            <a:schemeClr val="tx1"/>
                          </a:solidFill>
                        </a:defRPr>
                      </a:pPr>
                      <a:r>
                        <a:rPr sz="1400" dirty="0"/>
                        <a:t>0.0107</a:t>
                      </a:r>
                      <a:endParaRPr sz="1400" dirty="0">
                        <a:latin typeface="Cambria Math"/>
                      </a:endParaRPr>
                    </a:p>
                  </a:txBody>
                  <a:tcPr/>
                </a:tc>
                <a:tc>
                  <a:txBody>
                    <a:bodyPr/>
                    <a:lstStyle/>
                    <a:p>
                      <a:pPr algn="ctr">
                        <a:defRPr>
                          <a:solidFill>
                            <a:schemeClr val="tx1"/>
                          </a:solidFill>
                        </a:defRPr>
                      </a:pPr>
                      <a:r>
                        <a:rPr sz="1400" dirty="0"/>
                        <a:t>0.0017</a:t>
                      </a:r>
                      <a:endParaRPr sz="1400" dirty="0">
                        <a:latin typeface="Cambria Math"/>
                      </a:endParaRPr>
                    </a:p>
                  </a:txBody>
                  <a:tcPr/>
                </a:tc>
                <a:tc>
                  <a:txBody>
                    <a:bodyPr/>
                    <a:lstStyle/>
                    <a:p>
                      <a:pPr algn="ctr">
                        <a:defRPr>
                          <a:solidFill>
                            <a:schemeClr val="tx1"/>
                          </a:solidFill>
                        </a:defRPr>
                      </a:pPr>
                      <a:r>
                        <a:rPr sz="1400" dirty="0"/>
                        <a:t>0.0001</a:t>
                      </a:r>
                      <a:endParaRPr sz="1400" dirty="0">
                        <a:latin typeface="Cambria Math"/>
                      </a:endParaRPr>
                    </a:p>
                  </a:txBody>
                  <a:tcPr/>
                </a:tc>
                <a:tc>
                  <a:txBody>
                    <a:bodyPr/>
                    <a:lstStyle/>
                    <a:p>
                      <a:pPr algn="ctr">
                        <a:defRPr>
                          <a:solidFill>
                            <a:schemeClr val="tx1"/>
                          </a:solidFill>
                        </a:defRPr>
                      </a:pPr>
                      <a:r>
                        <a:rPr sz="1400" dirty="0"/>
                        <a:t>0.0000</a:t>
                      </a:r>
                      <a:endParaRPr sz="1400" dirty="0">
                        <a:latin typeface="Cambria Math"/>
                      </a:endParaRPr>
                    </a:p>
                  </a:txBody>
                  <a:tcPr/>
                </a:tc>
                <a:tc>
                  <a:txBody>
                    <a:bodyPr/>
                    <a:lstStyle/>
                    <a:p>
                      <a:pPr algn="ctr">
                        <a:defRPr>
                          <a:solidFill>
                            <a:schemeClr val="tx1"/>
                          </a:solidFill>
                        </a:defRPr>
                      </a:pPr>
                      <a:r>
                        <a:rPr sz="1400" dirty="0"/>
                        <a:t>0.0000</a:t>
                      </a:r>
                      <a:endParaRPr sz="1400" dirty="0">
                        <a:latin typeface="Cambria Math"/>
                      </a:endParaRPr>
                    </a:p>
                  </a:txBody>
                  <a:tcPr/>
                </a:tc>
                <a:extLst>
                  <a:ext uri="{0D108BD9-81ED-4DB2-BD59-A6C34878D82A}">
                    <a16:rowId xmlns:a16="http://schemas.microsoft.com/office/drawing/2014/main" val="10023"/>
                  </a:ext>
                </a:extLst>
              </a:tr>
              <a:tr h="328561">
                <a:tc>
                  <a:txBody>
                    <a:bodyPr/>
                    <a:lstStyle/>
                    <a:p>
                      <a:endParaRPr dirty="0"/>
                    </a:p>
                  </a:txBody>
                  <a:tcPr/>
                </a:tc>
                <a:tc>
                  <a:txBody>
                    <a:bodyPr/>
                    <a:lstStyle/>
                    <a:p>
                      <a:pPr algn="ctr">
                        <a:defRPr b="1">
                          <a:solidFill>
                            <a:schemeClr val="tx1"/>
                          </a:solidFill>
                        </a:defRPr>
                      </a:pPr>
                      <a:r>
                        <a:rPr sz="1400"/>
                        <a:t>2</a:t>
                      </a:r>
                      <a:endParaRPr sz="1400">
                        <a:latin typeface="Cambria Math"/>
                      </a:endParaRPr>
                    </a:p>
                  </a:txBody>
                  <a:tcPr/>
                </a:tc>
                <a:tc>
                  <a:txBody>
                    <a:bodyPr/>
                    <a:lstStyle/>
                    <a:p>
                      <a:pPr algn="ctr">
                        <a:defRPr>
                          <a:solidFill>
                            <a:schemeClr val="tx1"/>
                          </a:solidFill>
                        </a:defRPr>
                      </a:pPr>
                      <a:r>
                        <a:rPr sz="1400"/>
                        <a:t>0.9298</a:t>
                      </a:r>
                      <a:endParaRPr sz="1400">
                        <a:latin typeface="Cambria Math"/>
                      </a:endParaRPr>
                    </a:p>
                  </a:txBody>
                  <a:tcPr/>
                </a:tc>
                <a:tc>
                  <a:txBody>
                    <a:bodyPr/>
                    <a:lstStyle/>
                    <a:p>
                      <a:pPr algn="ctr">
                        <a:defRPr>
                          <a:solidFill>
                            <a:schemeClr val="tx1"/>
                          </a:solidFill>
                        </a:defRPr>
                      </a:pPr>
                      <a:r>
                        <a:rPr sz="1400"/>
                        <a:t>0.6778</a:t>
                      </a:r>
                      <a:endParaRPr sz="1400">
                        <a:latin typeface="Cambria Math"/>
                      </a:endParaRPr>
                    </a:p>
                  </a:txBody>
                  <a:tcPr/>
                </a:tc>
                <a:tc>
                  <a:txBody>
                    <a:bodyPr/>
                    <a:lstStyle/>
                    <a:p>
                      <a:pPr algn="ctr">
                        <a:defRPr>
                          <a:solidFill>
                            <a:schemeClr val="tx1"/>
                          </a:solidFill>
                        </a:defRPr>
                      </a:pPr>
                      <a:r>
                        <a:rPr sz="1400"/>
                        <a:t>0.3828</a:t>
                      </a:r>
                      <a:endParaRPr sz="1400">
                        <a:latin typeface="Cambria Math"/>
                      </a:endParaRPr>
                    </a:p>
                  </a:txBody>
                  <a:tcPr/>
                </a:tc>
                <a:tc>
                  <a:txBody>
                    <a:bodyPr/>
                    <a:lstStyle/>
                    <a:p>
                      <a:pPr algn="ctr">
                        <a:defRPr>
                          <a:solidFill>
                            <a:schemeClr val="tx1"/>
                          </a:solidFill>
                        </a:defRPr>
                      </a:pPr>
                      <a:r>
                        <a:rPr sz="1400"/>
                        <a:t>0.1673</a:t>
                      </a:r>
                      <a:endParaRPr sz="1400">
                        <a:latin typeface="Cambria Math"/>
                      </a:endParaRPr>
                    </a:p>
                  </a:txBody>
                  <a:tcPr/>
                </a:tc>
                <a:tc>
                  <a:txBody>
                    <a:bodyPr/>
                    <a:lstStyle/>
                    <a:p>
                      <a:pPr algn="ctr">
                        <a:defRPr>
                          <a:solidFill>
                            <a:schemeClr val="tx1"/>
                          </a:solidFill>
                        </a:defRPr>
                      </a:pPr>
                      <a:r>
                        <a:rPr sz="1400"/>
                        <a:t>0.0547</a:t>
                      </a:r>
                      <a:endParaRPr sz="1400">
                        <a:latin typeface="Cambria Math"/>
                      </a:endParaRPr>
                    </a:p>
                  </a:txBody>
                  <a:tcPr/>
                </a:tc>
                <a:tc>
                  <a:txBody>
                    <a:bodyPr/>
                    <a:lstStyle/>
                    <a:p>
                      <a:pPr algn="ctr">
                        <a:defRPr>
                          <a:solidFill>
                            <a:schemeClr val="tx1"/>
                          </a:solidFill>
                        </a:defRPr>
                      </a:pPr>
                      <a:r>
                        <a:rPr sz="1400"/>
                        <a:t>0.0123</a:t>
                      </a:r>
                      <a:endParaRPr sz="1400">
                        <a:latin typeface="Cambria Math"/>
                      </a:endParaRPr>
                    </a:p>
                  </a:txBody>
                  <a:tcPr/>
                </a:tc>
                <a:tc>
                  <a:txBody>
                    <a:bodyPr/>
                    <a:lstStyle/>
                    <a:p>
                      <a:pPr algn="ctr">
                        <a:defRPr>
                          <a:solidFill>
                            <a:schemeClr val="tx1"/>
                          </a:solidFill>
                        </a:defRPr>
                      </a:pPr>
                      <a:r>
                        <a:rPr sz="1400" dirty="0">
                          <a:highlight>
                            <a:srgbClr val="FFFF00"/>
                          </a:highlight>
                        </a:rPr>
                        <a:t>0.0016</a:t>
                      </a:r>
                      <a:endParaRPr sz="1400" dirty="0">
                        <a:highlight>
                          <a:srgbClr val="FFFF00"/>
                        </a:highlight>
                        <a:latin typeface="Cambria Math"/>
                      </a:endParaRPr>
                    </a:p>
                  </a:txBody>
                  <a:tcPr/>
                </a:tc>
                <a:tc>
                  <a:txBody>
                    <a:bodyPr/>
                    <a:lstStyle/>
                    <a:p>
                      <a:pPr algn="ctr">
                        <a:defRPr>
                          <a:solidFill>
                            <a:schemeClr val="tx1"/>
                          </a:solidFill>
                        </a:defRPr>
                      </a:pPr>
                      <a:r>
                        <a:rPr sz="1400" dirty="0"/>
                        <a:t>0.0001</a:t>
                      </a:r>
                      <a:endParaRPr sz="1400" dirty="0">
                        <a:latin typeface="Cambria Math"/>
                      </a:endParaRPr>
                    </a:p>
                  </a:txBody>
                  <a:tcPr/>
                </a:tc>
                <a:tc>
                  <a:txBody>
                    <a:bodyPr/>
                    <a:lstStyle/>
                    <a:p>
                      <a:pPr algn="ctr">
                        <a:defRPr>
                          <a:solidFill>
                            <a:schemeClr val="tx1"/>
                          </a:solidFill>
                        </a:defRPr>
                      </a:pPr>
                      <a:r>
                        <a:rPr sz="1400" dirty="0"/>
                        <a:t>0.0000</a:t>
                      </a:r>
                      <a:endParaRPr sz="1400" dirty="0">
                        <a:latin typeface="Cambria Math"/>
                      </a:endParaRPr>
                    </a:p>
                  </a:txBody>
                  <a:tcPr/>
                </a:tc>
                <a:extLst>
                  <a:ext uri="{0D108BD9-81ED-4DB2-BD59-A6C34878D82A}">
                    <a16:rowId xmlns:a16="http://schemas.microsoft.com/office/drawing/2014/main" val="10024"/>
                  </a:ext>
                </a:extLst>
              </a:tr>
              <a:tr h="348881">
                <a:tc>
                  <a:txBody>
                    <a:bodyPr/>
                    <a:lstStyle/>
                    <a:p>
                      <a:endParaRPr dirty="0"/>
                    </a:p>
                  </a:txBody>
                  <a:tcPr/>
                </a:tc>
                <a:tc>
                  <a:txBody>
                    <a:bodyPr/>
                    <a:lstStyle/>
                    <a:p>
                      <a:pPr algn="ctr">
                        <a:defRPr b="1">
                          <a:solidFill>
                            <a:schemeClr val="tx1"/>
                          </a:solidFill>
                        </a:defRPr>
                      </a:pPr>
                      <a:r>
                        <a:rPr sz="1400"/>
                        <a:t>3</a:t>
                      </a:r>
                      <a:endParaRPr sz="1400">
                        <a:latin typeface="Cambria Math"/>
                      </a:endParaRPr>
                    </a:p>
                  </a:txBody>
                  <a:tcPr/>
                </a:tc>
                <a:tc>
                  <a:txBody>
                    <a:bodyPr/>
                    <a:lstStyle/>
                    <a:p>
                      <a:pPr algn="ctr">
                        <a:defRPr>
                          <a:solidFill>
                            <a:schemeClr val="tx1"/>
                          </a:solidFill>
                        </a:defRPr>
                      </a:pPr>
                      <a:r>
                        <a:rPr sz="1400"/>
                        <a:t>0.9872</a:t>
                      </a:r>
                      <a:endParaRPr sz="1400">
                        <a:latin typeface="Cambria Math"/>
                      </a:endParaRPr>
                    </a:p>
                  </a:txBody>
                  <a:tcPr/>
                </a:tc>
                <a:tc>
                  <a:txBody>
                    <a:bodyPr/>
                    <a:lstStyle/>
                    <a:p>
                      <a:pPr algn="ctr">
                        <a:defRPr>
                          <a:solidFill>
                            <a:schemeClr val="tx1"/>
                          </a:solidFill>
                        </a:defRPr>
                      </a:pPr>
                      <a:r>
                        <a:rPr sz="1400"/>
                        <a:t>0.8791</a:t>
                      </a:r>
                      <a:endParaRPr sz="1400">
                        <a:latin typeface="Cambria Math"/>
                      </a:endParaRPr>
                    </a:p>
                  </a:txBody>
                  <a:tcPr/>
                </a:tc>
                <a:tc>
                  <a:txBody>
                    <a:bodyPr/>
                    <a:lstStyle/>
                    <a:p>
                      <a:pPr algn="ctr">
                        <a:defRPr>
                          <a:solidFill>
                            <a:schemeClr val="tx1"/>
                          </a:solidFill>
                        </a:defRPr>
                      </a:pPr>
                      <a:r>
                        <a:rPr sz="1400"/>
                        <a:t>0.6496</a:t>
                      </a:r>
                      <a:endParaRPr sz="1400">
                        <a:latin typeface="Cambria Math"/>
                      </a:endParaRPr>
                    </a:p>
                  </a:txBody>
                  <a:tcPr/>
                </a:tc>
                <a:tc>
                  <a:txBody>
                    <a:bodyPr/>
                    <a:lstStyle/>
                    <a:p>
                      <a:pPr algn="ctr">
                        <a:defRPr>
                          <a:solidFill>
                            <a:schemeClr val="tx1"/>
                          </a:solidFill>
                        </a:defRPr>
                      </a:pPr>
                      <a:r>
                        <a:rPr sz="1400"/>
                        <a:t>0.3823</a:t>
                      </a:r>
                      <a:endParaRPr sz="1400">
                        <a:latin typeface="Cambria Math"/>
                      </a:endParaRPr>
                    </a:p>
                  </a:txBody>
                  <a:tcPr/>
                </a:tc>
                <a:tc>
                  <a:txBody>
                    <a:bodyPr/>
                    <a:lstStyle/>
                    <a:p>
                      <a:pPr algn="ctr">
                        <a:defRPr>
                          <a:solidFill>
                            <a:schemeClr val="tx1"/>
                          </a:solidFill>
                        </a:defRPr>
                      </a:pPr>
                      <a:r>
                        <a:rPr sz="1400"/>
                        <a:t>0.1719</a:t>
                      </a:r>
                      <a:endParaRPr sz="1400">
                        <a:latin typeface="Cambria Math"/>
                      </a:endParaRPr>
                    </a:p>
                  </a:txBody>
                  <a:tcPr/>
                </a:tc>
                <a:tc>
                  <a:txBody>
                    <a:bodyPr/>
                    <a:lstStyle/>
                    <a:p>
                      <a:pPr algn="ctr">
                        <a:defRPr>
                          <a:solidFill>
                            <a:schemeClr val="tx1"/>
                          </a:solidFill>
                        </a:defRPr>
                      </a:pPr>
                      <a:r>
                        <a:rPr sz="1400"/>
                        <a:t>0.0548</a:t>
                      </a:r>
                      <a:endParaRPr sz="1400">
                        <a:latin typeface="Cambria Math"/>
                      </a:endParaRPr>
                    </a:p>
                  </a:txBody>
                  <a:tcPr/>
                </a:tc>
                <a:tc>
                  <a:txBody>
                    <a:bodyPr/>
                    <a:lstStyle/>
                    <a:p>
                      <a:pPr algn="ctr">
                        <a:defRPr>
                          <a:solidFill>
                            <a:schemeClr val="tx1"/>
                          </a:solidFill>
                        </a:defRPr>
                      </a:pPr>
                      <a:r>
                        <a:rPr sz="1400" dirty="0"/>
                        <a:t>0.0106</a:t>
                      </a:r>
                      <a:endParaRPr sz="1400" dirty="0">
                        <a:latin typeface="Cambria Math"/>
                      </a:endParaRPr>
                    </a:p>
                  </a:txBody>
                  <a:tcPr/>
                </a:tc>
                <a:tc>
                  <a:txBody>
                    <a:bodyPr/>
                    <a:lstStyle/>
                    <a:p>
                      <a:pPr algn="ctr">
                        <a:defRPr>
                          <a:solidFill>
                            <a:schemeClr val="tx1"/>
                          </a:solidFill>
                        </a:defRPr>
                      </a:pPr>
                      <a:r>
                        <a:rPr sz="1400" dirty="0"/>
                        <a:t>0.0009</a:t>
                      </a:r>
                      <a:endParaRPr sz="1400" dirty="0">
                        <a:latin typeface="Cambria Math"/>
                      </a:endParaRPr>
                    </a:p>
                  </a:txBody>
                  <a:tcPr/>
                </a:tc>
                <a:tc>
                  <a:txBody>
                    <a:bodyPr/>
                    <a:lstStyle/>
                    <a:p>
                      <a:pPr algn="ctr">
                        <a:defRPr>
                          <a:solidFill>
                            <a:schemeClr val="tx1"/>
                          </a:solidFill>
                        </a:defRPr>
                      </a:pPr>
                      <a:r>
                        <a:rPr sz="1400"/>
                        <a:t>0.0000</a:t>
                      </a:r>
                      <a:endParaRPr sz="1400">
                        <a:latin typeface="Cambria Math"/>
                      </a:endParaRPr>
                    </a:p>
                  </a:txBody>
                  <a:tcPr/>
                </a:tc>
                <a:extLst>
                  <a:ext uri="{0D108BD9-81ED-4DB2-BD59-A6C34878D82A}">
                    <a16:rowId xmlns:a16="http://schemas.microsoft.com/office/drawing/2014/main" val="10025"/>
                  </a:ext>
                </a:extLst>
              </a:tr>
              <a:tr h="369201">
                <a:tc>
                  <a:txBody>
                    <a:bodyPr/>
                    <a:lstStyle/>
                    <a:p>
                      <a:endParaRPr dirty="0"/>
                    </a:p>
                  </a:txBody>
                  <a:tcPr/>
                </a:tc>
                <a:tc>
                  <a:txBody>
                    <a:bodyPr/>
                    <a:lstStyle/>
                    <a:p>
                      <a:pPr algn="ctr">
                        <a:defRPr b="1">
                          <a:solidFill>
                            <a:schemeClr val="tx1"/>
                          </a:solidFill>
                        </a:defRPr>
                      </a:pPr>
                      <a:r>
                        <a:rPr sz="1400"/>
                        <a:t>4</a:t>
                      </a:r>
                      <a:endParaRPr sz="1400">
                        <a:latin typeface="Cambria Math"/>
                      </a:endParaRPr>
                    </a:p>
                  </a:txBody>
                  <a:tcPr/>
                </a:tc>
                <a:tc>
                  <a:txBody>
                    <a:bodyPr/>
                    <a:lstStyle/>
                    <a:p>
                      <a:pPr algn="ctr">
                        <a:defRPr>
                          <a:solidFill>
                            <a:schemeClr val="tx1"/>
                          </a:solidFill>
                        </a:defRPr>
                      </a:pPr>
                      <a:r>
                        <a:rPr sz="1400"/>
                        <a:t>0.9984</a:t>
                      </a:r>
                      <a:endParaRPr sz="1400">
                        <a:latin typeface="Cambria Math"/>
                      </a:endParaRPr>
                    </a:p>
                  </a:txBody>
                  <a:tcPr/>
                </a:tc>
                <a:tc>
                  <a:txBody>
                    <a:bodyPr/>
                    <a:lstStyle/>
                    <a:p>
                      <a:pPr algn="ctr">
                        <a:defRPr>
                          <a:solidFill>
                            <a:schemeClr val="tx1"/>
                          </a:solidFill>
                        </a:defRPr>
                      </a:pPr>
                      <a:r>
                        <a:rPr sz="1400"/>
                        <a:t>0.9672</a:t>
                      </a:r>
                      <a:endParaRPr sz="1400">
                        <a:latin typeface="Cambria Math"/>
                      </a:endParaRPr>
                    </a:p>
                  </a:txBody>
                  <a:tcPr/>
                </a:tc>
                <a:tc>
                  <a:txBody>
                    <a:bodyPr/>
                    <a:lstStyle/>
                    <a:p>
                      <a:pPr algn="ctr">
                        <a:defRPr>
                          <a:solidFill>
                            <a:schemeClr val="tx1"/>
                          </a:solidFill>
                        </a:defRPr>
                      </a:pPr>
                      <a:r>
                        <a:rPr sz="1400"/>
                        <a:t>0.8497</a:t>
                      </a:r>
                      <a:endParaRPr sz="1400">
                        <a:latin typeface="Cambria Math"/>
                      </a:endParaRPr>
                    </a:p>
                  </a:txBody>
                  <a:tcPr/>
                </a:tc>
                <a:tc>
                  <a:txBody>
                    <a:bodyPr/>
                    <a:lstStyle/>
                    <a:p>
                      <a:pPr algn="ctr">
                        <a:defRPr>
                          <a:solidFill>
                            <a:schemeClr val="tx1"/>
                          </a:solidFill>
                        </a:defRPr>
                      </a:pPr>
                      <a:r>
                        <a:rPr sz="1400"/>
                        <a:t>0.6331</a:t>
                      </a:r>
                      <a:endParaRPr sz="1400">
                        <a:latin typeface="Cambria Math"/>
                      </a:endParaRPr>
                    </a:p>
                  </a:txBody>
                  <a:tcPr/>
                </a:tc>
                <a:tc>
                  <a:txBody>
                    <a:bodyPr/>
                    <a:lstStyle/>
                    <a:p>
                      <a:pPr algn="ctr">
                        <a:defRPr>
                          <a:solidFill>
                            <a:schemeClr val="tx1"/>
                          </a:solidFill>
                        </a:defRPr>
                      </a:pPr>
                      <a:r>
                        <a:rPr sz="1400"/>
                        <a:t>0.3770</a:t>
                      </a:r>
                      <a:endParaRPr sz="1400">
                        <a:latin typeface="Cambria Math"/>
                      </a:endParaRPr>
                    </a:p>
                  </a:txBody>
                  <a:tcPr/>
                </a:tc>
                <a:tc>
                  <a:txBody>
                    <a:bodyPr/>
                    <a:lstStyle/>
                    <a:p>
                      <a:pPr algn="ctr">
                        <a:defRPr>
                          <a:solidFill>
                            <a:schemeClr val="tx1"/>
                          </a:solidFill>
                        </a:defRPr>
                      </a:pPr>
                      <a:r>
                        <a:rPr sz="1400"/>
                        <a:t>0.1662</a:t>
                      </a:r>
                      <a:endParaRPr sz="1400">
                        <a:latin typeface="Cambria Math"/>
                      </a:endParaRPr>
                    </a:p>
                  </a:txBody>
                  <a:tcPr/>
                </a:tc>
                <a:tc>
                  <a:txBody>
                    <a:bodyPr/>
                    <a:lstStyle/>
                    <a:p>
                      <a:pPr algn="ctr">
                        <a:defRPr>
                          <a:solidFill>
                            <a:schemeClr val="tx1"/>
                          </a:solidFill>
                        </a:defRPr>
                      </a:pPr>
                      <a:r>
                        <a:rPr sz="1400"/>
                        <a:t>0.0473</a:t>
                      </a:r>
                      <a:endParaRPr sz="1400">
                        <a:latin typeface="Cambria Math"/>
                      </a:endParaRPr>
                    </a:p>
                  </a:txBody>
                  <a:tcPr/>
                </a:tc>
                <a:tc>
                  <a:txBody>
                    <a:bodyPr/>
                    <a:lstStyle/>
                    <a:p>
                      <a:pPr algn="ctr">
                        <a:defRPr>
                          <a:solidFill>
                            <a:schemeClr val="tx1"/>
                          </a:solidFill>
                        </a:defRPr>
                      </a:pPr>
                      <a:r>
                        <a:rPr sz="1400" dirty="0"/>
                        <a:t>0.0064</a:t>
                      </a:r>
                      <a:endParaRPr sz="1400" dirty="0">
                        <a:latin typeface="Cambria Math"/>
                      </a:endParaRPr>
                    </a:p>
                  </a:txBody>
                  <a:tcPr/>
                </a:tc>
                <a:tc>
                  <a:txBody>
                    <a:bodyPr/>
                    <a:lstStyle/>
                    <a:p>
                      <a:pPr algn="ctr">
                        <a:defRPr>
                          <a:solidFill>
                            <a:schemeClr val="tx1"/>
                          </a:solidFill>
                        </a:defRPr>
                      </a:pPr>
                      <a:r>
                        <a:rPr sz="1400" dirty="0"/>
                        <a:t>0.0001</a:t>
                      </a:r>
                      <a:endParaRPr sz="1400" dirty="0">
                        <a:latin typeface="Cambria Math"/>
                      </a:endParaRPr>
                    </a:p>
                  </a:txBody>
                  <a:tcPr/>
                </a:tc>
                <a:extLst>
                  <a:ext uri="{0D108BD9-81ED-4DB2-BD59-A6C34878D82A}">
                    <a16:rowId xmlns:a16="http://schemas.microsoft.com/office/drawing/2014/main" val="10026"/>
                  </a:ext>
                </a:extLst>
              </a:tr>
              <a:tr h="294640">
                <a:tc>
                  <a:txBody>
                    <a:bodyPr/>
                    <a:lstStyle/>
                    <a:p>
                      <a:endParaRPr dirty="0"/>
                    </a:p>
                  </a:txBody>
                  <a:tcPr/>
                </a:tc>
                <a:tc>
                  <a:txBody>
                    <a:bodyPr/>
                    <a:lstStyle/>
                    <a:p>
                      <a:pPr algn="ctr">
                        <a:defRPr b="1">
                          <a:solidFill>
                            <a:schemeClr val="tx1"/>
                          </a:solidFill>
                        </a:defRPr>
                      </a:pPr>
                      <a:r>
                        <a:rPr sz="1400"/>
                        <a:t>5</a:t>
                      </a:r>
                      <a:endParaRPr sz="1400">
                        <a:latin typeface="Cambria Math"/>
                      </a:endParaRPr>
                    </a:p>
                  </a:txBody>
                  <a:tcPr/>
                </a:tc>
                <a:tc>
                  <a:txBody>
                    <a:bodyPr/>
                    <a:lstStyle/>
                    <a:p>
                      <a:pPr algn="ctr">
                        <a:defRPr>
                          <a:solidFill>
                            <a:schemeClr val="tx1"/>
                          </a:solidFill>
                        </a:defRPr>
                      </a:pPr>
                      <a:r>
                        <a:rPr sz="1400"/>
                        <a:t>0.9999</a:t>
                      </a:r>
                      <a:endParaRPr sz="1400">
                        <a:latin typeface="Cambria Math"/>
                      </a:endParaRPr>
                    </a:p>
                  </a:txBody>
                  <a:tcPr/>
                </a:tc>
                <a:tc>
                  <a:txBody>
                    <a:bodyPr/>
                    <a:lstStyle/>
                    <a:p>
                      <a:pPr algn="ctr">
                        <a:defRPr>
                          <a:solidFill>
                            <a:schemeClr val="tx1"/>
                          </a:solidFill>
                        </a:defRPr>
                      </a:pPr>
                      <a:r>
                        <a:rPr sz="1400"/>
                        <a:t>0.9936</a:t>
                      </a:r>
                      <a:endParaRPr sz="1400">
                        <a:latin typeface="Cambria Math"/>
                      </a:endParaRPr>
                    </a:p>
                  </a:txBody>
                  <a:tcPr/>
                </a:tc>
                <a:tc>
                  <a:txBody>
                    <a:bodyPr/>
                    <a:lstStyle/>
                    <a:p>
                      <a:pPr algn="ctr">
                        <a:defRPr>
                          <a:solidFill>
                            <a:schemeClr val="tx1"/>
                          </a:solidFill>
                        </a:defRPr>
                      </a:pPr>
                      <a:r>
                        <a:rPr sz="1400"/>
                        <a:t>0.9527</a:t>
                      </a:r>
                      <a:endParaRPr sz="1400">
                        <a:latin typeface="Cambria Math"/>
                      </a:endParaRPr>
                    </a:p>
                  </a:txBody>
                  <a:tcPr/>
                </a:tc>
                <a:tc>
                  <a:txBody>
                    <a:bodyPr/>
                    <a:lstStyle/>
                    <a:p>
                      <a:pPr algn="ctr">
                        <a:defRPr>
                          <a:solidFill>
                            <a:schemeClr val="tx1"/>
                          </a:solidFill>
                        </a:defRPr>
                      </a:pPr>
                      <a:r>
                        <a:rPr sz="1400"/>
                        <a:t>0.8338</a:t>
                      </a:r>
                      <a:endParaRPr sz="1400">
                        <a:latin typeface="Cambria Math"/>
                      </a:endParaRPr>
                    </a:p>
                  </a:txBody>
                  <a:tcPr/>
                </a:tc>
                <a:tc>
                  <a:txBody>
                    <a:bodyPr/>
                    <a:lstStyle/>
                    <a:p>
                      <a:pPr algn="ctr">
                        <a:defRPr>
                          <a:solidFill>
                            <a:schemeClr val="tx1"/>
                          </a:solidFill>
                        </a:defRPr>
                      </a:pPr>
                      <a:r>
                        <a:rPr sz="1400"/>
                        <a:t>0.6230</a:t>
                      </a:r>
                      <a:endParaRPr sz="1400">
                        <a:latin typeface="Cambria Math"/>
                      </a:endParaRPr>
                    </a:p>
                  </a:txBody>
                  <a:tcPr/>
                </a:tc>
                <a:tc>
                  <a:txBody>
                    <a:bodyPr/>
                    <a:lstStyle/>
                    <a:p>
                      <a:pPr algn="ctr">
                        <a:defRPr>
                          <a:solidFill>
                            <a:schemeClr val="tx1"/>
                          </a:solidFill>
                        </a:defRPr>
                      </a:pPr>
                      <a:r>
                        <a:rPr sz="1400"/>
                        <a:t>0.3669</a:t>
                      </a:r>
                      <a:endParaRPr sz="1400">
                        <a:latin typeface="Cambria Math"/>
                      </a:endParaRPr>
                    </a:p>
                  </a:txBody>
                  <a:tcPr/>
                </a:tc>
                <a:tc>
                  <a:txBody>
                    <a:bodyPr/>
                    <a:lstStyle/>
                    <a:p>
                      <a:pPr algn="ctr">
                        <a:defRPr>
                          <a:solidFill>
                            <a:schemeClr val="tx1"/>
                          </a:solidFill>
                        </a:defRPr>
                      </a:pPr>
                      <a:r>
                        <a:rPr sz="1400"/>
                        <a:t>0.1503</a:t>
                      </a:r>
                      <a:endParaRPr sz="1400">
                        <a:latin typeface="Cambria Math"/>
                      </a:endParaRPr>
                    </a:p>
                  </a:txBody>
                  <a:tcPr/>
                </a:tc>
                <a:tc>
                  <a:txBody>
                    <a:bodyPr/>
                    <a:lstStyle/>
                    <a:p>
                      <a:pPr algn="ctr">
                        <a:defRPr>
                          <a:solidFill>
                            <a:schemeClr val="tx1"/>
                          </a:solidFill>
                        </a:defRPr>
                      </a:pPr>
                      <a:r>
                        <a:rPr sz="1400"/>
                        <a:t>0.0328</a:t>
                      </a:r>
                      <a:endParaRPr sz="1400">
                        <a:latin typeface="Cambria Math"/>
                      </a:endParaRPr>
                    </a:p>
                  </a:txBody>
                  <a:tcPr/>
                </a:tc>
                <a:tc>
                  <a:txBody>
                    <a:bodyPr/>
                    <a:lstStyle/>
                    <a:p>
                      <a:pPr algn="ctr">
                        <a:defRPr>
                          <a:solidFill>
                            <a:schemeClr val="tx1"/>
                          </a:solidFill>
                        </a:defRPr>
                      </a:pPr>
                      <a:r>
                        <a:rPr sz="1400" dirty="0"/>
                        <a:t>0.0016</a:t>
                      </a:r>
                      <a:endParaRPr sz="1400" dirty="0">
                        <a:latin typeface="Cambria Math"/>
                      </a:endParaRPr>
                    </a:p>
                  </a:txBody>
                  <a:tcPr/>
                </a:tc>
                <a:extLst>
                  <a:ext uri="{0D108BD9-81ED-4DB2-BD59-A6C34878D82A}">
                    <a16:rowId xmlns:a16="http://schemas.microsoft.com/office/drawing/2014/main" val="10027"/>
                  </a:ext>
                </a:extLst>
              </a:tr>
              <a:tr h="349720">
                <a:tc>
                  <a:txBody>
                    <a:bodyPr/>
                    <a:lstStyle/>
                    <a:p>
                      <a:endParaRPr dirty="0"/>
                    </a:p>
                  </a:txBody>
                  <a:tcPr/>
                </a:tc>
                <a:tc>
                  <a:txBody>
                    <a:bodyPr/>
                    <a:lstStyle/>
                    <a:p>
                      <a:pPr algn="ctr">
                        <a:defRPr b="1">
                          <a:solidFill>
                            <a:schemeClr val="tx1"/>
                          </a:solidFill>
                        </a:defRPr>
                      </a:pPr>
                      <a:r>
                        <a:rPr sz="1400" dirty="0"/>
                        <a:t>6</a:t>
                      </a:r>
                      <a:endParaRPr sz="1400" dirty="0">
                        <a:latin typeface="Cambria Math"/>
                      </a:endParaRPr>
                    </a:p>
                  </a:txBody>
                  <a:tcPr/>
                </a:tc>
                <a:tc>
                  <a:txBody>
                    <a:bodyPr/>
                    <a:lstStyle/>
                    <a:p>
                      <a:pPr algn="ctr">
                        <a:defRPr>
                          <a:solidFill>
                            <a:schemeClr val="tx1"/>
                          </a:solidFill>
                        </a:defRPr>
                      </a:pPr>
                      <a:r>
                        <a:rPr sz="1400" dirty="0"/>
                        <a:t>1.0000</a:t>
                      </a:r>
                      <a:endParaRPr sz="1400" dirty="0">
                        <a:latin typeface="Cambria Math"/>
                      </a:endParaRPr>
                    </a:p>
                  </a:txBody>
                  <a:tcPr/>
                </a:tc>
                <a:tc>
                  <a:txBody>
                    <a:bodyPr/>
                    <a:lstStyle/>
                    <a:p>
                      <a:pPr algn="ctr">
                        <a:defRPr>
                          <a:solidFill>
                            <a:schemeClr val="tx1"/>
                          </a:solidFill>
                        </a:defRPr>
                      </a:pPr>
                      <a:r>
                        <a:rPr sz="1400"/>
                        <a:t>0.9991</a:t>
                      </a:r>
                      <a:endParaRPr sz="1400">
                        <a:latin typeface="Cambria Math"/>
                      </a:endParaRPr>
                    </a:p>
                  </a:txBody>
                  <a:tcPr/>
                </a:tc>
                <a:tc>
                  <a:txBody>
                    <a:bodyPr/>
                    <a:lstStyle/>
                    <a:p>
                      <a:pPr algn="ctr">
                        <a:defRPr>
                          <a:solidFill>
                            <a:schemeClr val="tx1"/>
                          </a:solidFill>
                        </a:defRPr>
                      </a:pPr>
                      <a:r>
                        <a:rPr sz="1400"/>
                        <a:t>0.9894</a:t>
                      </a:r>
                      <a:endParaRPr sz="1400">
                        <a:latin typeface="Cambria Math"/>
                      </a:endParaRPr>
                    </a:p>
                  </a:txBody>
                  <a:tcPr/>
                </a:tc>
                <a:tc>
                  <a:txBody>
                    <a:bodyPr/>
                    <a:lstStyle/>
                    <a:p>
                      <a:pPr algn="ctr">
                        <a:defRPr>
                          <a:solidFill>
                            <a:schemeClr val="tx1"/>
                          </a:solidFill>
                        </a:defRPr>
                      </a:pPr>
                      <a:r>
                        <a:rPr sz="1400"/>
                        <a:t>0.9452</a:t>
                      </a:r>
                      <a:endParaRPr sz="1400">
                        <a:latin typeface="Cambria Math"/>
                      </a:endParaRPr>
                    </a:p>
                  </a:txBody>
                  <a:tcPr/>
                </a:tc>
                <a:tc>
                  <a:txBody>
                    <a:bodyPr/>
                    <a:lstStyle/>
                    <a:p>
                      <a:pPr algn="ctr">
                        <a:defRPr>
                          <a:solidFill>
                            <a:schemeClr val="tx1"/>
                          </a:solidFill>
                        </a:defRPr>
                      </a:pPr>
                      <a:r>
                        <a:rPr sz="1400"/>
                        <a:t>0.8281</a:t>
                      </a:r>
                      <a:endParaRPr sz="1400">
                        <a:latin typeface="Cambria Math"/>
                      </a:endParaRPr>
                    </a:p>
                  </a:txBody>
                  <a:tcPr/>
                </a:tc>
                <a:tc>
                  <a:txBody>
                    <a:bodyPr/>
                    <a:lstStyle/>
                    <a:p>
                      <a:pPr algn="ctr">
                        <a:defRPr>
                          <a:solidFill>
                            <a:schemeClr val="tx1"/>
                          </a:solidFill>
                        </a:defRPr>
                      </a:pPr>
                      <a:r>
                        <a:rPr sz="1400" dirty="0"/>
                        <a:t>0.6177</a:t>
                      </a:r>
                      <a:endParaRPr sz="1400" dirty="0">
                        <a:latin typeface="Cambria Math"/>
                      </a:endParaRPr>
                    </a:p>
                  </a:txBody>
                  <a:tcPr/>
                </a:tc>
                <a:tc>
                  <a:txBody>
                    <a:bodyPr/>
                    <a:lstStyle/>
                    <a:p>
                      <a:pPr algn="ctr">
                        <a:defRPr>
                          <a:solidFill>
                            <a:schemeClr val="tx1"/>
                          </a:solidFill>
                        </a:defRPr>
                      </a:pPr>
                      <a:r>
                        <a:rPr sz="1400"/>
                        <a:t>0.3504</a:t>
                      </a:r>
                      <a:endParaRPr sz="1400">
                        <a:latin typeface="Cambria Math"/>
                      </a:endParaRPr>
                    </a:p>
                  </a:txBody>
                  <a:tcPr/>
                </a:tc>
                <a:tc>
                  <a:txBody>
                    <a:bodyPr/>
                    <a:lstStyle/>
                    <a:p>
                      <a:pPr algn="ctr">
                        <a:defRPr>
                          <a:solidFill>
                            <a:schemeClr val="tx1"/>
                          </a:solidFill>
                        </a:defRPr>
                      </a:pPr>
                      <a:r>
                        <a:rPr sz="1400"/>
                        <a:t>0.1209</a:t>
                      </a:r>
                      <a:endParaRPr sz="1400">
                        <a:latin typeface="Cambria Math"/>
                      </a:endParaRPr>
                    </a:p>
                  </a:txBody>
                  <a:tcPr/>
                </a:tc>
                <a:tc>
                  <a:txBody>
                    <a:bodyPr/>
                    <a:lstStyle/>
                    <a:p>
                      <a:pPr algn="ctr">
                        <a:defRPr>
                          <a:solidFill>
                            <a:schemeClr val="tx1"/>
                          </a:solidFill>
                        </a:defRPr>
                      </a:pPr>
                      <a:r>
                        <a:rPr sz="1400" dirty="0"/>
                        <a:t>0.0128</a:t>
                      </a:r>
                      <a:endParaRPr sz="1400" dirty="0">
                        <a:latin typeface="Cambria Math"/>
                      </a:endParaRPr>
                    </a:p>
                  </a:txBody>
                  <a:tcPr/>
                </a:tc>
                <a:extLst>
                  <a:ext uri="{0D108BD9-81ED-4DB2-BD59-A6C34878D82A}">
                    <a16:rowId xmlns:a16="http://schemas.microsoft.com/office/drawing/2014/main" val="10028"/>
                  </a:ext>
                </a:extLst>
              </a:tr>
              <a:tr h="304800">
                <a:tc>
                  <a:txBody>
                    <a:bodyPr/>
                    <a:lstStyle/>
                    <a:p>
                      <a:endParaRPr dirty="0"/>
                    </a:p>
                  </a:txBody>
                  <a:tcPr/>
                </a:tc>
                <a:tc>
                  <a:txBody>
                    <a:bodyPr/>
                    <a:lstStyle/>
                    <a:p>
                      <a:pPr algn="ctr">
                        <a:defRPr b="1">
                          <a:solidFill>
                            <a:schemeClr val="tx1"/>
                          </a:solidFill>
                        </a:defRPr>
                      </a:pPr>
                      <a:r>
                        <a:rPr sz="1400"/>
                        <a:t>7</a:t>
                      </a:r>
                      <a:endParaRPr sz="1400">
                        <a:latin typeface="Cambria Math"/>
                      </a:endParaRPr>
                    </a:p>
                  </a:txBody>
                  <a:tcPr/>
                </a:tc>
                <a:tc>
                  <a:txBody>
                    <a:bodyPr/>
                    <a:lstStyle/>
                    <a:p>
                      <a:pPr algn="ctr">
                        <a:defRPr>
                          <a:solidFill>
                            <a:schemeClr val="tx1"/>
                          </a:solidFill>
                        </a:defRPr>
                      </a:pPr>
                      <a:r>
                        <a:rPr sz="1400" dirty="0"/>
                        <a:t>1.0000</a:t>
                      </a:r>
                      <a:endParaRPr sz="1400" dirty="0">
                        <a:latin typeface="Cambria Math"/>
                      </a:endParaRPr>
                    </a:p>
                  </a:txBody>
                  <a:tcPr/>
                </a:tc>
                <a:tc>
                  <a:txBody>
                    <a:bodyPr/>
                    <a:lstStyle/>
                    <a:p>
                      <a:pPr algn="ctr">
                        <a:defRPr>
                          <a:solidFill>
                            <a:schemeClr val="tx1"/>
                          </a:solidFill>
                        </a:defRPr>
                      </a:pPr>
                      <a:r>
                        <a:rPr sz="1400" dirty="0"/>
                        <a:t>0.9999</a:t>
                      </a:r>
                      <a:endParaRPr sz="1400" dirty="0">
                        <a:latin typeface="Cambria Math"/>
                      </a:endParaRPr>
                    </a:p>
                  </a:txBody>
                  <a:tcPr/>
                </a:tc>
                <a:tc>
                  <a:txBody>
                    <a:bodyPr/>
                    <a:lstStyle/>
                    <a:p>
                      <a:pPr algn="ctr">
                        <a:defRPr>
                          <a:solidFill>
                            <a:schemeClr val="tx1"/>
                          </a:solidFill>
                        </a:defRPr>
                      </a:pPr>
                      <a:r>
                        <a:rPr sz="1400" dirty="0"/>
                        <a:t>0.9984</a:t>
                      </a:r>
                      <a:endParaRPr sz="1400" dirty="0">
                        <a:latin typeface="Cambria Math"/>
                      </a:endParaRPr>
                    </a:p>
                  </a:txBody>
                  <a:tcPr/>
                </a:tc>
                <a:tc>
                  <a:txBody>
                    <a:bodyPr/>
                    <a:lstStyle/>
                    <a:p>
                      <a:pPr algn="ctr">
                        <a:defRPr>
                          <a:solidFill>
                            <a:schemeClr val="tx1"/>
                          </a:solidFill>
                        </a:defRPr>
                      </a:pPr>
                      <a:r>
                        <a:rPr sz="1400"/>
                        <a:t>0.9877</a:t>
                      </a:r>
                      <a:endParaRPr sz="1400">
                        <a:latin typeface="Cambria Math"/>
                      </a:endParaRPr>
                    </a:p>
                  </a:txBody>
                  <a:tcPr/>
                </a:tc>
                <a:tc>
                  <a:txBody>
                    <a:bodyPr/>
                    <a:lstStyle/>
                    <a:p>
                      <a:pPr algn="ctr">
                        <a:defRPr>
                          <a:solidFill>
                            <a:schemeClr val="tx1"/>
                          </a:solidFill>
                        </a:defRPr>
                      </a:pPr>
                      <a:r>
                        <a:rPr sz="1400"/>
                        <a:t>0.9453</a:t>
                      </a:r>
                      <a:endParaRPr sz="1400">
                        <a:latin typeface="Cambria Math"/>
                      </a:endParaRPr>
                    </a:p>
                  </a:txBody>
                  <a:tcPr/>
                </a:tc>
                <a:tc>
                  <a:txBody>
                    <a:bodyPr/>
                    <a:lstStyle/>
                    <a:p>
                      <a:pPr algn="ctr">
                        <a:defRPr>
                          <a:solidFill>
                            <a:schemeClr val="tx1"/>
                          </a:solidFill>
                        </a:defRPr>
                      </a:pPr>
                      <a:r>
                        <a:rPr sz="1400"/>
                        <a:t>0.8327</a:t>
                      </a:r>
                      <a:endParaRPr sz="1400">
                        <a:latin typeface="Cambria Math"/>
                      </a:endParaRPr>
                    </a:p>
                  </a:txBody>
                  <a:tcPr/>
                </a:tc>
                <a:tc>
                  <a:txBody>
                    <a:bodyPr/>
                    <a:lstStyle/>
                    <a:p>
                      <a:pPr algn="ctr">
                        <a:defRPr>
                          <a:solidFill>
                            <a:schemeClr val="tx1"/>
                          </a:solidFill>
                        </a:defRPr>
                      </a:pPr>
                      <a:r>
                        <a:rPr sz="1400"/>
                        <a:t>0.6172</a:t>
                      </a:r>
                      <a:endParaRPr sz="1400">
                        <a:latin typeface="Cambria Math"/>
                      </a:endParaRPr>
                    </a:p>
                  </a:txBody>
                  <a:tcPr/>
                </a:tc>
                <a:tc>
                  <a:txBody>
                    <a:bodyPr/>
                    <a:lstStyle/>
                    <a:p>
                      <a:pPr algn="ctr">
                        <a:defRPr>
                          <a:solidFill>
                            <a:schemeClr val="tx1"/>
                          </a:solidFill>
                        </a:defRPr>
                      </a:pPr>
                      <a:r>
                        <a:rPr sz="1400"/>
                        <a:t>0.3222</a:t>
                      </a:r>
                      <a:endParaRPr sz="1400">
                        <a:latin typeface="Cambria Math"/>
                      </a:endParaRPr>
                    </a:p>
                  </a:txBody>
                  <a:tcPr/>
                </a:tc>
                <a:tc>
                  <a:txBody>
                    <a:bodyPr/>
                    <a:lstStyle/>
                    <a:p>
                      <a:pPr algn="ctr">
                        <a:defRPr>
                          <a:solidFill>
                            <a:schemeClr val="tx1"/>
                          </a:solidFill>
                        </a:defRPr>
                      </a:pPr>
                      <a:r>
                        <a:rPr sz="1400"/>
                        <a:t>0.0702</a:t>
                      </a:r>
                      <a:endParaRPr sz="1400">
                        <a:latin typeface="Cambria Math"/>
                      </a:endParaRPr>
                    </a:p>
                  </a:txBody>
                  <a:tcPr/>
                </a:tc>
                <a:extLst>
                  <a:ext uri="{0D108BD9-81ED-4DB2-BD59-A6C34878D82A}">
                    <a16:rowId xmlns:a16="http://schemas.microsoft.com/office/drawing/2014/main" val="10029"/>
                  </a:ext>
                </a:extLst>
              </a:tr>
              <a:tr h="349720">
                <a:tc>
                  <a:txBody>
                    <a:bodyPr/>
                    <a:lstStyle/>
                    <a:p>
                      <a:endParaRPr dirty="0"/>
                    </a:p>
                  </a:txBody>
                  <a:tcPr/>
                </a:tc>
                <a:tc>
                  <a:txBody>
                    <a:bodyPr/>
                    <a:lstStyle/>
                    <a:p>
                      <a:pPr algn="ctr">
                        <a:defRPr b="1">
                          <a:solidFill>
                            <a:schemeClr val="tx1"/>
                          </a:solidFill>
                        </a:defRPr>
                      </a:pPr>
                      <a:r>
                        <a:rPr sz="1400" dirty="0"/>
                        <a:t>8</a:t>
                      </a:r>
                      <a:endParaRPr sz="1400" dirty="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0.9999</a:t>
                      </a:r>
                      <a:endParaRPr sz="1400">
                        <a:latin typeface="Cambria Math"/>
                      </a:endParaRPr>
                    </a:p>
                  </a:txBody>
                  <a:tcPr/>
                </a:tc>
                <a:tc>
                  <a:txBody>
                    <a:bodyPr/>
                    <a:lstStyle/>
                    <a:p>
                      <a:pPr algn="ctr">
                        <a:defRPr>
                          <a:solidFill>
                            <a:schemeClr val="tx1"/>
                          </a:solidFill>
                        </a:defRPr>
                      </a:pPr>
                      <a:r>
                        <a:rPr sz="1400" dirty="0"/>
                        <a:t>0.9983</a:t>
                      </a:r>
                      <a:endParaRPr sz="1400" dirty="0">
                        <a:latin typeface="Cambria Math"/>
                      </a:endParaRPr>
                    </a:p>
                  </a:txBody>
                  <a:tcPr/>
                </a:tc>
                <a:tc>
                  <a:txBody>
                    <a:bodyPr/>
                    <a:lstStyle/>
                    <a:p>
                      <a:pPr algn="ctr">
                        <a:defRPr>
                          <a:solidFill>
                            <a:schemeClr val="tx1"/>
                          </a:solidFill>
                        </a:defRPr>
                      </a:pPr>
                      <a:r>
                        <a:rPr sz="1400" dirty="0"/>
                        <a:t>0.9893</a:t>
                      </a:r>
                      <a:endParaRPr sz="1400" dirty="0">
                        <a:latin typeface="Cambria Math"/>
                      </a:endParaRPr>
                    </a:p>
                  </a:txBody>
                  <a:tcPr/>
                </a:tc>
                <a:tc>
                  <a:txBody>
                    <a:bodyPr/>
                    <a:lstStyle/>
                    <a:p>
                      <a:pPr algn="ctr">
                        <a:defRPr>
                          <a:solidFill>
                            <a:schemeClr val="tx1"/>
                          </a:solidFill>
                        </a:defRPr>
                      </a:pPr>
                      <a:r>
                        <a:rPr sz="1400" dirty="0"/>
                        <a:t>0.9536</a:t>
                      </a:r>
                      <a:endParaRPr sz="1400" dirty="0">
                        <a:latin typeface="Cambria Math"/>
                      </a:endParaRPr>
                    </a:p>
                  </a:txBody>
                  <a:tcPr/>
                </a:tc>
                <a:tc>
                  <a:txBody>
                    <a:bodyPr/>
                    <a:lstStyle/>
                    <a:p>
                      <a:pPr algn="ctr">
                        <a:defRPr>
                          <a:solidFill>
                            <a:schemeClr val="tx1"/>
                          </a:solidFill>
                        </a:defRPr>
                      </a:pPr>
                      <a:r>
                        <a:rPr sz="1400" dirty="0"/>
                        <a:t>0.8507</a:t>
                      </a:r>
                      <a:endParaRPr sz="1400" dirty="0">
                        <a:latin typeface="Cambria Math"/>
                      </a:endParaRPr>
                    </a:p>
                  </a:txBody>
                  <a:tcPr/>
                </a:tc>
                <a:tc>
                  <a:txBody>
                    <a:bodyPr/>
                    <a:lstStyle/>
                    <a:p>
                      <a:pPr algn="ctr">
                        <a:defRPr>
                          <a:solidFill>
                            <a:schemeClr val="tx1"/>
                          </a:solidFill>
                        </a:defRPr>
                      </a:pPr>
                      <a:r>
                        <a:rPr sz="1400" dirty="0"/>
                        <a:t>0.6242</a:t>
                      </a:r>
                      <a:endParaRPr sz="1400" dirty="0">
                        <a:latin typeface="Cambria Math"/>
                      </a:endParaRPr>
                    </a:p>
                  </a:txBody>
                  <a:tcPr/>
                </a:tc>
                <a:tc>
                  <a:txBody>
                    <a:bodyPr/>
                    <a:lstStyle/>
                    <a:p>
                      <a:pPr algn="ctr">
                        <a:defRPr>
                          <a:solidFill>
                            <a:schemeClr val="tx1"/>
                          </a:solidFill>
                        </a:defRPr>
                      </a:pPr>
                      <a:r>
                        <a:rPr sz="1400"/>
                        <a:t>0.2639</a:t>
                      </a:r>
                      <a:endParaRPr sz="1400">
                        <a:latin typeface="Cambria Math"/>
                      </a:endParaRPr>
                    </a:p>
                  </a:txBody>
                  <a:tcPr/>
                </a:tc>
                <a:extLst>
                  <a:ext uri="{0D108BD9-81ED-4DB2-BD59-A6C34878D82A}">
                    <a16:rowId xmlns:a16="http://schemas.microsoft.com/office/drawing/2014/main" val="10030"/>
                  </a:ext>
                </a:extLst>
              </a:tr>
              <a:tr h="355600">
                <a:tc>
                  <a:txBody>
                    <a:bodyPr/>
                    <a:lstStyle/>
                    <a:p>
                      <a:endParaRPr dirty="0"/>
                    </a:p>
                  </a:txBody>
                  <a:tcPr/>
                </a:tc>
                <a:tc>
                  <a:txBody>
                    <a:bodyPr/>
                    <a:lstStyle/>
                    <a:p>
                      <a:pPr algn="ctr">
                        <a:defRPr b="1">
                          <a:solidFill>
                            <a:schemeClr val="tx1"/>
                          </a:solidFill>
                        </a:defRPr>
                      </a:pPr>
                      <a:r>
                        <a:rPr sz="1400"/>
                        <a:t>9</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0.9999</a:t>
                      </a:r>
                      <a:endParaRPr sz="1400">
                        <a:latin typeface="Cambria Math"/>
                      </a:endParaRPr>
                    </a:p>
                  </a:txBody>
                  <a:tcPr/>
                </a:tc>
                <a:tc>
                  <a:txBody>
                    <a:bodyPr/>
                    <a:lstStyle/>
                    <a:p>
                      <a:pPr algn="ctr">
                        <a:defRPr>
                          <a:solidFill>
                            <a:schemeClr val="tx1"/>
                          </a:solidFill>
                        </a:defRPr>
                      </a:pPr>
                      <a:r>
                        <a:rPr sz="1400"/>
                        <a:t>0.9990</a:t>
                      </a:r>
                      <a:endParaRPr sz="1400">
                        <a:latin typeface="Cambria Math"/>
                      </a:endParaRPr>
                    </a:p>
                  </a:txBody>
                  <a:tcPr/>
                </a:tc>
                <a:tc>
                  <a:txBody>
                    <a:bodyPr/>
                    <a:lstStyle/>
                    <a:p>
                      <a:pPr algn="ctr">
                        <a:defRPr>
                          <a:solidFill>
                            <a:schemeClr val="tx1"/>
                          </a:solidFill>
                        </a:defRPr>
                      </a:pPr>
                      <a:r>
                        <a:rPr sz="1400"/>
                        <a:t>0.9940</a:t>
                      </a:r>
                      <a:endParaRPr sz="1400">
                        <a:latin typeface="Cambria Math"/>
                      </a:endParaRPr>
                    </a:p>
                  </a:txBody>
                  <a:tcPr/>
                </a:tc>
                <a:tc>
                  <a:txBody>
                    <a:bodyPr/>
                    <a:lstStyle/>
                    <a:p>
                      <a:pPr algn="ctr">
                        <a:defRPr>
                          <a:solidFill>
                            <a:schemeClr val="tx1"/>
                          </a:solidFill>
                        </a:defRPr>
                      </a:pPr>
                      <a:r>
                        <a:rPr sz="1400" dirty="0"/>
                        <a:t>0.9718</a:t>
                      </a:r>
                      <a:endParaRPr sz="1400" dirty="0">
                        <a:latin typeface="Cambria Math"/>
                      </a:endParaRPr>
                    </a:p>
                  </a:txBody>
                  <a:tcPr/>
                </a:tc>
                <a:tc>
                  <a:txBody>
                    <a:bodyPr/>
                    <a:lstStyle/>
                    <a:p>
                      <a:pPr algn="ctr">
                        <a:defRPr>
                          <a:solidFill>
                            <a:schemeClr val="tx1"/>
                          </a:solidFill>
                        </a:defRPr>
                      </a:pPr>
                      <a:r>
                        <a:rPr sz="1400"/>
                        <a:t>0.8926</a:t>
                      </a:r>
                      <a:endParaRPr sz="1400">
                        <a:latin typeface="Cambria Math"/>
                      </a:endParaRPr>
                    </a:p>
                  </a:txBody>
                  <a:tcPr/>
                </a:tc>
                <a:tc>
                  <a:txBody>
                    <a:bodyPr/>
                    <a:lstStyle/>
                    <a:p>
                      <a:pPr algn="ctr">
                        <a:defRPr>
                          <a:solidFill>
                            <a:schemeClr val="tx1"/>
                          </a:solidFill>
                        </a:defRPr>
                      </a:pPr>
                      <a:r>
                        <a:rPr sz="1400" dirty="0"/>
                        <a:t>0.6513</a:t>
                      </a:r>
                      <a:endParaRPr sz="1400" dirty="0">
                        <a:latin typeface="Cambria Math"/>
                      </a:endParaRPr>
                    </a:p>
                  </a:txBody>
                  <a:tcPr/>
                </a:tc>
                <a:extLst>
                  <a:ext uri="{0D108BD9-81ED-4DB2-BD59-A6C34878D82A}">
                    <a16:rowId xmlns:a16="http://schemas.microsoft.com/office/drawing/2014/main" val="10031"/>
                  </a:ext>
                </a:extLst>
              </a:tr>
              <a:tr h="349720">
                <a:tc>
                  <a:txBody>
                    <a:bodyPr/>
                    <a:lstStyle/>
                    <a:p>
                      <a:endParaRPr dirty="0"/>
                    </a:p>
                  </a:txBody>
                  <a:tcPr/>
                </a:tc>
                <a:tc>
                  <a:txBody>
                    <a:bodyPr/>
                    <a:lstStyle/>
                    <a:p>
                      <a:pPr algn="ctr">
                        <a:defRPr b="1">
                          <a:solidFill>
                            <a:schemeClr val="tx1"/>
                          </a:solidFill>
                        </a:defRPr>
                      </a:pPr>
                      <a:r>
                        <a:rPr sz="1400"/>
                        <a:t>10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a:t>1.0000</a:t>
                      </a:r>
                      <a:endParaRPr sz="1400">
                        <a:latin typeface="Cambria Math"/>
                      </a:endParaRPr>
                    </a:p>
                  </a:txBody>
                  <a:tcPr/>
                </a:tc>
                <a:tc>
                  <a:txBody>
                    <a:bodyPr/>
                    <a:lstStyle/>
                    <a:p>
                      <a:pPr algn="ctr">
                        <a:defRPr>
                          <a:solidFill>
                            <a:schemeClr val="tx1"/>
                          </a:solidFill>
                        </a:defRPr>
                      </a:pPr>
                      <a:r>
                        <a:rPr sz="1400" dirty="0"/>
                        <a:t>1.0000</a:t>
                      </a:r>
                      <a:endParaRPr sz="1400" dirty="0">
                        <a:latin typeface="Cambria Math"/>
                      </a:endParaRPr>
                    </a:p>
                  </a:txBody>
                  <a:tcPr/>
                </a:tc>
                <a:tc>
                  <a:txBody>
                    <a:bodyPr/>
                    <a:lstStyle/>
                    <a:p>
                      <a:pPr algn="ctr">
                        <a:defRPr>
                          <a:solidFill>
                            <a:schemeClr val="tx1"/>
                          </a:solidFill>
                        </a:defRPr>
                      </a:pPr>
                      <a:r>
                        <a:rPr sz="1400" dirty="0"/>
                        <a:t>1.0000</a:t>
                      </a:r>
                      <a:endParaRPr sz="1400" dirty="0">
                        <a:latin typeface="Cambria Math"/>
                      </a:endParaRPr>
                    </a:p>
                  </a:txBody>
                  <a:tcPr/>
                </a:tc>
                <a:tc>
                  <a:txBody>
                    <a:bodyPr/>
                    <a:lstStyle/>
                    <a:p>
                      <a:pPr algn="ctr">
                        <a:defRPr>
                          <a:solidFill>
                            <a:schemeClr val="tx1"/>
                          </a:solidFill>
                        </a:defRPr>
                      </a:pPr>
                      <a:r>
                        <a:rPr sz="1400" dirty="0"/>
                        <a:t>1.0000</a:t>
                      </a:r>
                      <a:endParaRPr sz="1400" dirty="0">
                        <a:latin typeface="Cambria Math"/>
                      </a:endParaRPr>
                    </a:p>
                  </a:txBody>
                  <a:tcPr/>
                </a:tc>
                <a:extLst>
                  <a:ext uri="{0D108BD9-81ED-4DB2-BD59-A6C34878D82A}">
                    <a16:rowId xmlns:a16="http://schemas.microsoft.com/office/drawing/2014/main" val="10032"/>
                  </a:ext>
                </a:extLst>
              </a:tr>
            </a:tbl>
          </a:graphicData>
        </a:graphic>
      </p:graphicFrame>
    </p:spTree>
    <p:extLst>
      <p:ext uri="{BB962C8B-B14F-4D97-AF65-F5344CB8AC3E}">
        <p14:creationId xmlns:p14="http://schemas.microsoft.com/office/powerpoint/2010/main" val="3030705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Definition: </a:t>
            </a:r>
            <a:r>
              <a:rPr dirty="0"/>
              <a:t>Binomial Experiment</a:t>
            </a:r>
          </a:p>
        </p:txBody>
      </p:sp>
      <p:sp>
        <p:nvSpPr>
          <p:cNvPr id="3" name="Text Placeholder 2"/>
          <p:cNvSpPr>
            <a:spLocks noGrp="1"/>
          </p:cNvSpPr>
          <p:nvPr>
            <p:ph type="body" sz="quarter" idx="10"/>
          </p:nvPr>
        </p:nvSpPr>
        <p:spPr>
          <a:xfrm>
            <a:off x="457200" y="1082078"/>
            <a:ext cx="8229600" cy="4861522"/>
          </a:xfrm>
        </p:spPr>
        <p:txBody>
          <a:bodyPr>
            <a:noAutofit/>
          </a:bodyPr>
          <a:lstStyle/>
          <a:p>
            <a:r>
              <a:rPr sz="2200" dirty="0"/>
              <a:t>A </a:t>
            </a:r>
            <a:r>
              <a:rPr sz="2200" b="1" dirty="0"/>
              <a:t>binomial experiment</a:t>
            </a:r>
            <a:r>
              <a:rPr sz="2200" dirty="0"/>
              <a:t> is a random experiment which satisfies all of the following conditions.</a:t>
            </a:r>
          </a:p>
          <a:p>
            <a:pPr marL="358775" indent="-358775">
              <a:defRPr sz="2800"/>
            </a:pPr>
            <a:r>
              <a:rPr lang="en-US" sz="2200" dirty="0"/>
              <a:t>1.	</a:t>
            </a:r>
            <a:r>
              <a:rPr sz="2200" dirty="0"/>
              <a:t>​There are only two outcomes in each trial of the experiment. (One of the outcomes is usually referred to as a </a:t>
            </a:r>
            <a:r>
              <a:rPr sz="2200" b="1" dirty="0"/>
              <a:t>success</a:t>
            </a:r>
            <a:r>
              <a:rPr sz="2200" dirty="0"/>
              <a:t>, and the other as a </a:t>
            </a:r>
            <a:r>
              <a:rPr sz="2200" b="1" dirty="0"/>
              <a:t>failure</a:t>
            </a:r>
            <a:r>
              <a:rPr sz="2200" dirty="0"/>
              <a:t>.)</a:t>
            </a:r>
          </a:p>
          <a:p>
            <a:pPr marL="358775" indent="-358775">
              <a:defRPr sz="2800"/>
            </a:pPr>
            <a:r>
              <a:rPr lang="en-US" sz="2200" dirty="0"/>
              <a:t>2.	</a:t>
            </a:r>
            <a:r>
              <a:rPr sz="2200" dirty="0"/>
              <a:t>​The experiment consists of </a:t>
            </a:r>
            <a:r>
              <a:rPr lang="en-US" sz="2200" i="1" dirty="0"/>
              <a:t>n</a:t>
            </a:r>
            <a:r>
              <a:rPr sz="2200" dirty="0"/>
              <a:t> identical trials as described in Condition </a:t>
            </a:r>
            <a:r>
              <a:rPr sz="2200" dirty="0">
                <a:latin typeface="Cambria Math"/>
              </a:rPr>
              <a:t>1</a:t>
            </a:r>
            <a:r>
              <a:rPr sz="2200" dirty="0"/>
              <a:t>.</a:t>
            </a:r>
          </a:p>
          <a:p>
            <a:pPr marL="358775" indent="-358775">
              <a:defRPr sz="2800"/>
            </a:pPr>
            <a:r>
              <a:rPr lang="en-US" sz="2200" dirty="0"/>
              <a:t>3.	</a:t>
            </a:r>
            <a:r>
              <a:rPr sz="2200" dirty="0"/>
              <a:t>​The probability of success on any one trial is denoted by </a:t>
            </a:r>
            <a:r>
              <a:rPr lang="en-US" sz="2200" i="1" dirty="0"/>
              <a:t>p</a:t>
            </a:r>
            <a:r>
              <a:rPr sz="2200" dirty="0"/>
              <a:t> and does not change from trial to trial. (Note that the probability of a failure is</a:t>
            </a:r>
            <a:r>
              <a:rPr lang="en-US" sz="2200" dirty="0"/>
              <a:t> (1 </a:t>
            </a:r>
            <a:r>
              <a:rPr lang="en-US" sz="2200" dirty="0">
                <a:latin typeface="Calibri" panose="020F0502020204030204" pitchFamily="34" charset="0"/>
                <a:ea typeface="Calibri" panose="020F0502020204030204" pitchFamily="34" charset="0"/>
                <a:cs typeface="Calibri" panose="020F0502020204030204" pitchFamily="34" charset="0"/>
              </a:rPr>
              <a:t>−</a:t>
            </a:r>
            <a:r>
              <a:rPr lang="en-US" sz="2200" dirty="0"/>
              <a:t> </a:t>
            </a:r>
            <a:r>
              <a:rPr lang="en-US" sz="2200" i="1" dirty="0"/>
              <a:t>p</a:t>
            </a:r>
            <a:r>
              <a:rPr lang="en-US" sz="2200" dirty="0"/>
              <a:t>)</a:t>
            </a:r>
            <a:r>
              <a:rPr sz="2200" dirty="0"/>
              <a:t> and also does not change from trial to trial.)</a:t>
            </a:r>
          </a:p>
          <a:p>
            <a:pPr marL="358775" indent="-358775">
              <a:defRPr sz="2800"/>
            </a:pPr>
            <a:r>
              <a:rPr lang="en-US" sz="2200" dirty="0"/>
              <a:t>4.	</a:t>
            </a:r>
            <a:r>
              <a:rPr sz="2200" dirty="0"/>
              <a:t>​The trials are independent.</a:t>
            </a:r>
          </a:p>
          <a:p>
            <a:pPr marL="358775" indent="-358775">
              <a:defRPr sz="2800"/>
            </a:pPr>
            <a:r>
              <a:rPr lang="en-US" sz="2200" dirty="0"/>
              <a:t>5.	</a:t>
            </a:r>
            <a:r>
              <a:rPr sz="2200" dirty="0"/>
              <a:t>​The binomial random variable is the count of the number of successes in</a:t>
            </a:r>
            <a:r>
              <a:rPr lang="en-US" sz="2200" dirty="0"/>
              <a:t> </a:t>
            </a:r>
            <a:r>
              <a:rPr lang="en-US" sz="2200" i="1" dirty="0"/>
              <a:t>n</a:t>
            </a:r>
            <a:r>
              <a:rPr sz="2200" dirty="0"/>
              <a:t> trials.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3</a:t>
            </a:r>
            <a:r>
              <a:rPr dirty="0"/>
              <a:t>: Determining a Probability Using the Binomial Distribution</a:t>
            </a:r>
            <a:r>
              <a:rPr lang="en-US" dirty="0"/>
              <a:t>—Slide 4</a:t>
            </a:r>
            <a:endParaRPr dirty="0"/>
          </a:p>
        </p:txBody>
      </p:sp>
      <p:sp>
        <p:nvSpPr>
          <p:cNvPr id="3" name="Text Placeholder 2"/>
          <p:cNvSpPr>
            <a:spLocks noGrp="1"/>
          </p:cNvSpPr>
          <p:nvPr>
            <p:ph type="body" sz="quarter" idx="10"/>
          </p:nvPr>
        </p:nvSpPr>
        <p:spPr/>
        <p:txBody>
          <a:bodyPr>
            <a:normAutofit/>
          </a:bodyPr>
          <a:lstStyle/>
          <a:p>
            <a:pPr>
              <a:defRPr sz="2800"/>
            </a:pPr>
            <a:r>
              <a:rPr sz="2800" dirty="0"/>
              <a:t>With</a:t>
            </a:r>
            <a:r>
              <a:rPr lang="en-US" sz="2800" dirty="0"/>
              <a:t> </a:t>
            </a:r>
            <a:r>
              <a:rPr lang="en-US" sz="2800" i="1" dirty="0"/>
              <a:t>n</a:t>
            </a:r>
            <a:r>
              <a:rPr lang="en-US" sz="2800" dirty="0"/>
              <a:t> = 10</a:t>
            </a:r>
            <a:r>
              <a:rPr sz="2800" dirty="0"/>
              <a:t> and</a:t>
            </a:r>
            <a:r>
              <a:rPr lang="en-US" sz="2800" dirty="0"/>
              <a:t> </a:t>
            </a:r>
            <a:r>
              <a:rPr lang="en-US" sz="2800" i="1" dirty="0"/>
              <a:t>p</a:t>
            </a:r>
            <a:r>
              <a:rPr lang="en-US" sz="2800" dirty="0"/>
              <a:t> = 0.7</a:t>
            </a:r>
            <a:r>
              <a:rPr sz="2800" dirty="0"/>
              <a:t> the probability that at least three customers will approve the change is equal to</a:t>
            </a:r>
            <a:br>
              <a:rPr lang="en-US" sz="2800" dirty="0"/>
            </a:br>
            <a:endParaRPr sz="2800" dirty="0"/>
          </a:p>
        </p:txBody>
      </p:sp>
      <p:pic>
        <p:nvPicPr>
          <p:cNvPr id="13" name="Picture 12" descr="1 minus P of open parenthesis capital X less than or equal to 2 close parenthesis equals 1 minus 0.0016 equals 0.9984">
            <a:extLst>
              <a:ext uri="{FF2B5EF4-FFF2-40B4-BE49-F238E27FC236}">
                <a16:creationId xmlns:a16="http://schemas.microsoft.com/office/drawing/2014/main" id="{EEAE3A25-2AA9-0E5E-868C-C15BBAE7ED68}"/>
              </a:ext>
            </a:extLst>
          </p:cNvPr>
          <p:cNvPicPr>
            <a:picLocks noChangeAspect="1"/>
          </p:cNvPicPr>
          <p:nvPr/>
        </p:nvPicPr>
        <p:blipFill>
          <a:blip r:embed="rId2"/>
          <a:stretch>
            <a:fillRect/>
          </a:stretch>
        </p:blipFill>
        <p:spPr>
          <a:xfrm>
            <a:off x="2047314" y="1919699"/>
            <a:ext cx="4752000" cy="497537"/>
          </a:xfrm>
          <a:prstGeom prst="rect">
            <a:avLst/>
          </a:prstGeom>
        </p:spPr>
      </p:pic>
      <p:sp>
        <p:nvSpPr>
          <p:cNvPr id="11" name="TextBox 10">
            <a:extLst>
              <a:ext uri="{FF2B5EF4-FFF2-40B4-BE49-F238E27FC236}">
                <a16:creationId xmlns:a16="http://schemas.microsoft.com/office/drawing/2014/main" id="{4BEE93F3-E187-58AB-09FD-5406BE0B35D1}"/>
              </a:ext>
            </a:extLst>
          </p:cNvPr>
          <p:cNvSpPr txBox="1"/>
          <p:nvPr/>
        </p:nvSpPr>
        <p:spPr>
          <a:xfrm>
            <a:off x="466164" y="2357716"/>
            <a:ext cx="1581151" cy="523220"/>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IN" sz="2800" b="0" i="0" u="none" strike="noStrike" kern="1200" cap="none" spc="0" normalizeH="0" baseline="0" noProof="0" dirty="0">
                <a:ln>
                  <a:noFill/>
                </a:ln>
                <a:solidFill>
                  <a:srgbClr val="366092"/>
                </a:solidFill>
                <a:effectLst/>
                <a:uLnTx/>
                <a:uFillTx/>
                <a:latin typeface="Calibri"/>
                <a:ea typeface="+mn-ea"/>
                <a:cs typeface="+mn-cs"/>
              </a:rPr>
              <a:t>Note that</a:t>
            </a:r>
          </a:p>
        </p:txBody>
      </p:sp>
      <p:pic>
        <p:nvPicPr>
          <p:cNvPr id="9" name="Picture 8" descr="P of open parenthesis capital X less than or equal to 2 close parenthesis">
            <a:extLst>
              <a:ext uri="{FF2B5EF4-FFF2-40B4-BE49-F238E27FC236}">
                <a16:creationId xmlns:a16="http://schemas.microsoft.com/office/drawing/2014/main" id="{413C7EC3-33B4-AF31-F8FA-21A951066370}"/>
              </a:ext>
            </a:extLst>
          </p:cNvPr>
          <p:cNvPicPr>
            <a:picLocks noChangeAspect="1"/>
          </p:cNvPicPr>
          <p:nvPr/>
        </p:nvPicPr>
        <p:blipFill>
          <a:blip r:embed="rId3"/>
          <a:stretch>
            <a:fillRect/>
          </a:stretch>
        </p:blipFill>
        <p:spPr>
          <a:xfrm>
            <a:off x="2047315" y="2436623"/>
            <a:ext cx="1162050" cy="466725"/>
          </a:xfrm>
          <a:prstGeom prst="rect">
            <a:avLst/>
          </a:prstGeom>
        </p:spPr>
      </p:pic>
      <p:sp>
        <p:nvSpPr>
          <p:cNvPr id="7" name="TextBox 6">
            <a:extLst>
              <a:ext uri="{FF2B5EF4-FFF2-40B4-BE49-F238E27FC236}">
                <a16:creationId xmlns:a16="http://schemas.microsoft.com/office/drawing/2014/main" id="{E99A62E3-6999-A9DB-874F-B34C426A470F}"/>
              </a:ext>
            </a:extLst>
          </p:cNvPr>
          <p:cNvSpPr txBox="1"/>
          <p:nvPr/>
        </p:nvSpPr>
        <p:spPr>
          <a:xfrm>
            <a:off x="3200400" y="2362200"/>
            <a:ext cx="5477436" cy="523220"/>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can be read directly from Table 4.</a:t>
            </a:r>
            <a:endParaRPr lang="en-IN" dirty="0"/>
          </a:p>
        </p:txBody>
      </p:sp>
      <p:sp>
        <p:nvSpPr>
          <p:cNvPr id="5" name="TextBox 4">
            <a:extLst>
              <a:ext uri="{FF2B5EF4-FFF2-40B4-BE49-F238E27FC236}">
                <a16:creationId xmlns:a16="http://schemas.microsoft.com/office/drawing/2014/main" id="{38201F50-FB44-2783-A449-F6F075C656E9}"/>
              </a:ext>
            </a:extLst>
          </p:cNvPr>
          <p:cNvSpPr txBox="1"/>
          <p:nvPr/>
        </p:nvSpPr>
        <p:spPr>
          <a:xfrm>
            <a:off x="466164" y="2895600"/>
            <a:ext cx="8373035" cy="2763834"/>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800" b="0" i="0" u="none" strike="noStrike" kern="1200" cap="none" spc="0" normalizeH="0" baseline="0" noProof="0" dirty="0">
                <a:ln>
                  <a:noFill/>
                </a:ln>
                <a:solidFill>
                  <a:srgbClr val="366092"/>
                </a:solidFill>
                <a:effectLst/>
                <a:uLnTx/>
                <a:uFillTx/>
                <a:latin typeface="Calibri"/>
                <a:ea typeface="+mn-ea"/>
                <a:cs typeface="+mn-cs"/>
              </a:rPr>
              <a:t>To find the probability, locate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0.7</a:t>
            </a:r>
            <a:r>
              <a:rPr kumimoji="0" lang="en-US" sz="2800" b="0" i="0" u="none" strike="noStrike" kern="1200" cap="none" spc="0" normalizeH="0" baseline="0" noProof="0" dirty="0">
                <a:ln>
                  <a:noFill/>
                </a:ln>
                <a:solidFill>
                  <a:srgbClr val="366092"/>
                </a:solidFill>
                <a:effectLst/>
                <a:uLnTx/>
                <a:uFillTx/>
                <a:latin typeface="Calibri"/>
                <a:ea typeface="+mn-ea"/>
                <a:cs typeface="+mn-cs"/>
              </a:rPr>
              <a:t> at the top of the table (i.e., </a:t>
            </a:r>
            <a:r>
              <a:rPr kumimoji="0" lang="en-US" sz="2800" b="0" i="1" u="none" strike="noStrike" kern="1200" cap="none" spc="0" normalizeH="0" baseline="0" noProof="0" dirty="0">
                <a:ln>
                  <a:noFill/>
                </a:ln>
                <a:solidFill>
                  <a:srgbClr val="366092"/>
                </a:solidFill>
                <a:effectLst/>
                <a:uLnTx/>
                <a:uFillTx/>
                <a:latin typeface="Calibri"/>
                <a:ea typeface="+mn-ea"/>
                <a:cs typeface="+mn-cs"/>
              </a:rPr>
              <a:t>p</a:t>
            </a:r>
            <a:r>
              <a:rPr kumimoji="0" lang="en-US" sz="2800" b="0" i="0" u="none" strike="noStrike" kern="1200" cap="none" spc="0" normalizeH="0" baseline="0" noProof="0" dirty="0">
                <a:ln>
                  <a:noFill/>
                </a:ln>
                <a:solidFill>
                  <a:srgbClr val="366092"/>
                </a:solidFill>
                <a:effectLst/>
                <a:uLnTx/>
                <a:uFillTx/>
                <a:latin typeface="Calibri"/>
                <a:ea typeface="+mn-ea"/>
                <a:cs typeface="+mn-cs"/>
              </a:rPr>
              <a:t> = 0.7), then find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a:t>
            </a:r>
            <a:r>
              <a:rPr kumimoji="0" lang="en-US" sz="2800" b="0" i="0" u="none" strike="noStrike" kern="1200" cap="none" spc="0" normalizeH="0" baseline="0" noProof="0" dirty="0">
                <a:ln>
                  <a:noFill/>
                </a:ln>
                <a:solidFill>
                  <a:srgbClr val="366092"/>
                </a:solidFill>
                <a:effectLst/>
                <a:uLnTx/>
                <a:uFillTx/>
                <a:latin typeface="Calibri"/>
                <a:ea typeface="+mn-ea"/>
                <a:cs typeface="+mn-cs"/>
              </a:rPr>
              <a:t> (under </a:t>
            </a:r>
            <a:r>
              <a:rPr kumimoji="0" lang="en-US" sz="2800" b="0" i="1" u="none" strike="noStrike" kern="1200" cap="none" spc="0" normalizeH="0" baseline="0" noProof="0" dirty="0">
                <a:ln>
                  <a:noFill/>
                </a:ln>
                <a:solidFill>
                  <a:srgbClr val="366092"/>
                </a:solidFill>
                <a:effectLst/>
                <a:uLnTx/>
                <a:uFillTx/>
                <a:latin typeface="Calibri"/>
                <a:ea typeface="+mn-ea"/>
                <a:cs typeface="+mn-cs"/>
              </a:rPr>
              <a:t>n</a:t>
            </a:r>
            <a:r>
              <a:rPr kumimoji="0" lang="en-US" sz="2800" b="0" i="0" u="none" strike="noStrike" kern="1200" cap="none" spc="0" normalizeH="0" baseline="0" noProof="0" dirty="0">
                <a:ln>
                  <a:noFill/>
                </a:ln>
                <a:solidFill>
                  <a:srgbClr val="366092"/>
                </a:solidFill>
                <a:effectLst/>
                <a:uLnTx/>
                <a:uFillTx/>
                <a:latin typeface="Calibri"/>
                <a:ea typeface="+mn-ea"/>
                <a:cs typeface="+mn-cs"/>
              </a:rPr>
              <a:t> = 10), and find the intersection between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2</a:t>
            </a:r>
            <a:r>
              <a:rPr kumimoji="0" lang="en-US" sz="2800" b="0" i="0" u="none" strike="noStrike" kern="1200" cap="none" spc="0" normalizeH="0" baseline="0" noProof="0" dirty="0">
                <a:ln>
                  <a:noFill/>
                </a:ln>
                <a:solidFill>
                  <a:srgbClr val="366092"/>
                </a:solidFill>
                <a:effectLst/>
                <a:uLnTx/>
                <a:uFillTx/>
                <a:latin typeface="Calibri"/>
                <a:ea typeface="+mn-ea"/>
                <a:cs typeface="+mn-cs"/>
              </a:rPr>
              <a:t> and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0.7</a:t>
            </a:r>
            <a:r>
              <a:rPr kumimoji="0" lang="en-US" sz="2800" b="0" i="0" u="none" strike="noStrike" kern="1200" cap="none" spc="0" normalizeH="0" baseline="0" noProof="0" dirty="0">
                <a:ln>
                  <a:noFill/>
                </a:ln>
                <a:solidFill>
                  <a:srgbClr val="366092"/>
                </a:solidFill>
                <a:effectLst/>
                <a:uLnTx/>
                <a:uFillTx/>
                <a:latin typeface="Calibri"/>
                <a:ea typeface="+mn-ea"/>
                <a:cs typeface="+mn-cs"/>
              </a:rPr>
              <a:t> in the table to yield </a:t>
            </a:r>
            <a:r>
              <a:rPr kumimoji="0" lang="en-US" sz="2800" b="0" i="0" u="none" strike="noStrike" kern="1200" cap="none" spc="0" normalizeH="0" baseline="0" noProof="0" dirty="0">
                <a:ln>
                  <a:noFill/>
                </a:ln>
                <a:solidFill>
                  <a:srgbClr val="366092"/>
                </a:solidFill>
                <a:effectLst/>
                <a:uLnTx/>
                <a:uFillTx/>
                <a:latin typeface="Cambria Math"/>
                <a:ea typeface="+mn-ea"/>
                <a:cs typeface="+mn-cs"/>
              </a:rPr>
              <a:t>0.0016</a:t>
            </a:r>
            <a:r>
              <a:rPr kumimoji="0" lang="en-US" sz="2800" b="0" i="0" u="none" strike="noStrike" kern="1200" cap="none" spc="0" normalizeH="0" baseline="0" noProof="0" dirty="0">
                <a:ln>
                  <a:noFill/>
                </a:ln>
                <a:solidFill>
                  <a:srgbClr val="366092"/>
                </a:solidFill>
                <a:effectLst/>
                <a:uLnTx/>
                <a:uFillTx/>
                <a:latin typeface="Calibri"/>
                <a:ea typeface="+mn-ea"/>
                <a:cs typeface="+mn-cs"/>
              </a:rPr>
              <a:t>.</a:t>
            </a:r>
          </a:p>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366092"/>
                </a:solidFill>
                <a:effectLst/>
                <a:uLnTx/>
                <a:uFillTx/>
                <a:latin typeface="Calibri"/>
                <a:ea typeface="+mn-ea"/>
                <a:cs typeface="+mn-cs"/>
              </a:rPr>
              <a:t>Therefore, it's almost certain that at least three customers will approve the change in return policy.</a:t>
            </a:r>
            <a:endParaRPr lang="en-IN"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Shape of a Binomial Distribution—Slide 1</a:t>
            </a:r>
            <a:endParaRPr dirty="0"/>
          </a:p>
        </p:txBody>
      </p:sp>
      <p:pic>
        <p:nvPicPr>
          <p:cNvPr id="5" name="Picture 4" descr="Binomial distribution for n equals 12 and p equals 0.1. The x axis ranges from 0 to 12 in increments of 1and the y axis ranges from 0 to 0.40 in increments of 0.05. The distribution appears bell shaped with the highest bar at x equals 1 with a height of 0.38. A long tail extends to the right. The bars x equals 6 to x equals 12 are not visible due to their extremely small size.">
            <a:extLst>
              <a:ext uri="{FF2B5EF4-FFF2-40B4-BE49-F238E27FC236}">
                <a16:creationId xmlns:a16="http://schemas.microsoft.com/office/drawing/2014/main" id="{C693CA3D-A1B7-447A-B609-D4ED1FA7FBCF}"/>
              </a:ext>
            </a:extLst>
          </p:cNvPr>
          <p:cNvPicPr>
            <a:picLocks noChangeAspect="1"/>
          </p:cNvPicPr>
          <p:nvPr/>
        </p:nvPicPr>
        <p:blipFill>
          <a:blip r:embed="rId2"/>
          <a:srcRect b="13401"/>
          <a:stretch>
            <a:fillRect/>
          </a:stretch>
        </p:blipFill>
        <p:spPr>
          <a:xfrm>
            <a:off x="1137396" y="1143000"/>
            <a:ext cx="6869207" cy="3786328"/>
          </a:xfrm>
          <a:prstGeom prst="rect">
            <a:avLst/>
          </a:prstGeom>
        </p:spPr>
      </p:pic>
      <p:sp>
        <p:nvSpPr>
          <p:cNvPr id="4" name="TextBox 3">
            <a:extLst>
              <a:ext uri="{FF2B5EF4-FFF2-40B4-BE49-F238E27FC236}">
                <a16:creationId xmlns:a16="http://schemas.microsoft.com/office/drawing/2014/main" id="{D2927811-99AC-0980-83B2-970E548CBF5F}"/>
              </a:ext>
            </a:extLst>
          </p:cNvPr>
          <p:cNvSpPr txBox="1"/>
          <p:nvPr/>
        </p:nvSpPr>
        <p:spPr>
          <a:xfrm>
            <a:off x="3924299" y="4929328"/>
            <a:ext cx="1295400" cy="492443"/>
          </a:xfrm>
          <a:prstGeom prst="rect">
            <a:avLst/>
          </a:prstGeom>
          <a:noFill/>
        </p:spPr>
        <p:txBody>
          <a:bodyPr wrap="square">
            <a:spAutoFit/>
          </a:bodyPr>
          <a:lstStyle/>
          <a:p>
            <a:r>
              <a:rPr lang="en-IN" sz="2600" dirty="0"/>
              <a:t>Figure 1</a:t>
            </a:r>
          </a:p>
        </p:txBody>
      </p:sp>
    </p:spTree>
    <p:extLst>
      <p:ext uri="{BB962C8B-B14F-4D97-AF65-F5344CB8AC3E}">
        <p14:creationId xmlns:p14="http://schemas.microsoft.com/office/powerpoint/2010/main" val="22636372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Shape of a Binomial Distribution—Slide 2</a:t>
            </a:r>
            <a:endParaRPr dirty="0"/>
          </a:p>
        </p:txBody>
      </p:sp>
      <p:sp>
        <p:nvSpPr>
          <p:cNvPr id="3" name="Text Placeholder 2"/>
          <p:cNvSpPr>
            <a:spLocks noGrp="1"/>
          </p:cNvSpPr>
          <p:nvPr>
            <p:ph type="body" sz="quarter" idx="10"/>
          </p:nvPr>
        </p:nvSpPr>
        <p:spPr/>
        <p:txBody>
          <a:bodyPr>
            <a:normAutofit/>
          </a:bodyPr>
          <a:lstStyle/>
          <a:p>
            <a:r>
              <a:rPr lang="en-US" dirty="0"/>
              <a:t>Binomial distributions have taken various shapes in the previous problems. The shape of the distribution depends upon the parameters </a:t>
            </a:r>
            <a:r>
              <a:rPr lang="en-US" i="1" dirty="0"/>
              <a:t>n</a:t>
            </a:r>
            <a:r>
              <a:rPr lang="en-US" dirty="0"/>
              <a:t> and </a:t>
            </a:r>
            <a:r>
              <a:rPr lang="en-US" i="1" dirty="0"/>
              <a:t>p</a:t>
            </a:r>
            <a:r>
              <a:rPr lang="en-US" dirty="0"/>
              <a:t>. If </a:t>
            </a:r>
            <a:r>
              <a:rPr lang="en-US" i="1" dirty="0"/>
              <a:t>p</a:t>
            </a:r>
            <a:r>
              <a:rPr lang="en-US" dirty="0"/>
              <a:t> is small the distribution tends to be skewed with a tail on the right (i.e., there are more successes when </a:t>
            </a:r>
            <a:r>
              <a:rPr lang="en-US" i="1" dirty="0"/>
              <a:t>x</a:t>
            </a:r>
            <a:r>
              <a:rPr lang="en-US" dirty="0"/>
              <a:t> is smaller) as shown in Figure 1 in the previous slide</a:t>
            </a:r>
            <a:r>
              <a:rPr sz="2800" dirty="0"/>
              <a:t>.</a:t>
            </a:r>
          </a:p>
        </p:txBody>
      </p:sp>
    </p:spTree>
    <p:extLst>
      <p:ext uri="{BB962C8B-B14F-4D97-AF65-F5344CB8AC3E}">
        <p14:creationId xmlns:p14="http://schemas.microsoft.com/office/powerpoint/2010/main" val="31476043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Shape of a Binomial Distribution—Slide 3</a:t>
            </a:r>
            <a:endParaRPr dirty="0"/>
          </a:p>
        </p:txBody>
      </p:sp>
      <p:pic>
        <p:nvPicPr>
          <p:cNvPr id="5" name="Picture 4" descr="Binomial distribution for n equals 9 and p equals 0.5. The x axis ranges from 0 to 9  in increments of 1 and the y axis ranges from 0 to 0.30  in increments of 0.05. The distribution appears bell shaped with the highest bars at x equals 4 and x equals 5, each with a height of 0.25. The heights of the bars decrease steadily as you move outward to either side. The height of the bars at x equals 0 and x equals 9 are slightly above 0.">
            <a:extLst>
              <a:ext uri="{FF2B5EF4-FFF2-40B4-BE49-F238E27FC236}">
                <a16:creationId xmlns:a16="http://schemas.microsoft.com/office/drawing/2014/main" id="{07753E11-2E61-467B-8F3D-20CE15BD6755}"/>
              </a:ext>
            </a:extLst>
          </p:cNvPr>
          <p:cNvPicPr>
            <a:picLocks noChangeAspect="1"/>
          </p:cNvPicPr>
          <p:nvPr/>
        </p:nvPicPr>
        <p:blipFill>
          <a:blip r:embed="rId2"/>
          <a:srcRect b="10773"/>
          <a:stretch>
            <a:fillRect/>
          </a:stretch>
        </p:blipFill>
        <p:spPr>
          <a:xfrm>
            <a:off x="1523999" y="1165372"/>
            <a:ext cx="6096000" cy="3657600"/>
          </a:xfrm>
          <a:prstGeom prst="rect">
            <a:avLst/>
          </a:prstGeom>
        </p:spPr>
      </p:pic>
      <p:sp>
        <p:nvSpPr>
          <p:cNvPr id="3" name="TextBox 2">
            <a:extLst>
              <a:ext uri="{FF2B5EF4-FFF2-40B4-BE49-F238E27FC236}">
                <a16:creationId xmlns:a16="http://schemas.microsoft.com/office/drawing/2014/main" id="{FE1F06EB-E10E-BB3E-AE01-86CE6A61A67B}"/>
              </a:ext>
            </a:extLst>
          </p:cNvPr>
          <p:cNvSpPr txBox="1"/>
          <p:nvPr/>
        </p:nvSpPr>
        <p:spPr>
          <a:xfrm>
            <a:off x="3924299" y="4822972"/>
            <a:ext cx="1295400" cy="492443"/>
          </a:xfrm>
          <a:prstGeom prst="rect">
            <a:avLst/>
          </a:prstGeom>
          <a:noFill/>
        </p:spPr>
        <p:txBody>
          <a:bodyPr wrap="square">
            <a:spAutoFit/>
          </a:bodyPr>
          <a:lstStyle/>
          <a:p>
            <a:r>
              <a:rPr lang="en-IN" sz="2600" dirty="0"/>
              <a:t>Figure 2</a:t>
            </a:r>
          </a:p>
        </p:txBody>
      </p:sp>
      <p:sp>
        <p:nvSpPr>
          <p:cNvPr id="7" name="TextBox 6">
            <a:extLst>
              <a:ext uri="{FF2B5EF4-FFF2-40B4-BE49-F238E27FC236}">
                <a16:creationId xmlns:a16="http://schemas.microsoft.com/office/drawing/2014/main" id="{A4C50FE0-3979-4675-AAEE-6EA5CD82B2A0}"/>
              </a:ext>
            </a:extLst>
          </p:cNvPr>
          <p:cNvSpPr txBox="1"/>
          <p:nvPr/>
        </p:nvSpPr>
        <p:spPr>
          <a:xfrm>
            <a:off x="609600" y="5227766"/>
            <a:ext cx="7924800" cy="769441"/>
          </a:xfrm>
          <a:prstGeom prst="rect">
            <a:avLst/>
          </a:prstGeom>
          <a:noFill/>
        </p:spPr>
        <p:txBody>
          <a:bodyPr wrap="square">
            <a:spAutoFit/>
          </a:bodyPr>
          <a:lstStyle/>
          <a:p>
            <a:r>
              <a:rPr lang="en-US" sz="2200" dirty="0"/>
              <a:t>If </a:t>
            </a:r>
            <a:r>
              <a:rPr lang="en-US" sz="2200" i="1" dirty="0"/>
              <a:t>p</a:t>
            </a:r>
            <a:r>
              <a:rPr lang="en-US" sz="2200" dirty="0"/>
              <a:t> is near 0.5 the distribution is symmetrical. The graph in Figure 2 displays the probabilities for </a:t>
            </a:r>
            <a:r>
              <a:rPr lang="en-US" sz="2200" i="1" dirty="0"/>
              <a:t>n</a:t>
            </a:r>
            <a:r>
              <a:rPr lang="en-US" sz="2200" dirty="0"/>
              <a:t> = 9 and </a:t>
            </a:r>
            <a:r>
              <a:rPr lang="en-US" sz="2200" i="1" dirty="0"/>
              <a:t>p</a:t>
            </a:r>
            <a:r>
              <a:rPr lang="en-US" sz="2200" dirty="0"/>
              <a:t> = 0.5. </a:t>
            </a:r>
            <a:endParaRPr lang="en-IN" sz="2200" dirty="0"/>
          </a:p>
        </p:txBody>
      </p:sp>
    </p:spTree>
    <p:extLst>
      <p:ext uri="{BB962C8B-B14F-4D97-AF65-F5344CB8AC3E}">
        <p14:creationId xmlns:p14="http://schemas.microsoft.com/office/powerpoint/2010/main" val="49978690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The Shape of a Binomial Distribution—Slide 4</a:t>
            </a:r>
            <a:endParaRPr dirty="0"/>
          </a:p>
        </p:txBody>
      </p:sp>
      <p:sp>
        <p:nvSpPr>
          <p:cNvPr id="3" name="Text Placeholder 2"/>
          <p:cNvSpPr>
            <a:spLocks noGrp="1"/>
          </p:cNvSpPr>
          <p:nvPr>
            <p:ph type="body" sz="quarter" idx="10"/>
          </p:nvPr>
        </p:nvSpPr>
        <p:spPr/>
        <p:txBody>
          <a:bodyPr>
            <a:normAutofit/>
          </a:bodyPr>
          <a:lstStyle/>
          <a:p>
            <a:r>
              <a:rPr lang="en-US" sz="2200" dirty="0"/>
              <a:t>If </a:t>
            </a:r>
            <a:r>
              <a:rPr lang="en-US" sz="2200" i="1" dirty="0"/>
              <a:t>p</a:t>
            </a:r>
            <a:r>
              <a:rPr lang="en-US" sz="2200" dirty="0"/>
              <a:t> is large the distribution tends to be skewed with a long tail on the left (i.e., there are more successes when </a:t>
            </a:r>
            <a:r>
              <a:rPr lang="en-US" sz="2200" i="1" dirty="0"/>
              <a:t>x</a:t>
            </a:r>
            <a:r>
              <a:rPr lang="en-US" sz="2200" dirty="0"/>
              <a:t> is larger). The graph in Figure 3 displays the binomial probabilities for </a:t>
            </a:r>
            <a:r>
              <a:rPr lang="en-US" sz="2200" i="1" dirty="0"/>
              <a:t>n</a:t>
            </a:r>
            <a:r>
              <a:rPr lang="en-US" sz="2200" dirty="0"/>
              <a:t> = 11 and </a:t>
            </a:r>
            <a:r>
              <a:rPr lang="en-US" sz="2200" i="1" dirty="0"/>
              <a:t>p</a:t>
            </a:r>
            <a:r>
              <a:rPr lang="en-US" sz="2200" dirty="0"/>
              <a:t> = 0.7. </a:t>
            </a:r>
            <a:endParaRPr sz="2200" dirty="0"/>
          </a:p>
        </p:txBody>
      </p:sp>
      <p:pic>
        <p:nvPicPr>
          <p:cNvPr id="4" name="Picture 3" descr="Binomial distribution for n equals 9 and p equals 0.5. The x axis ranges from 0 to 11 in increments of 1 and the y axis ranges from 0 to 0.30 in increments of 0.05. The distribution appears bell shaped with the highest bar at x equals 8 with a height of 0.26. A tail extends to the left. The bar heights decrease steadily outward from x equals 8. The bars from x equals 0 to x equals 2 are barely visible due to their extremely small size.">
            <a:extLst>
              <a:ext uri="{FF2B5EF4-FFF2-40B4-BE49-F238E27FC236}">
                <a16:creationId xmlns:a16="http://schemas.microsoft.com/office/drawing/2014/main" id="{DA29A54F-64ED-4F23-ABD7-C5C33896EB7F}"/>
              </a:ext>
            </a:extLst>
          </p:cNvPr>
          <p:cNvPicPr>
            <a:picLocks noChangeAspect="1"/>
          </p:cNvPicPr>
          <p:nvPr/>
        </p:nvPicPr>
        <p:blipFill>
          <a:blip r:embed="rId2"/>
          <a:srcRect b="13565"/>
          <a:stretch>
            <a:fillRect/>
          </a:stretch>
        </p:blipFill>
        <p:spPr>
          <a:xfrm>
            <a:off x="1866900" y="2232545"/>
            <a:ext cx="5410200" cy="3122775"/>
          </a:xfrm>
          <a:prstGeom prst="rect">
            <a:avLst/>
          </a:prstGeom>
        </p:spPr>
      </p:pic>
      <p:sp>
        <p:nvSpPr>
          <p:cNvPr id="5" name="TextBox 4">
            <a:extLst>
              <a:ext uri="{FF2B5EF4-FFF2-40B4-BE49-F238E27FC236}">
                <a16:creationId xmlns:a16="http://schemas.microsoft.com/office/drawing/2014/main" id="{E0C0B3B6-143B-D297-D562-81B10EE5BC92}"/>
              </a:ext>
            </a:extLst>
          </p:cNvPr>
          <p:cNvSpPr txBox="1"/>
          <p:nvPr/>
        </p:nvSpPr>
        <p:spPr>
          <a:xfrm>
            <a:off x="3924300" y="5429615"/>
            <a:ext cx="1295400" cy="492443"/>
          </a:xfrm>
          <a:prstGeom prst="rect">
            <a:avLst/>
          </a:prstGeom>
          <a:noFill/>
        </p:spPr>
        <p:txBody>
          <a:bodyPr wrap="square">
            <a:spAutoFit/>
          </a:bodyPr>
          <a:lstStyle/>
          <a:p>
            <a:r>
              <a:rPr lang="en-IN" sz="2600" dirty="0"/>
              <a:t>Figure 3</a:t>
            </a:r>
          </a:p>
        </p:txBody>
      </p:sp>
    </p:spTree>
    <p:extLst>
      <p:ext uri="{BB962C8B-B14F-4D97-AF65-F5344CB8AC3E}">
        <p14:creationId xmlns:p14="http://schemas.microsoft.com/office/powerpoint/2010/main" val="52657268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Expected Value and Variance</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sz="2600" dirty="0"/>
              <a:t>To calculate the expected value of a binomial random variable, such as in Example 3, would require a substantial number of arithmetic operations. Fortunately, you can avoid this calculation by utilizing a special characteristic of the binomial distribution. </a:t>
            </a:r>
            <a:endParaRPr sz="2600" dirty="0"/>
          </a:p>
        </p:txBody>
      </p:sp>
    </p:spTree>
    <p:extLst>
      <p:ext uri="{BB962C8B-B14F-4D97-AF65-F5344CB8AC3E}">
        <p14:creationId xmlns:p14="http://schemas.microsoft.com/office/powerpoint/2010/main" val="230590799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US" dirty="0"/>
              <a:t>Formula: </a:t>
            </a:r>
            <a:r>
              <a:rPr dirty="0"/>
              <a:t>Expected Value</a:t>
            </a:r>
          </a:p>
        </p:txBody>
      </p:sp>
      <p:sp>
        <p:nvSpPr>
          <p:cNvPr id="3" name="Text Placeholder 2"/>
          <p:cNvSpPr>
            <a:spLocks noGrp="1"/>
          </p:cNvSpPr>
          <p:nvPr>
            <p:ph type="body" sz="quarter" idx="10"/>
          </p:nvPr>
        </p:nvSpPr>
        <p:spPr>
          <a:xfrm>
            <a:off x="457200" y="1082078"/>
            <a:ext cx="8229600" cy="2575522"/>
          </a:xfrm>
        </p:spPr>
        <p:txBody>
          <a:bodyPr>
            <a:normAutofit/>
          </a:bodyPr>
          <a:lstStyle/>
          <a:p>
            <a:r>
              <a:rPr sz="2800" dirty="0"/>
              <a:t>The </a:t>
            </a:r>
            <a:r>
              <a:rPr sz="2800" b="1" dirty="0"/>
              <a:t>expected value</a:t>
            </a:r>
            <a:r>
              <a:rPr sz="2800" dirty="0"/>
              <a:t> of a binomial random variable can be computed using the expres</a:t>
            </a:r>
            <a:r>
              <a:rPr lang="en-US" sz="2800" dirty="0"/>
              <a:t>sion</a:t>
            </a:r>
            <a:endParaRPr sz="2800" dirty="0"/>
          </a:p>
        </p:txBody>
      </p:sp>
      <p:pic>
        <p:nvPicPr>
          <p:cNvPr id="5" name="Picture 4" descr="mu equals E of capital X equals n times p">
            <a:extLst>
              <a:ext uri="{FF2B5EF4-FFF2-40B4-BE49-F238E27FC236}">
                <a16:creationId xmlns:a16="http://schemas.microsoft.com/office/drawing/2014/main" id="{53B2A035-CDB5-43FA-6199-21866857A6AA}"/>
              </a:ext>
            </a:extLst>
          </p:cNvPr>
          <p:cNvPicPr>
            <a:picLocks noChangeAspect="1"/>
          </p:cNvPicPr>
          <p:nvPr/>
        </p:nvPicPr>
        <p:blipFill>
          <a:blip r:embed="rId2"/>
          <a:stretch>
            <a:fillRect/>
          </a:stretch>
        </p:blipFill>
        <p:spPr>
          <a:xfrm>
            <a:off x="3505200" y="2133600"/>
            <a:ext cx="1981200" cy="495300"/>
          </a:xfrm>
          <a:prstGeom prst="rect">
            <a:avLst/>
          </a:prstGeom>
        </p:spPr>
      </p:pic>
      <p:sp>
        <p:nvSpPr>
          <p:cNvPr id="7" name="TextBox 6">
            <a:extLst>
              <a:ext uri="{FF2B5EF4-FFF2-40B4-BE49-F238E27FC236}">
                <a16:creationId xmlns:a16="http://schemas.microsoft.com/office/drawing/2014/main" id="{1EEE2AC3-7B6F-509E-679C-F3213AE53C33}"/>
              </a:ext>
            </a:extLst>
          </p:cNvPr>
          <p:cNvSpPr txBox="1"/>
          <p:nvPr/>
        </p:nvSpPr>
        <p:spPr>
          <a:xfrm>
            <a:off x="457200" y="2627293"/>
            <a:ext cx="8139953" cy="954107"/>
          </a:xfrm>
          <a:prstGeom prst="rect">
            <a:avLst/>
          </a:prstGeom>
          <a:noFill/>
        </p:spPr>
        <p:txBody>
          <a:bodyPr wrap="square">
            <a:spAutoFit/>
          </a:bodyPr>
          <a:lstStyle/>
          <a:p>
            <a:r>
              <a:rPr lang="en-US" sz="2800" dirty="0">
                <a:solidFill>
                  <a:srgbClr val="000000"/>
                </a:solidFill>
              </a:rPr>
              <a:t>Where n and p are the parameters of the binomial distribution.</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Expected Value and Variance</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600" dirty="0"/>
              <a:t>It is important to remember that this formula is only valid for binomial random variables. Also, there is a simple method for obtaining the variance for a binomial random variable.</a:t>
            </a:r>
            <a:endParaRPr sz="2600" dirty="0"/>
          </a:p>
        </p:txBody>
      </p:sp>
    </p:spTree>
    <p:extLst>
      <p:ext uri="{BB962C8B-B14F-4D97-AF65-F5344CB8AC3E}">
        <p14:creationId xmlns:p14="http://schemas.microsoft.com/office/powerpoint/2010/main" val="322639429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Formula: Variance and Standard Deviation</a:t>
            </a:r>
            <a:endParaRPr dirty="0"/>
          </a:p>
        </p:txBody>
      </p:sp>
      <p:sp>
        <p:nvSpPr>
          <p:cNvPr id="3" name="Text Placeholder 2"/>
          <p:cNvSpPr>
            <a:spLocks noGrp="1"/>
          </p:cNvSpPr>
          <p:nvPr>
            <p:ph type="body" sz="quarter" idx="10"/>
          </p:nvPr>
        </p:nvSpPr>
        <p:spPr>
          <a:xfrm>
            <a:off x="457200" y="1082078"/>
            <a:ext cx="8229600" cy="4023322"/>
          </a:xfrm>
        </p:spPr>
        <p:txBody>
          <a:bodyPr>
            <a:normAutofit/>
          </a:bodyPr>
          <a:lstStyle/>
          <a:p>
            <a:r>
              <a:rPr sz="2800" dirty="0"/>
              <a:t>To find the </a:t>
            </a:r>
            <a:r>
              <a:rPr sz="2800" b="1" dirty="0"/>
              <a:t>variance</a:t>
            </a:r>
            <a:r>
              <a:rPr sz="2800" dirty="0"/>
              <a:t> of a binomial random variable, use the expression</a:t>
            </a:r>
          </a:p>
        </p:txBody>
      </p:sp>
      <p:pic>
        <p:nvPicPr>
          <p:cNvPr id="6" name="Picture 5" descr="Sigma squared equals V of capital X equals n times p times open parenthesis 1 minus p close parenthesis">
            <a:extLst>
              <a:ext uri="{FF2B5EF4-FFF2-40B4-BE49-F238E27FC236}">
                <a16:creationId xmlns:a16="http://schemas.microsoft.com/office/drawing/2014/main" id="{56473D1A-FDE7-7181-AAF2-D09DA56F5B34}"/>
              </a:ext>
            </a:extLst>
          </p:cNvPr>
          <p:cNvPicPr>
            <a:picLocks noChangeAspect="1"/>
          </p:cNvPicPr>
          <p:nvPr/>
        </p:nvPicPr>
        <p:blipFill>
          <a:blip r:embed="rId2"/>
          <a:stretch>
            <a:fillRect/>
          </a:stretch>
        </p:blipFill>
        <p:spPr>
          <a:xfrm>
            <a:off x="3055058" y="2003902"/>
            <a:ext cx="3033882" cy="504000"/>
          </a:xfrm>
          <a:prstGeom prst="rect">
            <a:avLst/>
          </a:prstGeom>
        </p:spPr>
      </p:pic>
      <p:sp>
        <p:nvSpPr>
          <p:cNvPr id="5" name="TextBox 4">
            <a:extLst>
              <a:ext uri="{FF2B5EF4-FFF2-40B4-BE49-F238E27FC236}">
                <a16:creationId xmlns:a16="http://schemas.microsoft.com/office/drawing/2014/main" id="{48BBB9D5-8652-7A2A-84B7-7AAA7F0632CE}"/>
              </a:ext>
            </a:extLst>
          </p:cNvPr>
          <p:cNvSpPr txBox="1"/>
          <p:nvPr/>
        </p:nvSpPr>
        <p:spPr>
          <a:xfrm>
            <a:off x="457200" y="2507902"/>
            <a:ext cx="8229600" cy="95410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800" b="0" i="0" u="none" strike="noStrike" kern="1200" cap="none" spc="0" normalizeH="0" baseline="0" noProof="0" dirty="0">
                <a:ln>
                  <a:noFill/>
                </a:ln>
                <a:solidFill>
                  <a:srgbClr val="000000"/>
                </a:solidFill>
                <a:effectLst/>
                <a:uLnTx/>
                <a:uFillTx/>
                <a:latin typeface="Calibri"/>
                <a:ea typeface="+mn-ea"/>
                <a:cs typeface="+mn-cs"/>
              </a:rPr>
              <a:t>Thus, the </a:t>
            </a:r>
            <a:r>
              <a:rPr kumimoji="0" lang="en-US" sz="2800" b="1" i="0" u="none" strike="noStrike" kern="1200" cap="none" spc="0" normalizeH="0" baseline="0" noProof="0" dirty="0">
                <a:ln>
                  <a:noFill/>
                </a:ln>
                <a:solidFill>
                  <a:srgbClr val="000000"/>
                </a:solidFill>
                <a:effectLst/>
                <a:uLnTx/>
                <a:uFillTx/>
                <a:latin typeface="Calibri"/>
                <a:ea typeface="+mn-ea"/>
                <a:cs typeface="+mn-cs"/>
              </a:rPr>
              <a:t>standard deviation</a:t>
            </a:r>
            <a:r>
              <a:rPr kumimoji="0" lang="en-US" sz="2800" b="0" i="0" u="none" strike="noStrike" kern="1200" cap="none" spc="0" normalizeH="0" baseline="0" noProof="0" dirty="0">
                <a:ln>
                  <a:noFill/>
                </a:ln>
                <a:solidFill>
                  <a:srgbClr val="000000"/>
                </a:solidFill>
                <a:effectLst/>
                <a:uLnTx/>
                <a:uFillTx/>
                <a:latin typeface="Calibri"/>
                <a:ea typeface="+mn-ea"/>
                <a:cs typeface="+mn-cs"/>
              </a:rPr>
              <a:t> of a binomial random variable is given by</a:t>
            </a:r>
          </a:p>
        </p:txBody>
      </p:sp>
      <p:pic>
        <p:nvPicPr>
          <p:cNvPr id="10" name="Picture 9" descr="Sigma equals square root of V times open parentheses capital X close parentheses equals square root of n times  p times open parentheses 1 minus p close parentheses.">
            <a:extLst>
              <a:ext uri="{FF2B5EF4-FFF2-40B4-BE49-F238E27FC236}">
                <a16:creationId xmlns:a16="http://schemas.microsoft.com/office/drawing/2014/main" id="{21FFB6A3-5643-FE9D-FF19-30E9669596AA}"/>
              </a:ext>
            </a:extLst>
          </p:cNvPr>
          <p:cNvPicPr>
            <a:picLocks noChangeAspect="1"/>
          </p:cNvPicPr>
          <p:nvPr/>
        </p:nvPicPr>
        <p:blipFill>
          <a:blip r:embed="rId3"/>
          <a:stretch>
            <a:fillRect/>
          </a:stretch>
        </p:blipFill>
        <p:spPr>
          <a:xfrm>
            <a:off x="2798236" y="3627726"/>
            <a:ext cx="3547525" cy="612000"/>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Example 4</a:t>
            </a:r>
            <a:r>
              <a:rPr dirty="0"/>
              <a:t>: Calculating the Expected Value and Variance of a Binomial Random Variable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dirty="0"/>
              <a:t>Compute the expected value and the variance of the number of customers that will approve the change in return policy in </a:t>
            </a:r>
            <a:r>
              <a:rPr lang="en-IN" sz="2800" dirty="0"/>
              <a:t>Example 3</a:t>
            </a:r>
            <a:r>
              <a:rPr sz="2800"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Example 1</a:t>
            </a:r>
            <a:r>
              <a:rPr dirty="0"/>
              <a:t>: Identifying a Binomial Random Variable</a:t>
            </a:r>
            <a:r>
              <a:rPr lang="en-US" dirty="0"/>
              <a:t>—Slide 1</a:t>
            </a:r>
            <a:endParaRPr dirty="0"/>
          </a:p>
        </p:txBody>
      </p:sp>
      <p:sp>
        <p:nvSpPr>
          <p:cNvPr id="3" name="Text Placeholder 2"/>
          <p:cNvSpPr>
            <a:spLocks noGrp="1"/>
          </p:cNvSpPr>
          <p:nvPr>
            <p:ph type="body" sz="quarter" idx="10"/>
          </p:nvPr>
        </p:nvSpPr>
        <p:spPr/>
        <p:txBody>
          <a:bodyPr>
            <a:normAutofit/>
          </a:bodyPr>
          <a:lstStyle/>
          <a:p>
            <a:r>
              <a:rPr sz="2800"/>
              <a:t>Toss a coin </a:t>
            </a:r>
            <a:r>
              <a:rPr sz="2800">
                <a:latin typeface="Cambria Math"/>
              </a:rPr>
              <a:t>4</a:t>
            </a:r>
            <a:r>
              <a:rPr sz="2800"/>
              <a:t> times and record the number of heads. Is the number of heads in </a:t>
            </a:r>
            <a:r>
              <a:rPr sz="2800">
                <a:latin typeface="Cambria Math"/>
              </a:rPr>
              <a:t>4</a:t>
            </a:r>
            <a:r>
              <a:rPr sz="2800"/>
              <a:t> tosses a binomial random variable?</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defRPr sz="3200"/>
            </a:pPr>
            <a:r>
              <a:rPr lang="en-IN" dirty="0"/>
              <a:t>Example 4</a:t>
            </a:r>
            <a:r>
              <a:rPr dirty="0"/>
              <a:t>: Calculating the Expected Value and Variance of a Binomial Random Variable</a:t>
            </a:r>
            <a:r>
              <a:rPr lang="en-US" dirty="0"/>
              <a:t>—Slide 2</a:t>
            </a:r>
            <a:endParaRPr dirty="0"/>
          </a:p>
        </p:txBody>
      </p:sp>
      <p:sp>
        <p:nvSpPr>
          <p:cNvPr id="3" name="Text Placeholder 2"/>
          <p:cNvSpPr>
            <a:spLocks noGrp="1"/>
          </p:cNvSpPr>
          <p:nvPr>
            <p:ph type="body" sz="quarter" idx="10"/>
          </p:nvPr>
        </p:nvSpPr>
        <p:spPr/>
        <p:txBody>
          <a:bodyPr>
            <a:normAutofit/>
          </a:bodyPr>
          <a:lstStyle/>
          <a:p>
            <a:r>
              <a:rPr sz="2400" b="1" dirty="0"/>
              <a:t>Solution</a:t>
            </a:r>
          </a:p>
          <a:p>
            <a:pPr>
              <a:defRPr sz="2800"/>
            </a:pPr>
            <a:r>
              <a:rPr sz="2400" dirty="0"/>
              <a:t>Since the random variable is binomial, we can use the shortcuts</a:t>
            </a:r>
          </a:p>
        </p:txBody>
      </p:sp>
      <p:pic>
        <p:nvPicPr>
          <p:cNvPr id="17" name="Picture 16" descr="E of capital X equals n times p and &#10;V of capital X equals n times p times open parenthesis 1 minus p close parenthesis">
            <a:extLst>
              <a:ext uri="{FF2B5EF4-FFF2-40B4-BE49-F238E27FC236}">
                <a16:creationId xmlns:a16="http://schemas.microsoft.com/office/drawing/2014/main" id="{CE14605C-3084-A267-1320-41A7F7E1E327}"/>
              </a:ext>
            </a:extLst>
          </p:cNvPr>
          <p:cNvPicPr>
            <a:picLocks noChangeAspect="1"/>
          </p:cNvPicPr>
          <p:nvPr/>
        </p:nvPicPr>
        <p:blipFill>
          <a:blip r:embed="rId2"/>
          <a:stretch>
            <a:fillRect/>
          </a:stretch>
        </p:blipFill>
        <p:spPr>
          <a:xfrm>
            <a:off x="509825" y="1891658"/>
            <a:ext cx="4212000" cy="462754"/>
          </a:xfrm>
          <a:prstGeom prst="rect">
            <a:avLst/>
          </a:prstGeom>
        </p:spPr>
      </p:pic>
      <p:sp>
        <p:nvSpPr>
          <p:cNvPr id="13" name="TextBox 12">
            <a:extLst>
              <a:ext uri="{FF2B5EF4-FFF2-40B4-BE49-F238E27FC236}">
                <a16:creationId xmlns:a16="http://schemas.microsoft.com/office/drawing/2014/main" id="{FC4D9936-2E78-8DA6-0010-E77E3E5DC8FF}"/>
              </a:ext>
            </a:extLst>
          </p:cNvPr>
          <p:cNvSpPr txBox="1"/>
          <p:nvPr/>
        </p:nvSpPr>
        <p:spPr>
          <a:xfrm>
            <a:off x="447674" y="2354929"/>
            <a:ext cx="8211693" cy="83099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Since </a:t>
            </a:r>
            <a:r>
              <a:rPr kumimoji="0" lang="en-US" sz="2400" b="0" i="1" u="none" strike="noStrike" kern="1200" cap="none" spc="0" normalizeH="0" baseline="0" noProof="0" dirty="0">
                <a:ln>
                  <a:noFill/>
                </a:ln>
                <a:solidFill>
                  <a:srgbClr val="366092"/>
                </a:solidFill>
                <a:effectLst/>
                <a:uLnTx/>
                <a:uFillTx/>
                <a:latin typeface="Calibri"/>
                <a:ea typeface="+mn-ea"/>
                <a:cs typeface="+mn-cs"/>
              </a:rPr>
              <a:t>n</a:t>
            </a:r>
            <a:r>
              <a:rPr kumimoji="0" lang="en-US" sz="2400" b="0" i="0" u="none" strike="noStrike" kern="1200" cap="none" spc="0" normalizeH="0" baseline="0" noProof="0" dirty="0">
                <a:ln>
                  <a:noFill/>
                </a:ln>
                <a:solidFill>
                  <a:srgbClr val="366092"/>
                </a:solidFill>
                <a:effectLst/>
                <a:uLnTx/>
                <a:uFillTx/>
                <a:latin typeface="Calibri"/>
                <a:ea typeface="+mn-ea"/>
                <a:cs typeface="+mn-cs"/>
              </a:rPr>
              <a:t> = 10 and </a:t>
            </a:r>
            <a:r>
              <a:rPr kumimoji="0" lang="en-US" sz="2400" b="0" i="1" u="none" strike="noStrike" kern="1200" cap="none" spc="0" normalizeH="0" baseline="0" noProof="0" dirty="0">
                <a:ln>
                  <a:noFill/>
                </a:ln>
                <a:solidFill>
                  <a:srgbClr val="366092"/>
                </a:solidFill>
                <a:effectLst/>
                <a:uLnTx/>
                <a:uFillTx/>
                <a:latin typeface="Calibri"/>
                <a:ea typeface="+mn-ea"/>
                <a:cs typeface="+mn-cs"/>
              </a:rPr>
              <a:t>p</a:t>
            </a:r>
            <a:r>
              <a:rPr kumimoji="0" lang="en-US" sz="2400" b="0" i="0" u="none" strike="noStrike" kern="1200" cap="none" spc="0" normalizeH="0" baseline="0" noProof="0" dirty="0">
                <a:ln>
                  <a:noFill/>
                </a:ln>
                <a:solidFill>
                  <a:srgbClr val="366092"/>
                </a:solidFill>
                <a:effectLst/>
                <a:uLnTx/>
                <a:uFillTx/>
                <a:latin typeface="Calibri"/>
                <a:ea typeface="+mn-ea"/>
                <a:cs typeface="+mn-cs"/>
              </a:rPr>
              <a:t> = 0.7, the expected value is given by the following expression.</a:t>
            </a:r>
            <a:endParaRPr kumimoji="0" lang="en-US" sz="2400" b="0" i="1" u="none" strike="noStrike" kern="1200" cap="none" spc="0" normalizeH="0" baseline="0" noProof="0" dirty="0">
              <a:ln>
                <a:noFill/>
              </a:ln>
              <a:solidFill>
                <a:srgbClr val="366092"/>
              </a:solidFill>
              <a:effectLst/>
              <a:uLnTx/>
              <a:uFillTx/>
              <a:latin typeface="Calibri"/>
              <a:ea typeface="+mn-ea"/>
              <a:cs typeface="+mn-cs"/>
            </a:endParaRPr>
          </a:p>
        </p:txBody>
      </p:sp>
      <p:pic>
        <p:nvPicPr>
          <p:cNvPr id="11" name="Picture 10" descr="E of capital X equals n times p equals 10 times 0.7 equals 7">
            <a:extLst>
              <a:ext uri="{FF2B5EF4-FFF2-40B4-BE49-F238E27FC236}">
                <a16:creationId xmlns:a16="http://schemas.microsoft.com/office/drawing/2014/main" id="{7CFCCC74-5766-E158-FF6A-F66F3E13FF10}"/>
              </a:ext>
            </a:extLst>
          </p:cNvPr>
          <p:cNvPicPr>
            <a:picLocks noChangeAspect="1"/>
          </p:cNvPicPr>
          <p:nvPr/>
        </p:nvPicPr>
        <p:blipFill>
          <a:blip r:embed="rId3"/>
          <a:stretch>
            <a:fillRect/>
          </a:stretch>
        </p:blipFill>
        <p:spPr>
          <a:xfrm>
            <a:off x="2924735" y="3120866"/>
            <a:ext cx="3086100" cy="466725"/>
          </a:xfrm>
          <a:prstGeom prst="rect">
            <a:avLst/>
          </a:prstGeom>
        </p:spPr>
      </p:pic>
      <p:sp>
        <p:nvSpPr>
          <p:cNvPr id="9" name="TextBox 8">
            <a:extLst>
              <a:ext uri="{FF2B5EF4-FFF2-40B4-BE49-F238E27FC236}">
                <a16:creationId xmlns:a16="http://schemas.microsoft.com/office/drawing/2014/main" id="{D7056BD0-5169-35E1-4F58-A677EC3F9168}"/>
              </a:ext>
            </a:extLst>
          </p:cNvPr>
          <p:cNvSpPr txBox="1"/>
          <p:nvPr/>
        </p:nvSpPr>
        <p:spPr>
          <a:xfrm>
            <a:off x="507045" y="3432435"/>
            <a:ext cx="2057400" cy="46166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IN" sz="2400" b="0" i="0" u="none" strike="noStrike" kern="1200" cap="none" spc="0" normalizeH="0" baseline="0" noProof="0" dirty="0">
                <a:ln>
                  <a:noFill/>
                </a:ln>
                <a:solidFill>
                  <a:srgbClr val="366092"/>
                </a:solidFill>
                <a:effectLst/>
                <a:uLnTx/>
                <a:uFillTx/>
                <a:latin typeface="Calibri"/>
                <a:ea typeface="+mn-ea"/>
                <a:cs typeface="+mn-cs"/>
              </a:rPr>
              <a:t>The variance is</a:t>
            </a:r>
          </a:p>
        </p:txBody>
      </p:sp>
      <p:pic>
        <p:nvPicPr>
          <p:cNvPr id="16" name="Picture 15" descr="Sigma squared equals V of capital X equals n times p times open parenthesis 1 minus p close parenthesis equals 10 times 0.7 times 0.3 equals 2.1">
            <a:extLst>
              <a:ext uri="{FF2B5EF4-FFF2-40B4-BE49-F238E27FC236}">
                <a16:creationId xmlns:a16="http://schemas.microsoft.com/office/drawing/2014/main" id="{6F52ED0E-EE8A-692B-FDA3-498D4D03228A}"/>
              </a:ext>
            </a:extLst>
          </p:cNvPr>
          <p:cNvPicPr>
            <a:picLocks noChangeAspect="1"/>
          </p:cNvPicPr>
          <p:nvPr/>
        </p:nvPicPr>
        <p:blipFill>
          <a:blip r:embed="rId4"/>
          <a:stretch>
            <a:fillRect/>
          </a:stretch>
        </p:blipFill>
        <p:spPr>
          <a:xfrm>
            <a:off x="1940525" y="3919994"/>
            <a:ext cx="5562600" cy="485775"/>
          </a:xfrm>
          <a:prstGeom prst="rect">
            <a:avLst/>
          </a:prstGeom>
        </p:spPr>
      </p:pic>
      <p:sp>
        <p:nvSpPr>
          <p:cNvPr id="15" name="TextBox 14">
            <a:extLst>
              <a:ext uri="{FF2B5EF4-FFF2-40B4-BE49-F238E27FC236}">
                <a16:creationId xmlns:a16="http://schemas.microsoft.com/office/drawing/2014/main" id="{D62D5332-50F0-7572-0744-8E0BE0A114EC}"/>
              </a:ext>
            </a:extLst>
          </p:cNvPr>
          <p:cNvSpPr txBox="1"/>
          <p:nvPr/>
        </p:nvSpPr>
        <p:spPr>
          <a:xfrm>
            <a:off x="466725" y="4415135"/>
            <a:ext cx="5629275" cy="461665"/>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which implies that the standard deviation is</a:t>
            </a:r>
          </a:p>
        </p:txBody>
      </p:sp>
      <p:pic>
        <p:nvPicPr>
          <p:cNvPr id="14" name="Picture 13" descr="Square root of 2.1 approximately equals to 1.4491.">
            <a:extLst>
              <a:ext uri="{FF2B5EF4-FFF2-40B4-BE49-F238E27FC236}">
                <a16:creationId xmlns:a16="http://schemas.microsoft.com/office/drawing/2014/main" id="{353D4DD8-22C8-DEAB-B9FB-D36FA7BE6AD4}"/>
              </a:ext>
            </a:extLst>
          </p:cNvPr>
          <p:cNvPicPr>
            <a:picLocks noChangeAspect="1"/>
          </p:cNvPicPr>
          <p:nvPr/>
        </p:nvPicPr>
        <p:blipFill>
          <a:blip r:embed="rId5"/>
          <a:stretch>
            <a:fillRect/>
          </a:stretch>
        </p:blipFill>
        <p:spPr>
          <a:xfrm>
            <a:off x="6006718" y="4436425"/>
            <a:ext cx="1660909" cy="360000"/>
          </a:xfrm>
          <a:prstGeom prst="rect">
            <a:avLst/>
          </a:prstGeom>
        </p:spPr>
      </p:pic>
      <p:sp>
        <p:nvSpPr>
          <p:cNvPr id="5" name="TextBox 4">
            <a:extLst>
              <a:ext uri="{FF2B5EF4-FFF2-40B4-BE49-F238E27FC236}">
                <a16:creationId xmlns:a16="http://schemas.microsoft.com/office/drawing/2014/main" id="{456C9A7F-4EBC-4D33-A9E8-49CCA6949893}"/>
              </a:ext>
            </a:extLst>
          </p:cNvPr>
          <p:cNvSpPr txBox="1"/>
          <p:nvPr/>
        </p:nvSpPr>
        <p:spPr>
          <a:xfrm>
            <a:off x="447675" y="4819471"/>
            <a:ext cx="8229600" cy="1200329"/>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Thus, if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10</a:t>
            </a:r>
            <a:r>
              <a:rPr kumimoji="0" lang="en-US" sz="2400" b="0" i="0" u="none" strike="noStrike" kern="1200" cap="none" spc="0" normalizeH="0" baseline="0" noProof="0" dirty="0">
                <a:ln>
                  <a:noFill/>
                </a:ln>
                <a:solidFill>
                  <a:srgbClr val="366092"/>
                </a:solidFill>
                <a:effectLst/>
                <a:uLnTx/>
                <a:uFillTx/>
                <a:latin typeface="Calibri"/>
                <a:ea typeface="+mn-ea"/>
                <a:cs typeface="+mn-cs"/>
              </a:rPr>
              <a:t> randomly selected customers are polled, we would expect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7</a:t>
            </a:r>
            <a:r>
              <a:rPr kumimoji="0" lang="en-US" sz="2400" b="0" i="0" u="none" strike="noStrike" kern="1200" cap="none" spc="0" normalizeH="0" baseline="0" noProof="0" dirty="0">
                <a:ln>
                  <a:noFill/>
                </a:ln>
                <a:solidFill>
                  <a:srgbClr val="366092"/>
                </a:solidFill>
                <a:effectLst/>
                <a:uLnTx/>
                <a:uFillTx/>
                <a:latin typeface="Calibri"/>
                <a:ea typeface="+mn-ea"/>
                <a:cs typeface="+mn-cs"/>
              </a:rPr>
              <a:t> of the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10</a:t>
            </a:r>
            <a:r>
              <a:rPr kumimoji="0" lang="en-US" sz="2400" b="0" i="0" u="none" strike="noStrike" kern="1200" cap="none" spc="0" normalizeH="0" baseline="0" noProof="0" dirty="0">
                <a:ln>
                  <a:noFill/>
                </a:ln>
                <a:solidFill>
                  <a:srgbClr val="366092"/>
                </a:solidFill>
                <a:effectLst/>
                <a:uLnTx/>
                <a:uFillTx/>
                <a:latin typeface="Calibri"/>
                <a:ea typeface="+mn-ea"/>
                <a:cs typeface="+mn-cs"/>
              </a:rPr>
              <a:t> to approve the change in return policy, and the standard deviation would be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1.4491</a:t>
            </a:r>
            <a:r>
              <a:rPr kumimoji="0" lang="en-US" sz="2400" b="0" i="0" u="none" strike="noStrike" kern="1200" cap="none" spc="0" normalizeH="0" baseline="0" noProof="0" dirty="0">
                <a:ln>
                  <a:noFill/>
                </a:ln>
                <a:solidFill>
                  <a:srgbClr val="366092"/>
                </a:solidFill>
                <a:effectLst/>
                <a:uLnTx/>
                <a:uFillTx/>
                <a:latin typeface="Calibri"/>
                <a:ea typeface="+mn-ea"/>
                <a:cs typeface="+mn-cs"/>
              </a:rPr>
              <a:t> customers.</a:t>
            </a:r>
            <a:endParaRPr lang="en-IN"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Identifying a Binomial Random Variable</a:t>
            </a:r>
            <a:r>
              <a:rPr lang="en-US" dirty="0"/>
              <a:t>—Slide 2</a:t>
            </a:r>
            <a:endParaRPr dirty="0"/>
          </a:p>
        </p:txBody>
      </p:sp>
      <p:sp>
        <p:nvSpPr>
          <p:cNvPr id="3" name="Text Placeholder 2"/>
          <p:cNvSpPr>
            <a:spLocks noGrp="1"/>
          </p:cNvSpPr>
          <p:nvPr>
            <p:ph type="body" sz="quarter" idx="10"/>
          </p:nvPr>
        </p:nvSpPr>
        <p:spPr/>
        <p:txBody>
          <a:bodyPr>
            <a:normAutofit/>
          </a:bodyPr>
          <a:lstStyle/>
          <a:p>
            <a:r>
              <a:rPr sz="2400" b="1" dirty="0"/>
              <a:t>Solution</a:t>
            </a:r>
          </a:p>
          <a:p>
            <a:pPr marL="538163" indent="-538163">
              <a:defRPr sz="2800"/>
            </a:pPr>
            <a:r>
              <a:rPr lang="en-US" sz="2400" dirty="0"/>
              <a:t>1.	</a:t>
            </a:r>
            <a:r>
              <a:rPr sz="2400" dirty="0"/>
              <a:t>There are only two outcomes, heads or tails.</a:t>
            </a:r>
          </a:p>
          <a:p>
            <a:pPr marL="538163" indent="-538163">
              <a:defRPr sz="2800"/>
            </a:pPr>
            <a:r>
              <a:rPr lang="en-US" sz="2400" dirty="0"/>
              <a:t>2.	</a:t>
            </a:r>
            <a:r>
              <a:rPr sz="2400" dirty="0"/>
              <a:t>The experiment will consist of </a:t>
            </a:r>
            <a:r>
              <a:rPr sz="2400" dirty="0">
                <a:latin typeface="Cambria Math"/>
              </a:rPr>
              <a:t>4</a:t>
            </a:r>
            <a:r>
              <a:rPr sz="2400" dirty="0"/>
              <a:t> tosses of a coin.</a:t>
            </a:r>
            <a:br>
              <a:rPr lang="en-US" sz="2400" dirty="0"/>
            </a:br>
            <a:r>
              <a:rPr sz="2400" dirty="0"/>
              <a:t>(Hence,</a:t>
            </a:r>
            <a:r>
              <a:rPr lang="en-US" sz="2400" dirty="0"/>
              <a:t> </a:t>
            </a:r>
            <a:r>
              <a:rPr lang="en-US" sz="2400" i="1" dirty="0"/>
              <a:t>n</a:t>
            </a:r>
            <a:r>
              <a:rPr lang="en-US" sz="2400" dirty="0"/>
              <a:t> = 4.</a:t>
            </a:r>
            <a:r>
              <a:rPr sz="2400" dirty="0"/>
              <a:t>)</a:t>
            </a:r>
          </a:p>
          <a:p>
            <a:pPr marL="538163" indent="-538163">
              <a:defRPr sz="2800"/>
            </a:pPr>
            <a:r>
              <a:rPr lang="en-US" sz="2400" dirty="0"/>
              <a:t>3.	</a:t>
            </a:r>
            <a:r>
              <a:rPr sz="2400" dirty="0"/>
              <a:t>​The probability of getting a head (success)</a:t>
            </a:r>
            <a:r>
              <a:rPr lang="en-US" sz="2400" dirty="0"/>
              <a:t> is </a:t>
            </a:r>
            <a:endParaRPr sz="2400" dirty="0"/>
          </a:p>
        </p:txBody>
      </p:sp>
      <p:pic>
        <p:nvPicPr>
          <p:cNvPr id="7" name="Picture 6" descr="1 over 2">
            <a:extLst>
              <a:ext uri="{FF2B5EF4-FFF2-40B4-BE49-F238E27FC236}">
                <a16:creationId xmlns:a16="http://schemas.microsoft.com/office/drawing/2014/main" id="{65DC8ACE-E36D-45BF-4AD7-130A54E5C15D}"/>
              </a:ext>
            </a:extLst>
          </p:cNvPr>
          <p:cNvPicPr>
            <a:picLocks noChangeAspect="1"/>
          </p:cNvPicPr>
          <p:nvPr/>
        </p:nvPicPr>
        <p:blipFill>
          <a:blip r:embed="rId2"/>
          <a:stretch>
            <a:fillRect/>
          </a:stretch>
        </p:blipFill>
        <p:spPr>
          <a:xfrm>
            <a:off x="6629400" y="2638163"/>
            <a:ext cx="213365" cy="648000"/>
          </a:xfrm>
          <a:prstGeom prst="rect">
            <a:avLst/>
          </a:prstGeom>
        </p:spPr>
      </p:pic>
      <p:sp>
        <p:nvSpPr>
          <p:cNvPr id="9" name="TextBox 8">
            <a:extLst>
              <a:ext uri="{FF2B5EF4-FFF2-40B4-BE49-F238E27FC236}">
                <a16:creationId xmlns:a16="http://schemas.microsoft.com/office/drawing/2014/main" id="{3D1757FC-F0F0-2361-0F99-861D945173C1}"/>
              </a:ext>
            </a:extLst>
          </p:cNvPr>
          <p:cNvSpPr txBox="1"/>
          <p:nvPr/>
        </p:nvSpPr>
        <p:spPr>
          <a:xfrm>
            <a:off x="6858000" y="2731330"/>
            <a:ext cx="1941089" cy="461665"/>
          </a:xfrm>
          <a:prstGeom prst="rect">
            <a:avLst/>
          </a:prstGeom>
          <a:noFill/>
        </p:spPr>
        <p:txBody>
          <a:bodyPr wrap="square">
            <a:spAutoFit/>
          </a:bodyPr>
          <a:lstStyle/>
          <a:p>
            <a:r>
              <a:rPr kumimoji="0" lang="en-IN" sz="2400" b="0" i="0" u="none" strike="noStrike" kern="1200" cap="none" spc="0" normalizeH="0" baseline="0" noProof="0" dirty="0">
                <a:ln>
                  <a:noFill/>
                </a:ln>
                <a:solidFill>
                  <a:srgbClr val="366092"/>
                </a:solidFill>
                <a:effectLst/>
                <a:uLnTx/>
                <a:uFillTx/>
                <a:latin typeface="Calibri"/>
                <a:ea typeface="+mn-ea"/>
                <a:cs typeface="+mn-cs"/>
              </a:rPr>
              <a:t>and does not</a:t>
            </a:r>
            <a:endParaRPr lang="en-IN" sz="2400" dirty="0"/>
          </a:p>
        </p:txBody>
      </p:sp>
      <p:sp>
        <p:nvSpPr>
          <p:cNvPr id="11" name="TextBox 10">
            <a:extLst>
              <a:ext uri="{FF2B5EF4-FFF2-40B4-BE49-F238E27FC236}">
                <a16:creationId xmlns:a16="http://schemas.microsoft.com/office/drawing/2014/main" id="{598D6D31-8A89-2BCE-9FEB-4A67BC2416E5}"/>
              </a:ext>
            </a:extLst>
          </p:cNvPr>
          <p:cNvSpPr txBox="1"/>
          <p:nvPr/>
        </p:nvSpPr>
        <p:spPr>
          <a:xfrm>
            <a:off x="1009623" y="3213556"/>
            <a:ext cx="3333778" cy="461665"/>
          </a:xfrm>
          <a:prstGeom prst="rect">
            <a:avLst/>
          </a:prstGeom>
          <a:noFill/>
        </p:spPr>
        <p:txBody>
          <a:bodyPr wrap="square">
            <a:spAutoFit/>
          </a:bodyPr>
          <a:lstStyle/>
          <a:p>
            <a:r>
              <a:rPr kumimoji="0" lang="en-US" sz="2400" b="0" i="0" u="none" strike="noStrike" kern="1200" cap="none" spc="0" normalizeH="0" baseline="0" noProof="0" dirty="0">
                <a:ln>
                  <a:noFill/>
                </a:ln>
                <a:solidFill>
                  <a:srgbClr val="366092"/>
                </a:solidFill>
                <a:effectLst/>
                <a:uLnTx/>
                <a:uFillTx/>
                <a:latin typeface="Calibri"/>
                <a:ea typeface="+mn-ea"/>
                <a:cs typeface="+mn-cs"/>
              </a:rPr>
              <a:t>change from trial to trial.</a:t>
            </a:r>
            <a:endParaRPr lang="en-IN" sz="2400" dirty="0"/>
          </a:p>
        </p:txBody>
      </p:sp>
      <p:pic>
        <p:nvPicPr>
          <p:cNvPr id="15" name="Picture 14" descr="Open parentheses Hence , p equals 1 over 2. close parentheses">
            <a:extLst>
              <a:ext uri="{FF2B5EF4-FFF2-40B4-BE49-F238E27FC236}">
                <a16:creationId xmlns:a16="http://schemas.microsoft.com/office/drawing/2014/main" id="{EACAB74D-F807-562F-D4C7-4461A278E817}"/>
              </a:ext>
            </a:extLst>
          </p:cNvPr>
          <p:cNvPicPr>
            <a:picLocks noChangeAspect="1"/>
          </p:cNvPicPr>
          <p:nvPr/>
        </p:nvPicPr>
        <p:blipFill>
          <a:blip r:embed="rId3"/>
          <a:stretch>
            <a:fillRect/>
          </a:stretch>
        </p:blipFill>
        <p:spPr>
          <a:xfrm>
            <a:off x="4267200" y="3069000"/>
            <a:ext cx="1791219" cy="720000"/>
          </a:xfrm>
          <a:prstGeom prst="rect">
            <a:avLst/>
          </a:prstGeom>
        </p:spPr>
      </p:pic>
      <p:sp>
        <p:nvSpPr>
          <p:cNvPr id="17" name="TextBox 16">
            <a:extLst>
              <a:ext uri="{FF2B5EF4-FFF2-40B4-BE49-F238E27FC236}">
                <a16:creationId xmlns:a16="http://schemas.microsoft.com/office/drawing/2014/main" id="{59ECFF8F-4787-FC20-FC40-793DDEAE0063}"/>
              </a:ext>
            </a:extLst>
          </p:cNvPr>
          <p:cNvSpPr txBox="1"/>
          <p:nvPr/>
        </p:nvSpPr>
        <p:spPr>
          <a:xfrm>
            <a:off x="513345" y="3735402"/>
            <a:ext cx="8229600" cy="1274195"/>
          </a:xfrm>
          <a:prstGeom prst="rect">
            <a:avLst/>
          </a:prstGeom>
          <a:noFill/>
        </p:spPr>
        <p:txBody>
          <a:bodyPr wrap="square">
            <a:spAutoFit/>
          </a:bodyPr>
          <a:lstStyle/>
          <a:p>
            <a:pPr marL="447675" marR="0" lvl="0" indent="-447675" algn="l" defTabSz="914400" rtl="0" eaLnBrk="1" fontAlgn="auto" latinLnBrk="0" hangingPunct="1">
              <a:lnSpc>
                <a:spcPct val="100000"/>
              </a:lnSpc>
              <a:spcBef>
                <a:spcPct val="20000"/>
              </a:spcBef>
              <a:spcAft>
                <a:spcPts val="0"/>
              </a:spcAft>
              <a:buClrTx/>
              <a:buSzTx/>
              <a:tabLst/>
              <a:defRPr sz="2800"/>
            </a:pPr>
            <a:r>
              <a:rPr kumimoji="0" lang="en-US" sz="2400" b="0" i="0" u="none" strike="noStrike" kern="1200" cap="none" spc="0" normalizeH="0" baseline="0" noProof="0" dirty="0">
                <a:ln>
                  <a:noFill/>
                </a:ln>
                <a:solidFill>
                  <a:srgbClr val="366092"/>
                </a:solidFill>
                <a:effectLst/>
                <a:uLnTx/>
                <a:uFillTx/>
                <a:latin typeface="Calibri"/>
                <a:ea typeface="+mn-ea"/>
                <a:cs typeface="+mn-cs"/>
              </a:rPr>
              <a:t>4.	The outcome of one toss will not affect other tosses.</a:t>
            </a:r>
          </a:p>
          <a:p>
            <a:pPr marL="447675" marR="0" lvl="0" indent="-447675" algn="l" defTabSz="914400" rtl="0" eaLnBrk="1" fontAlgn="auto" latinLnBrk="0" hangingPunct="1">
              <a:lnSpc>
                <a:spcPct val="100000"/>
              </a:lnSpc>
              <a:spcBef>
                <a:spcPct val="20000"/>
              </a:spcBef>
              <a:spcAft>
                <a:spcPts val="0"/>
              </a:spcAft>
              <a:buClrTx/>
              <a:buSzTx/>
              <a:tabLst/>
              <a:defRPr sz="2800"/>
            </a:pPr>
            <a:r>
              <a:rPr lang="en-US" sz="2400" dirty="0">
                <a:solidFill>
                  <a:srgbClr val="366092"/>
                </a:solidFill>
                <a:latin typeface="Calibri"/>
              </a:rPr>
              <a:t>5.	</a:t>
            </a:r>
            <a:r>
              <a:rPr kumimoji="0" lang="en-US" sz="2400" b="0" i="0" u="none" strike="noStrike" kern="1200" cap="none" spc="0" normalizeH="0" baseline="0" noProof="0" dirty="0">
                <a:ln>
                  <a:noFill/>
                </a:ln>
                <a:solidFill>
                  <a:srgbClr val="366092"/>
                </a:solidFill>
                <a:effectLst/>
                <a:uLnTx/>
                <a:uFillTx/>
                <a:latin typeface="Calibri"/>
                <a:ea typeface="+mn-ea"/>
                <a:cs typeface="+mn-cs"/>
              </a:rPr>
              <a:t>The variable of interest is the count of the number of heads in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4</a:t>
            </a:r>
            <a:r>
              <a:rPr kumimoji="0" lang="en-US" sz="2400" b="0" i="0" u="none" strike="noStrike" kern="1200" cap="none" spc="0" normalizeH="0" baseline="0" noProof="0" dirty="0">
                <a:ln>
                  <a:noFill/>
                </a:ln>
                <a:solidFill>
                  <a:srgbClr val="366092"/>
                </a:solidFill>
                <a:effectLst/>
                <a:uLnTx/>
                <a:uFillTx/>
                <a:latin typeface="Calibri"/>
                <a:ea typeface="+mn-ea"/>
                <a:cs typeface="+mn-cs"/>
              </a:rPr>
              <a:t> tosses.</a:t>
            </a:r>
            <a:endParaRPr lang="en-IN" sz="2400" dirty="0"/>
          </a:p>
        </p:txBody>
      </p:sp>
      <p:sp>
        <p:nvSpPr>
          <p:cNvPr id="5" name="TextBox 4">
            <a:extLst>
              <a:ext uri="{FF2B5EF4-FFF2-40B4-BE49-F238E27FC236}">
                <a16:creationId xmlns:a16="http://schemas.microsoft.com/office/drawing/2014/main" id="{0F015EFB-A205-40D7-DC5E-A7211178F37A}"/>
              </a:ext>
            </a:extLst>
          </p:cNvPr>
          <p:cNvSpPr txBox="1"/>
          <p:nvPr/>
        </p:nvSpPr>
        <p:spPr>
          <a:xfrm>
            <a:off x="457200" y="5123376"/>
            <a:ext cx="8534400" cy="830997"/>
          </a:xfrm>
          <a:prstGeom prst="rect">
            <a:avLst/>
          </a:prstGeom>
          <a:noFill/>
        </p:spPr>
        <p:txBody>
          <a:bodyPr wrap="square">
            <a:spAutoFit/>
          </a:body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0" lang="en-US" sz="2400" b="0" i="0" u="none" strike="noStrike" kern="1200" cap="none" spc="0" normalizeH="0" baseline="0" noProof="0" dirty="0">
                <a:ln>
                  <a:noFill/>
                </a:ln>
                <a:solidFill>
                  <a:srgbClr val="366092"/>
                </a:solidFill>
                <a:effectLst/>
                <a:uLnTx/>
                <a:uFillTx/>
                <a:latin typeface="Calibri"/>
                <a:ea typeface="+mn-ea"/>
                <a:cs typeface="+mn-cs"/>
              </a:rPr>
              <a:t>All the conditions of a binomial experiment are met, so the number of heads in </a:t>
            </a:r>
            <a:r>
              <a:rPr kumimoji="0" lang="en-US" sz="2400" b="0" i="0" u="none" strike="noStrike" kern="1200" cap="none" spc="0" normalizeH="0" baseline="0" noProof="0" dirty="0">
                <a:ln>
                  <a:noFill/>
                </a:ln>
                <a:solidFill>
                  <a:srgbClr val="366092"/>
                </a:solidFill>
                <a:effectLst/>
                <a:uLnTx/>
                <a:uFillTx/>
                <a:latin typeface="Cambria Math"/>
                <a:ea typeface="+mn-ea"/>
                <a:cs typeface="+mn-cs"/>
              </a:rPr>
              <a:t>4</a:t>
            </a:r>
            <a:r>
              <a:rPr kumimoji="0" lang="en-US" sz="2400" b="0" i="0" u="none" strike="noStrike" kern="1200" cap="none" spc="0" normalizeH="0" baseline="0" noProof="0" dirty="0">
                <a:ln>
                  <a:noFill/>
                </a:ln>
                <a:solidFill>
                  <a:srgbClr val="366092"/>
                </a:solidFill>
                <a:effectLst/>
                <a:uLnTx/>
                <a:uFillTx/>
                <a:latin typeface="Calibri"/>
                <a:ea typeface="+mn-ea"/>
                <a:cs typeface="+mn-cs"/>
              </a:rPr>
              <a:t> tosses of a coin is a binomial random variable.</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sz="3200"/>
            </a:pPr>
            <a:r>
              <a:rPr lang="en-IN" dirty="0"/>
              <a:t>Example 1</a:t>
            </a:r>
            <a:r>
              <a:rPr dirty="0"/>
              <a:t>: Identifying a Binomial Random Variable</a:t>
            </a:r>
            <a:r>
              <a:rPr lang="en-US" dirty="0"/>
              <a:t>—Slide 3</a:t>
            </a:r>
            <a:endParaRPr dirty="0"/>
          </a:p>
        </p:txBody>
      </p:sp>
      <p:sp>
        <p:nvSpPr>
          <p:cNvPr id="5" name="TextBox 4">
            <a:extLst>
              <a:ext uri="{FF2B5EF4-FFF2-40B4-BE49-F238E27FC236}">
                <a16:creationId xmlns:a16="http://schemas.microsoft.com/office/drawing/2014/main" id="{5D9E6B03-764E-3CC0-F795-52D1DDBD6071}"/>
              </a:ext>
            </a:extLst>
          </p:cNvPr>
          <p:cNvSpPr txBox="1"/>
          <p:nvPr/>
        </p:nvSpPr>
        <p:spPr>
          <a:xfrm>
            <a:off x="457200" y="991187"/>
            <a:ext cx="8229600" cy="954107"/>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probability distribution for this experiment is given in the following table.</a:t>
            </a:r>
            <a:endParaRPr lang="en-IN" sz="2800" dirty="0"/>
          </a:p>
        </p:txBody>
      </p:sp>
      <p:sp>
        <p:nvSpPr>
          <p:cNvPr id="7" name="TextBox 6">
            <a:extLst>
              <a:ext uri="{FF2B5EF4-FFF2-40B4-BE49-F238E27FC236}">
                <a16:creationId xmlns:a16="http://schemas.microsoft.com/office/drawing/2014/main" id="{6CBE137B-2EB6-E639-2388-3E93BB99FA29}"/>
              </a:ext>
            </a:extLst>
          </p:cNvPr>
          <p:cNvSpPr txBox="1"/>
          <p:nvPr/>
        </p:nvSpPr>
        <p:spPr>
          <a:xfrm>
            <a:off x="3429000" y="1905000"/>
            <a:ext cx="2286000" cy="369332"/>
          </a:xfrm>
          <a:prstGeom prst="rect">
            <a:avLst/>
          </a:prstGeom>
          <a:noFill/>
        </p:spPr>
        <p:txBody>
          <a:bodyPr wrap="square">
            <a:spAutoFit/>
          </a:bodyPr>
          <a:lstStyle/>
          <a:p>
            <a:r>
              <a:rPr kumimoji="0" lang="en-IN" sz="1800" b="1" i="0" u="none" strike="noStrike" kern="1200" cap="none" spc="0" normalizeH="0" baseline="0" noProof="0" dirty="0">
                <a:ln>
                  <a:noFill/>
                </a:ln>
                <a:solidFill>
                  <a:srgbClr val="366092"/>
                </a:solidFill>
                <a:effectLst/>
                <a:uLnTx/>
                <a:uFillTx/>
                <a:latin typeface="Calibri"/>
                <a:ea typeface="+mn-ea"/>
                <a:cs typeface="+mn-cs"/>
              </a:rPr>
              <a:t>Table – Tossing a Coin</a:t>
            </a:r>
            <a:endParaRPr lang="en-IN" dirty="0">
              <a:solidFill>
                <a:srgbClr val="366092"/>
              </a:solidFill>
            </a:endParaRPr>
          </a:p>
        </p:txBody>
      </p:sp>
      <mc:AlternateContent xmlns:mc="http://schemas.openxmlformats.org/markup-compatibility/2006" xmlns:a14="http://schemas.microsoft.com/office/drawing/2010/main">
        <mc:Choice Requires="a14">
          <p:graphicFrame>
            <p:nvGraphicFramePr>
              <p:cNvPr id="3" name="Table Placeholder 2" descr="Table Tossing a Coin has three columns and five rows. The first column is titled Events, the second is Number of Heads, and the third is Probability.&#10;&#10;Row 1,&#10;Event: T T T T,&#10;Number of Heads: 0,&#10;Probability: 1 over 16.&#10;&#10;Event: H T T T, T H T T, T T H T, T T T H,&#10;Number of Heads: 1,&#10;Probability: 4 over 16.&#10;&#10;Event: H H T T, H T H T, H T T H, T H H T, T H T H, T T H H,&#10;Number of Heads: 2,&#10;Probability: 6 over 16.&#10;&#10;Event: T H H H, H T H H, H H T H, H H H T,&#10;Number of Heads: 3,&#10;Probability: 4 over 16.&#10;&#10;Event: H H H H,&#10;Number of Heads: 4,&#10;Probability: 1 over 16."/>
              <p:cNvGraphicFramePr>
                <a:graphicFrameLocks noGrp="1"/>
              </p:cNvGraphicFramePr>
              <p:nvPr>
                <p:ph type="tbl" sz="quarter" idx="10"/>
                <p:extLst>
                  <p:ext uri="{D42A27DB-BD31-4B8C-83A1-F6EECF244321}">
                    <p14:modId xmlns:p14="http://schemas.microsoft.com/office/powerpoint/2010/main" val="434130721"/>
                  </p:ext>
                </p:extLst>
              </p:nvPr>
            </p:nvGraphicFramePr>
            <p:xfrm>
              <a:off x="457200" y="2312162"/>
              <a:ext cx="8229600" cy="3436112"/>
            </p:xfrm>
            <a:graphic>
              <a:graphicData uri="http://schemas.openxmlformats.org/drawingml/2006/table">
                <a:tbl>
                  <a:tblPr firstRow="1" bandRow="1">
                    <a:tableStyleId>{5940675A-B579-460E-94D1-54222C63F5DA}</a:tableStyleId>
                  </a:tblPr>
                  <a:tblGrid>
                    <a:gridCol w="34290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Events</a:t>
                          </a:r>
                        </a:p>
                      </a:txBody>
                      <a:tcPr/>
                    </a:tc>
                    <a:tc>
                      <a:txBody>
                        <a:bodyPr/>
                        <a:lstStyle/>
                        <a:p>
                          <a:pPr algn="ctr">
                            <a:defRPr sz="1800" b="1"/>
                          </a:pPr>
                          <a:r>
                            <a:t>Number of Heads</a:t>
                          </a:r>
                        </a:p>
                      </a:txBody>
                      <a:tcPr/>
                    </a:tc>
                    <a:tc>
                      <a:txBody>
                        <a:bodyPr/>
                        <a:lstStyle/>
                        <a:p>
                          <a:pPr algn="ctr">
                            <a:defRPr sz="1800" b="1"/>
                          </a:pPr>
                          <a:r>
                            <a:rPr dirty="0"/>
                            <a:t>Probability</a:t>
                          </a:r>
                        </a:p>
                      </a:txBody>
                      <a:tcPr/>
                    </a:tc>
                    <a:extLst>
                      <a:ext uri="{0D108BD9-81ED-4DB2-BD59-A6C34878D82A}">
                        <a16:rowId xmlns:a16="http://schemas.microsoft.com/office/drawing/2014/main" val="10001"/>
                      </a:ext>
                    </a:extLst>
                  </a:tr>
                  <a:tr h="370840">
                    <a:tc>
                      <a:txBody>
                        <a:bodyPr/>
                        <a:lstStyle/>
                        <a:p>
                          <a:pPr algn="ctr">
                            <a:defRPr sz="1800"/>
                          </a:pPr>
                          <a:r>
                            <a:rPr dirty="0"/>
                            <a:t>TTTT</a:t>
                          </a:r>
                        </a:p>
                      </a:txBody>
                      <a:tcPr/>
                    </a:tc>
                    <a:tc>
                      <a:txBody>
                        <a:bodyPr/>
                        <a:lstStyle/>
                        <a:p>
                          <a:pPr algn="ctr"/>
                          <a:r>
                            <a:rPr sz="1800" dirty="0"/>
                            <a:t>0</a:t>
                          </a:r>
                          <a:endParaRPr sz="1800" dirty="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m:t>
                                    </m:r>
                                  </m:num>
                                  <m:den>
                                    <m:r>
                                      <a:rPr sz="1800">
                                        <a:latin typeface="Cambria Math" panose="02040503050406030204" pitchFamily="18" charset="0"/>
                                      </a:rPr>
                                      <m:t>16</m:t>
                                    </m:r>
                                  </m:den>
                                </m:f>
                              </m:oMath>
                            </m:oMathPara>
                          </a14:m>
                          <a:endParaRPr dirty="0"/>
                        </a:p>
                      </a:txBody>
                      <a:tcPr/>
                    </a:tc>
                    <a:extLst>
                      <a:ext uri="{0D108BD9-81ED-4DB2-BD59-A6C34878D82A}">
                        <a16:rowId xmlns:a16="http://schemas.microsoft.com/office/drawing/2014/main" val="10002"/>
                      </a:ext>
                    </a:extLst>
                  </a:tr>
                  <a:tr h="370840">
                    <a:tc>
                      <a:txBody>
                        <a:bodyPr/>
                        <a:lstStyle/>
                        <a:p>
                          <a:pPr algn="ctr"/>
                          <a:r>
                            <a:rPr sz="1800" dirty="0"/>
                            <a:t>HTTT</a:t>
                          </a:r>
                          <a:r>
                            <a:rPr lang="en-US" sz="1800" dirty="0"/>
                            <a:t> </a:t>
                          </a:r>
                          <a:r>
                            <a:rPr sz="1800" dirty="0"/>
                            <a:t>THTT</a:t>
                          </a:r>
                          <a:r>
                            <a:rPr lang="en-US" sz="1800" dirty="0"/>
                            <a:t> </a:t>
                          </a:r>
                          <a:r>
                            <a:rPr sz="1800" dirty="0"/>
                            <a:t>TTHT</a:t>
                          </a:r>
                          <a:r>
                            <a:rPr lang="en-US" sz="1800" dirty="0"/>
                            <a:t> </a:t>
                          </a:r>
                          <a:r>
                            <a:rPr sz="1800" dirty="0"/>
                            <a:t>TTTH</a:t>
                          </a:r>
                        </a:p>
                      </a:txBody>
                      <a:tcPr/>
                    </a:tc>
                    <a:tc>
                      <a:txBody>
                        <a:bodyPr/>
                        <a:lstStyle/>
                        <a:p>
                          <a:pPr algn="ctr"/>
                          <a:r>
                            <a:rPr sz="1800"/>
                            <a:t>1</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m:t>
                                    </m:r>
                                  </m:num>
                                  <m:den>
                                    <m:r>
                                      <a:rPr sz="1800">
                                        <a:latin typeface="Cambria Math" panose="02040503050406030204" pitchFamily="18" charset="0"/>
                                      </a:rPr>
                                      <m:t>16</m:t>
                                    </m:r>
                                  </m:den>
                                </m:f>
                              </m:oMath>
                            </m:oMathPara>
                          </a14:m>
                          <a:endParaRPr/>
                        </a:p>
                      </a:txBody>
                      <a:tcPr/>
                    </a:tc>
                    <a:extLst>
                      <a:ext uri="{0D108BD9-81ED-4DB2-BD59-A6C34878D82A}">
                        <a16:rowId xmlns:a16="http://schemas.microsoft.com/office/drawing/2014/main" val="10003"/>
                      </a:ext>
                    </a:extLst>
                  </a:tr>
                  <a:tr h="370840">
                    <a:tc>
                      <a:txBody>
                        <a:bodyPr/>
                        <a:lstStyle/>
                        <a:p>
                          <a:pPr algn="ctr"/>
                          <a:r>
                            <a:rPr sz="1800" dirty="0"/>
                            <a:t>HHTT</a:t>
                          </a:r>
                          <a:r>
                            <a:rPr lang="en-US" sz="1800" dirty="0"/>
                            <a:t> </a:t>
                          </a:r>
                          <a:r>
                            <a:rPr sz="1800" dirty="0"/>
                            <a:t>HTHT</a:t>
                          </a:r>
                          <a:r>
                            <a:rPr lang="en-US" sz="1800" dirty="0"/>
                            <a:t> </a:t>
                          </a:r>
                          <a:r>
                            <a:rPr sz="1800" dirty="0"/>
                            <a:t>HTTH</a:t>
                          </a:r>
                          <a:r>
                            <a:rPr lang="en-US" sz="1800" dirty="0"/>
                            <a:t> </a:t>
                          </a:r>
                          <a:r>
                            <a:rPr sz="1800" dirty="0"/>
                            <a:t>THHT</a:t>
                          </a:r>
                          <a:r>
                            <a:rPr lang="en-US" sz="1800" dirty="0"/>
                            <a:t> </a:t>
                          </a:r>
                          <a:r>
                            <a:rPr sz="1800" dirty="0"/>
                            <a:t>THTH</a:t>
                          </a:r>
                          <a:r>
                            <a:rPr lang="en-US" sz="1800" dirty="0"/>
                            <a:t> </a:t>
                          </a:r>
                          <a:r>
                            <a:rPr sz="1800" dirty="0"/>
                            <a:t>TTHH</a:t>
                          </a:r>
                        </a:p>
                      </a:txBody>
                      <a:tcPr/>
                    </a:tc>
                    <a:tc>
                      <a:txBody>
                        <a:bodyPr/>
                        <a:lstStyle/>
                        <a:p>
                          <a:pPr algn="ctr"/>
                          <a:r>
                            <a:rPr sz="1800"/>
                            <a:t>2</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6</m:t>
                                    </m:r>
                                  </m:num>
                                  <m:den>
                                    <m:r>
                                      <a:rPr sz="1800">
                                        <a:latin typeface="Cambria Math" panose="02040503050406030204" pitchFamily="18" charset="0"/>
                                      </a:rPr>
                                      <m:t>16</m:t>
                                    </m:r>
                                  </m:den>
                                </m:f>
                              </m:oMath>
                            </m:oMathPara>
                          </a14:m>
                          <a:endParaRPr/>
                        </a:p>
                      </a:txBody>
                      <a:tcPr/>
                    </a:tc>
                    <a:extLst>
                      <a:ext uri="{0D108BD9-81ED-4DB2-BD59-A6C34878D82A}">
                        <a16:rowId xmlns:a16="http://schemas.microsoft.com/office/drawing/2014/main" val="10004"/>
                      </a:ext>
                    </a:extLst>
                  </a:tr>
                  <a:tr h="370840">
                    <a:tc>
                      <a:txBody>
                        <a:bodyPr/>
                        <a:lstStyle/>
                        <a:p>
                          <a:pPr algn="ctr"/>
                          <a:r>
                            <a:rPr sz="1800" dirty="0"/>
                            <a:t>THHH</a:t>
                          </a:r>
                          <a:r>
                            <a:rPr lang="en-US" sz="1800" dirty="0"/>
                            <a:t> </a:t>
                          </a:r>
                          <a:r>
                            <a:rPr sz="1800" dirty="0"/>
                            <a:t>HTHH</a:t>
                          </a:r>
                          <a:r>
                            <a:rPr lang="en-US" sz="1800" dirty="0"/>
                            <a:t> </a:t>
                          </a:r>
                          <a:r>
                            <a:rPr sz="1800" dirty="0"/>
                            <a:t>HHTH</a:t>
                          </a:r>
                          <a:r>
                            <a:rPr lang="en-US" sz="1800" dirty="0"/>
                            <a:t> </a:t>
                          </a:r>
                          <a:r>
                            <a:rPr sz="1800" dirty="0"/>
                            <a:t>HHHT</a:t>
                          </a:r>
                        </a:p>
                      </a:txBody>
                      <a:tcPr/>
                    </a:tc>
                    <a:tc>
                      <a:txBody>
                        <a:bodyPr/>
                        <a:lstStyle/>
                        <a:p>
                          <a:pPr algn="ctr"/>
                          <a:r>
                            <a:rPr sz="1800"/>
                            <a:t>3</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4</m:t>
                                    </m:r>
                                  </m:num>
                                  <m:den>
                                    <m:r>
                                      <a:rPr sz="1800">
                                        <a:latin typeface="Cambria Math" panose="02040503050406030204" pitchFamily="18" charset="0"/>
                                      </a:rPr>
                                      <m:t>16</m:t>
                                    </m:r>
                                  </m:den>
                                </m:f>
                              </m:oMath>
                            </m:oMathPara>
                          </a14:m>
                          <a:endParaRPr/>
                        </a:p>
                      </a:txBody>
                      <a:tcPr/>
                    </a:tc>
                    <a:extLst>
                      <a:ext uri="{0D108BD9-81ED-4DB2-BD59-A6C34878D82A}">
                        <a16:rowId xmlns:a16="http://schemas.microsoft.com/office/drawing/2014/main" val="10005"/>
                      </a:ext>
                    </a:extLst>
                  </a:tr>
                  <a:tr h="370840">
                    <a:tc>
                      <a:txBody>
                        <a:bodyPr/>
                        <a:lstStyle/>
                        <a:p>
                          <a:pPr algn="ctr">
                            <a:defRPr sz="1800"/>
                          </a:pPr>
                          <a:r>
                            <a:rPr dirty="0"/>
                            <a:t>HHHH</a:t>
                          </a:r>
                        </a:p>
                      </a:txBody>
                      <a:tcPr/>
                    </a:tc>
                    <a:tc>
                      <a:txBody>
                        <a:bodyPr/>
                        <a:lstStyle/>
                        <a:p>
                          <a:pPr algn="ctr"/>
                          <a:r>
                            <a:rPr sz="1800"/>
                            <a:t>4</a:t>
                          </a:r>
                          <a:endParaRPr sz="1800">
                            <a:latin typeface="Cambria Math"/>
                          </a:endParaRPr>
                        </a:p>
                      </a:txBody>
                      <a:tcPr/>
                    </a:tc>
                    <a:tc>
                      <a:txBody>
                        <a:bodyPr/>
                        <a:lstStyle/>
                        <a:p>
                          <a:pPr algn="ctr">
                            <a:defRPr sz="1800"/>
                          </a:pPr>
                          <a14:m>
                            <m:oMathPara xmlns:m="http://schemas.openxmlformats.org/officeDocument/2006/math">
                              <m:oMathParaPr>
                                <m:jc m:val="centerGroup"/>
                              </m:oMathParaPr>
                              <m:oMath xmlns:m="http://schemas.openxmlformats.org/officeDocument/2006/math">
                                <m:f>
                                  <m:fPr>
                                    <m:ctrlPr>
                                      <a:rPr sz="1800" i="1">
                                        <a:latin typeface="Cambria Math" panose="02040503050406030204" pitchFamily="18" charset="0"/>
                                      </a:rPr>
                                    </m:ctrlPr>
                                  </m:fPr>
                                  <m:num>
                                    <m:r>
                                      <a:rPr sz="1800">
                                        <a:latin typeface="Cambria Math" panose="02040503050406030204" pitchFamily="18" charset="0"/>
                                      </a:rPr>
                                      <m:t>1</m:t>
                                    </m:r>
                                  </m:num>
                                  <m:den>
                                    <m:r>
                                      <a:rPr sz="1800">
                                        <a:latin typeface="Cambria Math" panose="02040503050406030204" pitchFamily="18" charset="0"/>
                                      </a:rPr>
                                      <m:t>16</m:t>
                                    </m:r>
                                  </m:den>
                                </m:f>
                              </m:oMath>
                            </m:oMathPara>
                          </a14:m>
                          <a:endParaRPr dirty="0"/>
                        </a:p>
                      </a:txBody>
                      <a:tcPr/>
                    </a:tc>
                    <a:extLst>
                      <a:ext uri="{0D108BD9-81ED-4DB2-BD59-A6C34878D82A}">
                        <a16:rowId xmlns:a16="http://schemas.microsoft.com/office/drawing/2014/main" val="10006"/>
                      </a:ext>
                    </a:extLst>
                  </a:tr>
                </a:tbl>
              </a:graphicData>
            </a:graphic>
          </p:graphicFrame>
        </mc:Choice>
        <mc:Fallback xmlns="">
          <p:graphicFrame>
            <p:nvGraphicFramePr>
              <p:cNvPr id="3" name="Table Placeholder 2" descr="Table Tossing a Coin has three columns and five rows. The first column is titled Events, the second is Number of Heads, and the third is Probability.&#10;&#10;Row 1,&#10;Event: T T T T,&#10;Number of Heads: 0,&#10;Probability: 1 over 16.&#10;&#10;Event: H T T T, T H T T, T T H T, T T T H,&#10;Number of Heads: 1,&#10;Probability: 4 over 16.&#10;&#10;Event: H H T T, H T H T, H T T H, T H H T, T H T H, T T H H,&#10;Number of Heads: 2,&#10;Probability: 6 over 16.&#10;&#10;Event: T H H H, H T H H, H H T H, H H H T,&#10;Number of Heads: 3,&#10;Probability: 4 over 16.&#10;&#10;Event: H H H H,&#10;Number of Heads: 4,&#10;Probability: 1 over 16."/>
              <p:cNvGraphicFramePr>
                <a:graphicFrameLocks noGrp="1"/>
              </p:cNvGraphicFramePr>
              <p:nvPr>
                <p:ph type="tbl" sz="quarter" idx="10"/>
                <p:extLst>
                  <p:ext uri="{D42A27DB-BD31-4B8C-83A1-F6EECF244321}">
                    <p14:modId xmlns:p14="http://schemas.microsoft.com/office/powerpoint/2010/main" val="434130721"/>
                  </p:ext>
                </p:extLst>
              </p:nvPr>
            </p:nvGraphicFramePr>
            <p:xfrm>
              <a:off x="457200" y="2312162"/>
              <a:ext cx="8229600" cy="3436112"/>
            </p:xfrm>
            <a:graphic>
              <a:graphicData uri="http://schemas.openxmlformats.org/drawingml/2006/table">
                <a:tbl>
                  <a:tblPr firstRow="1" bandRow="1">
                    <a:tableStyleId>{5940675A-B579-460E-94D1-54222C63F5DA}</a:tableStyleId>
                  </a:tblPr>
                  <a:tblGrid>
                    <a:gridCol w="3429000">
                      <a:extLst>
                        <a:ext uri="{9D8B030D-6E8A-4147-A177-3AD203B41FA5}">
                          <a16:colId xmlns:a16="http://schemas.microsoft.com/office/drawing/2014/main" val="20000"/>
                        </a:ext>
                      </a:extLst>
                    </a:gridCol>
                    <a:gridCol w="2057400">
                      <a:extLst>
                        <a:ext uri="{9D8B030D-6E8A-4147-A177-3AD203B41FA5}">
                          <a16:colId xmlns:a16="http://schemas.microsoft.com/office/drawing/2014/main" val="20001"/>
                        </a:ext>
                      </a:extLst>
                    </a:gridCol>
                    <a:gridCol w="2743200">
                      <a:extLst>
                        <a:ext uri="{9D8B030D-6E8A-4147-A177-3AD203B41FA5}">
                          <a16:colId xmlns:a16="http://schemas.microsoft.com/office/drawing/2014/main" val="20002"/>
                        </a:ext>
                      </a:extLst>
                    </a:gridCol>
                  </a:tblGrid>
                  <a:tr h="370840">
                    <a:tc>
                      <a:txBody>
                        <a:bodyPr/>
                        <a:lstStyle/>
                        <a:p>
                          <a:pPr algn="ctr">
                            <a:defRPr sz="1800" b="1"/>
                          </a:pPr>
                          <a:r>
                            <a:rPr dirty="0"/>
                            <a:t>Events</a:t>
                          </a:r>
                        </a:p>
                      </a:txBody>
                      <a:tcPr/>
                    </a:tc>
                    <a:tc>
                      <a:txBody>
                        <a:bodyPr/>
                        <a:lstStyle/>
                        <a:p>
                          <a:pPr algn="ctr">
                            <a:defRPr sz="1800" b="1"/>
                          </a:pPr>
                          <a:r>
                            <a:t>Number of Heads</a:t>
                          </a:r>
                        </a:p>
                      </a:txBody>
                      <a:tcPr/>
                    </a:tc>
                    <a:tc>
                      <a:txBody>
                        <a:bodyPr/>
                        <a:lstStyle/>
                        <a:p>
                          <a:pPr algn="ctr">
                            <a:defRPr sz="1800" b="1"/>
                          </a:pPr>
                          <a:r>
                            <a:rPr dirty="0"/>
                            <a:t>Probability</a:t>
                          </a:r>
                        </a:p>
                      </a:txBody>
                      <a:tcPr/>
                    </a:tc>
                    <a:extLst>
                      <a:ext uri="{0D108BD9-81ED-4DB2-BD59-A6C34878D82A}">
                        <a16:rowId xmlns:a16="http://schemas.microsoft.com/office/drawing/2014/main" val="10001"/>
                      </a:ext>
                    </a:extLst>
                  </a:tr>
                  <a:tr h="606806">
                    <a:tc>
                      <a:txBody>
                        <a:bodyPr/>
                        <a:lstStyle/>
                        <a:p>
                          <a:pPr algn="ctr">
                            <a:defRPr sz="1800"/>
                          </a:pPr>
                          <a:r>
                            <a:rPr dirty="0"/>
                            <a:t>TTTT</a:t>
                          </a:r>
                        </a:p>
                      </a:txBody>
                      <a:tcPr/>
                    </a:tc>
                    <a:tc>
                      <a:txBody>
                        <a:bodyPr/>
                        <a:lstStyle/>
                        <a:p>
                          <a:pPr algn="ctr"/>
                          <a:r>
                            <a:rPr sz="1800" dirty="0"/>
                            <a:t>0</a:t>
                          </a:r>
                          <a:endParaRPr sz="1800" dirty="0">
                            <a:latin typeface="Cambria Math"/>
                          </a:endParaRPr>
                        </a:p>
                      </a:txBody>
                      <a:tcPr/>
                    </a:tc>
                    <a:tc>
                      <a:txBody>
                        <a:bodyPr/>
                        <a:lstStyle/>
                        <a:p>
                          <a:endParaRPr lang="en-US"/>
                        </a:p>
                      </a:txBody>
                      <a:tcPr>
                        <a:blipFill>
                          <a:blip r:embed="rId2"/>
                          <a:stretch>
                            <a:fillRect l="-200444" t="-66667" r="-667" b="-411111"/>
                          </a:stretch>
                        </a:blipFill>
                      </a:tcPr>
                    </a:tc>
                    <a:extLst>
                      <a:ext uri="{0D108BD9-81ED-4DB2-BD59-A6C34878D82A}">
                        <a16:rowId xmlns:a16="http://schemas.microsoft.com/office/drawing/2014/main" val="10002"/>
                      </a:ext>
                    </a:extLst>
                  </a:tr>
                  <a:tr h="605790">
                    <a:tc>
                      <a:txBody>
                        <a:bodyPr/>
                        <a:lstStyle/>
                        <a:p>
                          <a:pPr algn="ctr"/>
                          <a:r>
                            <a:rPr sz="1800" dirty="0"/>
                            <a:t>HTTT</a:t>
                          </a:r>
                          <a:r>
                            <a:rPr lang="en-US" sz="1800" dirty="0"/>
                            <a:t> </a:t>
                          </a:r>
                          <a:r>
                            <a:rPr sz="1800" dirty="0"/>
                            <a:t>THTT</a:t>
                          </a:r>
                          <a:r>
                            <a:rPr lang="en-US" sz="1800" dirty="0"/>
                            <a:t> </a:t>
                          </a:r>
                          <a:r>
                            <a:rPr sz="1800" dirty="0"/>
                            <a:t>TTHT</a:t>
                          </a:r>
                          <a:r>
                            <a:rPr lang="en-US" sz="1800" dirty="0"/>
                            <a:t> </a:t>
                          </a:r>
                          <a:r>
                            <a:rPr sz="1800" dirty="0"/>
                            <a:t>TTTH</a:t>
                          </a:r>
                        </a:p>
                      </a:txBody>
                      <a:tcPr/>
                    </a:tc>
                    <a:tc>
                      <a:txBody>
                        <a:bodyPr/>
                        <a:lstStyle/>
                        <a:p>
                          <a:pPr algn="ctr"/>
                          <a:r>
                            <a:rPr sz="1800"/>
                            <a:t>1</a:t>
                          </a:r>
                          <a:endParaRPr sz="1800">
                            <a:latin typeface="Cambria Math"/>
                          </a:endParaRPr>
                        </a:p>
                      </a:txBody>
                      <a:tcPr/>
                    </a:tc>
                    <a:tc>
                      <a:txBody>
                        <a:bodyPr/>
                        <a:lstStyle/>
                        <a:p>
                          <a:endParaRPr lang="en-US"/>
                        </a:p>
                      </a:txBody>
                      <a:tcPr>
                        <a:blipFill>
                          <a:blip r:embed="rId2"/>
                          <a:stretch>
                            <a:fillRect l="-200444" t="-165000" r="-667" b="-307000"/>
                          </a:stretch>
                        </a:blipFill>
                      </a:tcPr>
                    </a:tc>
                    <a:extLst>
                      <a:ext uri="{0D108BD9-81ED-4DB2-BD59-A6C34878D82A}">
                        <a16:rowId xmlns:a16="http://schemas.microsoft.com/office/drawing/2014/main" val="10003"/>
                      </a:ext>
                    </a:extLst>
                  </a:tr>
                  <a:tr h="640080">
                    <a:tc>
                      <a:txBody>
                        <a:bodyPr/>
                        <a:lstStyle/>
                        <a:p>
                          <a:pPr algn="ctr"/>
                          <a:r>
                            <a:rPr sz="1800" dirty="0"/>
                            <a:t>HHTT</a:t>
                          </a:r>
                          <a:r>
                            <a:rPr lang="en-US" sz="1800" dirty="0"/>
                            <a:t> </a:t>
                          </a:r>
                          <a:r>
                            <a:rPr sz="1800" dirty="0"/>
                            <a:t>HTHT</a:t>
                          </a:r>
                          <a:r>
                            <a:rPr lang="en-US" sz="1800" dirty="0"/>
                            <a:t> </a:t>
                          </a:r>
                          <a:r>
                            <a:rPr sz="1800" dirty="0"/>
                            <a:t>HTTH</a:t>
                          </a:r>
                          <a:r>
                            <a:rPr lang="en-US" sz="1800" dirty="0"/>
                            <a:t> </a:t>
                          </a:r>
                          <a:r>
                            <a:rPr sz="1800" dirty="0"/>
                            <a:t>THHT</a:t>
                          </a:r>
                          <a:r>
                            <a:rPr lang="en-US" sz="1800" dirty="0"/>
                            <a:t> </a:t>
                          </a:r>
                          <a:r>
                            <a:rPr sz="1800" dirty="0"/>
                            <a:t>THTH</a:t>
                          </a:r>
                          <a:r>
                            <a:rPr lang="en-US" sz="1800" dirty="0"/>
                            <a:t> </a:t>
                          </a:r>
                          <a:r>
                            <a:rPr sz="1800" dirty="0"/>
                            <a:t>TTHH</a:t>
                          </a:r>
                        </a:p>
                      </a:txBody>
                      <a:tcPr/>
                    </a:tc>
                    <a:tc>
                      <a:txBody>
                        <a:bodyPr/>
                        <a:lstStyle/>
                        <a:p>
                          <a:pPr algn="ctr"/>
                          <a:r>
                            <a:rPr sz="1800"/>
                            <a:t>2</a:t>
                          </a:r>
                          <a:endParaRPr sz="1800">
                            <a:latin typeface="Cambria Math"/>
                          </a:endParaRPr>
                        </a:p>
                      </a:txBody>
                      <a:tcPr/>
                    </a:tc>
                    <a:tc>
                      <a:txBody>
                        <a:bodyPr/>
                        <a:lstStyle/>
                        <a:p>
                          <a:endParaRPr lang="en-US"/>
                        </a:p>
                      </a:txBody>
                      <a:tcPr>
                        <a:blipFill>
                          <a:blip r:embed="rId2"/>
                          <a:stretch>
                            <a:fillRect l="-200444" t="-252381" r="-667" b="-192381"/>
                          </a:stretch>
                        </a:blipFill>
                      </a:tcPr>
                    </a:tc>
                    <a:extLst>
                      <a:ext uri="{0D108BD9-81ED-4DB2-BD59-A6C34878D82A}">
                        <a16:rowId xmlns:a16="http://schemas.microsoft.com/office/drawing/2014/main" val="10004"/>
                      </a:ext>
                    </a:extLst>
                  </a:tr>
                  <a:tr h="605790">
                    <a:tc>
                      <a:txBody>
                        <a:bodyPr/>
                        <a:lstStyle/>
                        <a:p>
                          <a:pPr algn="ctr"/>
                          <a:r>
                            <a:rPr sz="1800" dirty="0"/>
                            <a:t>THHH</a:t>
                          </a:r>
                          <a:r>
                            <a:rPr lang="en-US" sz="1800" dirty="0"/>
                            <a:t> </a:t>
                          </a:r>
                          <a:r>
                            <a:rPr sz="1800" dirty="0"/>
                            <a:t>HTHH</a:t>
                          </a:r>
                          <a:r>
                            <a:rPr lang="en-US" sz="1800" dirty="0"/>
                            <a:t> </a:t>
                          </a:r>
                          <a:r>
                            <a:rPr sz="1800" dirty="0"/>
                            <a:t>HHTH</a:t>
                          </a:r>
                          <a:r>
                            <a:rPr lang="en-US" sz="1800" dirty="0"/>
                            <a:t> </a:t>
                          </a:r>
                          <a:r>
                            <a:rPr sz="1800" dirty="0"/>
                            <a:t>HHHT</a:t>
                          </a:r>
                        </a:p>
                      </a:txBody>
                      <a:tcPr/>
                    </a:tc>
                    <a:tc>
                      <a:txBody>
                        <a:bodyPr/>
                        <a:lstStyle/>
                        <a:p>
                          <a:pPr algn="ctr"/>
                          <a:r>
                            <a:rPr sz="1800"/>
                            <a:t>3</a:t>
                          </a:r>
                          <a:endParaRPr sz="1800">
                            <a:latin typeface="Cambria Math"/>
                          </a:endParaRPr>
                        </a:p>
                      </a:txBody>
                      <a:tcPr/>
                    </a:tc>
                    <a:tc>
                      <a:txBody>
                        <a:bodyPr/>
                        <a:lstStyle/>
                        <a:p>
                          <a:endParaRPr lang="en-US"/>
                        </a:p>
                      </a:txBody>
                      <a:tcPr>
                        <a:blipFill>
                          <a:blip r:embed="rId2"/>
                          <a:stretch>
                            <a:fillRect l="-200444" t="-373737" r="-667" b="-104040"/>
                          </a:stretch>
                        </a:blipFill>
                      </a:tcPr>
                    </a:tc>
                    <a:extLst>
                      <a:ext uri="{0D108BD9-81ED-4DB2-BD59-A6C34878D82A}">
                        <a16:rowId xmlns:a16="http://schemas.microsoft.com/office/drawing/2014/main" val="10005"/>
                      </a:ext>
                    </a:extLst>
                  </a:tr>
                  <a:tr h="606806">
                    <a:tc>
                      <a:txBody>
                        <a:bodyPr/>
                        <a:lstStyle/>
                        <a:p>
                          <a:pPr algn="ctr">
                            <a:defRPr sz="1800"/>
                          </a:pPr>
                          <a:r>
                            <a:rPr dirty="0"/>
                            <a:t>HHHH</a:t>
                          </a:r>
                        </a:p>
                      </a:txBody>
                      <a:tcPr/>
                    </a:tc>
                    <a:tc>
                      <a:txBody>
                        <a:bodyPr/>
                        <a:lstStyle/>
                        <a:p>
                          <a:pPr algn="ctr"/>
                          <a:r>
                            <a:rPr sz="1800"/>
                            <a:t>4</a:t>
                          </a:r>
                          <a:endParaRPr sz="1800">
                            <a:latin typeface="Cambria Math"/>
                          </a:endParaRPr>
                        </a:p>
                      </a:txBody>
                      <a:tcPr/>
                    </a:tc>
                    <a:tc>
                      <a:txBody>
                        <a:bodyPr/>
                        <a:lstStyle/>
                        <a:p>
                          <a:endParaRPr lang="en-US"/>
                        </a:p>
                      </a:txBody>
                      <a:tcPr>
                        <a:blipFill>
                          <a:blip r:embed="rId2"/>
                          <a:stretch>
                            <a:fillRect l="-200444" t="-469000" r="-667" b="-3000"/>
                          </a:stretch>
                        </a:blipFill>
                      </a:tcPr>
                    </a:tc>
                    <a:extLst>
                      <a:ext uri="{0D108BD9-81ED-4DB2-BD59-A6C34878D82A}">
                        <a16:rowId xmlns:a16="http://schemas.microsoft.com/office/drawing/2014/main" val="10006"/>
                      </a:ext>
                    </a:extLst>
                  </a:tr>
                </a:tbl>
              </a:graphicData>
            </a:graphic>
          </p:graphicFrame>
        </mc:Fallback>
      </mc:AlternateContent>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Binomial Probability Distribution</a:t>
            </a:r>
            <a:r>
              <a:rPr lang="en-US" dirty="0"/>
              <a:t>—Slide 1</a:t>
            </a:r>
            <a:endParaRPr dirty="0"/>
          </a:p>
        </p:txBody>
      </p:sp>
      <p:sp>
        <p:nvSpPr>
          <p:cNvPr id="3" name="Text Placeholder 2"/>
          <p:cNvSpPr>
            <a:spLocks noGrp="1"/>
          </p:cNvSpPr>
          <p:nvPr>
            <p:ph type="body" sz="quarter" idx="10"/>
          </p:nvPr>
        </p:nvSpPr>
        <p:spPr/>
        <p:txBody>
          <a:bodyPr>
            <a:normAutofit/>
          </a:bodyPr>
          <a:lstStyle/>
          <a:p>
            <a:r>
              <a:rPr lang="en-US" dirty="0"/>
              <a:t>Instead of tossing the coin 4 times, suppose the coin is tossed 10 times in the experiment. The number of simple events for an experiment with 10 tosses would be 1024, and an experiment with 20 tosses would require listing a staggering 1,048,576 simple events.</a:t>
            </a:r>
          </a:p>
          <a:p>
            <a:endParaRPr lang="en-US" dirty="0"/>
          </a:p>
          <a:p>
            <a:r>
              <a:rPr lang="en-US" dirty="0"/>
              <a:t>Fortunately, there is a far simpler method of obtaining the probability distribution. The binomial probability distribution function provides a relatively simple method of calculating binomial probabilities</a:t>
            </a:r>
            <a:r>
              <a:rPr sz="2800" dirty="0"/>
              <a:t>.</a:t>
            </a:r>
          </a:p>
        </p:txBody>
      </p:sp>
    </p:spTree>
    <p:extLst>
      <p:ext uri="{BB962C8B-B14F-4D97-AF65-F5344CB8AC3E}">
        <p14:creationId xmlns:p14="http://schemas.microsoft.com/office/powerpoint/2010/main" val="41631653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Binomial Probability Distribution</a:t>
            </a:r>
            <a:r>
              <a:rPr lang="en-US" dirty="0"/>
              <a:t>—Slide 2</a:t>
            </a:r>
            <a:endParaRPr dirty="0"/>
          </a:p>
        </p:txBody>
      </p:sp>
      <p:sp>
        <p:nvSpPr>
          <p:cNvPr id="3" name="Text Placeholder 2"/>
          <p:cNvSpPr>
            <a:spLocks noGrp="1"/>
          </p:cNvSpPr>
          <p:nvPr>
            <p:ph type="body" sz="quarter" idx="10"/>
          </p:nvPr>
        </p:nvSpPr>
        <p:spPr/>
        <p:txBody>
          <a:bodyPr>
            <a:normAutofit/>
          </a:bodyPr>
          <a:lstStyle/>
          <a:p>
            <a:r>
              <a:rPr lang="en-US" sz="2600" dirty="0"/>
              <a:t>To calculate a binomial probability, the parameters of the distribution (</a:t>
            </a:r>
            <a:r>
              <a:rPr lang="en-US" sz="2600" i="1" dirty="0"/>
              <a:t>n</a:t>
            </a:r>
            <a:r>
              <a:rPr lang="en-US" sz="2600" dirty="0"/>
              <a:t> and </a:t>
            </a:r>
            <a:r>
              <a:rPr lang="en-US" sz="2600" i="1" dirty="0"/>
              <a:t>p</a:t>
            </a:r>
            <a:r>
              <a:rPr lang="en-US" sz="2600" dirty="0"/>
              <a:t>) as well as the value of the random variable must be specified. For example, to determine the probability of 3 heads in 4 tosses of a coin, you would </a:t>
            </a:r>
          </a:p>
          <a:p>
            <a:r>
              <a:rPr lang="en-US" sz="2600" dirty="0"/>
              <a:t>substitute the values </a:t>
            </a:r>
            <a:r>
              <a:rPr lang="en-US" sz="2600" i="1" dirty="0"/>
              <a:t>X</a:t>
            </a:r>
            <a:r>
              <a:rPr lang="en-US" sz="2600" dirty="0"/>
              <a:t> = 3, </a:t>
            </a:r>
            <a:r>
              <a:rPr lang="en-US" sz="2600" i="1" dirty="0"/>
              <a:t>n</a:t>
            </a:r>
            <a:r>
              <a:rPr lang="en-US" sz="2600" dirty="0"/>
              <a:t> = 4, and</a:t>
            </a:r>
            <a:endParaRPr lang="en-US" dirty="0"/>
          </a:p>
        </p:txBody>
      </p:sp>
      <p:pic>
        <p:nvPicPr>
          <p:cNvPr id="9" name="Picture 8" descr="p equals 1 over 2 into the">
            <a:extLst>
              <a:ext uri="{FF2B5EF4-FFF2-40B4-BE49-F238E27FC236}">
                <a16:creationId xmlns:a16="http://schemas.microsoft.com/office/drawing/2014/main" id="{F8BCA598-4DB9-316B-F0D3-EA0EE14D91F2}"/>
              </a:ext>
            </a:extLst>
          </p:cNvPr>
          <p:cNvPicPr>
            <a:picLocks noChangeAspect="1"/>
          </p:cNvPicPr>
          <p:nvPr/>
        </p:nvPicPr>
        <p:blipFill>
          <a:blip r:embed="rId2"/>
          <a:stretch>
            <a:fillRect/>
          </a:stretch>
        </p:blipFill>
        <p:spPr>
          <a:xfrm>
            <a:off x="5562600" y="2558560"/>
            <a:ext cx="1764000" cy="737999"/>
          </a:xfrm>
          <a:prstGeom prst="rect">
            <a:avLst/>
          </a:prstGeom>
        </p:spPr>
      </p:pic>
      <p:sp>
        <p:nvSpPr>
          <p:cNvPr id="7" name="TextBox 6">
            <a:extLst>
              <a:ext uri="{FF2B5EF4-FFF2-40B4-BE49-F238E27FC236}">
                <a16:creationId xmlns:a16="http://schemas.microsoft.com/office/drawing/2014/main" id="{82B83AFF-317F-3D69-B183-7050648676DE}"/>
              </a:ext>
            </a:extLst>
          </p:cNvPr>
          <p:cNvSpPr txBox="1"/>
          <p:nvPr/>
        </p:nvSpPr>
        <p:spPr>
          <a:xfrm>
            <a:off x="457200" y="3088957"/>
            <a:ext cx="7315200" cy="492443"/>
          </a:xfrm>
          <a:prstGeom prst="rect">
            <a:avLst/>
          </a:prstGeom>
          <a:noFill/>
        </p:spPr>
        <p:txBody>
          <a:bodyPr wrap="square">
            <a:spAutoFit/>
          </a:bodyPr>
          <a:lstStyle/>
          <a:p>
            <a:r>
              <a:rPr kumimoji="0" lang="en-US" sz="2600" b="0" i="0" u="none" strike="noStrike" kern="1200" cap="none" spc="0" normalizeH="0" baseline="0" noProof="0" dirty="0">
                <a:ln>
                  <a:noFill/>
                </a:ln>
                <a:solidFill>
                  <a:srgbClr val="366092"/>
                </a:solidFill>
                <a:effectLst/>
                <a:uLnTx/>
                <a:uFillTx/>
                <a:latin typeface="Calibri"/>
                <a:ea typeface="+mn-ea"/>
                <a:cs typeface="+mn-cs"/>
              </a:rPr>
              <a:t>binomial probability distribution function as follows.</a:t>
            </a:r>
            <a:endParaRPr lang="en-IN" dirty="0"/>
          </a:p>
        </p:txBody>
      </p:sp>
      <p:pic>
        <p:nvPicPr>
          <p:cNvPr id="11" name="Picture 10" descr="P of open parentheses capital X equals 3 close parentheses equals &#10;4 choose 3  times open parentheses 1 divided by 2 close parentheses cubed times open parentheses one minus one divided by two close parentheses to the power of open parentheses 4 minus 3 close parentheses.">
            <a:extLst>
              <a:ext uri="{FF2B5EF4-FFF2-40B4-BE49-F238E27FC236}">
                <a16:creationId xmlns:a16="http://schemas.microsoft.com/office/drawing/2014/main" id="{B8F78F99-B795-C2CB-A8CD-82667BCEA4F6}"/>
              </a:ext>
            </a:extLst>
          </p:cNvPr>
          <p:cNvPicPr>
            <a:picLocks noChangeAspect="1"/>
          </p:cNvPicPr>
          <p:nvPr/>
        </p:nvPicPr>
        <p:blipFill>
          <a:blip r:embed="rId3"/>
          <a:stretch>
            <a:fillRect/>
          </a:stretch>
        </p:blipFill>
        <p:spPr>
          <a:xfrm>
            <a:off x="503422" y="3551400"/>
            <a:ext cx="3263999" cy="792000"/>
          </a:xfrm>
          <a:prstGeom prst="rect">
            <a:avLst/>
          </a:prstGeom>
        </p:spPr>
      </p:pic>
      <p:pic>
        <p:nvPicPr>
          <p:cNvPr id="13" name="Picture 12" descr="Since 4 choose 3 equals numerator 4 factorial divided by denominator 3 factorial times open parentheses 4 minus 3 close parentheses factorial equals open fraction 4 times 3 factorial whole divided by 3 factorial times 1 factorial close fraction cancel the common terms 3 factorial in the numerator and denominator equals 4, then">
            <a:extLst>
              <a:ext uri="{FF2B5EF4-FFF2-40B4-BE49-F238E27FC236}">
                <a16:creationId xmlns:a16="http://schemas.microsoft.com/office/drawing/2014/main" id="{B81139EC-F092-B4BD-7673-5E6C1FB6CBC9}"/>
              </a:ext>
            </a:extLst>
          </p:cNvPr>
          <p:cNvPicPr>
            <a:picLocks noChangeAspect="1"/>
          </p:cNvPicPr>
          <p:nvPr/>
        </p:nvPicPr>
        <p:blipFill>
          <a:blip r:embed="rId4"/>
          <a:stretch>
            <a:fillRect/>
          </a:stretch>
        </p:blipFill>
        <p:spPr>
          <a:xfrm>
            <a:off x="503422" y="4321800"/>
            <a:ext cx="4446000" cy="936000"/>
          </a:xfrm>
          <a:prstGeom prst="rect">
            <a:avLst/>
          </a:prstGeom>
        </p:spPr>
      </p:pic>
      <p:pic>
        <p:nvPicPr>
          <p:cNvPr id="15" name="Picture 14" descr="P of open parentheses capital X equals 3 close parentheses equals 4 times open parentheses one over two close parentheses cubed times open parentheses one over two close parentheses equals 4 divided by 16 equals 1 divided by 4 equals 0.25.">
            <a:extLst>
              <a:ext uri="{FF2B5EF4-FFF2-40B4-BE49-F238E27FC236}">
                <a16:creationId xmlns:a16="http://schemas.microsoft.com/office/drawing/2014/main" id="{0FC8F216-6112-4466-D6AE-DB2339494100}"/>
              </a:ext>
            </a:extLst>
          </p:cNvPr>
          <p:cNvPicPr>
            <a:picLocks noChangeAspect="1"/>
          </p:cNvPicPr>
          <p:nvPr/>
        </p:nvPicPr>
        <p:blipFill>
          <a:blip r:embed="rId5"/>
          <a:stretch>
            <a:fillRect/>
          </a:stretch>
        </p:blipFill>
        <p:spPr>
          <a:xfrm>
            <a:off x="2054800" y="5227800"/>
            <a:ext cx="4119999" cy="792000"/>
          </a:xfrm>
          <a:prstGeom prst="rect">
            <a:avLst/>
          </a:prstGeom>
        </p:spPr>
      </p:pic>
    </p:spTree>
    <p:extLst>
      <p:ext uri="{BB962C8B-B14F-4D97-AF65-F5344CB8AC3E}">
        <p14:creationId xmlns:p14="http://schemas.microsoft.com/office/powerpoint/2010/main" val="9957194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Binomial Probability Distribution</a:t>
            </a:r>
            <a:r>
              <a:rPr lang="en-US" dirty="0"/>
              <a:t>—Slide 3</a:t>
            </a:r>
            <a:endParaRPr dirty="0"/>
          </a:p>
        </p:txBody>
      </p:sp>
      <p:sp>
        <p:nvSpPr>
          <p:cNvPr id="3" name="Text Placeholder 2"/>
          <p:cNvSpPr>
            <a:spLocks noGrp="1"/>
          </p:cNvSpPr>
          <p:nvPr>
            <p:ph type="body" sz="quarter" idx="10"/>
          </p:nvPr>
        </p:nvSpPr>
        <p:spPr/>
        <p:txBody>
          <a:bodyPr>
            <a:normAutofit/>
          </a:bodyPr>
          <a:lstStyle/>
          <a:p>
            <a:r>
              <a:rPr lang="en-US" dirty="0"/>
              <a:t>The probability that 2 heads would be computed in a similar manner.</a:t>
            </a:r>
            <a:endParaRPr dirty="0"/>
          </a:p>
        </p:txBody>
      </p:sp>
      <p:pic>
        <p:nvPicPr>
          <p:cNvPr id="7" name="Picture 6" descr="P of open parentheses capital X equals 2 close parentheses equals 4 choose 2 times open parentheses one over two close parentheses squared, times open parentheses one minus one divided by two close parentheses to the power of open parentheses 4 minus 2 close parentheses.&#10;&#10;Equals open fraction 4 factorial divided by open parentheses 2 factorial close parentheses times open parentheses 2 factorial close parentheses close fraction, times open parentheses one over two close parentheses squared, times open parentheses one over two close parentheses squared, equals  6 over 16  equals 3 over 8 equals 0.375.">
            <a:extLst>
              <a:ext uri="{FF2B5EF4-FFF2-40B4-BE49-F238E27FC236}">
                <a16:creationId xmlns:a16="http://schemas.microsoft.com/office/drawing/2014/main" id="{53C4BBD7-BF24-CEE4-333B-6E4FBCABEE1C}"/>
              </a:ext>
            </a:extLst>
          </p:cNvPr>
          <p:cNvPicPr>
            <a:picLocks noChangeAspect="1"/>
          </p:cNvPicPr>
          <p:nvPr/>
        </p:nvPicPr>
        <p:blipFill>
          <a:blip r:embed="rId2"/>
          <a:stretch>
            <a:fillRect/>
          </a:stretch>
        </p:blipFill>
        <p:spPr>
          <a:xfrm>
            <a:off x="2143125" y="2133600"/>
            <a:ext cx="4876800" cy="2009775"/>
          </a:xfrm>
          <a:prstGeom prst="rect">
            <a:avLst/>
          </a:prstGeom>
        </p:spPr>
      </p:pic>
      <p:sp>
        <p:nvSpPr>
          <p:cNvPr id="5" name="TextBox 4">
            <a:extLst>
              <a:ext uri="{FF2B5EF4-FFF2-40B4-BE49-F238E27FC236}">
                <a16:creationId xmlns:a16="http://schemas.microsoft.com/office/drawing/2014/main" id="{E8FC4E9E-358C-52E5-4274-ED84CFE9389F}"/>
              </a:ext>
            </a:extLst>
          </p:cNvPr>
          <p:cNvSpPr txBox="1"/>
          <p:nvPr/>
        </p:nvSpPr>
        <p:spPr>
          <a:xfrm>
            <a:off x="466725" y="4464397"/>
            <a:ext cx="8229600" cy="1384995"/>
          </a:xfrm>
          <a:prstGeom prst="rect">
            <a:avLst/>
          </a:prstGeom>
          <a:noFill/>
        </p:spPr>
        <p:txBody>
          <a:bodyPr wrap="square">
            <a:spAutoFit/>
          </a:bodyPr>
          <a:lstStyle/>
          <a:p>
            <a:r>
              <a:rPr kumimoji="0" lang="en-US" sz="2800" b="0" i="0" u="none" strike="noStrike" kern="1200" cap="none" spc="0" normalizeH="0" baseline="0" noProof="0" dirty="0">
                <a:ln>
                  <a:noFill/>
                </a:ln>
                <a:solidFill>
                  <a:srgbClr val="366092"/>
                </a:solidFill>
                <a:effectLst/>
                <a:uLnTx/>
                <a:uFillTx/>
                <a:latin typeface="Calibri"/>
                <a:ea typeface="+mn-ea"/>
                <a:cs typeface="+mn-cs"/>
              </a:rPr>
              <a:t>The complete distribution can be computed by substituting the remaining values of the random variable into the probability distribution function.</a:t>
            </a:r>
            <a:endParaRPr lang="en-IN" dirty="0"/>
          </a:p>
        </p:txBody>
      </p:sp>
    </p:spTree>
    <p:extLst>
      <p:ext uri="{BB962C8B-B14F-4D97-AF65-F5344CB8AC3E}">
        <p14:creationId xmlns:p14="http://schemas.microsoft.com/office/powerpoint/2010/main" val="35226472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dirty="0"/>
              <a:t>Binomial Probability Distribution</a:t>
            </a:r>
            <a:r>
              <a:rPr lang="en-US" dirty="0"/>
              <a:t>—Slide 4</a:t>
            </a:r>
            <a:endParaRPr dirty="0"/>
          </a:p>
        </p:txBody>
      </p:sp>
      <p:sp>
        <p:nvSpPr>
          <p:cNvPr id="5" name="TextBox 4">
            <a:extLst>
              <a:ext uri="{FF2B5EF4-FFF2-40B4-BE49-F238E27FC236}">
                <a16:creationId xmlns:a16="http://schemas.microsoft.com/office/drawing/2014/main" id="{63485052-DB69-9927-92D6-E7D7D9ED93E9}"/>
              </a:ext>
            </a:extLst>
          </p:cNvPr>
          <p:cNvSpPr txBox="1"/>
          <p:nvPr/>
        </p:nvSpPr>
        <p:spPr>
          <a:xfrm>
            <a:off x="2995611" y="1295400"/>
            <a:ext cx="2438400" cy="369332"/>
          </a:xfrm>
          <a:prstGeom prst="rect">
            <a:avLst/>
          </a:prstGeom>
          <a:noFill/>
        </p:spPr>
        <p:txBody>
          <a:bodyPr wrap="square">
            <a:spAutoFit/>
          </a:bodyPr>
          <a:lstStyle/>
          <a:p>
            <a:r>
              <a:rPr kumimoji="0" lang="en-US" sz="1800" b="1" i="0" u="none" strike="noStrike" kern="1200" cap="none" spc="0" normalizeH="0" baseline="0" noProof="0" dirty="0">
                <a:ln>
                  <a:noFill/>
                </a:ln>
                <a:solidFill>
                  <a:srgbClr val="366092"/>
                </a:solidFill>
                <a:effectLst/>
                <a:uLnTx/>
                <a:uFillTx/>
                <a:latin typeface="Calibri"/>
                <a:ea typeface="+mn-ea"/>
                <a:cs typeface="+mn-cs"/>
              </a:rPr>
              <a:t>Table 2 – Tossing a Coin</a:t>
            </a:r>
            <a:endParaRPr lang="en-IN" dirty="0">
              <a:solidFill>
                <a:srgbClr val="366092"/>
              </a:solidFill>
            </a:endParaRPr>
          </a:p>
        </p:txBody>
      </p:sp>
      <mc:AlternateContent xmlns:mc="http://schemas.openxmlformats.org/markup-compatibility/2006" xmlns:a14="http://schemas.microsoft.com/office/drawing/2010/main">
        <mc:Choice Requires="a14">
          <p:graphicFrame>
            <p:nvGraphicFramePr>
              <p:cNvPr id="4" name="Table 4" descr="Table has two columns and five rows. The first column is titled Number of Heads, and the second is Probability.&#10;&#10;Number of Heads: 0, Probability: 1 divided by 16,&#10;&#10;Number of Heads: 1, Probability: 4 divided by 16,&#10;&#10;Number of Heads: 2, Probability: 6 divided by 16,&#10;&#10;Number of Heads: 3, Probability: 4 divided by 16,&#10;&#10;Number of Heads: 4, Probability: 1 divided by 16.">
                <a:extLst>
                  <a:ext uri="{FF2B5EF4-FFF2-40B4-BE49-F238E27FC236}">
                    <a16:creationId xmlns:a16="http://schemas.microsoft.com/office/drawing/2014/main" id="{314E83A8-907C-4401-899C-0F2CE769E979}"/>
                  </a:ext>
                </a:extLst>
              </p:cNvPr>
              <p:cNvGraphicFramePr>
                <a:graphicFrameLocks noGrp="1"/>
              </p:cNvGraphicFramePr>
              <p:nvPr>
                <p:extLst>
                  <p:ext uri="{D42A27DB-BD31-4B8C-83A1-F6EECF244321}">
                    <p14:modId xmlns:p14="http://schemas.microsoft.com/office/powerpoint/2010/main" val="1056787255"/>
                  </p:ext>
                </p:extLst>
              </p:nvPr>
            </p:nvGraphicFramePr>
            <p:xfrm>
              <a:off x="914400" y="1676400"/>
              <a:ext cx="6553200" cy="3496455"/>
            </p:xfrm>
            <a:graphic>
              <a:graphicData uri="http://schemas.openxmlformats.org/drawingml/2006/table">
                <a:tbl>
                  <a:tblPr firstRow="1" bandRow="1">
                    <a:tableStyleId>{5940675A-B579-460E-94D1-54222C63F5DA}</a:tableStyleId>
                  </a:tblPr>
                  <a:tblGrid>
                    <a:gridCol w="3276600">
                      <a:extLst>
                        <a:ext uri="{9D8B030D-6E8A-4147-A177-3AD203B41FA5}">
                          <a16:colId xmlns:a16="http://schemas.microsoft.com/office/drawing/2014/main" val="867233049"/>
                        </a:ext>
                      </a:extLst>
                    </a:gridCol>
                    <a:gridCol w="3276600">
                      <a:extLst>
                        <a:ext uri="{9D8B030D-6E8A-4147-A177-3AD203B41FA5}">
                          <a16:colId xmlns:a16="http://schemas.microsoft.com/office/drawing/2014/main" val="1484241466"/>
                        </a:ext>
                      </a:extLst>
                    </a:gridCol>
                  </a:tblGrid>
                  <a:tr h="464457">
                    <a:tc>
                      <a:txBody>
                        <a:bodyPr/>
                        <a:lstStyle/>
                        <a:p>
                          <a:pPr algn="ctr"/>
                          <a:r>
                            <a:rPr lang="en-US" dirty="0"/>
                            <a:t>Number of Heads</a:t>
                          </a:r>
                          <a:endParaRPr lang="en-IN" dirty="0"/>
                        </a:p>
                      </a:txBody>
                      <a:tcPr/>
                    </a:tc>
                    <a:tc>
                      <a:txBody>
                        <a:bodyPr/>
                        <a:lstStyle/>
                        <a:p>
                          <a:pPr algn="ctr"/>
                          <a:r>
                            <a:rPr lang="en-US" dirty="0"/>
                            <a:t>Probability</a:t>
                          </a:r>
                          <a:endParaRPr lang="en-IN" dirty="0"/>
                        </a:p>
                      </a:txBody>
                      <a:tcPr/>
                    </a:tc>
                    <a:extLst>
                      <a:ext uri="{0D108BD9-81ED-4DB2-BD59-A6C34878D82A}">
                        <a16:rowId xmlns:a16="http://schemas.microsoft.com/office/drawing/2014/main" val="3116705272"/>
                      </a:ext>
                    </a:extLst>
                  </a:tr>
                  <a:tr h="464457">
                    <a:tc>
                      <a:txBody>
                        <a:bodyPr/>
                        <a:lstStyle/>
                        <a:p>
                          <a:pPr algn="ctr"/>
                          <a:r>
                            <a:rPr lang="en-US" dirty="0"/>
                            <a:t>0</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ar-AE">
                                        <a:latin typeface="Cambria Math" panose="02040503050406030204" pitchFamily="18" charset="0"/>
                                      </a:rPr>
                                      <m:t>1</m:t>
                                    </m:r>
                                  </m:num>
                                  <m:den>
                                    <m:r>
                                      <a:rPr lang="en-US" b="0" smtClean="0">
                                        <a:latin typeface="Cambria Math" panose="02040503050406030204" pitchFamily="18" charset="0"/>
                                      </a:rPr>
                                      <m:t>16</m:t>
                                    </m:r>
                                  </m:den>
                                </m:f>
                              </m:oMath>
                            </m:oMathPara>
                          </a14:m>
                          <a:endParaRPr lang="en-IN" dirty="0"/>
                        </a:p>
                      </a:txBody>
                      <a:tcPr/>
                    </a:tc>
                    <a:extLst>
                      <a:ext uri="{0D108BD9-81ED-4DB2-BD59-A6C34878D82A}">
                        <a16:rowId xmlns:a16="http://schemas.microsoft.com/office/drawing/2014/main" val="625797989"/>
                      </a:ext>
                    </a:extLst>
                  </a:tr>
                  <a:tr h="464457">
                    <a:tc>
                      <a:txBody>
                        <a:bodyPr/>
                        <a:lstStyle/>
                        <a:p>
                          <a:pPr algn="ctr"/>
                          <a:r>
                            <a:rPr lang="en-US" dirty="0"/>
                            <a:t>1</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smtClean="0">
                                        <a:latin typeface="Cambria Math" panose="02040503050406030204" pitchFamily="18" charset="0"/>
                                      </a:rPr>
                                      <m:t>4</m:t>
                                    </m:r>
                                  </m:num>
                                  <m:den>
                                    <m:r>
                                      <a:rPr lang="en-US" b="0" smtClean="0">
                                        <a:latin typeface="Cambria Math" panose="02040503050406030204" pitchFamily="18" charset="0"/>
                                      </a:rPr>
                                      <m:t>16</m:t>
                                    </m:r>
                                  </m:den>
                                </m:f>
                              </m:oMath>
                            </m:oMathPara>
                          </a14:m>
                          <a:endParaRPr lang="en-IN" dirty="0"/>
                        </a:p>
                      </a:txBody>
                      <a:tcPr/>
                    </a:tc>
                    <a:extLst>
                      <a:ext uri="{0D108BD9-81ED-4DB2-BD59-A6C34878D82A}">
                        <a16:rowId xmlns:a16="http://schemas.microsoft.com/office/drawing/2014/main" val="1482638729"/>
                      </a:ext>
                    </a:extLst>
                  </a:tr>
                  <a:tr h="464457">
                    <a:tc>
                      <a:txBody>
                        <a:bodyPr/>
                        <a:lstStyle/>
                        <a:p>
                          <a:pPr algn="ctr"/>
                          <a:r>
                            <a:rPr lang="en-US" dirty="0"/>
                            <a:t>2</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smtClean="0">
                                        <a:latin typeface="Cambria Math" panose="02040503050406030204" pitchFamily="18" charset="0"/>
                                      </a:rPr>
                                      <m:t>6</m:t>
                                    </m:r>
                                  </m:num>
                                  <m:den>
                                    <m:r>
                                      <a:rPr lang="en-US" b="0" smtClean="0">
                                        <a:latin typeface="Cambria Math" panose="02040503050406030204" pitchFamily="18" charset="0"/>
                                      </a:rPr>
                                      <m:t>16</m:t>
                                    </m:r>
                                  </m:den>
                                </m:f>
                              </m:oMath>
                            </m:oMathPara>
                          </a14:m>
                          <a:endParaRPr lang="en-IN" dirty="0"/>
                        </a:p>
                      </a:txBody>
                      <a:tcPr/>
                    </a:tc>
                    <a:extLst>
                      <a:ext uri="{0D108BD9-81ED-4DB2-BD59-A6C34878D82A}">
                        <a16:rowId xmlns:a16="http://schemas.microsoft.com/office/drawing/2014/main" val="1799878143"/>
                      </a:ext>
                    </a:extLst>
                  </a:tr>
                  <a:tr h="464457">
                    <a:tc>
                      <a:txBody>
                        <a:bodyPr/>
                        <a:lstStyle/>
                        <a:p>
                          <a:pPr algn="ctr"/>
                          <a:r>
                            <a:rPr lang="en-US" dirty="0"/>
                            <a:t>3</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smtClean="0">
                                        <a:latin typeface="Cambria Math" panose="02040503050406030204" pitchFamily="18" charset="0"/>
                                      </a:rPr>
                                      <m:t>4</m:t>
                                    </m:r>
                                  </m:num>
                                  <m:den>
                                    <m:r>
                                      <a:rPr lang="en-US" b="0" smtClean="0">
                                        <a:latin typeface="Cambria Math" panose="02040503050406030204" pitchFamily="18" charset="0"/>
                                      </a:rPr>
                                      <m:t>16</m:t>
                                    </m:r>
                                  </m:den>
                                </m:f>
                              </m:oMath>
                            </m:oMathPara>
                          </a14:m>
                          <a:endParaRPr lang="en-IN" dirty="0"/>
                        </a:p>
                      </a:txBody>
                      <a:tcPr/>
                    </a:tc>
                    <a:extLst>
                      <a:ext uri="{0D108BD9-81ED-4DB2-BD59-A6C34878D82A}">
                        <a16:rowId xmlns:a16="http://schemas.microsoft.com/office/drawing/2014/main" val="1630176740"/>
                      </a:ext>
                    </a:extLst>
                  </a:tr>
                  <a:tr h="464457">
                    <a:tc>
                      <a:txBody>
                        <a:bodyPr/>
                        <a:lstStyle/>
                        <a:p>
                          <a:pPr algn="ctr"/>
                          <a:r>
                            <a:rPr lang="en-US" dirty="0"/>
                            <a:t>4</a:t>
                          </a:r>
                          <a:endParaRPr lang="en-IN" dirty="0"/>
                        </a:p>
                      </a:txBody>
                      <a:tcPr/>
                    </a:tc>
                    <a:tc>
                      <a:txBody>
                        <a:bodyPr/>
                        <a:lstStyle/>
                        <a:p>
                          <a:pPr algn="ctr"/>
                          <a14:m>
                            <m:oMathPara xmlns:m="http://schemas.openxmlformats.org/officeDocument/2006/math">
                              <m:oMathParaPr>
                                <m:jc m:val="centerGroup"/>
                              </m:oMathParaPr>
                              <m:oMath xmlns:m="http://schemas.openxmlformats.org/officeDocument/2006/math">
                                <m:f>
                                  <m:fPr>
                                    <m:ctrlPr>
                                      <a:rPr lang="ar-AE" i="1" smtClean="0">
                                        <a:latin typeface="Cambria Math" panose="02040503050406030204" pitchFamily="18" charset="0"/>
                                      </a:rPr>
                                    </m:ctrlPr>
                                  </m:fPr>
                                  <m:num>
                                    <m:r>
                                      <a:rPr lang="en-US" b="0" smtClean="0">
                                        <a:latin typeface="Cambria Math" panose="02040503050406030204" pitchFamily="18" charset="0"/>
                                      </a:rPr>
                                      <m:t>1</m:t>
                                    </m:r>
                                  </m:num>
                                  <m:den>
                                    <m:r>
                                      <a:rPr lang="en-US" b="0" smtClean="0">
                                        <a:latin typeface="Cambria Math" panose="02040503050406030204" pitchFamily="18" charset="0"/>
                                      </a:rPr>
                                      <m:t>16</m:t>
                                    </m:r>
                                  </m:den>
                                </m:f>
                              </m:oMath>
                            </m:oMathPara>
                          </a14:m>
                          <a:endParaRPr lang="en-IN" dirty="0"/>
                        </a:p>
                      </a:txBody>
                      <a:tcPr/>
                    </a:tc>
                    <a:extLst>
                      <a:ext uri="{0D108BD9-81ED-4DB2-BD59-A6C34878D82A}">
                        <a16:rowId xmlns:a16="http://schemas.microsoft.com/office/drawing/2014/main" val="103290343"/>
                      </a:ext>
                    </a:extLst>
                  </a:tr>
                </a:tbl>
              </a:graphicData>
            </a:graphic>
          </p:graphicFrame>
        </mc:Choice>
        <mc:Fallback xmlns="">
          <p:graphicFrame>
            <p:nvGraphicFramePr>
              <p:cNvPr id="4" name="Table 4" descr="Table has two columns and five rows. The first column is titled Number of Heads, and the second is Probability.&#10;&#10;Number of Heads: 0, Probability: 1 divided by 16,&#10;&#10;Number of Heads: 1, Probability: 4 divided by 16,&#10;&#10;Number of Heads: 2, Probability: 6 divided by 16,&#10;&#10;Number of Heads: 3, Probability: 4 divided by 16,&#10;&#10;Number of Heads: 4, Probability: 1 divided by 16.">
                <a:extLst>
                  <a:ext uri="{FF2B5EF4-FFF2-40B4-BE49-F238E27FC236}">
                    <a16:creationId xmlns:a16="http://schemas.microsoft.com/office/drawing/2014/main" id="{314E83A8-907C-4401-899C-0F2CE769E979}"/>
                  </a:ext>
                </a:extLst>
              </p:cNvPr>
              <p:cNvGraphicFramePr>
                <a:graphicFrameLocks noGrp="1"/>
              </p:cNvGraphicFramePr>
              <p:nvPr>
                <p:extLst>
                  <p:ext uri="{D42A27DB-BD31-4B8C-83A1-F6EECF244321}">
                    <p14:modId xmlns:p14="http://schemas.microsoft.com/office/powerpoint/2010/main" val="1056787255"/>
                  </p:ext>
                </p:extLst>
              </p:nvPr>
            </p:nvGraphicFramePr>
            <p:xfrm>
              <a:off x="914400" y="1676400"/>
              <a:ext cx="6553200" cy="3496455"/>
            </p:xfrm>
            <a:graphic>
              <a:graphicData uri="http://schemas.openxmlformats.org/drawingml/2006/table">
                <a:tbl>
                  <a:tblPr firstRow="1" bandRow="1">
                    <a:tableStyleId>{5940675A-B579-460E-94D1-54222C63F5DA}</a:tableStyleId>
                  </a:tblPr>
                  <a:tblGrid>
                    <a:gridCol w="3276600">
                      <a:extLst>
                        <a:ext uri="{9D8B030D-6E8A-4147-A177-3AD203B41FA5}">
                          <a16:colId xmlns:a16="http://schemas.microsoft.com/office/drawing/2014/main" val="867233049"/>
                        </a:ext>
                      </a:extLst>
                    </a:gridCol>
                    <a:gridCol w="3276600">
                      <a:extLst>
                        <a:ext uri="{9D8B030D-6E8A-4147-A177-3AD203B41FA5}">
                          <a16:colId xmlns:a16="http://schemas.microsoft.com/office/drawing/2014/main" val="1484241466"/>
                        </a:ext>
                      </a:extLst>
                    </a:gridCol>
                  </a:tblGrid>
                  <a:tr h="464457">
                    <a:tc>
                      <a:txBody>
                        <a:bodyPr/>
                        <a:lstStyle/>
                        <a:p>
                          <a:pPr algn="ctr"/>
                          <a:r>
                            <a:rPr lang="en-US" dirty="0"/>
                            <a:t>Number of Heads</a:t>
                          </a:r>
                          <a:endParaRPr lang="en-IN" dirty="0"/>
                        </a:p>
                      </a:txBody>
                      <a:tcPr/>
                    </a:tc>
                    <a:tc>
                      <a:txBody>
                        <a:bodyPr/>
                        <a:lstStyle/>
                        <a:p>
                          <a:pPr algn="ctr"/>
                          <a:r>
                            <a:rPr lang="en-US" dirty="0"/>
                            <a:t>Probability</a:t>
                          </a:r>
                          <a:endParaRPr lang="en-IN" dirty="0"/>
                        </a:p>
                      </a:txBody>
                      <a:tcPr/>
                    </a:tc>
                    <a:extLst>
                      <a:ext uri="{0D108BD9-81ED-4DB2-BD59-A6C34878D82A}">
                        <a16:rowId xmlns:a16="http://schemas.microsoft.com/office/drawing/2014/main" val="3116705272"/>
                      </a:ext>
                    </a:extLst>
                  </a:tr>
                  <a:tr h="606806">
                    <a:tc>
                      <a:txBody>
                        <a:bodyPr/>
                        <a:lstStyle/>
                        <a:p>
                          <a:pPr algn="ctr"/>
                          <a:r>
                            <a:rPr lang="en-US" dirty="0"/>
                            <a:t>0</a:t>
                          </a:r>
                          <a:endParaRPr lang="en-IN" dirty="0"/>
                        </a:p>
                      </a:txBody>
                      <a:tcPr/>
                    </a:tc>
                    <a:tc>
                      <a:txBody>
                        <a:bodyPr/>
                        <a:lstStyle/>
                        <a:p>
                          <a:endParaRPr lang="en-US"/>
                        </a:p>
                      </a:txBody>
                      <a:tcPr>
                        <a:blipFill>
                          <a:blip r:embed="rId2"/>
                          <a:stretch>
                            <a:fillRect l="-100559" t="-81000" r="-559" b="-400000"/>
                          </a:stretch>
                        </a:blipFill>
                      </a:tcPr>
                    </a:tc>
                    <a:extLst>
                      <a:ext uri="{0D108BD9-81ED-4DB2-BD59-A6C34878D82A}">
                        <a16:rowId xmlns:a16="http://schemas.microsoft.com/office/drawing/2014/main" val="625797989"/>
                      </a:ext>
                    </a:extLst>
                  </a:tr>
                  <a:tr h="605790">
                    <a:tc>
                      <a:txBody>
                        <a:bodyPr/>
                        <a:lstStyle/>
                        <a:p>
                          <a:pPr algn="ctr"/>
                          <a:r>
                            <a:rPr lang="en-US" dirty="0"/>
                            <a:t>1</a:t>
                          </a:r>
                          <a:endParaRPr lang="en-IN" dirty="0"/>
                        </a:p>
                      </a:txBody>
                      <a:tcPr/>
                    </a:tc>
                    <a:tc>
                      <a:txBody>
                        <a:bodyPr/>
                        <a:lstStyle/>
                        <a:p>
                          <a:endParaRPr lang="en-US"/>
                        </a:p>
                      </a:txBody>
                      <a:tcPr>
                        <a:blipFill>
                          <a:blip r:embed="rId2"/>
                          <a:stretch>
                            <a:fillRect l="-100559" t="-182828" r="-559" b="-304040"/>
                          </a:stretch>
                        </a:blipFill>
                      </a:tcPr>
                    </a:tc>
                    <a:extLst>
                      <a:ext uri="{0D108BD9-81ED-4DB2-BD59-A6C34878D82A}">
                        <a16:rowId xmlns:a16="http://schemas.microsoft.com/office/drawing/2014/main" val="1482638729"/>
                      </a:ext>
                    </a:extLst>
                  </a:tr>
                  <a:tr h="606806">
                    <a:tc>
                      <a:txBody>
                        <a:bodyPr/>
                        <a:lstStyle/>
                        <a:p>
                          <a:pPr algn="ctr"/>
                          <a:r>
                            <a:rPr lang="en-US" dirty="0"/>
                            <a:t>2</a:t>
                          </a:r>
                          <a:endParaRPr lang="en-IN" dirty="0"/>
                        </a:p>
                      </a:txBody>
                      <a:tcPr/>
                    </a:tc>
                    <a:tc>
                      <a:txBody>
                        <a:bodyPr/>
                        <a:lstStyle/>
                        <a:p>
                          <a:endParaRPr lang="en-US"/>
                        </a:p>
                      </a:txBody>
                      <a:tcPr>
                        <a:blipFill>
                          <a:blip r:embed="rId2"/>
                          <a:stretch>
                            <a:fillRect l="-100559" t="-280000" r="-559" b="-201000"/>
                          </a:stretch>
                        </a:blipFill>
                      </a:tcPr>
                    </a:tc>
                    <a:extLst>
                      <a:ext uri="{0D108BD9-81ED-4DB2-BD59-A6C34878D82A}">
                        <a16:rowId xmlns:a16="http://schemas.microsoft.com/office/drawing/2014/main" val="1799878143"/>
                      </a:ext>
                    </a:extLst>
                  </a:tr>
                  <a:tr h="605790">
                    <a:tc>
                      <a:txBody>
                        <a:bodyPr/>
                        <a:lstStyle/>
                        <a:p>
                          <a:pPr algn="ctr"/>
                          <a:r>
                            <a:rPr lang="en-US" dirty="0"/>
                            <a:t>3</a:t>
                          </a:r>
                          <a:endParaRPr lang="en-IN" dirty="0"/>
                        </a:p>
                      </a:txBody>
                      <a:tcPr/>
                    </a:tc>
                    <a:tc>
                      <a:txBody>
                        <a:bodyPr/>
                        <a:lstStyle/>
                        <a:p>
                          <a:endParaRPr lang="en-US"/>
                        </a:p>
                      </a:txBody>
                      <a:tcPr>
                        <a:blipFill>
                          <a:blip r:embed="rId2"/>
                          <a:stretch>
                            <a:fillRect l="-100559" t="-383838" r="-559" b="-103030"/>
                          </a:stretch>
                        </a:blipFill>
                      </a:tcPr>
                    </a:tc>
                    <a:extLst>
                      <a:ext uri="{0D108BD9-81ED-4DB2-BD59-A6C34878D82A}">
                        <a16:rowId xmlns:a16="http://schemas.microsoft.com/office/drawing/2014/main" val="1630176740"/>
                      </a:ext>
                    </a:extLst>
                  </a:tr>
                  <a:tr h="606806">
                    <a:tc>
                      <a:txBody>
                        <a:bodyPr/>
                        <a:lstStyle/>
                        <a:p>
                          <a:pPr algn="ctr"/>
                          <a:r>
                            <a:rPr lang="en-US" dirty="0"/>
                            <a:t>4</a:t>
                          </a:r>
                          <a:endParaRPr lang="en-IN" dirty="0"/>
                        </a:p>
                      </a:txBody>
                      <a:tcPr/>
                    </a:tc>
                    <a:tc>
                      <a:txBody>
                        <a:bodyPr/>
                        <a:lstStyle/>
                        <a:p>
                          <a:endParaRPr lang="en-US"/>
                        </a:p>
                      </a:txBody>
                      <a:tcPr>
                        <a:blipFill>
                          <a:blip r:embed="rId2"/>
                          <a:stretch>
                            <a:fillRect l="-100559" t="-479000" r="-559" b="-2000"/>
                          </a:stretch>
                        </a:blipFill>
                      </a:tcPr>
                    </a:tc>
                    <a:extLst>
                      <a:ext uri="{0D108BD9-81ED-4DB2-BD59-A6C34878D82A}">
                        <a16:rowId xmlns:a16="http://schemas.microsoft.com/office/drawing/2014/main" val="103290343"/>
                      </a:ext>
                    </a:extLst>
                  </a:tr>
                </a:tbl>
              </a:graphicData>
            </a:graphic>
          </p:graphicFrame>
        </mc:Fallback>
      </mc:AlternateContent>
    </p:spTree>
    <p:extLst>
      <p:ext uri="{BB962C8B-B14F-4D97-AF65-F5344CB8AC3E}">
        <p14:creationId xmlns:p14="http://schemas.microsoft.com/office/powerpoint/2010/main" val="629878189"/>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327C35045E9A749BE72BEEA1A150D0C" ma:contentTypeVersion="12" ma:contentTypeDescription="Create a new document." ma:contentTypeScope="" ma:versionID="c814cb3e8714731e075e6c5082fb93d7">
  <xsd:schema xmlns:xsd="http://www.w3.org/2001/XMLSchema" xmlns:xs="http://www.w3.org/2001/XMLSchema" xmlns:p="http://schemas.microsoft.com/office/2006/metadata/properties" xmlns:ns2="06d9c582-05c2-476b-83d2-72ab8b1380b2" xmlns:ns3="fdab59f7-c3a7-48e5-acd8-618ce834776e" targetNamespace="http://schemas.microsoft.com/office/2006/metadata/properties" ma:root="true" ma:fieldsID="d80a9e90dbd3f40806ac15508682cdd4" ns2:_="" ns3:_="">
    <xsd:import namespace="06d9c582-05c2-476b-83d2-72ab8b1380b2"/>
    <xsd:import namespace="fdab59f7-c3a7-48e5-acd8-618ce834776e"/>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BillingMetadata"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6d9c582-05c2-476b-83d2-72ab8b1380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BillingMetadata" ma:index="11" nillable="true" ma:displayName="MediaServiceBillingMetadata" ma:hidden="true" ma:internalName="MediaServiceBillingMetadata" ma:readOnly="true">
      <xsd:simpleType>
        <xsd:restriction base="dms:Note"/>
      </xsd:simpleType>
    </xsd:element>
    <xsd:element name="MediaServiceDateTaken" ma:index="12" nillable="true" ma:displayName="MediaServiceDateTaken" ma:description="" ma:hidden="true" ma:indexed="true" ma:internalName="MediaServiceDateTaken"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0d033b2a-f064-4877-9db0-61a81d710356"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fdab59f7-c3a7-48e5-acd8-618ce834776e"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5c102bf4-6fae-482a-8201-639cb6b5c521}" ma:internalName="TaxCatchAll" ma:showField="CatchAllData" ma:web="fdab59f7-c3a7-48e5-acd8-618ce83477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fdab59f7-c3a7-48e5-acd8-618ce834776e" xsi:nil="true"/>
    <lcf76f155ced4ddcb4097134ff3c332f xmlns="06d9c582-05c2-476b-83d2-72ab8b1380b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E800822-AD75-4CB6-A19A-AC2D67F52DD9}"/>
</file>

<file path=customXml/itemProps2.xml><?xml version="1.0" encoding="utf-8"?>
<ds:datastoreItem xmlns:ds="http://schemas.openxmlformats.org/officeDocument/2006/customXml" ds:itemID="{66896554-C1A5-4E6A-9722-27C6FAF06217}"/>
</file>

<file path=customXml/itemProps3.xml><?xml version="1.0" encoding="utf-8"?>
<ds:datastoreItem xmlns:ds="http://schemas.openxmlformats.org/officeDocument/2006/customXml" ds:itemID="{F21E174B-FEB4-49D0-991F-7CA2F01324F9}"/>
</file>

<file path=docProps/app.xml><?xml version="1.0" encoding="utf-8"?>
<Properties xmlns="http://schemas.openxmlformats.org/officeDocument/2006/extended-properties" xmlns:vt="http://schemas.openxmlformats.org/officeDocument/2006/docPropsVTypes">
  <TotalTime>1783</TotalTime>
  <Words>2023</Words>
  <Application>Microsoft Office PowerPoint</Application>
  <PresentationFormat>On-screen Show (4:3)</PresentationFormat>
  <Paragraphs>267</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Cambria Math</vt:lpstr>
      <vt:lpstr>Courier New</vt:lpstr>
      <vt:lpstr>Calibri</vt:lpstr>
      <vt:lpstr>Office Theme</vt:lpstr>
      <vt:lpstr>Section 6.4</vt:lpstr>
      <vt:lpstr>Definition: Binomial Experiment</vt:lpstr>
      <vt:lpstr>Example 1: Identifying a Binomial Random Variable—Slide 1</vt:lpstr>
      <vt:lpstr>Example 1: Identifying a Binomial Random Variable—Slide 2</vt:lpstr>
      <vt:lpstr>Example 1: Identifying a Binomial Random Variable—Slide 3</vt:lpstr>
      <vt:lpstr>Binomial Probability Distribution—Slide 1</vt:lpstr>
      <vt:lpstr>Binomial Probability Distribution—Slide 2</vt:lpstr>
      <vt:lpstr>Binomial Probability Distribution—Slide 3</vt:lpstr>
      <vt:lpstr>Binomial Probability Distribution—Slide 4</vt:lpstr>
      <vt:lpstr>Binomial Probability Distribution—Slide 5</vt:lpstr>
      <vt:lpstr>Formula: Binomial Probability Distribution Function </vt:lpstr>
      <vt:lpstr>Example 2: Constructing the Probability Distribution for a Binomial Random Variable—Slide 1</vt:lpstr>
      <vt:lpstr>Example 2: Constructing the Probability Distribution for a Binomial Random Variable—Slide 2</vt:lpstr>
      <vt:lpstr>Example 2: Constructing the Probability Distribution for a Binomial Random Variable—Slide 3</vt:lpstr>
      <vt:lpstr>Example 2: Constructing the Probability Distribution for a Binomial Random Variable—Slide 4</vt:lpstr>
      <vt:lpstr>Example 2: Constructing the Probability Distribution for a Binomial Random Variable—Slide 5</vt:lpstr>
      <vt:lpstr>Example 3: Determining a Probability Using the Binomial Distribution—Slide 1</vt:lpstr>
      <vt:lpstr>Example 3: Determining a Probability Using the Binomial Distribution—Slide 2</vt:lpstr>
      <vt:lpstr>Example 3: Determining a Probability Using the Binomial Distribution—Slide 3</vt:lpstr>
      <vt:lpstr>Example 3: Determining a Probability Using the Binomial Distribution—Slide 4</vt:lpstr>
      <vt:lpstr>The Shape of a Binomial Distribution—Slide 1</vt:lpstr>
      <vt:lpstr>The Shape of a Binomial Distribution—Slide 2</vt:lpstr>
      <vt:lpstr>The Shape of a Binomial Distribution—Slide 3</vt:lpstr>
      <vt:lpstr>The Shape of a Binomial Distribution—Slide 4</vt:lpstr>
      <vt:lpstr>Expected Value and Variance—Slide 1</vt:lpstr>
      <vt:lpstr>Formula: Expected Value</vt:lpstr>
      <vt:lpstr>Expected Value and Variance—Slide 2</vt:lpstr>
      <vt:lpstr>Formula: Variance and Standard Deviation</vt:lpstr>
      <vt:lpstr>Example 4: Calculating the Expected Value and Variance of a Binomial Random Variable—Slide 1</vt:lpstr>
      <vt:lpstr>Example 4: Calculating the Expected Value and Variance of a Binomial Random Variable—Slide 2</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Discovering Business Statistics, 2nd Edition - 6.4 - The Binomial Distribution</dc:title>
  <dc:creator>Hawkes Learning</dc:creator>
  <cp:lastModifiedBy>Sangeetha Pallikala</cp:lastModifiedBy>
  <cp:revision>217</cp:revision>
  <dcterms:created xsi:type="dcterms:W3CDTF">2013-04-26T14:43:13Z</dcterms:created>
  <dcterms:modified xsi:type="dcterms:W3CDTF">2025-09-26T05:21:05Z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0x010100B327C35045E9A749BE72BEEA1A150D0C</vt:lpwstr>
  </property>
  <property fmtid="{D5CDD505-2E9C-101B-9397-08002B2CF9AE}" pid="3" name="Order">
    <vt:r8>100</vt:r8>
  </property>
</Properties>
</file>