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handoutMasterIdLst>
    <p:handoutMasterId r:id="rId20"/>
  </p:handoutMasterIdLst>
  <p:sldIdLst>
    <p:sldId id="256" r:id="rId2"/>
    <p:sldId id="258" r:id="rId3"/>
    <p:sldId id="259" r:id="rId4"/>
    <p:sldId id="271" r:id="rId5"/>
    <p:sldId id="272" r:id="rId6"/>
    <p:sldId id="273" r:id="rId7"/>
    <p:sldId id="274" r:id="rId8"/>
    <p:sldId id="275" r:id="rId9"/>
    <p:sldId id="277" r:id="rId10"/>
    <p:sldId id="278" r:id="rId11"/>
    <p:sldId id="260" r:id="rId12"/>
    <p:sldId id="261" r:id="rId13"/>
    <p:sldId id="279" r:id="rId14"/>
    <p:sldId id="280" r:id="rId15"/>
    <p:sldId id="268" r:id="rId16"/>
    <p:sldId id="269" r:id="rId17"/>
    <p:sldId id="270" r:id="rId18"/>
  </p:sldIdLst>
  <p:sldSz cx="9144000" cy="6858000" type="screen4x3"/>
  <p:notesSz cx="6858000" cy="9144000"/>
  <p:embeddedFontLst>
    <p:embeddedFont>
      <p:font typeface="Cambria Math" panose="02040503050406030204" pitchFamily="18" charset="0"/>
      <p:regular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52" autoAdjust="0"/>
    <p:restoredTop sz="94673" autoAdjust="0"/>
  </p:normalViewPr>
  <p:slideViewPr>
    <p:cSldViewPr>
      <p:cViewPr varScale="1">
        <p:scale>
          <a:sx n="101" d="100"/>
          <a:sy n="101" d="100"/>
        </p:scale>
        <p:origin x="129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3.xml"/><Relationship Id="rId5" Type="http://schemas.openxmlformats.org/officeDocument/2006/relationships/image" Target="../media/image9.emf"/><Relationship Id="rId4" Type="http://schemas.openxmlformats.org/officeDocument/2006/relationships/image" Target="../media/image8.emf"/></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6.5</a:t>
            </a:r>
          </a:p>
        </p:txBody>
      </p:sp>
      <p:sp>
        <p:nvSpPr>
          <p:cNvPr id="2" name="Text Placeholder 1"/>
          <p:cNvSpPr>
            <a:spLocks noGrp="1"/>
          </p:cNvSpPr>
          <p:nvPr>
            <p:ph type="body" sz="quarter" idx="10"/>
          </p:nvPr>
        </p:nvSpPr>
        <p:spPr/>
        <p:txBody>
          <a:bodyPr/>
          <a:lstStyle/>
          <a:p>
            <a:pPr algn="ctr"/>
            <a:r>
              <a:t>The Poisson Distribution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Poisson Random Variables for Time</a:t>
            </a:r>
            <a:endParaRPr dirty="0"/>
          </a:p>
        </p:txBody>
      </p:sp>
      <p:sp>
        <p:nvSpPr>
          <p:cNvPr id="3" name="Text Placeholder 2"/>
          <p:cNvSpPr>
            <a:spLocks noGrp="1"/>
          </p:cNvSpPr>
          <p:nvPr>
            <p:ph type="body" sz="quarter" idx="10"/>
          </p:nvPr>
        </p:nvSpPr>
        <p:spPr/>
        <p:txBody>
          <a:bodyPr>
            <a:normAutofit/>
          </a:bodyPr>
          <a:lstStyle/>
          <a:p>
            <a:r>
              <a:rPr lang="en-US" dirty="0"/>
              <a:t>Most Poisson applications relate to the number of occurrences of some event in a specific duration of time. </a:t>
            </a:r>
            <a:endParaRPr sz="2800" dirty="0"/>
          </a:p>
        </p:txBody>
      </p:sp>
    </p:spTree>
    <p:extLst>
      <p:ext uri="{BB962C8B-B14F-4D97-AF65-F5344CB8AC3E}">
        <p14:creationId xmlns:p14="http://schemas.microsoft.com/office/powerpoint/2010/main" val="2716413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Calculating Probabilities Using the Poisson Distribution</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a bank has one automatic teller machine. Customers arrive at the machine at a rate of </a:t>
            </a:r>
            <a:r>
              <a:rPr sz="2800" dirty="0">
                <a:latin typeface="Cambria Math"/>
              </a:rPr>
              <a:t>20</a:t>
            </a:r>
            <a:r>
              <a:rPr sz="2800" dirty="0"/>
              <a:t> per hour and according to a Poisson pattern.</a:t>
            </a:r>
          </a:p>
          <a:p>
            <a:pPr marL="538163" indent="-538163">
              <a:tabLst>
                <a:tab pos="538163" algn="l"/>
              </a:tabLst>
              <a:defRPr sz="2800"/>
            </a:pPr>
            <a:r>
              <a:rPr lang="en-US" sz="2800" dirty="0"/>
              <a:t>a.	</a:t>
            </a:r>
            <a:r>
              <a:rPr sz="2800" dirty="0"/>
              <a:t>What is the probability that no one will arrive in a </a:t>
            </a:r>
            <a:r>
              <a:rPr sz="2800" dirty="0">
                <a:latin typeface="Cambria Math"/>
              </a:rPr>
              <a:t>15</a:t>
            </a:r>
            <a:r>
              <a:rPr sz="2800" dirty="0"/>
              <a:t>-minute interval?</a:t>
            </a:r>
          </a:p>
          <a:p>
            <a:pPr marL="538163" indent="-538163">
              <a:defRPr sz="2800"/>
            </a:pPr>
            <a:r>
              <a:rPr lang="en-US" sz="2800" dirty="0"/>
              <a:t>b.	</a:t>
            </a:r>
            <a:r>
              <a:rPr sz="2800" dirty="0"/>
              <a:t>What is the probability that in a </a:t>
            </a:r>
            <a:r>
              <a:rPr sz="2800" dirty="0">
                <a:latin typeface="Cambria Math"/>
              </a:rPr>
              <a:t>15</a:t>
            </a:r>
            <a:r>
              <a:rPr sz="2800" dirty="0"/>
              <a:t>-minute period at least </a:t>
            </a:r>
            <a:r>
              <a:rPr sz="2800" dirty="0">
                <a:latin typeface="Cambria Math"/>
              </a:rPr>
              <a:t>3</a:t>
            </a:r>
            <a:r>
              <a:rPr sz="2800" dirty="0"/>
              <a:t> persons will use the automated teller machine?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Calculating Probabilities Using the Poisson Distribution</a:t>
            </a:r>
            <a:r>
              <a:rPr lang="en-US" dirty="0"/>
              <a:t>—Slide 2</a:t>
            </a:r>
            <a:endParaRPr dirty="0"/>
          </a:p>
        </p:txBody>
      </p:sp>
      <p:sp>
        <p:nvSpPr>
          <p:cNvPr id="3" name="Text Placeholder 2"/>
          <p:cNvSpPr>
            <a:spLocks noGrp="1"/>
          </p:cNvSpPr>
          <p:nvPr>
            <p:ph type="body" sz="quarter" idx="10"/>
          </p:nvPr>
        </p:nvSpPr>
        <p:spPr/>
        <p:txBody>
          <a:bodyPr>
            <a:normAutofit/>
          </a:bodyPr>
          <a:lstStyle/>
          <a:p>
            <a:r>
              <a:rPr sz="2600" b="1" dirty="0"/>
              <a:t>Solution</a:t>
            </a:r>
          </a:p>
          <a:p>
            <a:pPr marL="538163" indent="-538163">
              <a:defRPr sz="2800"/>
            </a:pPr>
            <a:r>
              <a:rPr lang="en-US" sz="2600" dirty="0"/>
              <a:t>a.	</a:t>
            </a:r>
            <a:r>
              <a:rPr sz="2600" dirty="0"/>
              <a:t>​Let</a:t>
            </a:r>
            <a:r>
              <a:rPr lang="en-US" sz="2600" dirty="0"/>
              <a:t> </a:t>
            </a:r>
            <a:r>
              <a:rPr lang="en-US" sz="2600" i="1" dirty="0"/>
              <a:t>X</a:t>
            </a:r>
            <a:r>
              <a:rPr lang="en-US" sz="2600" dirty="0"/>
              <a:t> =</a:t>
            </a:r>
            <a:r>
              <a:rPr sz="2600" dirty="0"/>
              <a:t> number of arrivals in a </a:t>
            </a:r>
            <a:r>
              <a:rPr sz="2600" dirty="0">
                <a:latin typeface="Cambria Math"/>
              </a:rPr>
              <a:t>15</a:t>
            </a:r>
            <a:r>
              <a:rPr sz="2600" dirty="0"/>
              <a:t>-minute period.</a:t>
            </a:r>
          </a:p>
          <a:p>
            <a:pPr marL="538163" indent="-538163">
              <a:defRPr sz="2800"/>
            </a:pPr>
            <a:r>
              <a:rPr sz="2600" dirty="0"/>
              <a:t>​</a:t>
            </a:r>
            <a:r>
              <a:rPr lang="en-US" sz="2600" dirty="0"/>
              <a:t>	</a:t>
            </a:r>
            <a:r>
              <a:rPr sz="2600" dirty="0"/>
              <a:t>This problem contains one of the standard techniques used in working with Poisson random variables, that is, translating the arrival rate to correspond to the desired time interval. In this problem, the rate is given at </a:t>
            </a:r>
            <a:r>
              <a:rPr sz="2600" dirty="0">
                <a:latin typeface="Cambria Math"/>
              </a:rPr>
              <a:t>20</a:t>
            </a:r>
            <a:r>
              <a:rPr sz="2600" dirty="0"/>
              <a:t> per hour which corresponds to a rate of </a:t>
            </a:r>
            <a:r>
              <a:rPr sz="2600" dirty="0">
                <a:latin typeface="Cambria Math"/>
              </a:rPr>
              <a:t>5</a:t>
            </a:r>
            <a:r>
              <a:rPr sz="2600" dirty="0"/>
              <a:t> per</a:t>
            </a:r>
          </a:p>
        </p:txBody>
      </p:sp>
      <p:pic>
        <p:nvPicPr>
          <p:cNvPr id="11" name="Picture 10" descr="1 divided by 4 hour">
            <a:extLst>
              <a:ext uri="{FF2B5EF4-FFF2-40B4-BE49-F238E27FC236}">
                <a16:creationId xmlns:a16="http://schemas.microsoft.com/office/drawing/2014/main" id="{07FCCF22-37B9-8A22-0C13-75C072109F25}"/>
              </a:ext>
            </a:extLst>
          </p:cNvPr>
          <p:cNvPicPr>
            <a:picLocks noChangeAspect="1"/>
          </p:cNvPicPr>
          <p:nvPr/>
        </p:nvPicPr>
        <p:blipFill>
          <a:blip r:embed="rId2"/>
          <a:stretch>
            <a:fillRect/>
          </a:stretch>
        </p:blipFill>
        <p:spPr>
          <a:xfrm>
            <a:off x="6703219" y="3516268"/>
            <a:ext cx="837658" cy="648000"/>
          </a:xfrm>
          <a:prstGeom prst="rect">
            <a:avLst/>
          </a:prstGeom>
        </p:spPr>
      </p:pic>
      <p:sp>
        <p:nvSpPr>
          <p:cNvPr id="7" name="TextBox 6">
            <a:extLst>
              <a:ext uri="{FF2B5EF4-FFF2-40B4-BE49-F238E27FC236}">
                <a16:creationId xmlns:a16="http://schemas.microsoft.com/office/drawing/2014/main" id="{6648EABD-7F16-6BDA-2EDA-657072EEE337}"/>
              </a:ext>
            </a:extLst>
          </p:cNvPr>
          <p:cNvSpPr txBox="1"/>
          <p:nvPr/>
        </p:nvSpPr>
        <p:spPr>
          <a:xfrm>
            <a:off x="966787" y="4004730"/>
            <a:ext cx="7540625"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15</a:t>
            </a:r>
            <a:r>
              <a:rPr kumimoji="0" lang="en-US" sz="2600" b="0" i="0" u="none" strike="noStrike" kern="1200" cap="none" spc="0" normalizeH="0" baseline="0" noProof="0" dirty="0">
                <a:ln>
                  <a:noFill/>
                </a:ln>
                <a:solidFill>
                  <a:srgbClr val="366092"/>
                </a:solidFill>
                <a:effectLst/>
                <a:uLnTx/>
                <a:uFillTx/>
                <a:latin typeface="Calibri"/>
                <a:ea typeface="+mn-ea"/>
                <a:cs typeface="+mn-cs"/>
              </a:rPr>
              <a:t> minutes). Thus, </a:t>
            </a:r>
            <a:r>
              <a:rPr kumimoji="0" lang="en-US" sz="2600" b="0" i="1" u="none" strike="noStrike" kern="1200" cap="none" spc="0" normalizeH="0" baseline="0" noProof="0" dirty="0">
                <a:ln>
                  <a:noFill/>
                </a:ln>
                <a:solidFill>
                  <a:srgbClr val="366092"/>
                </a:solidFill>
                <a:effectLst/>
                <a:uLnTx/>
                <a:uFillTx/>
                <a:latin typeface="Calibri"/>
                <a:ea typeface="+mn-ea"/>
                <a:cs typeface="+mn-cs"/>
              </a:rPr>
              <a:t>λ</a:t>
            </a:r>
            <a:r>
              <a:rPr kumimoji="0" lang="en-US" sz="2600" b="0" i="0" u="none" strike="noStrike" kern="1200" cap="none" spc="0" normalizeH="0" baseline="0" noProof="0" dirty="0">
                <a:ln>
                  <a:noFill/>
                </a:ln>
                <a:solidFill>
                  <a:srgbClr val="366092"/>
                </a:solidFill>
                <a:effectLst/>
                <a:uLnTx/>
                <a:uFillTx/>
                <a:latin typeface="Calibri"/>
                <a:ea typeface="+mn-ea"/>
                <a:cs typeface="+mn-cs"/>
              </a:rPr>
              <a:t> = 5 and the desired probability is</a:t>
            </a:r>
            <a:endParaRPr lang="en-IN" sz="2600" dirty="0"/>
          </a:p>
        </p:txBody>
      </p:sp>
      <p:pic>
        <p:nvPicPr>
          <p:cNvPr id="9" name="Picture 8" descr="P of open parentheses capital X equals 0 close parentheses equals open fraction e to the power of negative 5 times 5 to the power of 0 divided by 0 factorial close fraction, or">
            <a:extLst>
              <a:ext uri="{FF2B5EF4-FFF2-40B4-BE49-F238E27FC236}">
                <a16:creationId xmlns:a16="http://schemas.microsoft.com/office/drawing/2014/main" id="{EE26BD68-41A5-8984-B6B4-6E5399F32AB4}"/>
              </a:ext>
            </a:extLst>
          </p:cNvPr>
          <p:cNvPicPr>
            <a:picLocks noChangeAspect="1"/>
          </p:cNvPicPr>
          <p:nvPr/>
        </p:nvPicPr>
        <p:blipFill>
          <a:blip r:embed="rId3"/>
          <a:stretch>
            <a:fillRect/>
          </a:stretch>
        </p:blipFill>
        <p:spPr>
          <a:xfrm>
            <a:off x="3224212" y="4495800"/>
            <a:ext cx="2695575" cy="838200"/>
          </a:xfrm>
          <a:prstGeom prst="rect">
            <a:avLst/>
          </a:prstGeom>
        </p:spPr>
      </p:pic>
      <p:pic>
        <p:nvPicPr>
          <p:cNvPr id="6" name="Picture 5" descr="P of open parentheses capital X equals 0 close parentheses approximately 0.0067">
            <a:extLst>
              <a:ext uri="{FF2B5EF4-FFF2-40B4-BE49-F238E27FC236}">
                <a16:creationId xmlns:a16="http://schemas.microsoft.com/office/drawing/2014/main" id="{9AECC4B0-02C7-5F78-D727-58585DD2F4E6}"/>
              </a:ext>
            </a:extLst>
          </p:cNvPr>
          <p:cNvPicPr>
            <a:picLocks noChangeAspect="1"/>
          </p:cNvPicPr>
          <p:nvPr/>
        </p:nvPicPr>
        <p:blipFill>
          <a:blip r:embed="rId4"/>
          <a:stretch>
            <a:fillRect/>
          </a:stretch>
        </p:blipFill>
        <p:spPr>
          <a:xfrm>
            <a:off x="1100138" y="5463190"/>
            <a:ext cx="2447925" cy="466725"/>
          </a:xfrm>
          <a:prstGeom prst="rect">
            <a:avLst/>
          </a:prstGeom>
        </p:spPr>
      </p:pic>
      <p:pic>
        <p:nvPicPr>
          <p:cNvPr id="8" name="Picture 7" descr="Note: 0 factorial is defined to be 1.">
            <a:extLst>
              <a:ext uri="{FF2B5EF4-FFF2-40B4-BE49-F238E27FC236}">
                <a16:creationId xmlns:a16="http://schemas.microsoft.com/office/drawing/2014/main" id="{1D148A02-1C88-ECC9-5FE7-46E5366266B7}"/>
              </a:ext>
            </a:extLst>
          </p:cNvPr>
          <p:cNvPicPr>
            <a:picLocks noChangeAspect="1"/>
          </p:cNvPicPr>
          <p:nvPr/>
        </p:nvPicPr>
        <p:blipFill>
          <a:blip r:embed="rId5"/>
          <a:stretch>
            <a:fillRect/>
          </a:stretch>
        </p:blipFill>
        <p:spPr>
          <a:xfrm>
            <a:off x="3962400" y="5463190"/>
            <a:ext cx="3790950" cy="46672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Calculating Probabilities Using the Poisson Distribution</a:t>
            </a:r>
            <a:r>
              <a:rPr lang="en-US" dirty="0"/>
              <a:t>—Slide 3</a:t>
            </a:r>
            <a:endParaRPr dirty="0"/>
          </a:p>
        </p:txBody>
      </p:sp>
      <p:sp>
        <p:nvSpPr>
          <p:cNvPr id="3" name="Text Placeholder 2"/>
          <p:cNvSpPr>
            <a:spLocks noGrp="1"/>
          </p:cNvSpPr>
          <p:nvPr>
            <p:ph type="body" sz="quarter" idx="10"/>
          </p:nvPr>
        </p:nvSpPr>
        <p:spPr/>
        <p:txBody>
          <a:bodyPr>
            <a:noAutofit/>
          </a:bodyPr>
          <a:lstStyle/>
          <a:p>
            <a:r>
              <a:rPr sz="2600" b="1" dirty="0"/>
              <a:t>Solution</a:t>
            </a:r>
          </a:p>
          <a:p>
            <a:pPr marL="542925" indent="-542925">
              <a:buAutoNum type="alphaLcPeriod" startAt="2"/>
              <a:defRPr sz="2800"/>
            </a:pPr>
            <a:r>
              <a:rPr lang="en-US" sz="2600" dirty="0"/>
              <a:t>To find the probability that in a 15-minute period at least 3 persons will use the automated teller machine, we are interested in</a:t>
            </a:r>
          </a:p>
          <a:p>
            <a:pPr marL="358775">
              <a:defRPr sz="2800"/>
            </a:pPr>
            <a:endParaRPr lang="en-US" sz="2600" dirty="0"/>
          </a:p>
          <a:p>
            <a:pPr algn="ctr">
              <a:defRPr sz="2800"/>
            </a:pPr>
            <a:r>
              <a:rPr lang="en-IN" sz="2600" dirty="0"/>
              <a:t>     </a:t>
            </a:r>
            <a:endParaRPr sz="2600" dirty="0"/>
          </a:p>
        </p:txBody>
      </p:sp>
      <p:pic>
        <p:nvPicPr>
          <p:cNvPr id="15" name="Picture 14" descr="P of open parenthesis capital X greater than or equal to 3 close parenthesis.">
            <a:extLst>
              <a:ext uri="{FF2B5EF4-FFF2-40B4-BE49-F238E27FC236}">
                <a16:creationId xmlns:a16="http://schemas.microsoft.com/office/drawing/2014/main" id="{628A410D-C079-A291-BCE1-112F3D54A1C8}"/>
              </a:ext>
            </a:extLst>
          </p:cNvPr>
          <p:cNvPicPr>
            <a:picLocks noChangeAspect="1"/>
          </p:cNvPicPr>
          <p:nvPr/>
        </p:nvPicPr>
        <p:blipFill>
          <a:blip r:embed="rId2"/>
          <a:stretch>
            <a:fillRect/>
          </a:stretch>
        </p:blipFill>
        <p:spPr>
          <a:xfrm>
            <a:off x="3810000" y="2369892"/>
            <a:ext cx="1238250" cy="466725"/>
          </a:xfrm>
          <a:prstGeom prst="rect">
            <a:avLst/>
          </a:prstGeom>
        </p:spPr>
      </p:pic>
      <p:sp>
        <p:nvSpPr>
          <p:cNvPr id="13" name="TextBox 12">
            <a:extLst>
              <a:ext uri="{FF2B5EF4-FFF2-40B4-BE49-F238E27FC236}">
                <a16:creationId xmlns:a16="http://schemas.microsoft.com/office/drawing/2014/main" id="{FBF37B7C-F9BE-44E7-68E6-C66800997C9B}"/>
              </a:ext>
            </a:extLst>
          </p:cNvPr>
          <p:cNvSpPr txBox="1"/>
          <p:nvPr/>
        </p:nvSpPr>
        <p:spPr>
          <a:xfrm>
            <a:off x="990600" y="2836617"/>
            <a:ext cx="7467600" cy="129266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This probability statement can be rewritten in terms of a cumulative probability so that we can use Appendix A, Table F. That is, </a:t>
            </a:r>
            <a:endParaRPr lang="en-IN" dirty="0"/>
          </a:p>
        </p:txBody>
      </p:sp>
      <p:pic>
        <p:nvPicPr>
          <p:cNvPr id="9" name="Picture 8" descr="P of open parenthesis capital X greater than or equal to 3 close parenthesis equals 1 minus P of open parenthesis capital X less than or equal to 2 close parenthesis equals 1 minus 0.1247 equals 0.8753.">
            <a:extLst>
              <a:ext uri="{FF2B5EF4-FFF2-40B4-BE49-F238E27FC236}">
                <a16:creationId xmlns:a16="http://schemas.microsoft.com/office/drawing/2014/main" id="{0CE8C673-309E-20D8-5043-D74E6BB12AB5}"/>
              </a:ext>
            </a:extLst>
          </p:cNvPr>
          <p:cNvPicPr>
            <a:picLocks noChangeAspect="1"/>
          </p:cNvPicPr>
          <p:nvPr/>
        </p:nvPicPr>
        <p:blipFill>
          <a:blip r:embed="rId3"/>
          <a:stretch>
            <a:fillRect/>
          </a:stretch>
        </p:blipFill>
        <p:spPr>
          <a:xfrm>
            <a:off x="1663673" y="4343400"/>
            <a:ext cx="5816653" cy="460725"/>
          </a:xfrm>
          <a:prstGeom prst="rect">
            <a:avLst/>
          </a:prstGeom>
        </p:spPr>
      </p:pic>
    </p:spTree>
    <p:extLst>
      <p:ext uri="{BB962C8B-B14F-4D97-AF65-F5344CB8AC3E}">
        <p14:creationId xmlns:p14="http://schemas.microsoft.com/office/powerpoint/2010/main" val="3340090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D9CA2-0372-EADC-C4B8-67435A817C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880613-2CC7-7375-28D0-7DE2507A86F6}"/>
              </a:ext>
            </a:extLst>
          </p:cNvPr>
          <p:cNvSpPr>
            <a:spLocks noGrp="1"/>
          </p:cNvSpPr>
          <p:nvPr>
            <p:ph type="title"/>
          </p:nvPr>
        </p:nvSpPr>
        <p:spPr/>
        <p:txBody>
          <a:bodyPr>
            <a:normAutofit/>
          </a:bodyPr>
          <a:lstStyle/>
          <a:p>
            <a:pPr>
              <a:defRPr sz="3200"/>
            </a:pPr>
            <a:r>
              <a:rPr lang="en-IN" dirty="0"/>
              <a:t>Example 1</a:t>
            </a:r>
            <a:r>
              <a:rPr dirty="0"/>
              <a:t>: Calculating Probabilities Using the Poisson Distribution</a:t>
            </a:r>
            <a:r>
              <a:rPr lang="en-US" dirty="0"/>
              <a:t>—Slide 4</a:t>
            </a:r>
            <a:endParaRPr dirty="0"/>
          </a:p>
        </p:txBody>
      </p:sp>
      <p:sp>
        <p:nvSpPr>
          <p:cNvPr id="5" name="TextBox 4">
            <a:extLst>
              <a:ext uri="{FF2B5EF4-FFF2-40B4-BE49-F238E27FC236}">
                <a16:creationId xmlns:a16="http://schemas.microsoft.com/office/drawing/2014/main" id="{CEE7DF20-262D-79EF-65CB-19C2BA798B5D}"/>
              </a:ext>
            </a:extLst>
          </p:cNvPr>
          <p:cNvSpPr txBox="1"/>
          <p:nvPr/>
        </p:nvSpPr>
        <p:spPr>
          <a:xfrm>
            <a:off x="479612" y="1212851"/>
            <a:ext cx="1653988"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Note that</a:t>
            </a:r>
            <a:endParaRPr lang="en-IN" sz="2800" dirty="0"/>
          </a:p>
        </p:txBody>
      </p:sp>
      <p:pic>
        <p:nvPicPr>
          <p:cNvPr id="10" name="Picture 9" descr="P of open parenthesis capital X less than or equal to 2 close parenthesis ">
            <a:extLst>
              <a:ext uri="{FF2B5EF4-FFF2-40B4-BE49-F238E27FC236}">
                <a16:creationId xmlns:a16="http://schemas.microsoft.com/office/drawing/2014/main" id="{57764F72-FBDD-370D-DD3E-7240540C0E9F}"/>
              </a:ext>
            </a:extLst>
          </p:cNvPr>
          <p:cNvPicPr>
            <a:picLocks noChangeAspect="1"/>
          </p:cNvPicPr>
          <p:nvPr/>
        </p:nvPicPr>
        <p:blipFill>
          <a:blip r:embed="rId2"/>
          <a:stretch>
            <a:fillRect/>
          </a:stretch>
        </p:blipFill>
        <p:spPr>
          <a:xfrm>
            <a:off x="2016600" y="1261440"/>
            <a:ext cx="1260000" cy="506066"/>
          </a:xfrm>
          <a:prstGeom prst="rect">
            <a:avLst/>
          </a:prstGeom>
        </p:spPr>
      </p:pic>
      <p:sp>
        <p:nvSpPr>
          <p:cNvPr id="9" name="TextBox 8">
            <a:extLst>
              <a:ext uri="{FF2B5EF4-FFF2-40B4-BE49-F238E27FC236}">
                <a16:creationId xmlns:a16="http://schemas.microsoft.com/office/drawing/2014/main" id="{C59C3A9E-6BA5-F556-46EB-BCC50FB69CB9}"/>
              </a:ext>
            </a:extLst>
          </p:cNvPr>
          <p:cNvSpPr txBox="1"/>
          <p:nvPr/>
        </p:nvSpPr>
        <p:spPr>
          <a:xfrm>
            <a:off x="3276600" y="1212851"/>
            <a:ext cx="3863786"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can be read directly from</a:t>
            </a:r>
            <a:endParaRPr lang="en-IN" sz="2800" dirty="0"/>
          </a:p>
        </p:txBody>
      </p:sp>
      <p:sp>
        <p:nvSpPr>
          <p:cNvPr id="7" name="TextBox 6">
            <a:extLst>
              <a:ext uri="{FF2B5EF4-FFF2-40B4-BE49-F238E27FC236}">
                <a16:creationId xmlns:a16="http://schemas.microsoft.com/office/drawing/2014/main" id="{6F0F7B0A-8A30-8D13-42B3-03E52AF323D5}"/>
              </a:ext>
            </a:extLst>
          </p:cNvPr>
          <p:cNvSpPr txBox="1"/>
          <p:nvPr/>
        </p:nvSpPr>
        <p:spPr>
          <a:xfrm>
            <a:off x="457200" y="1752600"/>
            <a:ext cx="7848600" cy="2246769"/>
          </a:xfrm>
          <a:prstGeom prst="rect">
            <a:avLst/>
          </a:prstGeom>
          <a:noFill/>
        </p:spPr>
        <p:txBody>
          <a:bodyPr wrap="square">
            <a:spAutoFit/>
          </a:bodyPr>
          <a:lstStyle/>
          <a:p>
            <a:r>
              <a:rPr lang="en-US" sz="2800" dirty="0">
                <a:solidFill>
                  <a:srgbClr val="366092"/>
                </a:solidFill>
              </a:rPr>
              <a:t>Appendix </a:t>
            </a:r>
            <a:r>
              <a:rPr lang="en-US" sz="2800" i="1" dirty="0">
                <a:solidFill>
                  <a:srgbClr val="366092"/>
                </a:solidFill>
              </a:rPr>
              <a:t>A</a:t>
            </a:r>
            <a:r>
              <a:rPr lang="en-US" sz="2800" dirty="0">
                <a:solidFill>
                  <a:srgbClr val="366092"/>
                </a:solidFill>
              </a:rPr>
              <a:t>, </a:t>
            </a:r>
            <a:r>
              <a:rPr kumimoji="0" lang="en-US" sz="2800" b="0" i="0" u="none" strike="noStrike" kern="1200" cap="none" spc="0" normalizeH="0" baseline="0" noProof="0" dirty="0">
                <a:ln>
                  <a:noFill/>
                </a:ln>
                <a:solidFill>
                  <a:srgbClr val="366092"/>
                </a:solidFill>
                <a:effectLst/>
                <a:uLnTx/>
                <a:uFillTx/>
                <a:latin typeface="Calibri"/>
                <a:ea typeface="+mn-ea"/>
                <a:cs typeface="+mn-cs"/>
              </a:rPr>
              <a:t>Table F. Locate </a:t>
            </a:r>
            <a:r>
              <a:rPr kumimoji="0" lang="en-US" sz="2800" b="0" i="1" u="none" strike="noStrike" kern="1200" cap="none" spc="0" normalizeH="0" baseline="0" noProof="0" dirty="0">
                <a:ln>
                  <a:noFill/>
                </a:ln>
                <a:solidFill>
                  <a:srgbClr val="366092"/>
                </a:solidFill>
                <a:effectLst/>
                <a:uLnTx/>
                <a:uFillTx/>
                <a:latin typeface="Calibri"/>
                <a:ea typeface="+mn-ea"/>
                <a:cs typeface="+mn-cs"/>
              </a:rPr>
              <a:t>λ</a:t>
            </a:r>
            <a:r>
              <a:rPr kumimoji="0" lang="en-US" sz="2800" b="0" i="0" u="none" strike="noStrike" kern="1200" cap="none" spc="0" normalizeH="0" baseline="0" noProof="0" dirty="0">
                <a:ln>
                  <a:noFill/>
                </a:ln>
                <a:solidFill>
                  <a:srgbClr val="366092"/>
                </a:solidFill>
                <a:effectLst/>
                <a:uLnTx/>
                <a:uFillTx/>
                <a:latin typeface="Calibri"/>
                <a:ea typeface="+mn-ea"/>
                <a:cs typeface="+mn-cs"/>
              </a:rPr>
              <a:t> across the top of Table F and then locate the appropriate value of </a:t>
            </a:r>
            <a:r>
              <a:rPr kumimoji="0" lang="en-US" sz="2800" b="0" i="1" u="none" strike="noStrike" kern="1200" cap="none" spc="0" normalizeH="0" baseline="0" noProof="0" dirty="0">
                <a:ln>
                  <a:noFill/>
                </a:ln>
                <a:solidFill>
                  <a:srgbClr val="366092"/>
                </a:solidFill>
                <a:effectLst/>
                <a:uLnTx/>
                <a:uFillTx/>
                <a:latin typeface="Calibri"/>
                <a:ea typeface="+mn-ea"/>
                <a:cs typeface="+mn-cs"/>
              </a:rPr>
              <a:t>x </a:t>
            </a:r>
            <a:r>
              <a:rPr kumimoji="0" lang="en-US" sz="2800" b="0" i="0" u="none" strike="noStrike" kern="1200" cap="none" spc="0" normalizeH="0" baseline="0" noProof="0" dirty="0">
                <a:ln>
                  <a:noFill/>
                </a:ln>
                <a:solidFill>
                  <a:srgbClr val="366092"/>
                </a:solidFill>
                <a:effectLst/>
                <a:uLnTx/>
                <a:uFillTx/>
                <a:latin typeface="Calibri"/>
                <a:ea typeface="+mn-ea"/>
                <a:cs typeface="+mn-cs"/>
              </a:rPr>
              <a:t>in the leftmost column (in this case, 2) and then find the value in the table that is the intersection between </a:t>
            </a:r>
            <a:br>
              <a:rPr kumimoji="0" lang="en-US" sz="2800" b="0" i="0" u="none" strike="noStrike" kern="1200" cap="none" spc="0" normalizeH="0" baseline="0" noProof="0" dirty="0">
                <a:ln>
                  <a:noFill/>
                </a:ln>
                <a:solidFill>
                  <a:srgbClr val="366092"/>
                </a:solidFill>
                <a:effectLst/>
                <a:uLnTx/>
                <a:uFillTx/>
                <a:latin typeface="Calibri"/>
                <a:ea typeface="+mn-ea"/>
                <a:cs typeface="+mn-cs"/>
              </a:rPr>
            </a:br>
            <a:r>
              <a:rPr kumimoji="0" lang="en-US" sz="2800" b="0" i="1" u="none" strike="noStrike" kern="1200" cap="none" spc="0" normalizeH="0" baseline="0" noProof="0" dirty="0">
                <a:ln>
                  <a:noFill/>
                </a:ln>
                <a:solidFill>
                  <a:srgbClr val="366092"/>
                </a:solidFill>
                <a:effectLst/>
                <a:uLnTx/>
                <a:uFillTx/>
                <a:latin typeface="Calibri"/>
                <a:ea typeface="+mn-ea"/>
                <a:cs typeface="+mn-cs"/>
              </a:rPr>
              <a:t>λ</a:t>
            </a:r>
            <a:r>
              <a:rPr kumimoji="0" lang="en-US" sz="2800" b="0" i="0" u="none" strike="noStrike" kern="1200" cap="none" spc="0" normalizeH="0" baseline="0" noProof="0" dirty="0">
                <a:ln>
                  <a:noFill/>
                </a:ln>
                <a:solidFill>
                  <a:srgbClr val="366092"/>
                </a:solidFill>
                <a:effectLst/>
                <a:uLnTx/>
                <a:uFillTx/>
                <a:latin typeface="Calibri"/>
                <a:ea typeface="+mn-ea"/>
                <a:cs typeface="+mn-cs"/>
              </a:rPr>
              <a:t> = 5 and 2 (which is 0.1247). ​</a:t>
            </a:r>
            <a:endParaRPr lang="en-IN" sz="2800" dirty="0"/>
          </a:p>
        </p:txBody>
      </p:sp>
    </p:spTree>
    <p:extLst>
      <p:ext uri="{BB962C8B-B14F-4D97-AF65-F5344CB8AC3E}">
        <p14:creationId xmlns:p14="http://schemas.microsoft.com/office/powerpoint/2010/main" val="3644598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dirty="0"/>
              <a:t>Poisson Random Variables for Length or Space</a:t>
            </a:r>
            <a:endParaRPr dirty="0"/>
          </a:p>
        </p:txBody>
      </p:sp>
      <p:sp>
        <p:nvSpPr>
          <p:cNvPr id="3" name="Text Placeholder 2"/>
          <p:cNvSpPr>
            <a:spLocks noGrp="1"/>
          </p:cNvSpPr>
          <p:nvPr>
            <p:ph type="body" sz="quarter" idx="10"/>
          </p:nvPr>
        </p:nvSpPr>
        <p:spPr/>
        <p:txBody>
          <a:bodyPr/>
          <a:lstStyle/>
          <a:p>
            <a:pPr algn="l"/>
            <a:r>
              <a:rPr lang="en-US" dirty="0"/>
              <a:t>Instead of counting the number of successes in a time interval, there are a number of applications of the Poisson distribution that measure the number of successes in some area or length. The average number of successes in the area or length will define the parameter of the Poisson random variable. </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2</a:t>
            </a:r>
            <a:r>
              <a:rPr dirty="0"/>
              <a:t>: Calculating a Probability Using the Poisson Distribution</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The telephone company is considering purchasing optical cable from Optica, Inc. The company wishes to replace approximately </a:t>
            </a:r>
            <a:r>
              <a:rPr sz="2800" dirty="0">
                <a:latin typeface="Cambria Math"/>
              </a:rPr>
              <a:t>100,000</a:t>
            </a:r>
            <a:r>
              <a:rPr sz="2800" dirty="0"/>
              <a:t> feet of conventional cable with optical fiber. Since optical fiber is very difficult to repair, it is important that the number of optical cable defects are minimized. Optica claims that on average there is one defect per </a:t>
            </a:r>
            <a:r>
              <a:rPr sz="2800" dirty="0">
                <a:latin typeface="Cambria Math"/>
              </a:rPr>
              <a:t>200,000</a:t>
            </a:r>
            <a:r>
              <a:rPr sz="2800" dirty="0"/>
              <a:t> feet of cable. What is the probability that the replaced cable will contain no defects?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Calculating a Probability Using the Poisson Distribution</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Let</a:t>
            </a:r>
            <a:r>
              <a:rPr lang="en-US" sz="2800" dirty="0"/>
              <a:t> </a:t>
            </a:r>
            <a:r>
              <a:rPr lang="en-US" sz="2800" i="1" dirty="0"/>
              <a:t>λ</a:t>
            </a:r>
            <a:r>
              <a:rPr lang="en-US" sz="2800" dirty="0"/>
              <a:t> = </a:t>
            </a:r>
            <a:r>
              <a:rPr sz="2800" dirty="0"/>
              <a:t>the number of defects in </a:t>
            </a:r>
            <a:r>
              <a:rPr sz="2800" dirty="0">
                <a:latin typeface="Cambria Math"/>
              </a:rPr>
              <a:t>100,000</a:t>
            </a:r>
            <a:r>
              <a:rPr sz="2800" dirty="0"/>
              <a:t> feet of optical cable.</a:t>
            </a:r>
          </a:p>
          <a:p>
            <a:r>
              <a:rPr sz="2800" dirty="0"/>
              <a:t>Based on previous experience, we assume that the number of defects is approximated by a Poisson distribution with Poisson parameter</a:t>
            </a:r>
          </a:p>
        </p:txBody>
      </p:sp>
      <p:pic>
        <p:nvPicPr>
          <p:cNvPr id="8" name="Picture 7" descr="lambda equals 100,000 divided by 200,000  equals one divided by two">
            <a:extLst>
              <a:ext uri="{FF2B5EF4-FFF2-40B4-BE49-F238E27FC236}">
                <a16:creationId xmlns:a16="http://schemas.microsoft.com/office/drawing/2014/main" id="{8C2EC7A9-3EFB-EF12-AE6C-45DFC526011C}"/>
              </a:ext>
            </a:extLst>
          </p:cNvPr>
          <p:cNvPicPr>
            <a:picLocks noChangeAspect="1"/>
          </p:cNvPicPr>
          <p:nvPr/>
        </p:nvPicPr>
        <p:blipFill>
          <a:blip r:embed="rId2"/>
          <a:stretch>
            <a:fillRect/>
          </a:stretch>
        </p:blipFill>
        <p:spPr>
          <a:xfrm>
            <a:off x="1600200" y="3974263"/>
            <a:ext cx="2218909" cy="864000"/>
          </a:xfrm>
          <a:prstGeom prst="rect">
            <a:avLst/>
          </a:prstGeom>
        </p:spPr>
      </p:pic>
      <p:sp>
        <p:nvSpPr>
          <p:cNvPr id="11" name="TextBox 10">
            <a:extLst>
              <a:ext uri="{FF2B5EF4-FFF2-40B4-BE49-F238E27FC236}">
                <a16:creationId xmlns:a16="http://schemas.microsoft.com/office/drawing/2014/main" id="{375812D4-647E-F0CB-79B1-36BF475BC020}"/>
              </a:ext>
            </a:extLst>
          </p:cNvPr>
          <p:cNvSpPr txBox="1"/>
          <p:nvPr/>
        </p:nvSpPr>
        <p:spPr>
          <a:xfrm>
            <a:off x="3839141" y="3922256"/>
            <a:ext cx="4847659"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(average number of defects per 100,000 ft of cable).</a:t>
            </a:r>
            <a:endParaRPr lang="en-IN" dirty="0"/>
          </a:p>
        </p:txBody>
      </p:sp>
      <p:sp>
        <p:nvSpPr>
          <p:cNvPr id="7" name="TextBox 6">
            <a:extLst>
              <a:ext uri="{FF2B5EF4-FFF2-40B4-BE49-F238E27FC236}">
                <a16:creationId xmlns:a16="http://schemas.microsoft.com/office/drawing/2014/main" id="{AD522489-306C-3746-CD09-92E133C02F20}"/>
              </a:ext>
            </a:extLst>
          </p:cNvPr>
          <p:cNvSpPr txBox="1"/>
          <p:nvPr/>
        </p:nvSpPr>
        <p:spPr>
          <a:xfrm>
            <a:off x="457200" y="4936222"/>
            <a:ext cx="72390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Using the tables provided in Appendix </a:t>
            </a:r>
            <a:r>
              <a:rPr kumimoji="0" lang="en-US" sz="2800" b="0" i="1" u="none" strike="noStrike" kern="1200" cap="none" spc="0" normalizeH="0" baseline="0" noProof="0" dirty="0">
                <a:ln>
                  <a:noFill/>
                </a:ln>
                <a:solidFill>
                  <a:srgbClr val="366092"/>
                </a:solidFill>
                <a:effectLst/>
                <a:uLnTx/>
                <a:uFillTx/>
                <a:latin typeface="Calibri"/>
                <a:ea typeface="+mn-ea"/>
                <a:cs typeface="+mn-cs"/>
              </a:rPr>
              <a:t>A</a:t>
            </a:r>
            <a:r>
              <a:rPr kumimoji="0" lang="en-US" sz="2800" b="0" i="0" u="none" strike="noStrike" kern="1200" cap="none" spc="0" normalizeH="0" baseline="0" noProof="0" dirty="0">
                <a:ln>
                  <a:noFill/>
                </a:ln>
                <a:solidFill>
                  <a:srgbClr val="366092"/>
                </a:solidFill>
                <a:effectLst/>
                <a:uLnTx/>
                <a:uFillTx/>
                <a:latin typeface="Calibri"/>
                <a:ea typeface="+mn-ea"/>
                <a:cs typeface="+mn-cs"/>
              </a:rPr>
              <a:t>, Table </a:t>
            </a:r>
            <a:r>
              <a:rPr kumimoji="0" lang="en-US" sz="2800" b="0" i="1" u="none" strike="noStrike" kern="1200" cap="none" spc="0" normalizeH="0" baseline="0" noProof="0" dirty="0">
                <a:ln>
                  <a:noFill/>
                </a:ln>
                <a:solidFill>
                  <a:srgbClr val="366092"/>
                </a:solidFill>
                <a:effectLst/>
                <a:uLnTx/>
                <a:uFillTx/>
                <a:latin typeface="Calibri"/>
                <a:ea typeface="+mn-ea"/>
                <a:cs typeface="+mn-cs"/>
              </a:rPr>
              <a:t>F</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pic>
        <p:nvPicPr>
          <p:cNvPr id="6" name="Picture 5" descr="P of open parenthesis capital X equals 0 close parenthesis equals 0.6065.">
            <a:extLst>
              <a:ext uri="{FF2B5EF4-FFF2-40B4-BE49-F238E27FC236}">
                <a16:creationId xmlns:a16="http://schemas.microsoft.com/office/drawing/2014/main" id="{DDAB51AC-6166-4D5F-D447-6004A3DEFCA0}"/>
              </a:ext>
            </a:extLst>
          </p:cNvPr>
          <p:cNvPicPr>
            <a:picLocks noChangeAspect="1"/>
          </p:cNvPicPr>
          <p:nvPr/>
        </p:nvPicPr>
        <p:blipFill>
          <a:blip r:embed="rId3"/>
          <a:stretch>
            <a:fillRect/>
          </a:stretch>
        </p:blipFill>
        <p:spPr>
          <a:xfrm>
            <a:off x="3200399" y="5486400"/>
            <a:ext cx="2592000" cy="49419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Poisson Random Variable</a:t>
            </a:r>
          </a:p>
        </p:txBody>
      </p:sp>
      <p:sp>
        <p:nvSpPr>
          <p:cNvPr id="3" name="Text Placeholder 2"/>
          <p:cNvSpPr>
            <a:spLocks noGrp="1"/>
          </p:cNvSpPr>
          <p:nvPr>
            <p:ph type="body" sz="quarter" idx="10"/>
          </p:nvPr>
        </p:nvSpPr>
        <p:spPr>
          <a:xfrm>
            <a:off x="457200" y="1082078"/>
            <a:ext cx="8229600" cy="4556722"/>
          </a:xfrm>
        </p:spPr>
        <p:txBody>
          <a:bodyPr>
            <a:normAutofit/>
          </a:bodyPr>
          <a:lstStyle/>
          <a:p>
            <a:r>
              <a:rPr sz="2800" dirty="0"/>
              <a:t>In order to qualify as a </a:t>
            </a:r>
            <a:r>
              <a:rPr sz="2800" b="1" dirty="0"/>
              <a:t>Poisson random variable</a:t>
            </a:r>
            <a:r>
              <a:rPr sz="2800" dirty="0"/>
              <a:t> an experiment must meet two conditions.</a:t>
            </a:r>
          </a:p>
          <a:p>
            <a:pPr marL="542925" indent="-542925">
              <a:defRPr sz="2800"/>
            </a:pPr>
            <a:r>
              <a:rPr lang="en-US" sz="2800" dirty="0"/>
              <a:t>1.	</a:t>
            </a:r>
            <a:r>
              <a:rPr sz="2800" dirty="0"/>
              <a:t>Successes occur one at a time. (That is, two or more successes cannot occur at exactly the same point in time or exactly at the same point in space.)</a:t>
            </a:r>
          </a:p>
          <a:p>
            <a:pPr marL="542925" indent="-542925">
              <a:defRPr sz="2800"/>
            </a:pPr>
            <a:r>
              <a:rPr lang="en-US" sz="2800" dirty="0"/>
              <a:t>2.	</a:t>
            </a:r>
            <a:r>
              <a:rPr sz="2800" dirty="0"/>
              <a:t>The occurrence of a success in any interval is independent of the occurrence of a success in any other interval.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Poisson Probability Distribution Function</a:t>
            </a:r>
          </a:p>
        </p:txBody>
      </p:sp>
      <p:sp>
        <p:nvSpPr>
          <p:cNvPr id="3" name="Text Placeholder 2"/>
          <p:cNvSpPr>
            <a:spLocks noGrp="1"/>
          </p:cNvSpPr>
          <p:nvPr>
            <p:ph type="body" sz="quarter" idx="10"/>
          </p:nvPr>
        </p:nvSpPr>
        <p:spPr>
          <a:xfrm>
            <a:off x="457200" y="1082078"/>
            <a:ext cx="8229600" cy="3794722"/>
          </a:xfrm>
        </p:spPr>
        <p:txBody>
          <a:bodyPr>
            <a:normAutofit/>
          </a:bodyPr>
          <a:lstStyle/>
          <a:p>
            <a:r>
              <a:rPr sz="2800" dirty="0"/>
              <a:t>The </a:t>
            </a:r>
            <a:r>
              <a:rPr sz="2800" b="1" dirty="0"/>
              <a:t>Poisson probability distribution function</a:t>
            </a:r>
            <a:r>
              <a:rPr sz="2800" dirty="0"/>
              <a:t> is given by:</a:t>
            </a:r>
          </a:p>
        </p:txBody>
      </p:sp>
      <p:pic>
        <p:nvPicPr>
          <p:cNvPr id="6" name="Picture 5" descr="P of open parentheses capital X equals small x close parentheses equals open fraction e to the power of negative lambda times lambda to the power of x divided by x factorial close fraction, for x equals 0, 1, 2, and so on">
            <a:extLst>
              <a:ext uri="{FF2B5EF4-FFF2-40B4-BE49-F238E27FC236}">
                <a16:creationId xmlns:a16="http://schemas.microsoft.com/office/drawing/2014/main" id="{0C9B8B5A-DBB1-A464-9EB0-E0A20E1FCB95}"/>
              </a:ext>
            </a:extLst>
          </p:cNvPr>
          <p:cNvPicPr>
            <a:picLocks noChangeAspect="1"/>
          </p:cNvPicPr>
          <p:nvPr/>
        </p:nvPicPr>
        <p:blipFill>
          <a:blip r:embed="rId2"/>
          <a:stretch>
            <a:fillRect/>
          </a:stretch>
        </p:blipFill>
        <p:spPr>
          <a:xfrm>
            <a:off x="2210727" y="1979885"/>
            <a:ext cx="4722545" cy="864000"/>
          </a:xfrm>
          <a:prstGeom prst="rect">
            <a:avLst/>
          </a:prstGeom>
        </p:spPr>
      </p:pic>
      <p:sp>
        <p:nvSpPr>
          <p:cNvPr id="5" name="TextBox 4">
            <a:extLst>
              <a:ext uri="{FF2B5EF4-FFF2-40B4-BE49-F238E27FC236}">
                <a16:creationId xmlns:a16="http://schemas.microsoft.com/office/drawing/2014/main" id="{5EF83348-E809-EDE1-2E6B-D59A0B6F3E91}"/>
              </a:ext>
            </a:extLst>
          </p:cNvPr>
          <p:cNvSpPr txBox="1"/>
          <p:nvPr/>
        </p:nvSpPr>
        <p:spPr>
          <a:xfrm>
            <a:off x="457200" y="3124200"/>
            <a:ext cx="5486400" cy="104028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000000"/>
                </a:solidFill>
                <a:effectLst/>
                <a:uLnTx/>
                <a:uFillTx/>
                <a:latin typeface="Calibri"/>
                <a:ea typeface="+mn-ea"/>
                <a:cs typeface="+mn-cs"/>
              </a:rPr>
              <a:t>where </a:t>
            </a:r>
            <a:r>
              <a:rPr kumimoji="0" lang="en-US" sz="2800" b="0" i="1" u="none" strike="noStrike" kern="1200" cap="none" spc="0" normalizeH="0" baseline="0" noProof="0" dirty="0">
                <a:ln>
                  <a:noFill/>
                </a:ln>
                <a:solidFill>
                  <a:srgbClr val="000000"/>
                </a:solidFill>
                <a:effectLst/>
                <a:uLnTx/>
                <a:uFillTx/>
                <a:latin typeface="Calibri"/>
                <a:ea typeface="+mn-ea"/>
                <a:cs typeface="+mn-cs"/>
              </a:rPr>
              <a:t>e</a:t>
            </a:r>
            <a:r>
              <a:rPr kumimoji="0" lang="en-US" sz="2800" b="0" i="0" u="none" strike="noStrike" kern="1200" cap="none" spc="0" normalizeH="0" baseline="0" noProof="0" dirty="0">
                <a:ln>
                  <a:noFill/>
                </a:ln>
                <a:solidFill>
                  <a:srgbClr val="000000"/>
                </a:solidFill>
                <a:effectLst/>
                <a:uLnTx/>
                <a:uFillTx/>
                <a:latin typeface="Calibri"/>
                <a:ea typeface="+mn-ea"/>
                <a:cs typeface="+mn-cs"/>
              </a:rPr>
              <a:t> = 2.71828 …,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1" u="none" strike="noStrike" kern="1200" cap="none" spc="0" normalizeH="0" baseline="0" noProof="0" dirty="0">
                <a:ln>
                  <a:noFill/>
                </a:ln>
                <a:solidFill>
                  <a:srgbClr val="000000"/>
                </a:solidFill>
                <a:effectLst/>
                <a:uLnTx/>
                <a:uFillTx/>
                <a:latin typeface="Calibri"/>
                <a:ea typeface="+mn-ea"/>
                <a:cs typeface="+mn-cs"/>
              </a:rPr>
              <a:t>λ</a:t>
            </a:r>
            <a:r>
              <a:rPr kumimoji="0" lang="en-US" sz="2800" b="0" i="0" u="none" strike="noStrike" kern="1200" cap="none" spc="0" normalizeH="0" baseline="0" noProof="0" dirty="0">
                <a:ln>
                  <a:noFill/>
                </a:ln>
                <a:solidFill>
                  <a:srgbClr val="000000"/>
                </a:solidFill>
                <a:effectLst/>
                <a:uLnTx/>
                <a:uFillTx/>
                <a:latin typeface="Calibri"/>
                <a:ea typeface="+mn-ea"/>
                <a:cs typeface="+mn-cs"/>
              </a:rPr>
              <a:t> =  the mean number of successes.</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000" dirty="0"/>
              <a:t>Poisson Probability Distribution Function</a:t>
            </a:r>
            <a:r>
              <a:rPr lang="en-US" sz="3000" dirty="0"/>
              <a:t>—Slide 1</a:t>
            </a:r>
            <a:endParaRPr sz="3000" dirty="0"/>
          </a:p>
        </p:txBody>
      </p:sp>
      <p:sp>
        <p:nvSpPr>
          <p:cNvPr id="3" name="Text Placeholder 2"/>
          <p:cNvSpPr>
            <a:spLocks noGrp="1"/>
          </p:cNvSpPr>
          <p:nvPr>
            <p:ph type="body" sz="quarter" idx="10"/>
          </p:nvPr>
        </p:nvSpPr>
        <p:spPr/>
        <p:txBody>
          <a:bodyPr>
            <a:normAutofit/>
          </a:bodyPr>
          <a:lstStyle/>
          <a:p>
            <a:r>
              <a:rPr lang="en-US" dirty="0"/>
              <a:t>The Poisson distribution has only one parameter, </a:t>
            </a:r>
            <a:r>
              <a:rPr lang="en-US" i="1" dirty="0"/>
              <a:t>λ</a:t>
            </a:r>
            <a:r>
              <a:rPr lang="en-US" dirty="0"/>
              <a:t>, pronounced </a:t>
            </a:r>
            <a:r>
              <a:rPr lang="en-US" i="1" dirty="0"/>
              <a:t>lambda</a:t>
            </a:r>
            <a:r>
              <a:rPr lang="en-US" dirty="0"/>
              <a:t>. One peculiar feature of the distribution is that the variance of the distribution is equal to the mean (lambda). That is, </a:t>
            </a:r>
            <a:r>
              <a:rPr lang="el-GR" i="1" dirty="0">
                <a:ea typeface="Cambria Math" panose="02040503050406030204" pitchFamily="18" charset="0"/>
              </a:rPr>
              <a:t>μ</a:t>
            </a:r>
            <a:r>
              <a:rPr lang="en-US" dirty="0"/>
              <a:t> = </a:t>
            </a:r>
            <a:r>
              <a:rPr lang="en-US" i="1" dirty="0"/>
              <a:t>σ</a:t>
            </a:r>
            <a:r>
              <a:rPr lang="en-US" sz="1050" dirty="0"/>
              <a:t> </a:t>
            </a:r>
            <a:r>
              <a:rPr lang="en-US" dirty="0"/>
              <a:t>² = </a:t>
            </a:r>
            <a:r>
              <a:rPr lang="en-US" i="1" dirty="0"/>
              <a:t>λ</a:t>
            </a:r>
            <a:r>
              <a:rPr lang="en-US" dirty="0"/>
              <a:t>.</a:t>
            </a:r>
            <a:endParaRPr lang="en-US" sz="2800" dirty="0"/>
          </a:p>
          <a:p>
            <a:endParaRPr lang="en-US" dirty="0"/>
          </a:p>
          <a:p>
            <a:r>
              <a:rPr lang="en-US" dirty="0"/>
              <a:t>The shape of the distribution varies dramatically with the parameter </a:t>
            </a:r>
            <a:r>
              <a:rPr lang="en-US" i="1" dirty="0"/>
              <a:t>λ</a:t>
            </a:r>
            <a:r>
              <a:rPr lang="en-US" dirty="0"/>
              <a:t>. If </a:t>
            </a:r>
            <a:r>
              <a:rPr lang="en-US" i="1" dirty="0"/>
              <a:t>λ</a:t>
            </a:r>
            <a:r>
              <a:rPr lang="en-US" dirty="0"/>
              <a:t> is small, say 0.3, then the corresponding distribution is found in Table 1 and displayed in Figure 1.</a:t>
            </a:r>
            <a:endParaRPr dirty="0"/>
          </a:p>
        </p:txBody>
      </p:sp>
    </p:spTree>
    <p:extLst>
      <p:ext uri="{BB962C8B-B14F-4D97-AF65-F5344CB8AC3E}">
        <p14:creationId xmlns:p14="http://schemas.microsoft.com/office/powerpoint/2010/main" val="3861015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000" dirty="0"/>
              <a:t>Poisson Probability Distribution Function</a:t>
            </a:r>
            <a:r>
              <a:rPr lang="en-US" sz="3000" dirty="0"/>
              <a:t>—Slide 2</a:t>
            </a:r>
            <a:endParaRPr sz="3000" dirty="0"/>
          </a:p>
        </p:txBody>
      </p:sp>
      <p:pic>
        <p:nvPicPr>
          <p:cNvPr id="4" name="Picture 3" descr="A vertical bar is shown. The vertical axis of the graph is labeled P of open parenthesis capital X equals x close parenthesis, ranging from 0.00 to 0.80, in increments of 0.10. The horizontal axis of the graph is labeled &quot;x ranging from 0 to 5, in increments of 1. The values of P of open parenthesis X equals x close parenthesis are plotted as follows: (0, 0.7408), (1, 0.2222), (2, 0.0333), (3, 0.0033), (4, 0.0003), (5, 0.000).&#10;">
            <a:extLst>
              <a:ext uri="{FF2B5EF4-FFF2-40B4-BE49-F238E27FC236}">
                <a16:creationId xmlns:a16="http://schemas.microsoft.com/office/drawing/2014/main" id="{4910BE85-214F-4B85-B9B1-6982F01F3792}"/>
              </a:ext>
            </a:extLst>
          </p:cNvPr>
          <p:cNvPicPr>
            <a:picLocks noChangeAspect="1"/>
          </p:cNvPicPr>
          <p:nvPr/>
        </p:nvPicPr>
        <p:blipFill>
          <a:blip r:embed="rId2"/>
          <a:srcRect b="11560"/>
          <a:stretch>
            <a:fillRect/>
          </a:stretch>
        </p:blipFill>
        <p:spPr>
          <a:xfrm>
            <a:off x="1105048" y="1143000"/>
            <a:ext cx="6933904" cy="3733800"/>
          </a:xfrm>
          <a:prstGeom prst="rect">
            <a:avLst/>
          </a:prstGeom>
        </p:spPr>
      </p:pic>
      <p:sp>
        <p:nvSpPr>
          <p:cNvPr id="3" name="TextBox 2">
            <a:extLst>
              <a:ext uri="{FF2B5EF4-FFF2-40B4-BE49-F238E27FC236}">
                <a16:creationId xmlns:a16="http://schemas.microsoft.com/office/drawing/2014/main" id="{7C31B976-1978-D7B0-299A-BB5C13491DCE}"/>
              </a:ext>
            </a:extLst>
          </p:cNvPr>
          <p:cNvSpPr txBox="1"/>
          <p:nvPr/>
        </p:nvSpPr>
        <p:spPr>
          <a:xfrm>
            <a:off x="3924300" y="4990513"/>
            <a:ext cx="1295400" cy="492443"/>
          </a:xfrm>
          <a:prstGeom prst="rect">
            <a:avLst/>
          </a:prstGeom>
          <a:noFill/>
        </p:spPr>
        <p:txBody>
          <a:bodyPr wrap="square">
            <a:spAutoFit/>
          </a:bodyPr>
          <a:lstStyle/>
          <a:p>
            <a:r>
              <a:rPr lang="en-IN" sz="2600" dirty="0"/>
              <a:t>Figure 1</a:t>
            </a:r>
          </a:p>
        </p:txBody>
      </p:sp>
    </p:spTree>
    <p:extLst>
      <p:ext uri="{BB962C8B-B14F-4D97-AF65-F5344CB8AC3E}">
        <p14:creationId xmlns:p14="http://schemas.microsoft.com/office/powerpoint/2010/main" val="2087693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000" dirty="0"/>
              <a:t>Poisson Probability Distribution Function</a:t>
            </a:r>
            <a:r>
              <a:rPr lang="en-US" sz="3000" dirty="0"/>
              <a:t>—Slide 3</a:t>
            </a:r>
            <a:endParaRPr sz="3000" dirty="0"/>
          </a:p>
        </p:txBody>
      </p:sp>
      <p:sp>
        <p:nvSpPr>
          <p:cNvPr id="5" name="TextBox 4">
            <a:extLst>
              <a:ext uri="{FF2B5EF4-FFF2-40B4-BE49-F238E27FC236}">
                <a16:creationId xmlns:a16="http://schemas.microsoft.com/office/drawing/2014/main" id="{5CA9CC00-1E33-2BE9-C6A9-3F2D905A0189}"/>
              </a:ext>
            </a:extLst>
          </p:cNvPr>
          <p:cNvSpPr txBox="1"/>
          <p:nvPr/>
        </p:nvSpPr>
        <p:spPr>
          <a:xfrm>
            <a:off x="3805238" y="1154668"/>
            <a:ext cx="1909762"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1:  </a:t>
            </a:r>
            <a:r>
              <a:rPr lang="en-US" dirty="0"/>
              <a:t>λ</a:t>
            </a:r>
            <a:r>
              <a:rPr kumimoji="0" lang="en-US" sz="1800" b="1" i="0" u="none" strike="noStrike" kern="1200" cap="none" spc="0" normalizeH="0" baseline="0" noProof="0" dirty="0">
                <a:ln>
                  <a:noFill/>
                </a:ln>
                <a:solidFill>
                  <a:srgbClr val="366092"/>
                </a:solidFill>
                <a:effectLst/>
                <a:uLnTx/>
                <a:uFillTx/>
                <a:latin typeface="Calibri"/>
                <a:ea typeface="+mn-ea"/>
                <a:cs typeface="+mn-cs"/>
              </a:rPr>
              <a:t> </a:t>
            </a:r>
            <a:r>
              <a:rPr kumimoji="0" lang="en-IN" sz="1800" b="1" i="0" u="none" strike="noStrike" kern="1200" cap="none" spc="0" normalizeH="0" baseline="0" noProof="0" dirty="0">
                <a:ln>
                  <a:noFill/>
                </a:ln>
                <a:solidFill>
                  <a:srgbClr val="366092"/>
                </a:solidFill>
                <a:effectLst/>
                <a:uLnTx/>
                <a:uFillTx/>
                <a:latin typeface="Calibri"/>
                <a:ea typeface="+mn-ea"/>
                <a:cs typeface="+mn-cs"/>
              </a:rPr>
              <a:t>= 0.3</a:t>
            </a:r>
            <a:endParaRPr lang="en-IN" dirty="0">
              <a:solidFill>
                <a:srgbClr val="366092"/>
              </a:solidFill>
            </a:endParaRPr>
          </a:p>
        </p:txBody>
      </p:sp>
      <p:graphicFrame>
        <p:nvGraphicFramePr>
          <p:cNvPr id="4" name="Table 4" descr="Table displays a probability distribution for a Poisson random variable with a mean lambda of 0.3. The table has 6 rows and 2 columns. The first column is labeled &quot;x&quot; representing the number of occurrences, and the second column is labeled &quot;P of (capital X equals x)&quot; representing the probability of exactly x occurrences.&#10;When x equals 0, the probability is 0.7408,&#10;When x equals 1, the probability is 0.2222,&#10;When x equals 2, the probability is 0.0333,&#10;When x equals 3, the probability is 0.0033,&#10;When x equals 4, the probability is 0.0003,&#10;When x equals 5, the probability is 0.000">
            <a:extLst>
              <a:ext uri="{FF2B5EF4-FFF2-40B4-BE49-F238E27FC236}">
                <a16:creationId xmlns:a16="http://schemas.microsoft.com/office/drawing/2014/main" id="{BC48C217-64B4-415C-9786-896A673F4D5E}"/>
              </a:ext>
            </a:extLst>
          </p:cNvPr>
          <p:cNvGraphicFramePr>
            <a:graphicFrameLocks noGrp="1"/>
          </p:cNvGraphicFramePr>
          <p:nvPr>
            <p:extLst>
              <p:ext uri="{D42A27DB-BD31-4B8C-83A1-F6EECF244321}">
                <p14:modId xmlns:p14="http://schemas.microsoft.com/office/powerpoint/2010/main" val="3081929929"/>
              </p:ext>
            </p:extLst>
          </p:nvPr>
        </p:nvGraphicFramePr>
        <p:xfrm>
          <a:off x="1524000" y="1600200"/>
          <a:ext cx="6096000" cy="2595880"/>
        </p:xfrm>
        <a:graphic>
          <a:graphicData uri="http://schemas.openxmlformats.org/drawingml/2006/table">
            <a:tbl>
              <a:tblPr firstRow="1" bandRow="1">
                <a:tableStyleId>{5940675A-B579-460E-94D1-54222C63F5DA}</a:tableStyleId>
              </a:tblPr>
              <a:tblGrid>
                <a:gridCol w="3048000">
                  <a:extLst>
                    <a:ext uri="{9D8B030D-6E8A-4147-A177-3AD203B41FA5}">
                      <a16:colId xmlns:a16="http://schemas.microsoft.com/office/drawing/2014/main" val="2779070150"/>
                    </a:ext>
                  </a:extLst>
                </a:gridCol>
                <a:gridCol w="3048000">
                  <a:extLst>
                    <a:ext uri="{9D8B030D-6E8A-4147-A177-3AD203B41FA5}">
                      <a16:colId xmlns:a16="http://schemas.microsoft.com/office/drawing/2014/main" val="1176032235"/>
                    </a:ext>
                  </a:extLst>
                </a:gridCol>
              </a:tblGrid>
              <a:tr h="370840">
                <a:tc>
                  <a:txBody>
                    <a:bodyPr/>
                    <a:lstStyle/>
                    <a:p>
                      <a:pPr algn="ctr"/>
                      <a:r>
                        <a:rPr lang="en-US" b="1" i="1" dirty="0"/>
                        <a:t>x</a:t>
                      </a:r>
                      <a:endParaRPr lang="en-IN" b="1" i="1" dirty="0"/>
                    </a:p>
                  </a:txBody>
                  <a:tcPr/>
                </a:tc>
                <a:tc>
                  <a:txBody>
                    <a:bodyPr/>
                    <a:lstStyle/>
                    <a:p>
                      <a:pPr algn="ctr"/>
                      <a:r>
                        <a:rPr lang="en-US" b="1" i="1" dirty="0"/>
                        <a:t>P </a:t>
                      </a:r>
                      <a:r>
                        <a:rPr lang="en-US" b="1" dirty="0"/>
                        <a:t>(</a:t>
                      </a:r>
                      <a:r>
                        <a:rPr lang="en-US" b="1" i="1" dirty="0"/>
                        <a:t>X </a:t>
                      </a:r>
                      <a:r>
                        <a:rPr lang="en-US" b="1" dirty="0"/>
                        <a:t>= </a:t>
                      </a:r>
                      <a:r>
                        <a:rPr lang="en-US" b="1" i="1" dirty="0"/>
                        <a:t>x</a:t>
                      </a:r>
                      <a:r>
                        <a:rPr lang="en-US" b="1" dirty="0"/>
                        <a:t>)</a:t>
                      </a:r>
                      <a:endParaRPr lang="en-IN" b="1" dirty="0"/>
                    </a:p>
                  </a:txBody>
                  <a:tcPr/>
                </a:tc>
                <a:extLst>
                  <a:ext uri="{0D108BD9-81ED-4DB2-BD59-A6C34878D82A}">
                    <a16:rowId xmlns:a16="http://schemas.microsoft.com/office/drawing/2014/main" val="2689258483"/>
                  </a:ext>
                </a:extLst>
              </a:tr>
              <a:tr h="370840">
                <a:tc>
                  <a:txBody>
                    <a:bodyPr/>
                    <a:lstStyle/>
                    <a:p>
                      <a:pPr algn="ctr"/>
                      <a:r>
                        <a:rPr lang="en-US" dirty="0"/>
                        <a:t>0</a:t>
                      </a:r>
                      <a:endParaRPr lang="en-IN" dirty="0"/>
                    </a:p>
                  </a:txBody>
                  <a:tcPr/>
                </a:tc>
                <a:tc>
                  <a:txBody>
                    <a:bodyPr/>
                    <a:lstStyle/>
                    <a:p>
                      <a:pPr algn="ctr"/>
                      <a:r>
                        <a:rPr lang="en-US" dirty="0"/>
                        <a:t>0.7408</a:t>
                      </a:r>
                      <a:endParaRPr lang="en-IN" dirty="0"/>
                    </a:p>
                  </a:txBody>
                  <a:tcPr/>
                </a:tc>
                <a:extLst>
                  <a:ext uri="{0D108BD9-81ED-4DB2-BD59-A6C34878D82A}">
                    <a16:rowId xmlns:a16="http://schemas.microsoft.com/office/drawing/2014/main" val="3244684054"/>
                  </a:ext>
                </a:extLst>
              </a:tr>
              <a:tr h="370840">
                <a:tc>
                  <a:txBody>
                    <a:bodyPr/>
                    <a:lstStyle/>
                    <a:p>
                      <a:pPr algn="ctr"/>
                      <a:r>
                        <a:rPr lang="en-US" dirty="0"/>
                        <a:t>1</a:t>
                      </a:r>
                      <a:endParaRPr lang="en-IN" dirty="0"/>
                    </a:p>
                  </a:txBody>
                  <a:tcPr/>
                </a:tc>
                <a:tc>
                  <a:txBody>
                    <a:bodyPr/>
                    <a:lstStyle/>
                    <a:p>
                      <a:pPr algn="ctr"/>
                      <a:r>
                        <a:rPr lang="en-US" dirty="0"/>
                        <a:t>0.2222</a:t>
                      </a:r>
                      <a:endParaRPr lang="en-IN" dirty="0"/>
                    </a:p>
                  </a:txBody>
                  <a:tcPr/>
                </a:tc>
                <a:extLst>
                  <a:ext uri="{0D108BD9-81ED-4DB2-BD59-A6C34878D82A}">
                    <a16:rowId xmlns:a16="http://schemas.microsoft.com/office/drawing/2014/main" val="1880922570"/>
                  </a:ext>
                </a:extLst>
              </a:tr>
              <a:tr h="370840">
                <a:tc>
                  <a:txBody>
                    <a:bodyPr/>
                    <a:lstStyle/>
                    <a:p>
                      <a:pPr algn="ctr"/>
                      <a:r>
                        <a:rPr lang="en-US" dirty="0"/>
                        <a:t>2</a:t>
                      </a:r>
                      <a:endParaRPr lang="en-IN" dirty="0"/>
                    </a:p>
                  </a:txBody>
                  <a:tcPr/>
                </a:tc>
                <a:tc>
                  <a:txBody>
                    <a:bodyPr/>
                    <a:lstStyle/>
                    <a:p>
                      <a:pPr algn="ctr"/>
                      <a:r>
                        <a:rPr lang="en-US" dirty="0"/>
                        <a:t>0.0333</a:t>
                      </a:r>
                      <a:endParaRPr lang="en-IN" dirty="0"/>
                    </a:p>
                  </a:txBody>
                  <a:tcPr/>
                </a:tc>
                <a:extLst>
                  <a:ext uri="{0D108BD9-81ED-4DB2-BD59-A6C34878D82A}">
                    <a16:rowId xmlns:a16="http://schemas.microsoft.com/office/drawing/2014/main" val="2899929200"/>
                  </a:ext>
                </a:extLst>
              </a:tr>
              <a:tr h="370840">
                <a:tc>
                  <a:txBody>
                    <a:bodyPr/>
                    <a:lstStyle/>
                    <a:p>
                      <a:pPr algn="ctr"/>
                      <a:r>
                        <a:rPr lang="en-US" dirty="0"/>
                        <a:t>3</a:t>
                      </a:r>
                      <a:endParaRPr lang="en-IN" dirty="0"/>
                    </a:p>
                  </a:txBody>
                  <a:tcPr/>
                </a:tc>
                <a:tc>
                  <a:txBody>
                    <a:bodyPr/>
                    <a:lstStyle/>
                    <a:p>
                      <a:pPr algn="ctr"/>
                      <a:r>
                        <a:rPr lang="en-US" dirty="0"/>
                        <a:t>0.0033</a:t>
                      </a:r>
                      <a:endParaRPr lang="en-IN" dirty="0"/>
                    </a:p>
                  </a:txBody>
                  <a:tcPr/>
                </a:tc>
                <a:extLst>
                  <a:ext uri="{0D108BD9-81ED-4DB2-BD59-A6C34878D82A}">
                    <a16:rowId xmlns:a16="http://schemas.microsoft.com/office/drawing/2014/main" val="1461308216"/>
                  </a:ext>
                </a:extLst>
              </a:tr>
              <a:tr h="370840">
                <a:tc>
                  <a:txBody>
                    <a:bodyPr/>
                    <a:lstStyle/>
                    <a:p>
                      <a:pPr algn="ctr"/>
                      <a:r>
                        <a:rPr lang="en-US" dirty="0"/>
                        <a:t>4</a:t>
                      </a:r>
                      <a:endParaRPr lang="en-IN" dirty="0"/>
                    </a:p>
                  </a:txBody>
                  <a:tcPr/>
                </a:tc>
                <a:tc>
                  <a:txBody>
                    <a:bodyPr/>
                    <a:lstStyle/>
                    <a:p>
                      <a:pPr algn="ctr"/>
                      <a:r>
                        <a:rPr lang="en-US" dirty="0"/>
                        <a:t>0.0003</a:t>
                      </a:r>
                      <a:endParaRPr lang="en-IN" dirty="0"/>
                    </a:p>
                  </a:txBody>
                  <a:tcPr/>
                </a:tc>
                <a:extLst>
                  <a:ext uri="{0D108BD9-81ED-4DB2-BD59-A6C34878D82A}">
                    <a16:rowId xmlns:a16="http://schemas.microsoft.com/office/drawing/2014/main" val="1837790094"/>
                  </a:ext>
                </a:extLst>
              </a:tr>
              <a:tr h="370840">
                <a:tc>
                  <a:txBody>
                    <a:bodyPr/>
                    <a:lstStyle/>
                    <a:p>
                      <a:pPr algn="ctr"/>
                      <a:r>
                        <a:rPr lang="en-US" dirty="0"/>
                        <a:t>5</a:t>
                      </a:r>
                      <a:endParaRPr lang="en-IN" dirty="0"/>
                    </a:p>
                  </a:txBody>
                  <a:tcPr/>
                </a:tc>
                <a:tc>
                  <a:txBody>
                    <a:bodyPr/>
                    <a:lstStyle/>
                    <a:p>
                      <a:pPr algn="ctr"/>
                      <a:r>
                        <a:rPr lang="en-US" dirty="0"/>
                        <a:t>0.000</a:t>
                      </a:r>
                      <a:endParaRPr lang="en-IN" dirty="0"/>
                    </a:p>
                  </a:txBody>
                  <a:tcPr/>
                </a:tc>
                <a:extLst>
                  <a:ext uri="{0D108BD9-81ED-4DB2-BD59-A6C34878D82A}">
                    <a16:rowId xmlns:a16="http://schemas.microsoft.com/office/drawing/2014/main" val="1370779910"/>
                  </a:ext>
                </a:extLst>
              </a:tr>
            </a:tbl>
          </a:graphicData>
        </a:graphic>
      </p:graphicFrame>
      <p:sp>
        <p:nvSpPr>
          <p:cNvPr id="6" name="TextBox 5">
            <a:extLst>
              <a:ext uri="{FF2B5EF4-FFF2-40B4-BE49-F238E27FC236}">
                <a16:creationId xmlns:a16="http://schemas.microsoft.com/office/drawing/2014/main" id="{2813AC2B-9B6E-4E7D-8FAF-CA9A9770D4F4}"/>
              </a:ext>
            </a:extLst>
          </p:cNvPr>
          <p:cNvSpPr txBox="1"/>
          <p:nvPr/>
        </p:nvSpPr>
        <p:spPr>
          <a:xfrm>
            <a:off x="838200" y="4572000"/>
            <a:ext cx="7620000" cy="830997"/>
          </a:xfrm>
          <a:prstGeom prst="rect">
            <a:avLst/>
          </a:prstGeom>
          <a:noFill/>
        </p:spPr>
        <p:txBody>
          <a:bodyPr wrap="square">
            <a:spAutoFit/>
          </a:bodyPr>
          <a:lstStyle/>
          <a:p>
            <a:r>
              <a:rPr lang="en-US" sz="2400" dirty="0"/>
              <a:t>As </a:t>
            </a:r>
            <a:r>
              <a:rPr lang="en-US" sz="2400" i="1" dirty="0"/>
              <a:t>λ</a:t>
            </a:r>
            <a:r>
              <a:rPr lang="en-US" sz="2400" dirty="0"/>
              <a:t> increases to 3, as shown in Table 2, the distribution in Figure 2 exhibits a mound shape with skewness. </a:t>
            </a:r>
            <a:endParaRPr lang="en-IN" sz="2400" dirty="0"/>
          </a:p>
        </p:txBody>
      </p:sp>
    </p:spTree>
    <p:extLst>
      <p:ext uri="{BB962C8B-B14F-4D97-AF65-F5344CB8AC3E}">
        <p14:creationId xmlns:p14="http://schemas.microsoft.com/office/powerpoint/2010/main" val="3873075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000" dirty="0"/>
              <a:t>Poisson Probability Distribution Function</a:t>
            </a:r>
            <a:r>
              <a:rPr lang="en-US" sz="3000" dirty="0"/>
              <a:t>—Slide 4</a:t>
            </a:r>
            <a:endParaRPr sz="3000" dirty="0"/>
          </a:p>
        </p:txBody>
      </p:sp>
      <p:pic>
        <p:nvPicPr>
          <p:cNvPr id="5" name="Picture 4" descr="A vertical bar graph is shown. The vertical axis of the graph is labeled &quot;P of X equals x&quot; ranging from 0.00 to 0.25, in increments of 0.05. The horizontal axis of the graph is labeled &quot;x&quot; ranging from 0 to 12, in increments of 1. The values of P of (X equals x) are plotted as follows: (0, 0.0498), (1, 0.1494),(2, 0.2240), (3, 0.2240), (4, 0.1680), (5, 0.1008), (6, 0.0504), (7, 0.0216), (8, 0.0081), (9, 0.0027), (10, 0.0008),  (11, 0.0002), (12, 0.0001).">
            <a:extLst>
              <a:ext uri="{FF2B5EF4-FFF2-40B4-BE49-F238E27FC236}">
                <a16:creationId xmlns:a16="http://schemas.microsoft.com/office/drawing/2014/main" id="{7D501A9B-7210-4D5D-92B8-65749649A71B}"/>
              </a:ext>
            </a:extLst>
          </p:cNvPr>
          <p:cNvPicPr>
            <a:picLocks noChangeAspect="1"/>
          </p:cNvPicPr>
          <p:nvPr/>
        </p:nvPicPr>
        <p:blipFill>
          <a:blip r:embed="rId2"/>
          <a:srcRect b="10909"/>
          <a:stretch>
            <a:fillRect/>
          </a:stretch>
        </p:blipFill>
        <p:spPr>
          <a:xfrm>
            <a:off x="1318846" y="1219200"/>
            <a:ext cx="6506308" cy="3733800"/>
          </a:xfrm>
          <a:prstGeom prst="rect">
            <a:avLst/>
          </a:prstGeom>
        </p:spPr>
      </p:pic>
      <p:sp>
        <p:nvSpPr>
          <p:cNvPr id="3" name="TextBox 2">
            <a:extLst>
              <a:ext uri="{FF2B5EF4-FFF2-40B4-BE49-F238E27FC236}">
                <a16:creationId xmlns:a16="http://schemas.microsoft.com/office/drawing/2014/main" id="{17650AEF-0AF9-EFB5-616B-3FB08267A894}"/>
              </a:ext>
            </a:extLst>
          </p:cNvPr>
          <p:cNvSpPr txBox="1"/>
          <p:nvPr/>
        </p:nvSpPr>
        <p:spPr>
          <a:xfrm>
            <a:off x="3924300" y="5142913"/>
            <a:ext cx="1295400" cy="492443"/>
          </a:xfrm>
          <a:prstGeom prst="rect">
            <a:avLst/>
          </a:prstGeom>
          <a:noFill/>
        </p:spPr>
        <p:txBody>
          <a:bodyPr wrap="square">
            <a:spAutoFit/>
          </a:bodyPr>
          <a:lstStyle/>
          <a:p>
            <a:r>
              <a:rPr lang="en-IN" sz="2600" dirty="0"/>
              <a:t>Figure 2</a:t>
            </a:r>
          </a:p>
        </p:txBody>
      </p:sp>
    </p:spTree>
    <p:extLst>
      <p:ext uri="{BB962C8B-B14F-4D97-AF65-F5344CB8AC3E}">
        <p14:creationId xmlns:p14="http://schemas.microsoft.com/office/powerpoint/2010/main" val="127917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000" dirty="0"/>
              <a:t>Poisson Probability Distribution Function</a:t>
            </a:r>
            <a:r>
              <a:rPr lang="en-US" sz="3000" dirty="0"/>
              <a:t>—Slide 5</a:t>
            </a:r>
            <a:endParaRPr sz="3000" dirty="0"/>
          </a:p>
        </p:txBody>
      </p:sp>
      <p:sp>
        <p:nvSpPr>
          <p:cNvPr id="5" name="TextBox 4">
            <a:extLst>
              <a:ext uri="{FF2B5EF4-FFF2-40B4-BE49-F238E27FC236}">
                <a16:creationId xmlns:a16="http://schemas.microsoft.com/office/drawing/2014/main" id="{BBADBBDC-2D74-336B-AE7F-2136B2B14307}"/>
              </a:ext>
            </a:extLst>
          </p:cNvPr>
          <p:cNvSpPr txBox="1"/>
          <p:nvPr/>
        </p:nvSpPr>
        <p:spPr>
          <a:xfrm>
            <a:off x="3886200" y="990600"/>
            <a:ext cx="17526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2:  </a:t>
            </a:r>
            <a:r>
              <a:rPr lang="en-US" dirty="0"/>
              <a:t>λ</a:t>
            </a:r>
            <a:r>
              <a:rPr kumimoji="0" lang="en-IN" sz="1800" b="1" i="0" u="none" strike="noStrike" kern="1200" cap="none" spc="0" normalizeH="0" baseline="0" noProof="0" dirty="0">
                <a:ln>
                  <a:noFill/>
                </a:ln>
                <a:solidFill>
                  <a:srgbClr val="366092"/>
                </a:solidFill>
                <a:effectLst/>
                <a:uLnTx/>
                <a:uFillTx/>
                <a:latin typeface="Calibri"/>
                <a:ea typeface="+mn-ea"/>
                <a:cs typeface="+mn-cs"/>
              </a:rPr>
              <a:t> = 3</a:t>
            </a:r>
            <a:endParaRPr lang="en-IN" dirty="0">
              <a:solidFill>
                <a:srgbClr val="366092"/>
              </a:solidFill>
            </a:endParaRPr>
          </a:p>
        </p:txBody>
      </p:sp>
      <p:graphicFrame>
        <p:nvGraphicFramePr>
          <p:cNvPr id="4" name="Table 4" descr="Table presents the probability distribution for a Poisson random variable with a mean lambda of 3. The table has 13 rows and 2 columns. The first column is labeled &quot;x&quot; representing the number of occurrences, and the second column is labeled &quot;P of (capital X equals x)&quot; representing the probability of exactly x occurrences.&#10;When x equals 0, the probability is 0.0498,&#10;When x equals 1, the probability is 0.1494,&#10;When x equals 2, the probability is 0.2240,&#10;When x equals 3, the probability is 0.1680,&#10;When x equals 4, the probability is 0.1008,&#10;When x equals 5, the probability is 0.0504,&#10;When x equals 6, the probability is 0.0216,&#10;When x equals 7, the probability is 0.0081,&#10;When x equals 8, the probability is 0.0027,&#10;When x equals 9, the probability is 0.0027,&#10;When x equals 10, the probability is 0.0008,&#10;When x equals 11, the probability is 0.0002,&#10;When x equals 12, the probability is 0.0001&#10;">
            <a:extLst>
              <a:ext uri="{FF2B5EF4-FFF2-40B4-BE49-F238E27FC236}">
                <a16:creationId xmlns:a16="http://schemas.microsoft.com/office/drawing/2014/main" id="{BC48C217-64B4-415C-9786-896A673F4D5E}"/>
              </a:ext>
            </a:extLst>
          </p:cNvPr>
          <p:cNvGraphicFramePr>
            <a:graphicFrameLocks noGrp="1"/>
          </p:cNvGraphicFramePr>
          <p:nvPr>
            <p:extLst>
              <p:ext uri="{D42A27DB-BD31-4B8C-83A1-F6EECF244321}">
                <p14:modId xmlns:p14="http://schemas.microsoft.com/office/powerpoint/2010/main" val="2143258217"/>
              </p:ext>
            </p:extLst>
          </p:nvPr>
        </p:nvGraphicFramePr>
        <p:xfrm>
          <a:off x="1524000" y="1371600"/>
          <a:ext cx="6096000" cy="4536000"/>
        </p:xfrm>
        <a:graphic>
          <a:graphicData uri="http://schemas.openxmlformats.org/drawingml/2006/table">
            <a:tbl>
              <a:tblPr firstRow="1" bandRow="1">
                <a:tableStyleId>{5940675A-B579-460E-94D1-54222C63F5DA}</a:tableStyleId>
              </a:tblPr>
              <a:tblGrid>
                <a:gridCol w="3048000">
                  <a:extLst>
                    <a:ext uri="{9D8B030D-6E8A-4147-A177-3AD203B41FA5}">
                      <a16:colId xmlns:a16="http://schemas.microsoft.com/office/drawing/2014/main" val="2779070150"/>
                    </a:ext>
                  </a:extLst>
                </a:gridCol>
                <a:gridCol w="3048000">
                  <a:extLst>
                    <a:ext uri="{9D8B030D-6E8A-4147-A177-3AD203B41FA5}">
                      <a16:colId xmlns:a16="http://schemas.microsoft.com/office/drawing/2014/main" val="1176032235"/>
                    </a:ext>
                  </a:extLst>
                </a:gridCol>
              </a:tblGrid>
              <a:tr h="324000">
                <a:tc>
                  <a:txBody>
                    <a:bodyPr/>
                    <a:lstStyle/>
                    <a:p>
                      <a:pPr algn="ctr"/>
                      <a:r>
                        <a:rPr lang="en-US" sz="1500" b="1" i="1" dirty="0"/>
                        <a:t>x</a:t>
                      </a:r>
                      <a:endParaRPr lang="en-IN" sz="1500" b="1" i="1" dirty="0"/>
                    </a:p>
                  </a:txBody>
                  <a:tcPr/>
                </a:tc>
                <a:tc>
                  <a:txBody>
                    <a:bodyPr/>
                    <a:lstStyle/>
                    <a:p>
                      <a:pPr algn="ctr"/>
                      <a:r>
                        <a:rPr lang="en-US" sz="1500" b="1" i="1" dirty="0"/>
                        <a:t>P </a:t>
                      </a:r>
                      <a:r>
                        <a:rPr lang="en-US" sz="1500" b="1" dirty="0"/>
                        <a:t>(</a:t>
                      </a:r>
                      <a:r>
                        <a:rPr lang="en-US" sz="1500" b="1" i="1" dirty="0"/>
                        <a:t>X </a:t>
                      </a:r>
                      <a:r>
                        <a:rPr lang="en-US" sz="1500" b="1" dirty="0"/>
                        <a:t>= </a:t>
                      </a:r>
                      <a:r>
                        <a:rPr lang="en-US" sz="1500" b="1" i="1" dirty="0"/>
                        <a:t>x</a:t>
                      </a:r>
                      <a:r>
                        <a:rPr lang="en-US" sz="1500" b="1" dirty="0"/>
                        <a:t>)</a:t>
                      </a:r>
                      <a:endParaRPr lang="en-IN" sz="1500" b="1" dirty="0"/>
                    </a:p>
                  </a:txBody>
                  <a:tcPr/>
                </a:tc>
                <a:extLst>
                  <a:ext uri="{0D108BD9-81ED-4DB2-BD59-A6C34878D82A}">
                    <a16:rowId xmlns:a16="http://schemas.microsoft.com/office/drawing/2014/main" val="2689258483"/>
                  </a:ext>
                </a:extLst>
              </a:tr>
              <a:tr h="324000">
                <a:tc>
                  <a:txBody>
                    <a:bodyPr/>
                    <a:lstStyle/>
                    <a:p>
                      <a:pPr algn="ctr"/>
                      <a:r>
                        <a:rPr lang="en-US" sz="1500" dirty="0"/>
                        <a:t>0</a:t>
                      </a:r>
                      <a:endParaRPr lang="en-IN" sz="1500" dirty="0"/>
                    </a:p>
                  </a:txBody>
                  <a:tcPr/>
                </a:tc>
                <a:tc>
                  <a:txBody>
                    <a:bodyPr/>
                    <a:lstStyle/>
                    <a:p>
                      <a:pPr algn="ctr"/>
                      <a:r>
                        <a:rPr lang="en-US" sz="1500" dirty="0"/>
                        <a:t>0.0498</a:t>
                      </a:r>
                      <a:endParaRPr lang="en-IN" sz="1500" dirty="0"/>
                    </a:p>
                  </a:txBody>
                  <a:tcPr/>
                </a:tc>
                <a:extLst>
                  <a:ext uri="{0D108BD9-81ED-4DB2-BD59-A6C34878D82A}">
                    <a16:rowId xmlns:a16="http://schemas.microsoft.com/office/drawing/2014/main" val="3244684054"/>
                  </a:ext>
                </a:extLst>
              </a:tr>
              <a:tr h="324000">
                <a:tc>
                  <a:txBody>
                    <a:bodyPr/>
                    <a:lstStyle/>
                    <a:p>
                      <a:pPr algn="ctr"/>
                      <a:r>
                        <a:rPr lang="en-US" sz="1500" dirty="0"/>
                        <a:t>1</a:t>
                      </a:r>
                      <a:endParaRPr lang="en-IN" sz="1500" dirty="0"/>
                    </a:p>
                  </a:txBody>
                  <a:tcPr/>
                </a:tc>
                <a:tc>
                  <a:txBody>
                    <a:bodyPr/>
                    <a:lstStyle/>
                    <a:p>
                      <a:pPr algn="ctr"/>
                      <a:r>
                        <a:rPr lang="en-US" sz="1500" dirty="0"/>
                        <a:t>0.1494</a:t>
                      </a:r>
                      <a:endParaRPr lang="en-IN" sz="1500" dirty="0"/>
                    </a:p>
                  </a:txBody>
                  <a:tcPr/>
                </a:tc>
                <a:extLst>
                  <a:ext uri="{0D108BD9-81ED-4DB2-BD59-A6C34878D82A}">
                    <a16:rowId xmlns:a16="http://schemas.microsoft.com/office/drawing/2014/main" val="1880922570"/>
                  </a:ext>
                </a:extLst>
              </a:tr>
              <a:tr h="324000">
                <a:tc>
                  <a:txBody>
                    <a:bodyPr/>
                    <a:lstStyle/>
                    <a:p>
                      <a:pPr algn="ctr"/>
                      <a:r>
                        <a:rPr lang="en-US" sz="1500" dirty="0"/>
                        <a:t>2</a:t>
                      </a:r>
                      <a:endParaRPr lang="en-IN" sz="1500" dirty="0"/>
                    </a:p>
                  </a:txBody>
                  <a:tcPr/>
                </a:tc>
                <a:tc>
                  <a:txBody>
                    <a:bodyPr/>
                    <a:lstStyle/>
                    <a:p>
                      <a:pPr algn="ctr"/>
                      <a:r>
                        <a:rPr lang="en-US" sz="1500" dirty="0"/>
                        <a:t>0.2240</a:t>
                      </a:r>
                      <a:endParaRPr lang="en-IN" sz="1500" dirty="0"/>
                    </a:p>
                  </a:txBody>
                  <a:tcPr/>
                </a:tc>
                <a:extLst>
                  <a:ext uri="{0D108BD9-81ED-4DB2-BD59-A6C34878D82A}">
                    <a16:rowId xmlns:a16="http://schemas.microsoft.com/office/drawing/2014/main" val="2899929200"/>
                  </a:ext>
                </a:extLst>
              </a:tr>
              <a:tr h="324000">
                <a:tc>
                  <a:txBody>
                    <a:bodyPr/>
                    <a:lstStyle/>
                    <a:p>
                      <a:pPr algn="ctr"/>
                      <a:r>
                        <a:rPr lang="en-US" sz="1500" dirty="0"/>
                        <a:t>3</a:t>
                      </a:r>
                      <a:endParaRPr lang="en-IN" sz="1500" dirty="0"/>
                    </a:p>
                  </a:txBody>
                  <a:tcPr/>
                </a:tc>
                <a:tc>
                  <a:txBody>
                    <a:bodyPr/>
                    <a:lstStyle/>
                    <a:p>
                      <a:pPr algn="ctr"/>
                      <a:r>
                        <a:rPr lang="en-US" sz="1500" dirty="0"/>
                        <a:t>0.1680</a:t>
                      </a:r>
                      <a:endParaRPr lang="en-IN" sz="1500" dirty="0"/>
                    </a:p>
                  </a:txBody>
                  <a:tcPr/>
                </a:tc>
                <a:extLst>
                  <a:ext uri="{0D108BD9-81ED-4DB2-BD59-A6C34878D82A}">
                    <a16:rowId xmlns:a16="http://schemas.microsoft.com/office/drawing/2014/main" val="1461308216"/>
                  </a:ext>
                </a:extLst>
              </a:tr>
              <a:tr h="324000">
                <a:tc>
                  <a:txBody>
                    <a:bodyPr/>
                    <a:lstStyle/>
                    <a:p>
                      <a:pPr algn="ctr"/>
                      <a:r>
                        <a:rPr lang="en-US" sz="1500" dirty="0"/>
                        <a:t>4</a:t>
                      </a:r>
                      <a:endParaRPr lang="en-IN" sz="1500" dirty="0"/>
                    </a:p>
                  </a:txBody>
                  <a:tcPr/>
                </a:tc>
                <a:tc>
                  <a:txBody>
                    <a:bodyPr/>
                    <a:lstStyle/>
                    <a:p>
                      <a:pPr algn="ctr"/>
                      <a:r>
                        <a:rPr lang="en-US" sz="1500" dirty="0"/>
                        <a:t>0.1008</a:t>
                      </a:r>
                      <a:endParaRPr lang="en-IN" sz="1500" dirty="0"/>
                    </a:p>
                  </a:txBody>
                  <a:tcPr/>
                </a:tc>
                <a:extLst>
                  <a:ext uri="{0D108BD9-81ED-4DB2-BD59-A6C34878D82A}">
                    <a16:rowId xmlns:a16="http://schemas.microsoft.com/office/drawing/2014/main" val="1837790094"/>
                  </a:ext>
                </a:extLst>
              </a:tr>
              <a:tr h="324000">
                <a:tc>
                  <a:txBody>
                    <a:bodyPr/>
                    <a:lstStyle/>
                    <a:p>
                      <a:pPr algn="ctr"/>
                      <a:r>
                        <a:rPr lang="en-US" sz="1500" dirty="0"/>
                        <a:t>5</a:t>
                      </a:r>
                      <a:endParaRPr lang="en-IN" sz="1500" dirty="0"/>
                    </a:p>
                  </a:txBody>
                  <a:tcPr/>
                </a:tc>
                <a:tc>
                  <a:txBody>
                    <a:bodyPr/>
                    <a:lstStyle/>
                    <a:p>
                      <a:pPr algn="ctr"/>
                      <a:r>
                        <a:rPr lang="en-US" sz="1500" dirty="0"/>
                        <a:t>0.0504</a:t>
                      </a:r>
                      <a:endParaRPr lang="en-IN" sz="1500" dirty="0"/>
                    </a:p>
                  </a:txBody>
                  <a:tcPr/>
                </a:tc>
                <a:extLst>
                  <a:ext uri="{0D108BD9-81ED-4DB2-BD59-A6C34878D82A}">
                    <a16:rowId xmlns:a16="http://schemas.microsoft.com/office/drawing/2014/main" val="1370779910"/>
                  </a:ext>
                </a:extLst>
              </a:tr>
              <a:tr h="324000">
                <a:tc>
                  <a:txBody>
                    <a:bodyPr/>
                    <a:lstStyle/>
                    <a:p>
                      <a:pPr algn="ctr"/>
                      <a:r>
                        <a:rPr lang="en-US" sz="1500" dirty="0"/>
                        <a:t>6</a:t>
                      </a:r>
                      <a:endParaRPr lang="en-IN" sz="1500" dirty="0"/>
                    </a:p>
                  </a:txBody>
                  <a:tcPr/>
                </a:tc>
                <a:tc>
                  <a:txBody>
                    <a:bodyPr/>
                    <a:lstStyle/>
                    <a:p>
                      <a:pPr algn="ctr"/>
                      <a:r>
                        <a:rPr lang="en-US" sz="1500" dirty="0"/>
                        <a:t>0.0216</a:t>
                      </a:r>
                      <a:endParaRPr lang="en-IN" sz="1500" dirty="0"/>
                    </a:p>
                  </a:txBody>
                  <a:tcPr/>
                </a:tc>
                <a:extLst>
                  <a:ext uri="{0D108BD9-81ED-4DB2-BD59-A6C34878D82A}">
                    <a16:rowId xmlns:a16="http://schemas.microsoft.com/office/drawing/2014/main" val="3451093140"/>
                  </a:ext>
                </a:extLst>
              </a:tr>
              <a:tr h="324000">
                <a:tc>
                  <a:txBody>
                    <a:bodyPr/>
                    <a:lstStyle/>
                    <a:p>
                      <a:pPr algn="ctr"/>
                      <a:r>
                        <a:rPr lang="en-US" sz="1500" dirty="0"/>
                        <a:t>7</a:t>
                      </a:r>
                      <a:endParaRPr lang="en-IN" sz="1500" dirty="0"/>
                    </a:p>
                  </a:txBody>
                  <a:tcPr/>
                </a:tc>
                <a:tc>
                  <a:txBody>
                    <a:bodyPr/>
                    <a:lstStyle/>
                    <a:p>
                      <a:pPr algn="ctr"/>
                      <a:r>
                        <a:rPr lang="en-US" sz="1500" dirty="0"/>
                        <a:t>0.0081</a:t>
                      </a:r>
                      <a:endParaRPr lang="en-IN" sz="1500" dirty="0"/>
                    </a:p>
                  </a:txBody>
                  <a:tcPr/>
                </a:tc>
                <a:extLst>
                  <a:ext uri="{0D108BD9-81ED-4DB2-BD59-A6C34878D82A}">
                    <a16:rowId xmlns:a16="http://schemas.microsoft.com/office/drawing/2014/main" val="2274785826"/>
                  </a:ext>
                </a:extLst>
              </a:tr>
              <a:tr h="324000">
                <a:tc>
                  <a:txBody>
                    <a:bodyPr/>
                    <a:lstStyle/>
                    <a:p>
                      <a:pPr algn="ctr"/>
                      <a:r>
                        <a:rPr lang="en-US" sz="1500" dirty="0"/>
                        <a:t>8</a:t>
                      </a:r>
                      <a:endParaRPr lang="en-IN" sz="1500" dirty="0"/>
                    </a:p>
                  </a:txBody>
                  <a:tcPr/>
                </a:tc>
                <a:tc>
                  <a:txBody>
                    <a:bodyPr/>
                    <a:lstStyle/>
                    <a:p>
                      <a:pPr algn="ctr"/>
                      <a:r>
                        <a:rPr lang="en-US" sz="1500" dirty="0"/>
                        <a:t>0.0027</a:t>
                      </a:r>
                      <a:endParaRPr lang="en-IN" sz="1500" dirty="0"/>
                    </a:p>
                  </a:txBody>
                  <a:tcPr/>
                </a:tc>
                <a:extLst>
                  <a:ext uri="{0D108BD9-81ED-4DB2-BD59-A6C34878D82A}">
                    <a16:rowId xmlns:a16="http://schemas.microsoft.com/office/drawing/2014/main" val="726016292"/>
                  </a:ext>
                </a:extLst>
              </a:tr>
              <a:tr h="324000">
                <a:tc>
                  <a:txBody>
                    <a:bodyPr/>
                    <a:lstStyle/>
                    <a:p>
                      <a:pPr algn="ctr"/>
                      <a:r>
                        <a:rPr lang="en-US" sz="1500" dirty="0"/>
                        <a:t>9</a:t>
                      </a:r>
                      <a:endParaRPr lang="en-IN" sz="1500" dirty="0"/>
                    </a:p>
                  </a:txBody>
                  <a:tcPr/>
                </a:tc>
                <a:tc>
                  <a:txBody>
                    <a:bodyPr/>
                    <a:lstStyle/>
                    <a:p>
                      <a:pPr algn="ctr"/>
                      <a:r>
                        <a:rPr lang="en-US" sz="1500" dirty="0"/>
                        <a:t>0.0027</a:t>
                      </a:r>
                      <a:endParaRPr lang="en-IN" sz="1500" dirty="0"/>
                    </a:p>
                  </a:txBody>
                  <a:tcPr/>
                </a:tc>
                <a:extLst>
                  <a:ext uri="{0D108BD9-81ED-4DB2-BD59-A6C34878D82A}">
                    <a16:rowId xmlns:a16="http://schemas.microsoft.com/office/drawing/2014/main" val="2985484348"/>
                  </a:ext>
                </a:extLst>
              </a:tr>
              <a:tr h="324000">
                <a:tc>
                  <a:txBody>
                    <a:bodyPr/>
                    <a:lstStyle/>
                    <a:p>
                      <a:pPr algn="ctr"/>
                      <a:r>
                        <a:rPr lang="en-US" sz="1500" dirty="0"/>
                        <a:t>10</a:t>
                      </a:r>
                      <a:endParaRPr lang="en-IN" sz="1500" dirty="0"/>
                    </a:p>
                  </a:txBody>
                  <a:tcPr/>
                </a:tc>
                <a:tc>
                  <a:txBody>
                    <a:bodyPr/>
                    <a:lstStyle/>
                    <a:p>
                      <a:pPr algn="ctr"/>
                      <a:r>
                        <a:rPr lang="en-US" sz="1500" dirty="0"/>
                        <a:t>0.0008</a:t>
                      </a:r>
                      <a:endParaRPr lang="en-IN" sz="1500" dirty="0"/>
                    </a:p>
                  </a:txBody>
                  <a:tcPr/>
                </a:tc>
                <a:extLst>
                  <a:ext uri="{0D108BD9-81ED-4DB2-BD59-A6C34878D82A}">
                    <a16:rowId xmlns:a16="http://schemas.microsoft.com/office/drawing/2014/main" val="677362913"/>
                  </a:ext>
                </a:extLst>
              </a:tr>
              <a:tr h="324000">
                <a:tc>
                  <a:txBody>
                    <a:bodyPr/>
                    <a:lstStyle/>
                    <a:p>
                      <a:pPr algn="ctr"/>
                      <a:r>
                        <a:rPr lang="en-US" sz="1500" dirty="0"/>
                        <a:t>11</a:t>
                      </a:r>
                      <a:endParaRPr lang="en-IN" sz="1500" dirty="0"/>
                    </a:p>
                  </a:txBody>
                  <a:tcPr/>
                </a:tc>
                <a:tc>
                  <a:txBody>
                    <a:bodyPr/>
                    <a:lstStyle/>
                    <a:p>
                      <a:pPr algn="ctr"/>
                      <a:r>
                        <a:rPr lang="en-US" sz="1500" dirty="0"/>
                        <a:t>0.0002</a:t>
                      </a:r>
                      <a:endParaRPr lang="en-IN" sz="1500" dirty="0"/>
                    </a:p>
                  </a:txBody>
                  <a:tcPr/>
                </a:tc>
                <a:extLst>
                  <a:ext uri="{0D108BD9-81ED-4DB2-BD59-A6C34878D82A}">
                    <a16:rowId xmlns:a16="http://schemas.microsoft.com/office/drawing/2014/main" val="1727712769"/>
                  </a:ext>
                </a:extLst>
              </a:tr>
              <a:tr h="324000">
                <a:tc>
                  <a:txBody>
                    <a:bodyPr/>
                    <a:lstStyle/>
                    <a:p>
                      <a:pPr algn="ctr"/>
                      <a:r>
                        <a:rPr lang="en-US" sz="1500" dirty="0"/>
                        <a:t>12</a:t>
                      </a:r>
                      <a:endParaRPr lang="en-IN" sz="1500" dirty="0"/>
                    </a:p>
                  </a:txBody>
                  <a:tcPr/>
                </a:tc>
                <a:tc>
                  <a:txBody>
                    <a:bodyPr/>
                    <a:lstStyle/>
                    <a:p>
                      <a:pPr algn="ctr"/>
                      <a:r>
                        <a:rPr lang="en-US" sz="1500" dirty="0"/>
                        <a:t>0.0001</a:t>
                      </a:r>
                      <a:endParaRPr lang="en-IN" sz="1500" dirty="0"/>
                    </a:p>
                  </a:txBody>
                  <a:tcPr/>
                </a:tc>
                <a:extLst>
                  <a:ext uri="{0D108BD9-81ED-4DB2-BD59-A6C34878D82A}">
                    <a16:rowId xmlns:a16="http://schemas.microsoft.com/office/drawing/2014/main" val="3932368782"/>
                  </a:ext>
                </a:extLst>
              </a:tr>
            </a:tbl>
          </a:graphicData>
        </a:graphic>
      </p:graphicFrame>
    </p:spTree>
    <p:extLst>
      <p:ext uri="{BB962C8B-B14F-4D97-AF65-F5344CB8AC3E}">
        <p14:creationId xmlns:p14="http://schemas.microsoft.com/office/powerpoint/2010/main" val="2184121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000" dirty="0"/>
              <a:t>Poisson Probability Distribution Function</a:t>
            </a:r>
            <a:r>
              <a:rPr lang="en-US" sz="3000" dirty="0"/>
              <a:t>—Slide 6</a:t>
            </a:r>
            <a:endParaRPr sz="3000" dirty="0"/>
          </a:p>
        </p:txBody>
      </p:sp>
      <p:sp>
        <p:nvSpPr>
          <p:cNvPr id="6" name="TextBox 5">
            <a:extLst>
              <a:ext uri="{FF2B5EF4-FFF2-40B4-BE49-F238E27FC236}">
                <a16:creationId xmlns:a16="http://schemas.microsoft.com/office/drawing/2014/main" id="{CD8F3816-FD8D-4B23-98B8-28B215C57E2B}"/>
              </a:ext>
            </a:extLst>
          </p:cNvPr>
          <p:cNvSpPr txBox="1"/>
          <p:nvPr/>
        </p:nvSpPr>
        <p:spPr>
          <a:xfrm>
            <a:off x="685800" y="1219200"/>
            <a:ext cx="8001000" cy="769441"/>
          </a:xfrm>
          <a:prstGeom prst="rect">
            <a:avLst/>
          </a:prstGeom>
          <a:noFill/>
        </p:spPr>
        <p:txBody>
          <a:bodyPr wrap="square">
            <a:spAutoFit/>
          </a:bodyPr>
          <a:lstStyle/>
          <a:p>
            <a:r>
              <a:rPr lang="en-US" sz="2200" dirty="0"/>
              <a:t>As </a:t>
            </a:r>
            <a:r>
              <a:rPr lang="en-US" sz="2200" i="1" dirty="0"/>
              <a:t>λ</a:t>
            </a:r>
            <a:r>
              <a:rPr lang="en-US" sz="2200" dirty="0"/>
              <a:t> becomes even larger, say </a:t>
            </a:r>
            <a:r>
              <a:rPr lang="en-US" sz="2200" i="1" dirty="0"/>
              <a:t>λ</a:t>
            </a:r>
            <a:r>
              <a:rPr lang="en-US" sz="2200" dirty="0"/>
              <a:t> = 12, the distribution begins to closely resemble a bell-shaped distribution.</a:t>
            </a:r>
            <a:endParaRPr lang="en-IN" sz="2200" dirty="0"/>
          </a:p>
        </p:txBody>
      </p:sp>
      <p:pic>
        <p:nvPicPr>
          <p:cNvPr id="7" name="Picture 6" descr="A vertical bar graph is shown. The vertical axis of the graph is labeled &quot;P of capital X equals x&quot; ranging from 0.00 to 0.12, in increments of 0.02. The horizontal axis of the graph is labeled &quot;x&quot; ranging from 0 to 20, in increments of 2. The values of P of (capital X equals x) are plotted as follows: (0, 0),  (2, 0.0004), (4, 0.0052), (6, 0.0249), (8, 0.0631), (10, 0.1040), (12, 0.1109), (14, 0.0885), (16, 0.0531), (18, 0.0250), (20, 0.0095).">
            <a:extLst>
              <a:ext uri="{FF2B5EF4-FFF2-40B4-BE49-F238E27FC236}">
                <a16:creationId xmlns:a16="http://schemas.microsoft.com/office/drawing/2014/main" id="{17A1CBE1-F208-4BC5-8476-F3F26D10F4D1}"/>
              </a:ext>
            </a:extLst>
          </p:cNvPr>
          <p:cNvPicPr>
            <a:picLocks noChangeAspect="1"/>
          </p:cNvPicPr>
          <p:nvPr/>
        </p:nvPicPr>
        <p:blipFill>
          <a:blip r:embed="rId2"/>
          <a:srcRect b="11226"/>
          <a:stretch>
            <a:fillRect/>
          </a:stretch>
        </p:blipFill>
        <p:spPr>
          <a:xfrm>
            <a:off x="1404495" y="2007691"/>
            <a:ext cx="6335009" cy="3475780"/>
          </a:xfrm>
          <a:prstGeom prst="rect">
            <a:avLst/>
          </a:prstGeom>
        </p:spPr>
      </p:pic>
      <p:sp>
        <p:nvSpPr>
          <p:cNvPr id="3" name="TextBox 2">
            <a:extLst>
              <a:ext uri="{FF2B5EF4-FFF2-40B4-BE49-F238E27FC236}">
                <a16:creationId xmlns:a16="http://schemas.microsoft.com/office/drawing/2014/main" id="{6258C706-A11D-4E1A-D30C-3CE9E2DB6E67}"/>
              </a:ext>
            </a:extLst>
          </p:cNvPr>
          <p:cNvSpPr txBox="1"/>
          <p:nvPr/>
        </p:nvSpPr>
        <p:spPr>
          <a:xfrm>
            <a:off x="3924299" y="5473946"/>
            <a:ext cx="1295400" cy="492443"/>
          </a:xfrm>
          <a:prstGeom prst="rect">
            <a:avLst/>
          </a:prstGeom>
          <a:noFill/>
        </p:spPr>
        <p:txBody>
          <a:bodyPr wrap="square">
            <a:spAutoFit/>
          </a:bodyPr>
          <a:lstStyle/>
          <a:p>
            <a:r>
              <a:rPr lang="en-IN" sz="2600" dirty="0"/>
              <a:t>Figure 3</a:t>
            </a:r>
          </a:p>
        </p:txBody>
      </p:sp>
    </p:spTree>
    <p:extLst>
      <p:ext uri="{BB962C8B-B14F-4D97-AF65-F5344CB8AC3E}">
        <p14:creationId xmlns:p14="http://schemas.microsoft.com/office/powerpoint/2010/main" val="489863664"/>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D7CC5A5-CC39-4934-9983-6BEAA00EB7EB}"/>
</file>

<file path=customXml/itemProps2.xml><?xml version="1.0" encoding="utf-8"?>
<ds:datastoreItem xmlns:ds="http://schemas.openxmlformats.org/officeDocument/2006/customXml" ds:itemID="{7E01CBA7-075B-41AA-AADC-4AADFD2C18BF}"/>
</file>

<file path=customXml/itemProps3.xml><?xml version="1.0" encoding="utf-8"?>
<ds:datastoreItem xmlns:ds="http://schemas.openxmlformats.org/officeDocument/2006/customXml" ds:itemID="{FB125DA8-6507-4461-95FC-4AD36B08C873}"/>
</file>

<file path=docProps/app.xml><?xml version="1.0" encoding="utf-8"?>
<Properties xmlns="http://schemas.openxmlformats.org/officeDocument/2006/extended-properties" xmlns:vt="http://schemas.openxmlformats.org/officeDocument/2006/docPropsVTypes">
  <TotalTime>1100</TotalTime>
  <Words>914</Words>
  <Application>Microsoft Office PowerPoint</Application>
  <PresentationFormat>On-screen Show (4:3)</PresentationFormat>
  <Paragraphs>99</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Cambria Math</vt:lpstr>
      <vt:lpstr>Courier New</vt:lpstr>
      <vt:lpstr>Calibri</vt:lpstr>
      <vt:lpstr>Office Theme</vt:lpstr>
      <vt:lpstr>Section 6.5</vt:lpstr>
      <vt:lpstr>Definition: Poisson Random Variable</vt:lpstr>
      <vt:lpstr>Definition: Poisson Probability Distribution Function</vt:lpstr>
      <vt:lpstr>Poisson Probability Distribution Function—Slide 1</vt:lpstr>
      <vt:lpstr>Poisson Probability Distribution Function—Slide 2</vt:lpstr>
      <vt:lpstr>Poisson Probability Distribution Function—Slide 3</vt:lpstr>
      <vt:lpstr>Poisson Probability Distribution Function—Slide 4</vt:lpstr>
      <vt:lpstr>Poisson Probability Distribution Function—Slide 5</vt:lpstr>
      <vt:lpstr>Poisson Probability Distribution Function—Slide 6</vt:lpstr>
      <vt:lpstr>Poisson Random Variables for Time</vt:lpstr>
      <vt:lpstr>Example 1: Calculating Probabilities Using the Poisson Distribution—Slide 1</vt:lpstr>
      <vt:lpstr>Example 1: Calculating Probabilities Using the Poisson Distribution—Slide 2</vt:lpstr>
      <vt:lpstr>Example 1: Calculating Probabilities Using the Poisson Distribution—Slide 3</vt:lpstr>
      <vt:lpstr>Example 1: Calculating Probabilities Using the Poisson Distribution—Slide 4</vt:lpstr>
      <vt:lpstr>Poisson Random Variables for Length or Space</vt:lpstr>
      <vt:lpstr>Example 2: Calculating a Probability Using the Poisson Distribution—Slide 1</vt:lpstr>
      <vt:lpstr>Example 2: Calculating a Probability Using the Poisson Distribution—Slide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- 6.5 - The Poisson Distribution</dc:title>
  <dc:creator>Hawkes Learning</dc:creator>
  <cp:lastModifiedBy>Sangeetha Pallikala</cp:lastModifiedBy>
  <cp:revision>188</cp:revision>
  <dcterms:created xsi:type="dcterms:W3CDTF">2013-04-26T14:43:13Z</dcterms:created>
  <dcterms:modified xsi:type="dcterms:W3CDTF">2025-09-26T06:51:18Z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